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97" r:id="rId3"/>
    <p:sldId id="525" r:id="rId4"/>
    <p:sldId id="455" r:id="rId5"/>
    <p:sldId id="456" r:id="rId6"/>
    <p:sldId id="458" r:id="rId7"/>
    <p:sldId id="522" r:id="rId8"/>
    <p:sldId id="464" r:id="rId9"/>
    <p:sldId id="463" r:id="rId10"/>
    <p:sldId id="465" r:id="rId11"/>
    <p:sldId id="459" r:id="rId12"/>
    <p:sldId id="460" r:id="rId13"/>
    <p:sldId id="461" r:id="rId14"/>
    <p:sldId id="462" r:id="rId15"/>
    <p:sldId id="471" r:id="rId16"/>
    <p:sldId id="474" r:id="rId17"/>
    <p:sldId id="475" r:id="rId18"/>
    <p:sldId id="476" r:id="rId19"/>
    <p:sldId id="473" r:id="rId20"/>
    <p:sldId id="482" r:id="rId21"/>
    <p:sldId id="483" r:id="rId22"/>
    <p:sldId id="488" r:id="rId23"/>
    <p:sldId id="452" r:id="rId24"/>
    <p:sldId id="454" r:id="rId25"/>
    <p:sldId id="481" r:id="rId26"/>
    <p:sldId id="441" r:id="rId27"/>
    <p:sldId id="442" r:id="rId28"/>
    <p:sldId id="484" r:id="rId29"/>
    <p:sldId id="443" r:id="rId30"/>
    <p:sldId id="477" r:id="rId31"/>
    <p:sldId id="446" r:id="rId32"/>
    <p:sldId id="491" r:id="rId33"/>
    <p:sldId id="493" r:id="rId34"/>
    <p:sldId id="494" r:id="rId35"/>
    <p:sldId id="490" r:id="rId36"/>
    <p:sldId id="496" r:id="rId37"/>
    <p:sldId id="497" r:id="rId38"/>
    <p:sldId id="498" r:id="rId39"/>
    <p:sldId id="499" r:id="rId40"/>
    <p:sldId id="447" r:id="rId41"/>
    <p:sldId id="500" r:id="rId42"/>
    <p:sldId id="510" r:id="rId43"/>
    <p:sldId id="501" r:id="rId44"/>
    <p:sldId id="504" r:id="rId45"/>
    <p:sldId id="506" r:id="rId46"/>
    <p:sldId id="507" r:id="rId47"/>
    <p:sldId id="508" r:id="rId48"/>
    <p:sldId id="511" r:id="rId49"/>
    <p:sldId id="512" r:id="rId50"/>
    <p:sldId id="513" r:id="rId51"/>
    <p:sldId id="520" r:id="rId52"/>
    <p:sldId id="521" r:id="rId53"/>
    <p:sldId id="526" r:id="rId54"/>
    <p:sldId id="524" r:id="rId55"/>
    <p:sldId id="399" r:id="rId56"/>
    <p:sldId id="523" r:id="rId57"/>
    <p:sldId id="485" r:id="rId58"/>
    <p:sldId id="486" r:id="rId59"/>
    <p:sldId id="466" r:id="rId60"/>
    <p:sldId id="467" r:id="rId61"/>
    <p:sldId id="468" r:id="rId62"/>
    <p:sldId id="478" r:id="rId63"/>
    <p:sldId id="479" r:id="rId64"/>
    <p:sldId id="480" r:id="rId6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0" autoAdjust="0"/>
    <p:restoredTop sz="86469" autoAdjust="0"/>
  </p:normalViewPr>
  <p:slideViewPr>
    <p:cSldViewPr>
      <p:cViewPr>
        <p:scale>
          <a:sx n="66" d="100"/>
          <a:sy n="66" d="100"/>
        </p:scale>
        <p:origin x="-484" y="-8"/>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sorterViewPr>
    <p:cViewPr>
      <p:scale>
        <a:sx n="66" d="100"/>
        <a:sy n="66" d="100"/>
      </p:scale>
      <p:origin x="0" y="42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1F28B5-BFF9-4E84-8E51-A58854617757}" type="datetimeFigureOut">
              <a:rPr lang="de-DE"/>
              <a:pPr>
                <a:defRPr/>
              </a:pPr>
              <a:t>25.03.2014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230989-5A4D-4503-B7FC-6D478D59C49D}"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solidFill>
            <a:srgbClr val="4F81BD"/>
          </a:solidFill>
          <a:ln w="25557">
            <a:solidFill>
              <a:srgbClr val="385D8A"/>
            </a:solidFill>
          </a:ln>
        </p:spPr>
      </p:sp>
      <p:sp>
        <p:nvSpPr>
          <p:cNvPr id="9216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solidFill>
            <a:srgbClr val="4F81BD"/>
          </a:solidFill>
          <a:ln w="25557">
            <a:solidFill>
              <a:srgbClr val="385D8A"/>
            </a:solidFill>
          </a:ln>
        </p:spPr>
      </p:sp>
      <p:sp>
        <p:nvSpPr>
          <p:cNvPr id="9216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solidFill>
            <a:srgbClr val="4F81BD"/>
          </a:solidFill>
          <a:ln w="25557">
            <a:solidFill>
              <a:srgbClr val="385D8A"/>
            </a:solidFill>
          </a:ln>
        </p:spPr>
      </p:sp>
      <p:sp>
        <p:nvSpPr>
          <p:cNvPr id="5734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55</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5800" y="4343400"/>
            <a:ext cx="548640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25.03.2014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sz="1800"/>
            </a:lvl1pPr>
          </a:lstStyle>
          <a:p>
            <a:pPr>
              <a:defRPr/>
            </a:pPr>
            <a:fld id="{D0A641DC-A43D-4F79-95D5-72D52FF4A8DF}" type="slidenum">
              <a:rPr lang="de-DE" smtClean="0"/>
              <a:pPr>
                <a:defRPr/>
              </a:pPr>
              <a:t>‹Nr.›</a:t>
            </a:fld>
            <a:endParaRPr lang="de-DE" dirty="0"/>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58495C1-E046-4596-B600-9E0799F66BA6}" type="datetime1">
              <a:rPr lang="de-DE" smtClean="0"/>
              <a:pPr>
                <a:defRPr/>
              </a:pPr>
              <a:t>25.03.2014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AEB0A3-17D3-4A4D-99F4-E2C2AFB43CF6}"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9819E13-3C94-4F96-9778-A6993D156271}" type="datetime1">
              <a:rPr lang="de-DE" smtClean="0"/>
              <a:pPr>
                <a:defRPr/>
              </a:pPr>
              <a:t>25.03.2014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EB94493-F7E2-45A4-97A9-BC651DD4BA28}"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extfeld 1"/>
          <p:cNvSpPr txBox="1"/>
          <p:nvPr userDrawn="1"/>
        </p:nvSpPr>
        <p:spPr>
          <a:xfrm>
            <a:off x="0" y="6408738"/>
            <a:ext cx="9144000" cy="449262"/>
          </a:xfrm>
          <a:prstGeom prst="rect">
            <a:avLst/>
          </a:prstGeom>
          <a:solidFill>
            <a:srgbClr val="002060"/>
          </a:solidFill>
          <a:ln>
            <a:noFill/>
          </a:ln>
        </p:spPr>
        <p:txBody>
          <a:bodyPr lIns="0" tIns="0" rIns="0" bIns="0" anchor="ctr" anchorCtr="1" compatLnSpc="0"/>
          <a:lstStyle/>
          <a:p>
            <a:pPr algn="ctr">
              <a:buNone/>
              <a:defRPr/>
            </a:pPr>
            <a:r>
              <a:rPr lang="de-DE" sz="1600" kern="1200" dirty="0" smtClean="0">
                <a:solidFill>
                  <a:schemeClr val="bg1"/>
                </a:solidFill>
                <a:latin typeface="Arial" pitchFamily="34" charset="0"/>
                <a:ea typeface="+mn-ea"/>
                <a:cs typeface="Arial" pitchFamily="34" charset="0"/>
              </a:rPr>
              <a:t>Die Verantwortung der Wissenschaft für einen offenen Zugang zum Wissen</a:t>
            </a:r>
            <a:endParaRPr lang="de-DE" sz="1600" kern="1200" dirty="0" smtClean="0">
              <a:solidFill>
                <a:schemeClr val="bg1"/>
              </a:solidFill>
              <a:latin typeface="Arial" pitchFamily="34" charset="0"/>
              <a:ea typeface="Arial Unicode MS" pitchFamily="34" charset="-128"/>
              <a:cs typeface="Arial" pitchFamily="34" charset="0"/>
            </a:endParaRPr>
          </a:p>
        </p:txBody>
      </p:sp>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7" name="Textfeld 6"/>
          <p:cNvSpPr txBox="1"/>
          <p:nvPr userDrawn="1"/>
        </p:nvSpPr>
        <p:spPr>
          <a:xfrm>
            <a:off x="8316416" y="6453336"/>
            <a:ext cx="576064" cy="307777"/>
          </a:xfrm>
          <a:prstGeom prst="rect">
            <a:avLst/>
          </a:prstGeom>
          <a:noFill/>
        </p:spPr>
        <p:txBody>
          <a:bodyPr wrap="square" rtlCol="0">
            <a:spAutoFit/>
          </a:bodyPr>
          <a:lstStyle/>
          <a:p>
            <a:fld id="{2DF906FB-203D-4793-8BE3-AA2D44DBD67D}" type="slidenum">
              <a:rPr lang="de-DE" sz="1400" smtClean="0"/>
              <a:pPr/>
              <a:t>‹Nr.›</a:t>
            </a:fld>
            <a:endParaRPr lang="de-DE" sz="1400"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7" name="Textfeld 6"/>
          <p:cNvSpPr txBox="1"/>
          <p:nvPr userDrawn="1"/>
        </p:nvSpPr>
        <p:spPr>
          <a:xfrm>
            <a:off x="8316416" y="6453336"/>
            <a:ext cx="576064" cy="307777"/>
          </a:xfrm>
          <a:prstGeom prst="rect">
            <a:avLst/>
          </a:prstGeom>
          <a:noFill/>
        </p:spPr>
        <p:txBody>
          <a:bodyPr wrap="square" rtlCol="0">
            <a:spAutoFit/>
          </a:bodyPr>
          <a:lstStyle/>
          <a:p>
            <a:fld id="{2DF906FB-203D-4793-8BE3-AA2D44DBD67D}" type="slidenum">
              <a:rPr lang="de-DE" sz="1400" smtClean="0"/>
              <a:pPr/>
              <a:t>‹Nr.›</a:t>
            </a:fld>
            <a:endParaRPr lang="de-DE" sz="1400"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B325BB0-CAFF-4E52-88E9-D5910D6B359C}" type="datetime1">
              <a:rPr lang="de-DE" smtClean="0"/>
              <a:pPr>
                <a:defRPr/>
              </a:pPr>
              <a:t>25.03.2014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21406AB-DEAC-425E-B709-5FFF8F9F588B}" type="slidenum">
              <a:rPr lang="de-DE"/>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Textfeld 2"/>
          <p:cNvSpPr txBox="1"/>
          <p:nvPr userDrawn="1"/>
        </p:nvSpPr>
        <p:spPr>
          <a:xfrm>
            <a:off x="8459788" y="6505575"/>
            <a:ext cx="576262" cy="307975"/>
          </a:xfrm>
          <a:prstGeom prst="rect">
            <a:avLst/>
          </a:prstGeom>
          <a:solidFill>
            <a:schemeClr val="bg1"/>
          </a:solidFill>
        </p:spPr>
        <p:txBody>
          <a:bodyPr>
            <a:spAutoFit/>
          </a:bodyPr>
          <a:lstStyle/>
          <a:p>
            <a:pPr>
              <a:defRPr/>
            </a:pPr>
            <a:fld id="{1CE07322-D892-4E57-9A6E-F133940E8267}" type="slidenum">
              <a:rPr lang="de-DE" sz="1400">
                <a:solidFill>
                  <a:srgbClr val="002060"/>
                </a:solidFill>
                <a:cs typeface="+mn-cs"/>
              </a:rPr>
              <a:pPr>
                <a:defRPr/>
              </a:pPr>
              <a:t>‹Nr.›</a:t>
            </a:fld>
            <a:endParaRPr lang="de-DE" sz="1400" dirty="0">
              <a:solidFill>
                <a:srgbClr val="002060"/>
              </a:solidFill>
              <a:cs typeface="+mn-cs"/>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AA881B72-B7A1-419C-AB8C-8765FE1CE0DB}" type="datetime1">
              <a:rPr lang="de-DE" smtClean="0"/>
              <a:pPr>
                <a:defRPr/>
              </a:pPr>
              <a:t>25.03.2014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2C2BAC3-82A0-4D98-8E75-92BBB9AE5FC3}"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23CA803-DAEE-4A31-A719-599CF24C02B4}" type="datetime1">
              <a:rPr lang="de-DE" smtClean="0"/>
              <a:pPr>
                <a:defRPr/>
              </a:pPr>
              <a:t>25.03.2014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7AFC0CD-F3C3-4B38-BC4E-F86E78F8F2DD}"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D97E6879-5352-4B70-A0AA-A85A552D8B1D}" type="datetime1">
              <a:rPr lang="de-DE" smtClean="0"/>
              <a:pPr>
                <a:defRPr/>
              </a:pPr>
              <a:t>25.03.2014</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759DCDE-5EFD-4193-8C8C-4841D54DE0AB}"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755034B-5676-4183-BD1A-8C8D935D956B}" type="datetime1">
              <a:rPr lang="de-DE" smtClean="0"/>
              <a:pPr>
                <a:defRPr/>
              </a:pPr>
              <a:t>25.03.2014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6B92DCE2-5A10-42E8-A178-BBA7043522F6}"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6E5093F-FA3A-4280-B746-B4418DB472A1}" type="datetime1">
              <a:rPr lang="de-DE" smtClean="0"/>
              <a:pPr>
                <a:defRPr/>
              </a:pPr>
              <a:t>25.03.2014</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E85CBC6-3605-4B25-888E-C26FAD7D8D80}"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52FA5EF-2DA7-48E4-9CB7-B12C15BE0A74}" type="datetime1">
              <a:rPr lang="de-DE" smtClean="0"/>
              <a:pPr>
                <a:defRPr/>
              </a:pPr>
              <a:t>25.03.2014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EFB1B4-97D5-4BEB-A63B-CB8503C10CFD}"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812314B-F17A-438E-8B83-C730302AF2AE}" type="datetime1">
              <a:rPr lang="de-DE" smtClean="0"/>
              <a:pPr>
                <a:defRPr/>
              </a:pPr>
              <a:t>25.03.2014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1139545-90AC-47F1-88FF-AC23650E5C67}"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2EA0D89-C2EC-4AD9-84B0-F0508FD34A2A}" type="datetime1">
              <a:rPr lang="de-DE" smtClean="0"/>
              <a:pPr>
                <a:defRPr/>
              </a:pPr>
              <a:t>25.03.2014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0E4044-111C-4075-8526-14C15289BEF4}"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40" r:id="rId22"/>
    <p:sldLayoutId id="2147483741" r:id="rId2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55.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wem-gehoert-wissen-032014.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www.dgch.de/deutsch/veranstaltungen/dgch-jahreskongres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oap3.org/share.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creativecommons.org/licenses/by/4.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grants.nih.gov/grants/guide/notice-files/NOT-OD-08-033.html" TargetMode="External"/><Relationship Id="rId5" Type="http://schemas.openxmlformats.org/officeDocument/2006/relationships/hyperlink" Target="http://www.pubmedcentral.nih.gov/" TargetMode="External"/><Relationship Id="rId4" Type="http://schemas.openxmlformats.org/officeDocument/2006/relationships/hyperlink" Target="http://publicaccess.nih.gov/policy.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searchinfonet.org/publish/finch/"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1619672" y="4869160"/>
            <a:ext cx="7416824" cy="1224136"/>
          </a:xfrm>
          <a:prstGeom prst="rect">
            <a:avLst/>
          </a:prstGeom>
          <a:solidFill>
            <a:schemeClr val="bg1">
              <a:lumMod val="85000"/>
            </a:schemeClr>
          </a:solidFill>
        </p:spPr>
        <p:txBody>
          <a:bodyPr anchor="ctr" anchorCtr="1"/>
          <a:lstStyle/>
          <a:p>
            <a:pPr lvl="0" algn="ctr" fontAlgn="auto">
              <a:spcBef>
                <a:spcPts val="500"/>
              </a:spcBef>
              <a:spcAft>
                <a:spcPts val="0"/>
              </a:spcAft>
              <a:defRPr/>
            </a:pPr>
            <a:r>
              <a:rPr lang="de-DE" sz="2400" b="1" dirty="0">
                <a:latin typeface="+mj-lt"/>
                <a:ea typeface="Arial Unicode MS" pitchFamily="34" charset="-128"/>
                <a:cs typeface="Arial" pitchFamily="34" charset="0"/>
              </a:rPr>
              <a:t>Rainer Kuhlen</a:t>
            </a:r>
            <a:br>
              <a:rPr lang="de-DE" sz="2400" b="1" dirty="0">
                <a:latin typeface="+mj-lt"/>
                <a:ea typeface="Arial Unicode MS" pitchFamily="34" charset="-128"/>
                <a:cs typeface="Arial" pitchFamily="34" charset="0"/>
              </a:rPr>
            </a:br>
            <a:r>
              <a:rPr lang="de-DE" sz="2400" b="1" dirty="0">
                <a:latin typeface="+mj-lt"/>
                <a:ea typeface="Arial Unicode MS" pitchFamily="34" charset="-128"/>
                <a:cs typeface="Arial" pitchFamily="34" charset="0"/>
              </a:rPr>
              <a:t>Fachbereich Informatik und </a:t>
            </a:r>
            <a:r>
              <a:rPr lang="de-DE" sz="2400" b="1" dirty="0" smtClean="0">
                <a:latin typeface="+mj-lt"/>
                <a:ea typeface="Arial Unicode MS" pitchFamily="34" charset="-128"/>
                <a:cs typeface="Arial" pitchFamily="34" charset="0"/>
              </a:rPr>
              <a:t>Informationswissenschaft</a:t>
            </a:r>
            <a:r>
              <a:rPr lang="de-DE" sz="2400" b="1" dirty="0">
                <a:latin typeface="+mj-lt"/>
                <a:ea typeface="Arial Unicode MS" pitchFamily="34" charset="-128"/>
                <a:cs typeface="Arial" pitchFamily="34" charset="0"/>
              </a:rPr>
              <a:t/>
            </a:r>
            <a:br>
              <a:rPr lang="de-DE" sz="2400" b="1" dirty="0">
                <a:latin typeface="+mj-lt"/>
                <a:ea typeface="Arial Unicode MS" pitchFamily="34" charset="-128"/>
                <a:cs typeface="Arial" pitchFamily="34" charset="0"/>
              </a:rPr>
            </a:br>
            <a:r>
              <a:rPr lang="de-DE" sz="2400" b="1" dirty="0">
                <a:latin typeface="+mj-lt"/>
                <a:ea typeface="Arial Unicode MS" pitchFamily="34" charset="-128"/>
                <a:cs typeface="Arial" pitchFamily="34" charset="0"/>
              </a:rPr>
              <a:t>Universität Konstanz</a:t>
            </a:r>
            <a:endParaRPr kumimoji="0" lang="en-US" sz="2400" b="1" i="0" u="none" strike="noStrike" kern="1200" cap="none" spc="0" normalizeH="0" baseline="0" noProof="0" dirty="0" smtClean="0">
              <a:ln>
                <a:noFill/>
              </a:ln>
              <a:effectLst/>
              <a:uLnTx/>
              <a:uFillTx/>
              <a:latin typeface="+mj-lt"/>
              <a:ea typeface="Arial Unicode MS" pitchFamily="34" charset="-128"/>
              <a:cs typeface="Arial" pitchFamily="34" charset="0"/>
            </a:endParaRPr>
          </a:p>
        </p:txBody>
      </p:sp>
      <p:sp>
        <p:nvSpPr>
          <p:cNvPr id="5122" name="Untertitel 2"/>
          <p:cNvSpPr>
            <a:spLocks noGrp="1"/>
          </p:cNvSpPr>
          <p:nvPr>
            <p:ph type="subTitle" idx="4294967295"/>
          </p:nvPr>
        </p:nvSpPr>
        <p:spPr>
          <a:xfrm>
            <a:off x="2555776" y="3861048"/>
            <a:ext cx="5976664" cy="720080"/>
          </a:xfrm>
          <a:solidFill>
            <a:schemeClr val="bg1">
              <a:lumMod val="85000"/>
            </a:schemeClr>
          </a:solidFill>
        </p:spPr>
        <p:txBody>
          <a:bodyPr/>
          <a:lstStyle/>
          <a:p>
            <a:pPr marL="0" indent="0" algn="ctr">
              <a:buNone/>
            </a:pPr>
            <a:r>
              <a:rPr lang="en-US" sz="2400" b="1" dirty="0" err="1" smtClean="0">
                <a:latin typeface="+mj-lt"/>
              </a:rPr>
              <a:t>Eine</a:t>
            </a:r>
            <a:r>
              <a:rPr lang="en-US" sz="2400" b="1" dirty="0" smtClean="0">
                <a:latin typeface="+mj-lt"/>
              </a:rPr>
              <a:t> </a:t>
            </a:r>
            <a:r>
              <a:rPr lang="en-US" sz="2400" b="1" dirty="0" err="1" smtClean="0">
                <a:latin typeface="+mj-lt"/>
              </a:rPr>
              <a:t>zeitgemäße</a:t>
            </a:r>
            <a:r>
              <a:rPr lang="en-US" sz="2400" b="1" dirty="0" smtClean="0">
                <a:latin typeface="+mj-lt"/>
              </a:rPr>
              <a:t> und </a:t>
            </a:r>
            <a:r>
              <a:rPr lang="en-US" sz="2400" b="1" dirty="0" err="1" smtClean="0">
                <a:latin typeface="+mj-lt"/>
              </a:rPr>
              <a:t>kritische</a:t>
            </a:r>
            <a:r>
              <a:rPr lang="en-US" sz="2400" b="1" dirty="0" smtClean="0">
                <a:latin typeface="+mj-lt"/>
              </a:rPr>
              <a:t> </a:t>
            </a:r>
            <a:r>
              <a:rPr lang="en-US" sz="2400" b="1" dirty="0" err="1" smtClean="0">
                <a:latin typeface="+mj-lt"/>
              </a:rPr>
              <a:t>Bewertung</a:t>
            </a:r>
            <a:endParaRPr lang="de-DE" sz="2400" b="1" dirty="0" smtClean="0">
              <a:latin typeface="+mj-lt"/>
            </a:endParaRPr>
          </a:p>
        </p:txBody>
      </p:sp>
      <p:sp>
        <p:nvSpPr>
          <p:cNvPr id="7" name="Pfeil nach rechts 6">
            <a:hlinkClick r:id="rId2" action="ppaction://hlinksldjump"/>
          </p:cNvPr>
          <p:cNvSpPr/>
          <p:nvPr/>
        </p:nvSpPr>
        <p:spPr bwMode="auto">
          <a:xfrm>
            <a:off x="7924800" y="5799213"/>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latin typeface="+mj-lt"/>
              </a:rPr>
              <a:t>CC</a:t>
            </a:r>
            <a:endParaRPr lang="de-DE" dirty="0">
              <a:solidFill>
                <a:schemeClr val="bg1"/>
              </a:solidFill>
              <a:latin typeface="+mj-lt"/>
            </a:endParaRPr>
          </a:p>
        </p:txBody>
      </p:sp>
      <p:sp>
        <p:nvSpPr>
          <p:cNvPr id="8" name="Untertitel 2"/>
          <p:cNvSpPr txBox="1">
            <a:spLocks/>
          </p:cNvSpPr>
          <p:nvPr/>
        </p:nvSpPr>
        <p:spPr bwMode="auto">
          <a:xfrm>
            <a:off x="611560" y="2420888"/>
            <a:ext cx="7920880" cy="1224136"/>
          </a:xfrm>
          <a:prstGeom prst="rect">
            <a:avLst/>
          </a:prstGeom>
          <a:solidFill>
            <a:schemeClr val="bg1">
              <a:lumMod val="85000"/>
            </a:schemeClr>
          </a:solid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50000"/>
              </a:lnSpc>
              <a:spcBef>
                <a:spcPct val="20000"/>
              </a:spcBef>
            </a:pPr>
            <a:r>
              <a:rPr lang="en-US" sz="2400" b="1" dirty="0" smtClean="0">
                <a:latin typeface="+mj-lt"/>
              </a:rPr>
              <a:t>Wissen </a:t>
            </a:r>
            <a:r>
              <a:rPr lang="en-US" sz="2400" b="1" dirty="0" err="1" smtClean="0">
                <a:latin typeface="+mj-lt"/>
              </a:rPr>
              <a:t>als</a:t>
            </a:r>
            <a:r>
              <a:rPr lang="de-DE" sz="2400" b="1" dirty="0">
                <a:latin typeface="+mj-lt"/>
              </a:rPr>
              <a:t> </a:t>
            </a:r>
            <a:r>
              <a:rPr lang="en-US" sz="2400" b="1" dirty="0" err="1" smtClean="0">
                <a:latin typeface="+mj-lt"/>
              </a:rPr>
              <a:t>Allmendegut</a:t>
            </a:r>
            <a:r>
              <a:rPr lang="en-US" sz="2400" b="1" dirty="0" smtClean="0">
                <a:latin typeface="+mj-lt"/>
              </a:rPr>
              <a:t> </a:t>
            </a:r>
            <a:r>
              <a:rPr lang="en-US" sz="2400" b="1" dirty="0" err="1" smtClean="0">
                <a:latin typeface="+mj-lt"/>
              </a:rPr>
              <a:t>im</a:t>
            </a:r>
            <a:r>
              <a:rPr lang="en-US" sz="2400" b="1" dirty="0" smtClean="0">
                <a:latin typeface="+mj-lt"/>
              </a:rPr>
              <a:t> </a:t>
            </a:r>
            <a:r>
              <a:rPr lang="en-US" sz="2400" b="1" dirty="0" err="1" smtClean="0">
                <a:latin typeface="+mj-lt"/>
              </a:rPr>
              <a:t>Spannungsfeld</a:t>
            </a:r>
            <a:r>
              <a:rPr lang="en-US" sz="2400" b="1" dirty="0" smtClean="0">
                <a:latin typeface="+mj-lt"/>
              </a:rPr>
              <a:t> </a:t>
            </a:r>
            <a:br>
              <a:rPr lang="en-US" sz="2400" b="1" dirty="0" smtClean="0">
                <a:latin typeface="+mj-lt"/>
              </a:rPr>
            </a:br>
            <a:r>
              <a:rPr lang="en-US" sz="2400" b="1" dirty="0" err="1" smtClean="0">
                <a:latin typeface="+mj-lt"/>
              </a:rPr>
              <a:t>Urheberrecht</a:t>
            </a:r>
            <a:r>
              <a:rPr lang="en-US" sz="2400" b="1" dirty="0" smtClean="0">
                <a:latin typeface="+mj-lt"/>
              </a:rPr>
              <a:t> und Open Access</a:t>
            </a:r>
            <a:endParaRPr kumimoji="0" lang="de-DE" sz="2400" b="1" i="0" u="none" strike="noStrike" kern="1200" cap="none" spc="0" normalizeH="0" baseline="0" noProof="0" dirty="0" smtClean="0">
              <a:ln>
                <a:noFill/>
              </a:ln>
              <a:effectLst/>
              <a:uLnTx/>
              <a:uFillTx/>
              <a:latin typeface="+mj-lt"/>
              <a:ea typeface="+mn-ea"/>
              <a:cs typeface="+mn-cs"/>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0" name="Rechteck 9"/>
          <p:cNvSpPr/>
          <p:nvPr/>
        </p:nvSpPr>
        <p:spPr>
          <a:xfrm>
            <a:off x="1331640" y="1196752"/>
            <a:ext cx="7128792"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mj-lt"/>
              </a:rPr>
              <a:t>Wem</a:t>
            </a:r>
            <a:r>
              <a:rPr lang="en-US" sz="4400" dirty="0" smtClean="0">
                <a:solidFill>
                  <a:schemeClr val="bg1"/>
                </a:solidFill>
                <a:latin typeface="+mj-lt"/>
              </a:rPr>
              <a:t> </a:t>
            </a:r>
            <a:r>
              <a:rPr lang="en-US" sz="4400" dirty="0" err="1" smtClean="0">
                <a:solidFill>
                  <a:schemeClr val="bg1"/>
                </a:solidFill>
                <a:latin typeface="+mj-lt"/>
              </a:rPr>
              <a:t>gehört</a:t>
            </a:r>
            <a:r>
              <a:rPr lang="en-US" sz="4400" dirty="0" smtClean="0">
                <a:solidFill>
                  <a:schemeClr val="bg1"/>
                </a:solidFill>
                <a:latin typeface="+mj-lt"/>
              </a:rPr>
              <a:t> das Wissen?</a:t>
            </a:r>
            <a:endParaRPr lang="en-US" sz="4400" dirty="0">
              <a:solidFill>
                <a:schemeClr val="bg1"/>
              </a:solidFill>
              <a:latin typeface="+mj-lt"/>
            </a:endParaRPr>
          </a:p>
        </p:txBody>
      </p:sp>
      <p:pic>
        <p:nvPicPr>
          <p:cNvPr id="12" name="Picture 4"/>
          <p:cNvPicPr>
            <a:picLocks noChangeAspect="1" noChangeArrowheads="1"/>
          </p:cNvPicPr>
          <p:nvPr/>
        </p:nvPicPr>
        <p:blipFill>
          <a:blip r:embed="rId3" cstate="print"/>
          <a:srcRect/>
          <a:stretch>
            <a:fillRect/>
          </a:stretch>
        </p:blipFill>
        <p:spPr bwMode="auto">
          <a:xfrm>
            <a:off x="179512" y="3252768"/>
            <a:ext cx="1584176" cy="2048440"/>
          </a:xfrm>
          <a:prstGeom prst="rect">
            <a:avLst/>
          </a:prstGeom>
          <a:noFill/>
          <a:ln w="9525">
            <a:noFill/>
            <a:miter lim="800000"/>
            <a:headEnd/>
            <a:tailEnd/>
          </a:ln>
        </p:spPr>
      </p:pic>
      <p:sp>
        <p:nvSpPr>
          <p:cNvPr id="5" name="Untertitel 2"/>
          <p:cNvSpPr txBox="1">
            <a:spLocks/>
          </p:cNvSpPr>
          <p:nvPr/>
        </p:nvSpPr>
        <p:spPr bwMode="auto">
          <a:xfrm>
            <a:off x="0" y="-27384"/>
            <a:ext cx="9144000" cy="858391"/>
          </a:xfrm>
          <a:prstGeom prst="rect">
            <a:avLst/>
          </a:prstGeom>
          <a:solidFill>
            <a:schemeClr val="bg1">
              <a:lumMod val="85000"/>
            </a:schemeClr>
          </a:solidFill>
          <a:ln w="9525">
            <a:noFill/>
            <a:miter lim="800000"/>
            <a:headEnd/>
            <a:tailEnd/>
          </a:ln>
        </p:spPr>
        <p:txBody>
          <a:bodyPr>
            <a:noAutofit/>
          </a:bodyPr>
          <a:lstStyle/>
          <a:p>
            <a:pPr marL="342900" indent="-342900" algn="ctr" fontAlgn="auto">
              <a:spcBef>
                <a:spcPct val="20000"/>
              </a:spcBef>
              <a:spcAft>
                <a:spcPts val="0"/>
              </a:spcAft>
              <a:buFont typeface="Arial" pitchFamily="34" charset="0"/>
              <a:buNone/>
              <a:defRPr/>
            </a:pPr>
            <a:r>
              <a:rPr lang="en-US" sz="2400" b="1" dirty="0" smtClean="0">
                <a:latin typeface="+mj-lt"/>
              </a:rPr>
              <a:t>131. </a:t>
            </a:r>
            <a:r>
              <a:rPr lang="en-US" sz="2400" b="1" dirty="0" err="1" smtClean="0">
                <a:latin typeface="+mj-lt"/>
              </a:rPr>
              <a:t>Jahreskongress</a:t>
            </a:r>
            <a:r>
              <a:rPr lang="en-US" sz="2400" b="1" dirty="0" smtClean="0">
                <a:latin typeface="+mj-lt"/>
              </a:rPr>
              <a:t> </a:t>
            </a:r>
            <a:r>
              <a:rPr lang="en-US" sz="2400" b="1" dirty="0" err="1">
                <a:latin typeface="+mj-lt"/>
              </a:rPr>
              <a:t>der</a:t>
            </a:r>
            <a:r>
              <a:rPr lang="en-US" sz="2400" b="1" dirty="0">
                <a:latin typeface="+mj-lt"/>
              </a:rPr>
              <a:t> </a:t>
            </a:r>
            <a:r>
              <a:rPr lang="en-US" sz="2400" b="1" dirty="0" err="1">
                <a:latin typeface="+mj-lt"/>
              </a:rPr>
              <a:t>Deutschen</a:t>
            </a:r>
            <a:r>
              <a:rPr lang="en-US" sz="2400" b="1" dirty="0">
                <a:latin typeface="+mj-lt"/>
              </a:rPr>
              <a:t> </a:t>
            </a:r>
            <a:r>
              <a:rPr lang="en-US" sz="2400" b="1" dirty="0" err="1">
                <a:latin typeface="+mj-lt"/>
              </a:rPr>
              <a:t>Gesellschaft</a:t>
            </a:r>
            <a:r>
              <a:rPr lang="en-US" sz="2400" b="1" dirty="0">
                <a:latin typeface="+mj-lt"/>
              </a:rPr>
              <a:t> </a:t>
            </a:r>
            <a:r>
              <a:rPr lang="en-US" sz="2400" b="1" dirty="0" err="1">
                <a:latin typeface="+mj-lt"/>
              </a:rPr>
              <a:t>für</a:t>
            </a:r>
            <a:r>
              <a:rPr lang="en-US" sz="2400" b="1" dirty="0">
                <a:latin typeface="+mj-lt"/>
              </a:rPr>
              <a:t> </a:t>
            </a:r>
            <a:r>
              <a:rPr lang="en-US" sz="2400" b="1" dirty="0" err="1">
                <a:latin typeface="+mj-lt"/>
              </a:rPr>
              <a:t>Chirurgie</a:t>
            </a:r>
            <a:r>
              <a:rPr lang="en-US" sz="2400" b="1" dirty="0">
                <a:latin typeface="+mj-lt"/>
              </a:rPr>
              <a:t> in </a:t>
            </a:r>
            <a:r>
              <a:rPr lang="en-US" sz="2400" b="1" dirty="0" smtClean="0">
                <a:latin typeface="+mj-lt"/>
              </a:rPr>
              <a:t>Berlin </a:t>
            </a:r>
            <a:r>
              <a:rPr lang="en-US" sz="2400" b="1" dirty="0">
                <a:latin typeface="+mj-lt"/>
              </a:rPr>
              <a:t>6.03.2014</a:t>
            </a:r>
            <a:endParaRPr lang="de-DE" sz="2400" b="1" dirty="0">
              <a:latin typeface="+mj-lt"/>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enförmige Legende 9"/>
          <p:cNvSpPr/>
          <p:nvPr/>
        </p:nvSpPr>
        <p:spPr>
          <a:xfrm>
            <a:off x="107504" y="2060848"/>
            <a:ext cx="2808312" cy="2808312"/>
          </a:xfrm>
          <a:prstGeom prst="cloudCallout">
            <a:avLst>
              <a:gd name="adj1" fmla="val 74135"/>
              <a:gd name="adj2" fmla="val 719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chemeClr val="tx1"/>
                </a:solidFill>
              </a:rPr>
              <a:t>Wissens-ressourcen</a:t>
            </a:r>
            <a:endParaRPr lang="de-DE" sz="2400" b="1" dirty="0">
              <a:solidFill>
                <a:schemeClr val="tx1"/>
              </a:solidFill>
            </a:endParaRPr>
          </a:p>
        </p:txBody>
      </p:sp>
      <p:sp>
        <p:nvSpPr>
          <p:cNvPr id="11" name="Abgerundetes Rechteck 10"/>
          <p:cNvSpPr/>
          <p:nvPr/>
        </p:nvSpPr>
        <p:spPr>
          <a:xfrm>
            <a:off x="6300192" y="2420888"/>
            <a:ext cx="2627784" cy="20882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Zugriff (</a:t>
            </a:r>
            <a:r>
              <a:rPr lang="de-DE" sz="2400" b="1" dirty="0" err="1" smtClean="0">
                <a:solidFill>
                  <a:schemeClr val="tx1"/>
                </a:solidFill>
              </a:rPr>
              <a:t>access</a:t>
            </a:r>
            <a:r>
              <a:rPr lang="de-DE" sz="2400" b="1" dirty="0" smtClean="0">
                <a:solidFill>
                  <a:schemeClr val="tx1"/>
                </a:solidFill>
              </a:rPr>
              <a:t>) auf/Nutzung von zu Informations-</a:t>
            </a:r>
            <a:r>
              <a:rPr lang="de-DE" sz="2400" b="1" dirty="0" err="1" smtClean="0">
                <a:solidFill>
                  <a:schemeClr val="tx1"/>
                </a:solidFill>
              </a:rPr>
              <a:t>produkte</a:t>
            </a:r>
            <a:r>
              <a:rPr lang="de-DE" sz="2400" b="1" dirty="0" smtClean="0">
                <a:solidFill>
                  <a:schemeClr val="tx1"/>
                </a:solidFill>
              </a:rPr>
              <a:t>/n und </a:t>
            </a:r>
            <a:br>
              <a:rPr lang="de-DE" sz="2400" b="1" dirty="0" smtClean="0">
                <a:solidFill>
                  <a:schemeClr val="tx1"/>
                </a:solidFill>
              </a:rPr>
            </a:br>
            <a:r>
              <a:rPr lang="de-DE" sz="2400" b="1" dirty="0" smtClean="0">
                <a:solidFill>
                  <a:schemeClr val="tx1"/>
                </a:solidFill>
              </a:rPr>
              <a:t>-dienstleistungen</a:t>
            </a:r>
            <a:endParaRPr lang="de-DE" sz="2400" b="1" dirty="0">
              <a:solidFill>
                <a:schemeClr val="tx1"/>
              </a:solidFill>
            </a:endParaRPr>
          </a:p>
        </p:txBody>
      </p:sp>
      <p:sp>
        <p:nvSpPr>
          <p:cNvPr id="12" name="Textfeld 11"/>
          <p:cNvSpPr txBox="1"/>
          <p:nvPr/>
        </p:nvSpPr>
        <p:spPr>
          <a:xfrm>
            <a:off x="3491880" y="2339588"/>
            <a:ext cx="1872208" cy="369332"/>
          </a:xfrm>
          <a:prstGeom prst="rect">
            <a:avLst/>
          </a:prstGeom>
          <a:solidFill>
            <a:schemeClr val="tx1"/>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13" name="Textfeld 12"/>
          <p:cNvSpPr txBox="1"/>
          <p:nvPr/>
        </p:nvSpPr>
        <p:spPr>
          <a:xfrm>
            <a:off x="3491880" y="4221088"/>
            <a:ext cx="1944216" cy="369332"/>
          </a:xfrm>
          <a:prstGeom prst="rect">
            <a:avLst/>
          </a:prstGeom>
          <a:solidFill>
            <a:schemeClr val="tx1"/>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
        <p:nvSpPr>
          <p:cNvPr id="14" name="Textfeld 13"/>
          <p:cNvSpPr txBox="1"/>
          <p:nvPr/>
        </p:nvSpPr>
        <p:spPr>
          <a:xfrm>
            <a:off x="1331640" y="908720"/>
            <a:ext cx="2664296" cy="1200329"/>
          </a:xfrm>
          <a:prstGeom prst="rect">
            <a:avLst/>
          </a:prstGeom>
          <a:noFill/>
        </p:spPr>
        <p:txBody>
          <a:bodyPr wrap="square" rtlCol="0">
            <a:spAutoFit/>
          </a:bodyPr>
          <a:lstStyle/>
          <a:p>
            <a:pPr algn="ctr"/>
            <a:r>
              <a:rPr lang="de-DE" dirty="0" smtClean="0"/>
              <a:t>Privatisierung</a:t>
            </a:r>
          </a:p>
          <a:p>
            <a:pPr algn="ctr"/>
            <a:r>
              <a:rPr lang="de-DE" dirty="0" smtClean="0"/>
              <a:t>„enclosure of the mind“</a:t>
            </a:r>
          </a:p>
          <a:p>
            <a:pPr algn="ctr"/>
            <a:r>
              <a:rPr lang="de-DE" dirty="0" smtClean="0"/>
              <a:t>Profitabilität</a:t>
            </a:r>
          </a:p>
          <a:p>
            <a:pPr algn="ctr"/>
            <a:r>
              <a:rPr lang="de-DE" dirty="0" smtClean="0"/>
              <a:t>verknappte Ressource</a:t>
            </a:r>
          </a:p>
        </p:txBody>
      </p:sp>
      <p:cxnSp>
        <p:nvCxnSpPr>
          <p:cNvPr id="15" name="Gerade Verbindung mit Pfeil 14"/>
          <p:cNvCxnSpPr/>
          <p:nvPr/>
        </p:nvCxnSpPr>
        <p:spPr>
          <a:xfrm flipH="1">
            <a:off x="5508104" y="1988840"/>
            <a:ext cx="576064" cy="108012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2915816" y="2105472"/>
            <a:ext cx="504056" cy="9361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txBox="1">
            <a:spLocks/>
          </p:cNvSpPr>
          <p:nvPr/>
        </p:nvSpPr>
        <p:spPr>
          <a:xfrm>
            <a:off x="0" y="63326"/>
            <a:ext cx="8964488" cy="917402"/>
          </a:xfrm>
          <a:prstGeom prst="rect">
            <a:avLst/>
          </a:prstGeom>
          <a:solidFill>
            <a:schemeClr val="tx1"/>
          </a:solidFill>
        </p:spPr>
        <p:txBody>
          <a:bodyP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Commons</a:t>
            </a:r>
            <a:r>
              <a:rPr kumimoji="0" lang="de-DE" sz="2800" b="0" i="0" u="none" strike="noStrike" kern="1200" cap="none" spc="0" normalizeH="0" baseline="0" noProof="0" dirty="0" smtClean="0">
                <a:ln>
                  <a:noFill/>
                </a:ln>
                <a:solidFill>
                  <a:schemeClr val="bg1"/>
                </a:solidFill>
                <a:effectLst/>
                <a:uLnTx/>
                <a:uFillTx/>
                <a:latin typeface="Calibri" pitchFamily="34"/>
                <a:ea typeface="+mj-ea"/>
                <a:cs typeface="+mj-cs"/>
              </a:rPr>
              <a:t> entstehen durch Institutionalisierungsformen von “</a:t>
            </a: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common-pool-resources</a:t>
            </a:r>
            <a:r>
              <a:rPr kumimoji="0" lang="de-DE" sz="2800" b="0" i="0" u="none" strike="noStrike" kern="1200" cap="none" spc="0" normalizeH="0" baseline="0" noProof="0" dirty="0" smtClean="0">
                <a:ln>
                  <a:noFill/>
                </a:ln>
                <a:solidFill>
                  <a:schemeClr val="bg1"/>
                </a:solidFill>
                <a:effectLst/>
                <a:uLnTx/>
                <a:uFillTx/>
                <a:latin typeface="Calibri" pitchFamily="34"/>
                <a:ea typeface="+mj-ea"/>
                <a:cs typeface="+mj-cs"/>
              </a:rPr>
              <a:t>”</a:t>
            </a:r>
            <a:endPar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
        <p:nvSpPr>
          <p:cNvPr id="18" name="Textfeld 17"/>
          <p:cNvSpPr txBox="1"/>
          <p:nvPr/>
        </p:nvSpPr>
        <p:spPr>
          <a:xfrm>
            <a:off x="5580112" y="953344"/>
            <a:ext cx="2448272" cy="1477328"/>
          </a:xfrm>
          <a:prstGeom prst="rect">
            <a:avLst/>
          </a:prstGeom>
          <a:noFill/>
        </p:spPr>
        <p:txBody>
          <a:bodyPr wrap="square" rtlCol="0">
            <a:spAutoFit/>
          </a:bodyPr>
          <a:lstStyle/>
          <a:p>
            <a:pPr algn="ctr"/>
            <a:r>
              <a:rPr lang="de-DE" dirty="0" smtClean="0">
                <a:latin typeface="+mn-lt"/>
              </a:rPr>
              <a:t>Teilen</a:t>
            </a:r>
          </a:p>
          <a:p>
            <a:pPr algn="ctr"/>
            <a:r>
              <a:rPr lang="de-DE" dirty="0" smtClean="0">
                <a:latin typeface="+mn-lt"/>
              </a:rPr>
              <a:t>Gerechtigkeit, Fairness</a:t>
            </a:r>
          </a:p>
          <a:p>
            <a:pPr algn="ctr"/>
            <a:r>
              <a:rPr lang="de-DE" dirty="0" smtClean="0">
                <a:latin typeface="+mn-lt"/>
              </a:rPr>
              <a:t>Inklusion</a:t>
            </a:r>
          </a:p>
          <a:p>
            <a:pPr algn="ctr"/>
            <a:r>
              <a:rPr lang="de-DE" dirty="0" smtClean="0">
                <a:latin typeface="+mn-lt"/>
              </a:rPr>
              <a:t>Nachhaltigkeit, Offenheit</a:t>
            </a:r>
          </a:p>
        </p:txBody>
      </p:sp>
      <p:sp>
        <p:nvSpPr>
          <p:cNvPr id="19" name="Textfeld 18"/>
          <p:cNvSpPr txBox="1"/>
          <p:nvPr/>
        </p:nvSpPr>
        <p:spPr>
          <a:xfrm>
            <a:off x="2555776" y="4554994"/>
            <a:ext cx="3744416" cy="2031325"/>
          </a:xfrm>
          <a:prstGeom prst="rect">
            <a:avLst/>
          </a:prstGeom>
          <a:noFill/>
        </p:spPr>
        <p:txBody>
          <a:bodyPr wrap="square" rtlCol="0">
            <a:spAutoFit/>
          </a:bodyPr>
          <a:lstStyle/>
          <a:p>
            <a:pPr algn="ctr"/>
            <a:r>
              <a:rPr lang="de-DE" dirty="0" smtClean="0">
                <a:latin typeface="+mn-lt"/>
              </a:rPr>
              <a:t>Kommunikation </a:t>
            </a:r>
          </a:p>
          <a:p>
            <a:pPr algn="ctr"/>
            <a:r>
              <a:rPr lang="de-DE" dirty="0" smtClean="0">
                <a:latin typeface="+mn-lt"/>
              </a:rPr>
              <a:t>Konsensfindungsverfahren</a:t>
            </a:r>
          </a:p>
          <a:p>
            <a:pPr algn="ctr"/>
            <a:r>
              <a:rPr lang="de-DE" dirty="0" smtClean="0">
                <a:latin typeface="+mn-lt"/>
              </a:rPr>
              <a:t>Verpflichtungen</a:t>
            </a:r>
          </a:p>
          <a:p>
            <a:pPr algn="ctr"/>
            <a:r>
              <a:rPr lang="de-DE" dirty="0" smtClean="0">
                <a:latin typeface="+mn-lt"/>
              </a:rPr>
              <a:t>Verträge</a:t>
            </a:r>
          </a:p>
          <a:p>
            <a:pPr algn="ctr"/>
            <a:r>
              <a:rPr lang="de-DE" dirty="0" smtClean="0"/>
              <a:t>Regel, Gesetze, bindende Vorschriften</a:t>
            </a:r>
          </a:p>
          <a:p>
            <a:pPr algn="ctr"/>
            <a:r>
              <a:rPr lang="de-DE" dirty="0" smtClean="0">
                <a:latin typeface="+mn-lt"/>
              </a:rPr>
              <a:t>Kontrollmechanismen, Sanktionen</a:t>
            </a:r>
            <a:endParaRPr lang="de-DE" dirty="0">
              <a:latin typeface="+mn-lt"/>
            </a:endParaRPr>
          </a:p>
        </p:txBody>
      </p:sp>
      <p:sp>
        <p:nvSpPr>
          <p:cNvPr id="20" name="Legende mit Pfeil nach rechts 19"/>
          <p:cNvSpPr/>
          <p:nvPr/>
        </p:nvSpPr>
        <p:spPr>
          <a:xfrm>
            <a:off x="3489000" y="2780928"/>
            <a:ext cx="2955208" cy="1368152"/>
          </a:xfrm>
          <a:prstGeom prst="right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357313" y="1285875"/>
            <a:ext cx="5715000" cy="738188"/>
          </a:xfrm>
          <a:prstGeom prst="rect">
            <a:avLst/>
          </a:prstGeom>
          <a:noFill/>
        </p:spPr>
        <p:txBody>
          <a:bodyPr>
            <a:spAutoFit/>
          </a:bodyPr>
          <a:lstStyle/>
          <a:p>
            <a:pPr algn="ctr">
              <a:defRPr/>
            </a:pPr>
            <a:r>
              <a:rPr lang="de-DE" sz="2400" b="1" dirty="0">
                <a:latin typeface="+mn-lt"/>
              </a:rPr>
              <a:t>Wissen gehört jedem, der es produziert hat</a:t>
            </a:r>
          </a:p>
          <a:p>
            <a:pPr algn="ctr">
              <a:defRPr/>
            </a:pPr>
            <a:endParaRPr lang="de-DE" dirty="0">
              <a:latin typeface="+mn-lt"/>
            </a:endParaRPr>
          </a:p>
        </p:txBody>
      </p:sp>
      <p:sp>
        <p:nvSpPr>
          <p:cNvPr id="6" name="Textfeld 5"/>
          <p:cNvSpPr txBox="1"/>
          <p:nvPr/>
        </p:nvSpPr>
        <p:spPr>
          <a:xfrm>
            <a:off x="1357313" y="2357438"/>
            <a:ext cx="5715000" cy="2215991"/>
          </a:xfrm>
          <a:prstGeom prst="rect">
            <a:avLst/>
          </a:prstGeom>
          <a:noFill/>
        </p:spPr>
        <p:txBody>
          <a:bodyPr>
            <a:spAutoFit/>
          </a:bodyPr>
          <a:lstStyle/>
          <a:p>
            <a:pPr algn="ctr">
              <a:defRPr/>
            </a:pPr>
            <a:r>
              <a:rPr lang="de-DE" sz="2400" dirty="0">
                <a:latin typeface="+mn-lt"/>
              </a:rPr>
              <a:t>a</a:t>
            </a:r>
            <a:r>
              <a:rPr lang="de-DE" sz="2400" dirty="0" smtClean="0">
                <a:latin typeface="+mn-lt"/>
              </a:rPr>
              <a:t>ber</a:t>
            </a:r>
            <a:br>
              <a:rPr lang="de-DE" sz="2400" dirty="0" smtClean="0">
                <a:latin typeface="+mn-lt"/>
              </a:rPr>
            </a:br>
            <a:r>
              <a:rPr lang="de-DE" sz="2400" dirty="0" smtClean="0">
                <a:latin typeface="+mn-lt"/>
              </a:rPr>
              <a:t/>
            </a:r>
            <a:br>
              <a:rPr lang="de-DE" sz="2400" dirty="0" smtClean="0">
                <a:latin typeface="+mn-lt"/>
              </a:rPr>
            </a:br>
            <a:r>
              <a:rPr lang="de-DE" sz="2400" dirty="0" smtClean="0">
                <a:latin typeface="+mn-lt"/>
              </a:rPr>
              <a:t>nur so lange, wie er es sozusagen als kognitive Struktur bei sich behält </a:t>
            </a:r>
            <a:br>
              <a:rPr lang="de-DE" sz="2400" dirty="0" smtClean="0">
                <a:latin typeface="+mn-lt"/>
              </a:rPr>
            </a:br>
            <a:r>
              <a:rPr lang="de-DE" sz="2400" dirty="0" smtClean="0">
                <a:latin typeface="+mn-lt"/>
              </a:rPr>
              <a:t>- sobald ……</a:t>
            </a:r>
            <a:endParaRPr lang="de-DE" sz="2400" dirty="0">
              <a:latin typeface="+mn-lt"/>
            </a:endParaRPr>
          </a:p>
          <a:p>
            <a:pPr algn="ctr">
              <a:defRPr/>
            </a:pPr>
            <a:endParaRPr lang="de-DE" dirty="0">
              <a:latin typeface="+mn-lt"/>
            </a:endParaRPr>
          </a:p>
        </p:txBody>
      </p:sp>
      <p:grpSp>
        <p:nvGrpSpPr>
          <p:cNvPr id="2" name="Gruppieren 7"/>
          <p:cNvGrpSpPr/>
          <p:nvPr/>
        </p:nvGrpSpPr>
        <p:grpSpPr>
          <a:xfrm>
            <a:off x="4716016" y="4437112"/>
            <a:ext cx="4130824" cy="523220"/>
            <a:chOff x="4716016" y="4221088"/>
            <a:chExt cx="4130824" cy="523220"/>
          </a:xfrm>
        </p:grpSpPr>
        <p:sp>
          <p:nvSpPr>
            <p:cNvPr id="4" name="Textfeld 3"/>
            <p:cNvSpPr txBox="1"/>
            <p:nvPr/>
          </p:nvSpPr>
          <p:spPr>
            <a:xfrm>
              <a:off x="4716016" y="4221088"/>
              <a:ext cx="4130824" cy="523220"/>
            </a:xfrm>
            <a:prstGeom prst="rect">
              <a:avLst/>
            </a:prstGeom>
            <a:noFill/>
          </p:spPr>
          <p:txBody>
            <a:bodyPr wrap="square">
              <a:spAutoFit/>
            </a:bodyPr>
            <a:lstStyle/>
            <a:p>
              <a:pPr algn="ctr">
                <a:defRPr/>
              </a:pPr>
              <a:r>
                <a:rPr lang="de-DE" sz="2800" b="1" dirty="0" smtClean="0">
                  <a:latin typeface="+mn-lt"/>
                </a:rPr>
                <a:t>Jefferson</a:t>
              </a:r>
              <a:endParaRPr lang="de-DE" sz="2800" dirty="0">
                <a:latin typeface="+mn-lt"/>
              </a:endParaRPr>
            </a:p>
          </p:txBody>
        </p:sp>
        <p:sp>
          <p:nvSpPr>
            <p:cNvPr id="7" name="Pfeil nach rechts 6">
              <a:hlinkClick r:id="rId2" action="ppaction://hlinkpres?slideindex=8&amp;slidetitle=Folie 8"/>
            </p:cNvPr>
            <p:cNvSpPr/>
            <p:nvPr/>
          </p:nvSpPr>
          <p:spPr>
            <a:xfrm>
              <a:off x="4932040" y="4293096"/>
              <a:ext cx="720080" cy="360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0125" y="1214438"/>
            <a:ext cx="7000875" cy="589072"/>
          </a:xfrm>
          <a:prstGeom prst="rect">
            <a:avLst/>
          </a:prstGeom>
          <a:noFill/>
        </p:spPr>
        <p:txBody>
          <a:bodyPr>
            <a:spAutoFit/>
          </a:bodyPr>
          <a:lstStyle/>
          <a:p>
            <a:pPr algn="ctr">
              <a:lnSpc>
                <a:spcPct val="150000"/>
              </a:lnSpc>
              <a:defRPr/>
            </a:pPr>
            <a:r>
              <a:rPr lang="de-DE" sz="2400" b="1" dirty="0">
                <a:latin typeface="+mn-lt"/>
              </a:rPr>
              <a:t>Wissen gehört niemandem exklusiv. </a:t>
            </a:r>
          </a:p>
        </p:txBody>
      </p:sp>
      <p:sp>
        <p:nvSpPr>
          <p:cNvPr id="3" name="Textfeld 2"/>
          <p:cNvSpPr txBox="1"/>
          <p:nvPr/>
        </p:nvSpPr>
        <p:spPr>
          <a:xfrm>
            <a:off x="1071563" y="2214563"/>
            <a:ext cx="7000875" cy="1477328"/>
          </a:xfrm>
          <a:prstGeom prst="rect">
            <a:avLst/>
          </a:prstGeom>
          <a:noFill/>
        </p:spPr>
        <p:txBody>
          <a:bodyPr>
            <a:spAutoFit/>
          </a:bodyPr>
          <a:lstStyle/>
          <a:p>
            <a:pPr algn="ctr">
              <a:lnSpc>
                <a:spcPct val="150000"/>
              </a:lnSpc>
              <a:defRPr/>
            </a:pPr>
            <a:r>
              <a:rPr lang="de-DE" sz="2000" dirty="0">
                <a:latin typeface="+mn-lt"/>
              </a:rPr>
              <a:t>Entsprechend der berühmten Formulierung von Thomas Jefferson gehört Wissen, einmal, in welcher medialen Gestalt auch immer, </a:t>
            </a:r>
            <a:r>
              <a:rPr lang="de-DE" sz="2000" b="1" dirty="0">
                <a:latin typeface="+mn-lt"/>
              </a:rPr>
              <a:t>in die Welt gesetzt</a:t>
            </a:r>
            <a:r>
              <a:rPr lang="de-DE" sz="2000" dirty="0">
                <a:latin typeface="+mn-lt"/>
              </a:rPr>
              <a:t>, </a:t>
            </a:r>
            <a:r>
              <a:rPr lang="de-DE" sz="2000" b="1" dirty="0">
                <a:latin typeface="+mn-lt"/>
              </a:rPr>
              <a:t>niemandem und damit allen</a:t>
            </a:r>
            <a:r>
              <a:rPr lang="de-DE" sz="2000" dirty="0">
                <a:latin typeface="+mn-lt"/>
              </a:rPr>
              <a:t>.</a:t>
            </a:r>
          </a:p>
        </p:txBody>
      </p:sp>
      <p:pic>
        <p:nvPicPr>
          <p:cNvPr id="5" name="Picture 2"/>
          <p:cNvPicPr>
            <a:picLocks noChangeAspect="1" noChangeArrowheads="1"/>
          </p:cNvPicPr>
          <p:nvPr/>
        </p:nvPicPr>
        <p:blipFill>
          <a:blip r:embed="rId2" cstate="print"/>
          <a:srcRect/>
          <a:stretch>
            <a:fillRect/>
          </a:stretch>
        </p:blipFill>
        <p:spPr bwMode="auto">
          <a:xfrm>
            <a:off x="1081568" y="3933056"/>
            <a:ext cx="7378864" cy="1872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928688" y="1071563"/>
            <a:ext cx="6908800" cy="1281112"/>
          </a:xfrm>
          <a:prstGeom prst="rect">
            <a:avLst/>
          </a:prstGeom>
          <a:noFill/>
          <a:ln w="9525">
            <a:noFill/>
            <a:miter lim="800000"/>
            <a:headEnd/>
            <a:tailEnd/>
          </a:ln>
        </p:spPr>
      </p:pic>
      <p:sp>
        <p:nvSpPr>
          <p:cNvPr id="52227" name="Textfeld 2"/>
          <p:cNvSpPr txBox="1">
            <a:spLocks noChangeArrowheads="1"/>
          </p:cNvSpPr>
          <p:nvPr/>
        </p:nvSpPr>
        <p:spPr bwMode="auto">
          <a:xfrm>
            <a:off x="357188" y="2571750"/>
            <a:ext cx="8501062" cy="3540125"/>
          </a:xfrm>
          <a:prstGeom prst="rect">
            <a:avLst/>
          </a:prstGeom>
          <a:noFill/>
          <a:ln w="9525">
            <a:noFill/>
            <a:miter lim="800000"/>
            <a:headEnd/>
            <a:tailEnd/>
          </a:ln>
        </p:spPr>
        <p:txBody>
          <a:bodyPr>
            <a:spAutoFit/>
          </a:bodyPr>
          <a:lstStyle/>
          <a:p>
            <a:pPr algn="ctr"/>
            <a:r>
              <a:rPr lang="en-US" sz="2000"/>
              <a:t>If nature has made any one thing less susceptible than all others of exclusive property, it is the action of the thinking power called an idea, which an individual may exclusively possess as long as he keeps it to himself; </a:t>
            </a:r>
            <a:r>
              <a:rPr lang="en-US" sz="2400" b="1"/>
              <a:t>but the moment it is divulged, it forces itself into the possession of every one</a:t>
            </a:r>
            <a:r>
              <a:rPr lang="en-US" sz="2000"/>
              <a:t>, and the receiver cannot dispossess himself of it. Its peculiar character, too, is that no one possesses the less, because every other possesses the whole of it. </a:t>
            </a:r>
            <a:r>
              <a:rPr lang="en-US" sz="2400" b="1"/>
              <a:t>He who receives an idea from me, receives instruction himself without lessening mine; as he who lights his taper at mine, receives light without darkening me. </a:t>
            </a:r>
            <a:endParaRPr lang="de-DE" sz="24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928688" y="1071563"/>
            <a:ext cx="6908800" cy="1281112"/>
          </a:xfrm>
          <a:prstGeom prst="rect">
            <a:avLst/>
          </a:prstGeom>
          <a:noFill/>
          <a:ln w="9525">
            <a:noFill/>
            <a:miter lim="800000"/>
            <a:headEnd/>
            <a:tailEnd/>
          </a:ln>
        </p:spPr>
      </p:pic>
      <p:sp>
        <p:nvSpPr>
          <p:cNvPr id="53251" name="Textfeld 2"/>
          <p:cNvSpPr txBox="1">
            <a:spLocks noChangeArrowheads="1"/>
          </p:cNvSpPr>
          <p:nvPr/>
        </p:nvSpPr>
        <p:spPr bwMode="auto">
          <a:xfrm>
            <a:off x="428625" y="1785938"/>
            <a:ext cx="8501063" cy="4647426"/>
          </a:xfrm>
          <a:prstGeom prst="rect">
            <a:avLst/>
          </a:prstGeom>
          <a:solidFill>
            <a:schemeClr val="bg1"/>
          </a:solidFill>
          <a:ln w="9525">
            <a:noFill/>
            <a:miter lim="800000"/>
            <a:headEnd/>
            <a:tailEnd/>
          </a:ln>
        </p:spPr>
        <p:txBody>
          <a:bodyPr>
            <a:spAutoFit/>
          </a:bodyPr>
          <a:lstStyle/>
          <a:p>
            <a:pPr algn="ctr"/>
            <a:r>
              <a:rPr lang="en-US" sz="2000" dirty="0"/>
              <a:t>That </a:t>
            </a:r>
            <a:r>
              <a:rPr lang="en-US" sz="2400" b="1" dirty="0"/>
              <a:t>ideas</a:t>
            </a:r>
            <a:r>
              <a:rPr lang="en-US" sz="2000" dirty="0"/>
              <a:t> should freely spread from one to another over the globe, for the moral and mutual instruction of man, and improvement of his condition, seems to have been peculiarly and benevolently designed by nature, when she made them, like </a:t>
            </a:r>
            <a:r>
              <a:rPr lang="en-US" sz="2400" b="1" dirty="0"/>
              <a:t>fire</a:t>
            </a:r>
            <a:r>
              <a:rPr lang="en-US" sz="2000" dirty="0"/>
              <a:t>, expansible over all space, without lessening their density in any point, and like the </a:t>
            </a:r>
            <a:r>
              <a:rPr lang="en-US" sz="2400" b="1" dirty="0"/>
              <a:t>air</a:t>
            </a:r>
            <a:r>
              <a:rPr lang="en-US" sz="2000" dirty="0"/>
              <a:t> in which we breathe, move, and have our physical being, incapable of confinement or exclusive appropriation. </a:t>
            </a:r>
            <a:r>
              <a:rPr lang="en-US" sz="2400" b="1" dirty="0"/>
              <a:t>Inventions then cannot, in nature, be a subject of property</a:t>
            </a:r>
            <a:r>
              <a:rPr lang="en-US" sz="2000" dirty="0"/>
              <a:t>. </a:t>
            </a:r>
            <a:r>
              <a:rPr lang="en-US" sz="2000" dirty="0" smtClean="0"/>
              <a:t/>
            </a:r>
            <a:br>
              <a:rPr lang="en-US" sz="2000" dirty="0" smtClean="0"/>
            </a:br>
            <a:r>
              <a:rPr lang="en-US" sz="2400" b="1" dirty="0" smtClean="0"/>
              <a:t>Society </a:t>
            </a:r>
            <a:r>
              <a:rPr lang="en-US" sz="2400" b="1" dirty="0"/>
              <a:t>may give an exclusive right to the profits arising from them</a:t>
            </a:r>
            <a:r>
              <a:rPr lang="en-US" sz="2000" dirty="0"/>
              <a:t>, as an encouragement to men to pursue ideas which may produce utility, but </a:t>
            </a:r>
            <a:r>
              <a:rPr lang="en-US" sz="2400" b="1" dirty="0"/>
              <a:t>this may or may not be done, according to the will and convenience of the society</a:t>
            </a:r>
            <a:r>
              <a:rPr lang="en-US" sz="2000" dirty="0"/>
              <a:t>, without claim or complaint from any body.</a:t>
            </a:r>
            <a:endParaRPr lang="de-DE"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51720" y="332656"/>
            <a:ext cx="4752528" cy="707886"/>
          </a:xfrm>
          <a:prstGeom prst="rect">
            <a:avLst/>
          </a:prstGeom>
          <a:solidFill>
            <a:schemeClr val="tx1"/>
          </a:solidFill>
        </p:spPr>
        <p:txBody>
          <a:bodyPr wrap="square" rtlCol="0">
            <a:spAutoFit/>
          </a:bodyPr>
          <a:lstStyle/>
          <a:p>
            <a:pPr algn="ctr"/>
            <a:r>
              <a:rPr lang="en-US" sz="4000" dirty="0" err="1" smtClean="0">
                <a:solidFill>
                  <a:schemeClr val="bg1"/>
                </a:solidFill>
                <a:latin typeface="+mn-lt"/>
              </a:rPr>
              <a:t>Zwischenergebnis</a:t>
            </a:r>
            <a:endParaRPr lang="en-US" sz="4000" dirty="0">
              <a:solidFill>
                <a:schemeClr val="bg1"/>
              </a:solidFill>
              <a:latin typeface="+mn-lt"/>
            </a:endParaRPr>
          </a:p>
        </p:txBody>
      </p:sp>
      <p:sp>
        <p:nvSpPr>
          <p:cNvPr id="6" name="Textfeld 5"/>
          <p:cNvSpPr txBox="1"/>
          <p:nvPr/>
        </p:nvSpPr>
        <p:spPr>
          <a:xfrm>
            <a:off x="395536" y="1182236"/>
            <a:ext cx="2952328" cy="461665"/>
          </a:xfrm>
          <a:prstGeom prst="rect">
            <a:avLst/>
          </a:prstGeom>
          <a:solidFill>
            <a:schemeClr val="bg1"/>
          </a:solidFill>
        </p:spPr>
        <p:txBody>
          <a:bodyPr wrap="square" rtlCol="0">
            <a:spAutoFit/>
          </a:bodyPr>
          <a:lstStyle/>
          <a:p>
            <a:r>
              <a:rPr lang="en-US" sz="2400" dirty="0" err="1" smtClean="0">
                <a:latin typeface="+mn-lt"/>
              </a:rPr>
              <a:t>Wem</a:t>
            </a:r>
            <a:r>
              <a:rPr lang="en-US" sz="2400" dirty="0" smtClean="0">
                <a:latin typeface="+mn-lt"/>
              </a:rPr>
              <a:t> </a:t>
            </a:r>
            <a:r>
              <a:rPr lang="en-US" sz="2400" dirty="0" err="1" smtClean="0">
                <a:latin typeface="+mn-lt"/>
              </a:rPr>
              <a:t>gehört</a:t>
            </a:r>
            <a:r>
              <a:rPr lang="en-US" sz="2400" dirty="0" smtClean="0">
                <a:latin typeface="+mn-lt"/>
              </a:rPr>
              <a:t> Wissen?</a:t>
            </a:r>
            <a:endParaRPr lang="en-US" sz="2400" dirty="0">
              <a:latin typeface="+mn-lt"/>
            </a:endParaRPr>
          </a:p>
        </p:txBody>
      </p:sp>
      <p:sp>
        <p:nvSpPr>
          <p:cNvPr id="9" name="Textfeld 8"/>
          <p:cNvSpPr txBox="1"/>
          <p:nvPr/>
        </p:nvSpPr>
        <p:spPr>
          <a:xfrm>
            <a:off x="323528" y="3501008"/>
            <a:ext cx="2952328" cy="1569660"/>
          </a:xfrm>
          <a:prstGeom prst="rect">
            <a:avLst/>
          </a:prstGeom>
          <a:solidFill>
            <a:schemeClr val="bg1"/>
          </a:solidFill>
        </p:spPr>
        <p:txBody>
          <a:bodyPr wrap="square" rtlCol="0">
            <a:spAutoFit/>
          </a:bodyPr>
          <a:lstStyle/>
          <a:p>
            <a:pPr algn="ctr"/>
            <a:r>
              <a:rPr lang="en-US" sz="2400" dirty="0" err="1" smtClean="0">
                <a:latin typeface="+mn-lt"/>
              </a:rPr>
              <a:t>Wer</a:t>
            </a:r>
            <a:r>
              <a:rPr lang="en-US" sz="2400" dirty="0" smtClean="0">
                <a:latin typeface="+mn-lt"/>
              </a:rPr>
              <a:t> </a:t>
            </a:r>
            <a:r>
              <a:rPr lang="en-US" sz="2400" dirty="0" err="1" smtClean="0">
                <a:latin typeface="+mn-lt"/>
              </a:rPr>
              <a:t>kontrolliert</a:t>
            </a:r>
            <a:r>
              <a:rPr lang="en-US" sz="2400" dirty="0" smtClean="0">
                <a:latin typeface="+mn-lt"/>
              </a:rPr>
              <a:t>/ </a:t>
            </a:r>
            <a:r>
              <a:rPr lang="en-US" sz="2400" dirty="0" err="1" smtClean="0">
                <a:latin typeface="+mn-lt"/>
              </a:rPr>
              <a:t>reguliert</a:t>
            </a:r>
            <a:r>
              <a:rPr lang="en-US" sz="2400" dirty="0" smtClean="0">
                <a:latin typeface="+mn-lt"/>
              </a:rPr>
              <a:t> </a:t>
            </a:r>
            <a:r>
              <a:rPr lang="en-US" sz="2400" dirty="0" err="1" smtClean="0">
                <a:latin typeface="+mn-lt"/>
              </a:rPr>
              <a:t>Zugriff</a:t>
            </a:r>
            <a:r>
              <a:rPr lang="en-US" sz="2400" dirty="0" smtClean="0">
                <a:latin typeface="+mn-lt"/>
              </a:rPr>
              <a:t> und </a:t>
            </a:r>
            <a:r>
              <a:rPr lang="en-US" sz="2400" dirty="0" err="1" smtClean="0">
                <a:latin typeface="+mn-lt"/>
              </a:rPr>
              <a:t>Nutzung</a:t>
            </a:r>
            <a:r>
              <a:rPr lang="en-US" sz="2400" dirty="0" smtClean="0">
                <a:latin typeface="+mn-lt"/>
              </a:rPr>
              <a:t> von Information</a:t>
            </a:r>
            <a:endParaRPr lang="en-US" sz="2400" dirty="0">
              <a:latin typeface="+mn-lt"/>
            </a:endParaRPr>
          </a:p>
        </p:txBody>
      </p:sp>
      <p:sp>
        <p:nvSpPr>
          <p:cNvPr id="10" name="Textfeld 4"/>
          <p:cNvSpPr/>
          <p:nvPr/>
        </p:nvSpPr>
        <p:spPr>
          <a:xfrm>
            <a:off x="3707904" y="1493402"/>
            <a:ext cx="4968552" cy="150355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90004" tIns="46798" rIns="90004" bIns="46798"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b="1" kern="0" dirty="0" smtClean="0">
                <a:latin typeface="Calibri" pitchFamily="34"/>
                <a:ea typeface="Arial Unicode MS" pitchFamily="2"/>
                <a:cs typeface="Tahoma" pitchFamily="2"/>
              </a:rPr>
              <a:t>Wissen selber – Ideen, Fakten, Theorien, … Daten (??) – sind nicht „eigentumsfähig“, auch nicht durch Urheberrecht geschützt</a:t>
            </a:r>
            <a:endParaRPr lang="de-DE" sz="2000" b="1" kern="0" dirty="0">
              <a:latin typeface="Calibri" pitchFamily="34"/>
              <a:ea typeface="Arial Unicode MS" pitchFamily="2"/>
              <a:cs typeface="Tahoma" pitchFamily="2"/>
            </a:endParaRPr>
          </a:p>
        </p:txBody>
      </p:sp>
      <p:sp>
        <p:nvSpPr>
          <p:cNvPr id="11" name="Textfeld 10"/>
          <p:cNvSpPr txBox="1"/>
          <p:nvPr/>
        </p:nvSpPr>
        <p:spPr>
          <a:xfrm>
            <a:off x="755576" y="2199347"/>
            <a:ext cx="2016224" cy="461665"/>
          </a:xfrm>
          <a:prstGeom prst="rect">
            <a:avLst/>
          </a:prstGeom>
          <a:solidFill>
            <a:schemeClr val="bg1">
              <a:lumMod val="85000"/>
            </a:schemeClr>
          </a:solidFill>
        </p:spPr>
        <p:txBody>
          <a:bodyPr wrap="square" rtlCol="0" anchor="ctr">
            <a:spAutoFit/>
          </a:bodyPr>
          <a:lstStyle/>
          <a:p>
            <a:pPr algn="ctr"/>
            <a:r>
              <a:rPr lang="en-US" sz="2400" dirty="0" err="1" smtClean="0">
                <a:latin typeface="+mn-lt"/>
              </a:rPr>
              <a:t>Falsche</a:t>
            </a:r>
            <a:r>
              <a:rPr lang="en-US" sz="2400" dirty="0" smtClean="0">
                <a:latin typeface="+mn-lt"/>
              </a:rPr>
              <a:t> </a:t>
            </a:r>
            <a:r>
              <a:rPr lang="en-US" sz="2400" dirty="0" err="1" smtClean="0">
                <a:latin typeface="+mn-lt"/>
              </a:rPr>
              <a:t>Frage</a:t>
            </a:r>
            <a:endParaRPr lang="en-US" dirty="0"/>
          </a:p>
        </p:txBody>
      </p:sp>
      <p:sp>
        <p:nvSpPr>
          <p:cNvPr id="12" name="Pfeil nach unten 11"/>
          <p:cNvSpPr/>
          <p:nvPr/>
        </p:nvSpPr>
        <p:spPr>
          <a:xfrm>
            <a:off x="1619672" y="2924944"/>
            <a:ext cx="432048" cy="57606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p:cNvSpPr>
            <a:spLocks noChangeArrowheads="1"/>
          </p:cNvSpPr>
          <p:nvPr/>
        </p:nvSpPr>
        <p:spPr bwMode="auto">
          <a:xfrm>
            <a:off x="107504" y="5229200"/>
            <a:ext cx="7620000" cy="1143070"/>
          </a:xfrm>
          <a:prstGeom prst="rect">
            <a:avLst/>
          </a:prstGeom>
          <a:solidFill>
            <a:srgbClr val="E9E9E9"/>
          </a:solidFill>
          <a:ln w="12700">
            <a:noFill/>
            <a:miter lim="800000"/>
            <a:headEnd type="none" w="sm" len="sm"/>
            <a:tailEnd type="none" w="sm" len="sm"/>
          </a:ln>
        </p:spPr>
        <p:txBody>
          <a:bodyPr>
            <a:spAutoFit/>
          </a:bodyPr>
          <a:lstStyle/>
          <a:p>
            <a:pPr algn="ctr">
              <a:lnSpc>
                <a:spcPct val="150000"/>
              </a:lnSpc>
              <a:buFont typeface="Wingdings" pitchFamily="2" charset="2"/>
              <a:buNone/>
            </a:pPr>
            <a:r>
              <a:rPr lang="de-DE" sz="2400" dirty="0">
                <a:latin typeface="+mn-lt"/>
                <a:cs typeface="Times New Roman" pitchFamily="18" charset="0"/>
              </a:rPr>
              <a:t>Verfügbar ist </a:t>
            </a:r>
            <a:r>
              <a:rPr lang="de-DE" sz="2400" b="1" dirty="0">
                <a:latin typeface="+mn-lt"/>
                <a:cs typeface="Times New Roman" pitchFamily="18" charset="0"/>
              </a:rPr>
              <a:t>Wissen</a:t>
            </a:r>
            <a:r>
              <a:rPr lang="de-DE" sz="2400" dirty="0">
                <a:latin typeface="+mn-lt"/>
                <a:cs typeface="Times New Roman" pitchFamily="18" charset="0"/>
              </a:rPr>
              <a:t> </a:t>
            </a:r>
            <a:r>
              <a:rPr lang="de-DE" sz="2400" dirty="0" smtClean="0">
                <a:latin typeface="+mn-lt"/>
                <a:cs typeface="Times New Roman" pitchFamily="18" charset="0"/>
              </a:rPr>
              <a:t>nur </a:t>
            </a:r>
            <a:r>
              <a:rPr lang="de-DE" sz="2400" dirty="0">
                <a:latin typeface="+mn-lt"/>
                <a:cs typeface="Times New Roman" pitchFamily="18" charset="0"/>
              </a:rPr>
              <a:t>dann, wenn man Zugriff auf die </a:t>
            </a:r>
            <a:r>
              <a:rPr lang="de-DE" sz="2400" b="1" dirty="0">
                <a:latin typeface="+mn-lt"/>
                <a:cs typeface="Times New Roman" pitchFamily="18" charset="0"/>
              </a:rPr>
              <a:t>Wissen repräsentierenden Informationsprodukte </a:t>
            </a:r>
            <a:r>
              <a:rPr lang="de-DE" sz="2400" dirty="0">
                <a:latin typeface="+mn-lt"/>
                <a:cs typeface="Times New Roman" pitchFamily="18" charset="0"/>
              </a:rPr>
              <a:t>hat. </a:t>
            </a:r>
            <a:endParaRPr lang="de-DE" sz="2400" dirty="0">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Grp="1"/>
          </p:cNvSpPr>
          <p:nvPr>
            <p:ph type="title"/>
          </p:nvPr>
        </p:nvSpPr>
        <p:spPr>
          <a:xfrm>
            <a:off x="1475656" y="1196752"/>
            <a:ext cx="6300787" cy="3600450"/>
          </a:xfrm>
          <a:solidFill>
            <a:schemeClr val="tx1"/>
          </a:solidFill>
        </p:spPr>
        <p:txBody>
          <a:bodyPr anchor="ctr" anchorCtr="1"/>
          <a:lstStyle/>
          <a:p>
            <a:pPr algn="ctr" eaLnBrk="1" hangingPunct="1">
              <a:buFont typeface="StarSymbol"/>
              <a:buNone/>
            </a:pPr>
            <a:r>
              <a:rPr dirty="0" err="1" smtClean="0">
                <a:solidFill>
                  <a:srgbClr val="FFFFFF"/>
                </a:solidFill>
                <a:latin typeface="Calibri" pitchFamily="34" charset="0"/>
                <a:ea typeface="Arial Unicode MS" pitchFamily="34" charset="-128"/>
                <a:cs typeface="Arial" pitchFamily="34" charset="0"/>
              </a:rPr>
              <a:t>Informationsm</a:t>
            </a:r>
            <a:r>
              <a:rPr sz="4400" dirty="0" err="1" smtClean="0">
                <a:solidFill>
                  <a:srgbClr val="FFFFFF"/>
                </a:solidFill>
                <a:latin typeface="Calibri" pitchFamily="34" charset="0"/>
                <a:ea typeface="Arial Unicode MS" pitchFamily="34" charset="-128"/>
                <a:cs typeface="Arial" pitchFamily="34" charset="0"/>
              </a:rPr>
              <a:t>arkt-modelle</a:t>
            </a:r>
            <a:r>
              <a:rPr sz="4400" dirty="0" smtClean="0">
                <a:solidFill>
                  <a:srgbClr val="FFFFFF"/>
                </a:solidFill>
                <a:latin typeface="Calibri" pitchFamily="34" charset="0"/>
                <a:ea typeface="Arial Unicode MS" pitchFamily="34" charset="-128"/>
                <a:cs typeface="Arial" pitchFamily="34" charset="0"/>
              </a:rPr>
              <a:t> </a:t>
            </a:r>
            <a:r>
              <a:rPr sz="4400" dirty="0" err="1" smtClean="0">
                <a:solidFill>
                  <a:srgbClr val="FFFFFF"/>
                </a:solidFill>
                <a:latin typeface="Calibri" pitchFamily="34" charset="0"/>
                <a:ea typeface="Arial Unicode MS" pitchFamily="34" charset="-128"/>
                <a:cs typeface="Arial" pitchFamily="34" charset="0"/>
              </a:rPr>
              <a:t>für</a:t>
            </a:r>
            <a:r>
              <a:rPr sz="4400" dirty="0" smtClean="0">
                <a:solidFill>
                  <a:srgbClr val="FFFFFF"/>
                </a:solidFill>
                <a:latin typeface="Calibri" pitchFamily="34" charset="0"/>
                <a:ea typeface="Arial Unicode MS" pitchFamily="34" charset="-128"/>
                <a:cs typeface="Arial" pitchFamily="34" charset="0"/>
              </a:rPr>
              <a:t> die </a:t>
            </a:r>
            <a:r>
              <a:rPr sz="4400" dirty="0" err="1" smtClean="0">
                <a:solidFill>
                  <a:srgbClr val="FFFFFF"/>
                </a:solidFill>
                <a:latin typeface="Calibri" pitchFamily="34" charset="0"/>
                <a:ea typeface="Arial Unicode MS" pitchFamily="34" charset="-128"/>
                <a:cs typeface="Arial" pitchFamily="34" charset="0"/>
              </a:rPr>
              <a:t>Institutionalisierung</a:t>
            </a:r>
            <a:r>
              <a:rPr sz="4400" dirty="0" smtClean="0">
                <a:solidFill>
                  <a:srgbClr val="FFFFFF"/>
                </a:solidFill>
                <a:latin typeface="Calibri" pitchFamily="34" charset="0"/>
                <a:ea typeface="Arial Unicode MS" pitchFamily="34" charset="-128"/>
                <a:cs typeface="Arial" pitchFamily="34" charset="0"/>
              </a:rPr>
              <a:t> von Wissen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5968" y="692696"/>
            <a:ext cx="3048000" cy="707886"/>
          </a:xfrm>
          <a:prstGeom prst="rect">
            <a:avLst/>
          </a:prstGeom>
          <a:solidFill>
            <a:schemeClr val="tx1"/>
          </a:solidFill>
          <a:ln w="12700">
            <a:noFill/>
            <a:miter lim="800000"/>
            <a:headEnd type="none" w="sm" len="sm"/>
            <a:tailEnd type="none" w="sm" len="sm"/>
          </a:ln>
        </p:spPr>
        <p:txBody>
          <a:bodyPr>
            <a:spAutoFit/>
          </a:bodyPr>
          <a:lstStyle/>
          <a:p>
            <a:pPr algn="ctr" eaLnBrk="0" hangingPunct="0"/>
            <a:r>
              <a:rPr lang="de-DE" sz="2000" b="1" dirty="0">
                <a:solidFill>
                  <a:schemeClr val="bg1"/>
                </a:solidFill>
                <a:latin typeface="+mn-lt"/>
                <a:cs typeface="Arial" pitchFamily="34" charset="0"/>
              </a:rPr>
              <a:t>P</a:t>
            </a:r>
            <a:r>
              <a:rPr lang="de-DE" sz="2000" b="1" dirty="0" smtClean="0">
                <a:solidFill>
                  <a:schemeClr val="bg1"/>
                </a:solidFill>
                <a:latin typeface="+mn-lt"/>
                <a:cs typeface="Arial" pitchFamily="34" charset="0"/>
              </a:rPr>
              <a:t>roprietäre kommerzielle </a:t>
            </a:r>
            <a:r>
              <a:rPr lang="de-DE" sz="2000" b="1" dirty="0">
                <a:solidFill>
                  <a:schemeClr val="bg1"/>
                </a:solidFill>
                <a:latin typeface="+mn-lt"/>
                <a:cs typeface="Arial" pitchFamily="34" charset="0"/>
              </a:rPr>
              <a:t>Informationsmärkte</a:t>
            </a:r>
          </a:p>
        </p:txBody>
      </p:sp>
      <p:sp>
        <p:nvSpPr>
          <p:cNvPr id="9" name="Rectangle 3"/>
          <p:cNvSpPr>
            <a:spLocks noChangeArrowheads="1"/>
          </p:cNvSpPr>
          <p:nvPr/>
        </p:nvSpPr>
        <p:spPr bwMode="auto">
          <a:xfrm>
            <a:off x="1477144" y="1486446"/>
            <a:ext cx="2590800" cy="708025"/>
          </a:xfrm>
          <a:prstGeom prst="rect">
            <a:avLst/>
          </a:prstGeom>
          <a:solidFill>
            <a:schemeClr val="bg1"/>
          </a:solidFill>
          <a:ln w="12700">
            <a:noFill/>
            <a:miter lim="800000"/>
            <a:headEnd type="none" w="sm" len="sm"/>
            <a:tailEnd type="none" w="sm" len="sm"/>
          </a:ln>
        </p:spPr>
        <p:txBody>
          <a:bodyPr>
            <a:spAutoFit/>
          </a:bodyPr>
          <a:lstStyle/>
          <a:p>
            <a:pPr algn="ctr" eaLnBrk="0" hangingPunct="0"/>
            <a:r>
              <a:rPr lang="de-DE" sz="2000" b="1" dirty="0">
                <a:solidFill>
                  <a:srgbClr val="002060"/>
                </a:solidFill>
                <a:latin typeface="+mn-lt"/>
                <a:cs typeface="Arial" pitchFamily="34" charset="0"/>
              </a:rPr>
              <a:t>verknappende Verwertung</a:t>
            </a:r>
          </a:p>
        </p:txBody>
      </p:sp>
      <p:grpSp>
        <p:nvGrpSpPr>
          <p:cNvPr id="12" name="Gruppieren 11"/>
          <p:cNvGrpSpPr/>
          <p:nvPr/>
        </p:nvGrpSpPr>
        <p:grpSpPr>
          <a:xfrm>
            <a:off x="5044306" y="620688"/>
            <a:ext cx="3048000" cy="2023775"/>
            <a:chOff x="5044306" y="620688"/>
            <a:chExt cx="3048000" cy="2023775"/>
          </a:xfrm>
        </p:grpSpPr>
        <p:sp>
          <p:nvSpPr>
            <p:cNvPr id="5" name="Rectangle 3"/>
            <p:cNvSpPr>
              <a:spLocks noChangeArrowheads="1"/>
            </p:cNvSpPr>
            <p:nvPr/>
          </p:nvSpPr>
          <p:spPr bwMode="auto">
            <a:xfrm>
              <a:off x="5044306" y="620688"/>
              <a:ext cx="3048000" cy="707886"/>
            </a:xfrm>
            <a:prstGeom prst="rect">
              <a:avLst/>
            </a:prstGeom>
            <a:solidFill>
              <a:schemeClr val="tx1"/>
            </a:solidFill>
            <a:ln w="12700">
              <a:noFill/>
              <a:miter lim="800000"/>
              <a:headEnd type="none" w="sm" len="sm"/>
              <a:tailEnd type="none" w="sm" len="sm"/>
            </a:ln>
          </p:spPr>
          <p:txBody>
            <a:bodyPr>
              <a:spAutoFit/>
            </a:bodyPr>
            <a:lstStyle/>
            <a:p>
              <a:pPr algn="ctr"/>
              <a:r>
                <a:rPr lang="de-DE" sz="2000" b="1" dirty="0" smtClean="0">
                  <a:solidFill>
                    <a:schemeClr val="bg1"/>
                  </a:solidFill>
                </a:rPr>
                <a:t>Open-Access-basierte </a:t>
              </a:r>
              <a:r>
                <a:rPr lang="de-DE" sz="2000" b="1" dirty="0" smtClean="0">
                  <a:solidFill>
                    <a:schemeClr val="bg1"/>
                  </a:solidFill>
                  <a:cs typeface="Arial" pitchFamily="34" charset="0"/>
                </a:rPr>
                <a:t>Informationsmärkte</a:t>
              </a:r>
              <a:endParaRPr lang="de-DE" sz="2000" b="1" dirty="0">
                <a:solidFill>
                  <a:schemeClr val="bg1"/>
                </a:solidFill>
              </a:endParaRPr>
            </a:p>
          </p:txBody>
        </p:sp>
        <p:sp>
          <p:nvSpPr>
            <p:cNvPr id="10" name="Rectangle 3"/>
            <p:cNvSpPr>
              <a:spLocks noChangeArrowheads="1"/>
            </p:cNvSpPr>
            <p:nvPr/>
          </p:nvSpPr>
          <p:spPr bwMode="auto">
            <a:xfrm>
              <a:off x="5940152" y="1628800"/>
              <a:ext cx="1800201" cy="1015663"/>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sz="2000" b="1" dirty="0">
                  <a:solidFill>
                    <a:srgbClr val="002060"/>
                  </a:solidFill>
                  <a:latin typeface="+mn-lt"/>
                  <a:cs typeface="Arial" pitchFamily="34" charset="0"/>
                </a:rPr>
                <a:t>freie </a:t>
              </a:r>
              <a:r>
                <a:rPr lang="de-DE" sz="2000" b="1" dirty="0" smtClean="0">
                  <a:solidFill>
                    <a:srgbClr val="002060"/>
                  </a:solidFill>
                  <a:latin typeface="+mn-lt"/>
                  <a:cs typeface="Arial" pitchFamily="34" charset="0"/>
                </a:rPr>
                <a:t>offene Nutzung</a:t>
              </a:r>
              <a:endParaRPr lang="de-DE" sz="2000" b="1" dirty="0" smtClean="0">
                <a:solidFill>
                  <a:srgbClr val="002060"/>
                </a:solidFill>
                <a:latin typeface="+mn-lt"/>
                <a:cs typeface="Arial" pitchFamily="34" charset="0"/>
              </a:endParaRPr>
            </a:p>
            <a:p>
              <a:pPr algn="ctr" eaLnBrk="0" hangingPunct="0"/>
              <a:r>
                <a:rPr lang="de-DE" sz="2000" b="1" dirty="0" smtClean="0">
                  <a:solidFill>
                    <a:srgbClr val="002060"/>
                  </a:solidFill>
                  <a:latin typeface="+mn-lt"/>
                  <a:cs typeface="Arial" pitchFamily="34" charset="0"/>
                </a:rPr>
                <a:t> </a:t>
              </a:r>
              <a:endParaRPr lang="de-DE" sz="2000" b="1" dirty="0">
                <a:solidFill>
                  <a:srgbClr val="002060"/>
                </a:solidFill>
                <a:latin typeface="+mn-lt"/>
                <a:cs typeface="Arial" pitchFamily="34" charset="0"/>
              </a:endParaRPr>
            </a:p>
          </p:txBody>
        </p:sp>
      </p:grpSp>
      <p:sp>
        <p:nvSpPr>
          <p:cNvPr id="15" name="Legende mit Pfeil nach unten 23"/>
          <p:cNvSpPr>
            <a:spLocks noChangeArrowheads="1"/>
          </p:cNvSpPr>
          <p:nvPr/>
        </p:nvSpPr>
        <p:spPr bwMode="auto">
          <a:xfrm>
            <a:off x="1763688" y="2291968"/>
            <a:ext cx="2362200" cy="882090"/>
          </a:xfrm>
          <a:prstGeom prst="downArrowCallout">
            <a:avLst>
              <a:gd name="adj1" fmla="val 25020"/>
              <a:gd name="adj2" fmla="val 25044"/>
              <a:gd name="adj3" fmla="val 25000"/>
              <a:gd name="adj4" fmla="val 64977"/>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defRPr/>
            </a:pPr>
            <a:r>
              <a:rPr lang="de-DE" dirty="0" smtClean="0">
                <a:solidFill>
                  <a:srgbClr val="002060"/>
                </a:solidFill>
                <a:latin typeface="+mn-lt"/>
                <a:cs typeface="Arial" pitchFamily="34" charset="0"/>
              </a:rPr>
              <a:t>ermöglicht und geschützt durch</a:t>
            </a:r>
            <a:endParaRPr lang="de-DE" dirty="0">
              <a:solidFill>
                <a:srgbClr val="002060"/>
              </a:solidFill>
              <a:latin typeface="+mn-lt"/>
              <a:cs typeface="Arial" pitchFamily="34" charset="0"/>
            </a:endParaRPr>
          </a:p>
        </p:txBody>
      </p:sp>
      <p:sp>
        <p:nvSpPr>
          <p:cNvPr id="16" name="Rectangle 3"/>
          <p:cNvSpPr>
            <a:spLocks noChangeArrowheads="1"/>
          </p:cNvSpPr>
          <p:nvPr/>
        </p:nvSpPr>
        <p:spPr bwMode="auto">
          <a:xfrm>
            <a:off x="2028056" y="3146713"/>
            <a:ext cx="3048000" cy="400050"/>
          </a:xfrm>
          <a:prstGeom prst="rect">
            <a:avLst/>
          </a:prstGeom>
          <a:solidFill>
            <a:schemeClr val="bg1"/>
          </a:solidFill>
          <a:ln w="12700">
            <a:noFill/>
            <a:miter lim="800000"/>
            <a:headEnd type="none" w="sm" len="sm"/>
            <a:tailEnd type="none" w="sm" len="sm"/>
          </a:ln>
        </p:spPr>
        <p:txBody>
          <a:bodyPr>
            <a:spAutoFit/>
          </a:bodyPr>
          <a:lstStyle/>
          <a:p>
            <a:pPr eaLnBrk="0" hangingPunct="0">
              <a:buFont typeface="Wingdings" pitchFamily="2" charset="2"/>
              <a:buChar char="Ø"/>
            </a:pPr>
            <a:r>
              <a:rPr lang="de-DE" sz="2000" dirty="0">
                <a:solidFill>
                  <a:srgbClr val="002060"/>
                </a:solidFill>
                <a:latin typeface="+mn-lt"/>
                <a:cs typeface="Arial" pitchFamily="34" charset="0"/>
              </a:rPr>
              <a:t>Preispolitik</a:t>
            </a:r>
          </a:p>
        </p:txBody>
      </p:sp>
      <p:sp>
        <p:nvSpPr>
          <p:cNvPr id="17" name="Rectangle 3"/>
          <p:cNvSpPr>
            <a:spLocks noChangeArrowheads="1"/>
          </p:cNvSpPr>
          <p:nvPr/>
        </p:nvSpPr>
        <p:spPr bwMode="auto">
          <a:xfrm>
            <a:off x="2028056" y="3633278"/>
            <a:ext cx="3048000" cy="708025"/>
          </a:xfrm>
          <a:prstGeom prst="rect">
            <a:avLst/>
          </a:prstGeom>
          <a:solidFill>
            <a:schemeClr val="bg1"/>
          </a:solidFill>
          <a:ln w="12700">
            <a:noFill/>
            <a:miter lim="800000"/>
            <a:headEnd type="none" w="sm" len="sm"/>
            <a:tailEnd type="none" w="sm" len="sm"/>
          </a:ln>
        </p:spPr>
        <p:txBody>
          <a:bodyPr>
            <a:spAutoFit/>
          </a:bodyPr>
          <a:lstStyle/>
          <a:p>
            <a:pPr marL="174625" indent="-174625" eaLnBrk="0" hangingPunct="0">
              <a:buFont typeface="Wingdings" pitchFamily="2" charset="2"/>
              <a:buChar char="Ø"/>
            </a:pPr>
            <a:r>
              <a:rPr lang="de-DE" sz="2000" dirty="0">
                <a:solidFill>
                  <a:srgbClr val="002060"/>
                </a:solidFill>
                <a:latin typeface="+mn-lt"/>
                <a:cs typeface="Arial" pitchFamily="34" charset="0"/>
              </a:rPr>
              <a:t>Kontrolle durch Technik (DRM)</a:t>
            </a:r>
          </a:p>
        </p:txBody>
      </p:sp>
      <p:sp>
        <p:nvSpPr>
          <p:cNvPr id="18" name="Rectangle 3"/>
          <p:cNvSpPr>
            <a:spLocks noChangeArrowheads="1"/>
          </p:cNvSpPr>
          <p:nvPr/>
        </p:nvSpPr>
        <p:spPr bwMode="auto">
          <a:xfrm>
            <a:off x="2028056" y="4427818"/>
            <a:ext cx="3048000" cy="400110"/>
          </a:xfrm>
          <a:prstGeom prst="rect">
            <a:avLst/>
          </a:prstGeom>
          <a:solidFill>
            <a:schemeClr val="bg1"/>
          </a:solidFill>
          <a:ln w="12700">
            <a:noFill/>
            <a:miter lim="800000"/>
            <a:headEnd type="none" w="sm" len="sm"/>
            <a:tailEnd type="none" w="sm" len="sm"/>
          </a:ln>
        </p:spPr>
        <p:txBody>
          <a:bodyPr>
            <a:spAutoFit/>
          </a:bodyPr>
          <a:lstStyle/>
          <a:p>
            <a:pPr eaLnBrk="0" hangingPunct="0">
              <a:buFont typeface="Wingdings" pitchFamily="2" charset="2"/>
              <a:buChar char="Ø"/>
            </a:pPr>
            <a:r>
              <a:rPr lang="de-DE" sz="2000" dirty="0" smtClean="0">
                <a:solidFill>
                  <a:srgbClr val="002060"/>
                </a:solidFill>
                <a:latin typeface="+mn-lt"/>
                <a:cs typeface="Arial" pitchFamily="34" charset="0"/>
              </a:rPr>
              <a:t>das Urheberrecht</a:t>
            </a:r>
            <a:endParaRPr lang="de-DE" sz="2000" dirty="0">
              <a:solidFill>
                <a:srgbClr val="002060"/>
              </a:solidFill>
              <a:latin typeface="+mn-lt"/>
              <a:cs typeface="Arial" pitchFamily="34" charset="0"/>
            </a:endParaRPr>
          </a:p>
        </p:txBody>
      </p:sp>
      <p:sp>
        <p:nvSpPr>
          <p:cNvPr id="19" name="Rectangle 3"/>
          <p:cNvSpPr>
            <a:spLocks noChangeArrowheads="1"/>
          </p:cNvSpPr>
          <p:nvPr/>
        </p:nvSpPr>
        <p:spPr bwMode="auto">
          <a:xfrm>
            <a:off x="2028056" y="4914444"/>
            <a:ext cx="3048000" cy="707886"/>
          </a:xfrm>
          <a:prstGeom prst="rect">
            <a:avLst/>
          </a:prstGeom>
          <a:solidFill>
            <a:schemeClr val="bg1"/>
          </a:solidFill>
          <a:ln w="12700">
            <a:noFill/>
            <a:miter lim="800000"/>
            <a:headEnd type="none" w="sm" len="sm"/>
            <a:tailEnd type="none" w="sm" len="sm"/>
          </a:ln>
        </p:spPr>
        <p:txBody>
          <a:bodyPr>
            <a:spAutoFit/>
          </a:bodyPr>
          <a:lstStyle/>
          <a:p>
            <a:pPr marL="174625" indent="-174625" eaLnBrk="0" hangingPunct="0">
              <a:buFont typeface="Wingdings" pitchFamily="2" charset="2"/>
              <a:buChar char="Ø"/>
            </a:pPr>
            <a:r>
              <a:rPr lang="de-DE" sz="2000" dirty="0" smtClean="0">
                <a:solidFill>
                  <a:srgbClr val="002060"/>
                </a:solidFill>
                <a:latin typeface="+mn-lt"/>
                <a:cs typeface="Arial" pitchFamily="34" charset="0"/>
              </a:rPr>
              <a:t>vertragliche </a:t>
            </a:r>
            <a:r>
              <a:rPr lang="de-DE" sz="2000" dirty="0">
                <a:solidFill>
                  <a:srgbClr val="002060"/>
                </a:solidFill>
                <a:latin typeface="+mn-lt"/>
                <a:cs typeface="Arial" pitchFamily="34" charset="0"/>
              </a:rPr>
              <a:t>Vereinbarungen</a:t>
            </a:r>
          </a:p>
        </p:txBody>
      </p:sp>
      <p:sp>
        <p:nvSpPr>
          <p:cNvPr id="29" name="Textfeld 28"/>
          <p:cNvSpPr txBox="1"/>
          <p:nvPr/>
        </p:nvSpPr>
        <p:spPr>
          <a:xfrm>
            <a:off x="0" y="-27384"/>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Die zwei Informationsmärkte</a:t>
            </a:r>
            <a:endParaRPr lang="de-DE" sz="2400" b="1" i="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p:cNvSpPr txBox="1"/>
          <p:nvPr/>
        </p:nvSpPr>
        <p:spPr>
          <a:xfrm>
            <a:off x="323528" y="5877272"/>
            <a:ext cx="8568952" cy="523220"/>
          </a:xfrm>
          <a:prstGeom prst="rect">
            <a:avLst/>
          </a:prstGeom>
          <a:noFill/>
        </p:spPr>
        <p:txBody>
          <a:bodyPr wrap="square" rtlCol="0">
            <a:spAutoFit/>
          </a:bodyPr>
          <a:lstStyle/>
          <a:p>
            <a:pPr algn="ctr"/>
            <a:r>
              <a:rPr lang="en-US" sz="1400" smtClean="0">
                <a:latin typeface="+mn-lt"/>
              </a:rPr>
              <a:t>M.Ware/M. Mabe; The stm report . an overview of scientific and scholarly journal publishing. </a:t>
            </a:r>
            <a:br>
              <a:rPr lang="en-US" sz="1400" smtClean="0">
                <a:latin typeface="+mn-lt"/>
              </a:rPr>
            </a:br>
            <a:r>
              <a:rPr lang="en-US" sz="1400" smtClean="0">
                <a:latin typeface="+mn-lt"/>
              </a:rPr>
              <a:t>STM, Third edition  November 2012</a:t>
            </a:r>
            <a:endParaRPr lang="de-DE" sz="1400">
              <a:latin typeface="+mn-lt"/>
            </a:endParaRPr>
          </a:p>
        </p:txBody>
      </p:sp>
      <p:sp>
        <p:nvSpPr>
          <p:cNvPr id="27" name="Textfeld 26"/>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rgbClr val="002060"/>
                </a:solidFill>
              </a:rPr>
              <a:t>Open Access - nachhaltige Institutionalisierungsform für das Commons Wissen</a:t>
            </a:r>
            <a:endParaRPr lang="de-DE" sz="2000" dirty="0">
              <a:solidFill>
                <a:srgbClr val="002060"/>
              </a:solidFill>
              <a:latin typeface="+mn-lt"/>
            </a:endParaRPr>
          </a:p>
        </p:txBody>
      </p:sp>
      <p:sp>
        <p:nvSpPr>
          <p:cNvPr id="28" name="Textfeld 27"/>
          <p:cNvSpPr txBox="1"/>
          <p:nvPr/>
        </p:nvSpPr>
        <p:spPr>
          <a:xfrm>
            <a:off x="0" y="-27384"/>
            <a:ext cx="9144000" cy="461665"/>
          </a:xfrm>
          <a:prstGeom prst="rect">
            <a:avLst/>
          </a:prstGeom>
          <a:solidFill>
            <a:schemeClr val="tx1"/>
          </a:solidFill>
        </p:spPr>
        <p:txBody>
          <a:bodyPr wrap="square">
            <a:spAutoFit/>
          </a:bodyPr>
          <a:lstStyle/>
          <a:p>
            <a:pPr algn="ctr"/>
            <a:r>
              <a:rPr lang="de-DE" sz="2400" b="1" dirty="0" smtClean="0">
                <a:solidFill>
                  <a:schemeClr val="bg1"/>
                </a:solidFill>
                <a:latin typeface="+mn-lt"/>
              </a:rPr>
              <a:t>Wissenschaftliche </a:t>
            </a:r>
            <a:r>
              <a:rPr lang="de-DE" sz="2400" b="1" dirty="0" smtClean="0">
                <a:solidFill>
                  <a:schemeClr val="bg1"/>
                </a:solidFill>
              </a:rPr>
              <a:t>Publikations-/</a:t>
            </a:r>
            <a:r>
              <a:rPr lang="de-DE" sz="2400" b="1" dirty="0" smtClean="0">
                <a:solidFill>
                  <a:schemeClr val="bg1"/>
                </a:solidFill>
                <a:latin typeface="+mn-lt"/>
              </a:rPr>
              <a:t>Zeitschriftenmärkte</a:t>
            </a:r>
            <a:endParaRPr lang="de-DE" sz="2400" dirty="0">
              <a:solidFill>
                <a:schemeClr val="bg1"/>
              </a:solidFill>
              <a:latin typeface="+mn-lt"/>
            </a:endParaRPr>
          </a:p>
        </p:txBody>
      </p:sp>
      <p:sp>
        <p:nvSpPr>
          <p:cNvPr id="35" name="Textfeld 34"/>
          <p:cNvSpPr txBox="1"/>
          <p:nvPr/>
        </p:nvSpPr>
        <p:spPr>
          <a:xfrm>
            <a:off x="2195736" y="980728"/>
            <a:ext cx="5553089" cy="400110"/>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5-10.000 wissenschaftliche Zeitschriftenverlage</a:t>
            </a:r>
            <a:endParaRPr lang="de-DE" sz="2000" dirty="0">
              <a:latin typeface="+mn-lt"/>
            </a:endParaRPr>
          </a:p>
        </p:txBody>
      </p:sp>
      <p:sp>
        <p:nvSpPr>
          <p:cNvPr id="36" name="Textfeld 35"/>
          <p:cNvSpPr txBox="1"/>
          <p:nvPr/>
        </p:nvSpPr>
        <p:spPr>
          <a:xfrm>
            <a:off x="2195736" y="3238060"/>
            <a:ext cx="4968553" cy="707886"/>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etwa 1,5 Millionen peer review validierte Beiträge</a:t>
            </a:r>
            <a:endParaRPr lang="de-DE" sz="2000" dirty="0">
              <a:latin typeface="+mn-lt"/>
            </a:endParaRPr>
          </a:p>
        </p:txBody>
      </p:sp>
      <p:sp>
        <p:nvSpPr>
          <p:cNvPr id="37" name="Textfeld 36"/>
          <p:cNvSpPr txBox="1"/>
          <p:nvPr/>
        </p:nvSpPr>
        <p:spPr>
          <a:xfrm>
            <a:off x="2195736" y="4110171"/>
            <a:ext cx="4968553" cy="707886"/>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über </a:t>
            </a:r>
            <a:r>
              <a:rPr lang="de-DE" sz="2000" b="1" dirty="0" smtClean="0">
                <a:latin typeface="+mn-lt"/>
              </a:rPr>
              <a:t>46 Millionen </a:t>
            </a:r>
            <a:r>
              <a:rPr lang="de-DE" sz="2000" dirty="0" smtClean="0">
                <a:latin typeface="+mn-lt"/>
              </a:rPr>
              <a:t>Artikel elektronisch recherchier- und downloadbar</a:t>
            </a:r>
            <a:endParaRPr lang="de-DE" sz="2000" dirty="0">
              <a:latin typeface="+mn-lt"/>
            </a:endParaRPr>
          </a:p>
        </p:txBody>
      </p:sp>
      <p:sp>
        <p:nvSpPr>
          <p:cNvPr id="39" name="Textfeld 38"/>
          <p:cNvSpPr txBox="1"/>
          <p:nvPr/>
        </p:nvSpPr>
        <p:spPr>
          <a:xfrm>
            <a:off x="2195736" y="1545061"/>
            <a:ext cx="5553089" cy="400110"/>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mehr als </a:t>
            </a:r>
            <a:r>
              <a:rPr lang="en-US" sz="2000" dirty="0" smtClean="0">
                <a:latin typeface="+mn-lt"/>
              </a:rPr>
              <a:t>28.100 scholarly peer-reviewed journals</a:t>
            </a:r>
            <a:endParaRPr lang="de-DE" sz="2000" dirty="0">
              <a:latin typeface="+mn-lt"/>
            </a:endParaRPr>
          </a:p>
        </p:txBody>
      </p:sp>
      <p:sp>
        <p:nvSpPr>
          <p:cNvPr id="40" name="Textfeld 39"/>
          <p:cNvSpPr txBox="1"/>
          <p:nvPr/>
        </p:nvSpPr>
        <p:spPr>
          <a:xfrm>
            <a:off x="2195736" y="2673727"/>
            <a:ext cx="3903863" cy="400110"/>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98%  of STM online</a:t>
            </a:r>
            <a:endParaRPr lang="de-DE" sz="2000" dirty="0">
              <a:latin typeface="+mn-lt"/>
            </a:endParaRPr>
          </a:p>
        </p:txBody>
      </p:sp>
      <p:sp>
        <p:nvSpPr>
          <p:cNvPr id="41" name="Textfeld 40"/>
          <p:cNvSpPr txBox="1"/>
          <p:nvPr/>
        </p:nvSpPr>
        <p:spPr>
          <a:xfrm>
            <a:off x="2195736" y="2109394"/>
            <a:ext cx="5553089" cy="400110"/>
          </a:xfrm>
          <a:prstGeom prst="rect">
            <a:avLst/>
          </a:prstGeom>
          <a:noFill/>
        </p:spPr>
        <p:txBody>
          <a:bodyPr wrap="square" rtlCol="0">
            <a:spAutoFit/>
          </a:bodyPr>
          <a:lstStyle/>
          <a:p>
            <a:pPr marL="269875" indent="-269875">
              <a:buFont typeface="Wingdings" pitchFamily="2" charset="2"/>
              <a:buChar char="Ø"/>
            </a:pPr>
            <a:r>
              <a:rPr lang="de-DE" sz="2000" dirty="0" smtClean="0">
                <a:latin typeface="+mn-lt"/>
              </a:rPr>
              <a:t>Umsätze zu ca. 70% durch Subskription</a:t>
            </a:r>
            <a:r>
              <a:rPr lang="en-US" sz="2000" dirty="0" smtClean="0">
                <a:latin typeface="+mn-lt"/>
              </a:rPr>
              <a:t>)</a:t>
            </a:r>
            <a:endParaRPr lang="de-DE"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p:bldP spid="36" grpId="0"/>
      <p:bldP spid="37"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51"/>
          <p:cNvGrpSpPr>
            <a:grpSpLocks/>
          </p:cNvGrpSpPr>
          <p:nvPr/>
        </p:nvGrpSpPr>
        <p:grpSpPr bwMode="auto">
          <a:xfrm>
            <a:off x="304800" y="2133600"/>
            <a:ext cx="2133600" cy="2057400"/>
            <a:chOff x="304800" y="2133600"/>
            <a:chExt cx="2133600" cy="2057400"/>
          </a:xfrm>
        </p:grpSpPr>
        <p:sp>
          <p:nvSpPr>
            <p:cNvPr id="10" name="Pfeil nach rechts 40"/>
            <p:cNvSpPr>
              <a:spLocks noChangeArrowheads="1"/>
            </p:cNvSpPr>
            <p:nvPr/>
          </p:nvSpPr>
          <p:spPr bwMode="auto">
            <a:xfrm rot="5400000" flipH="1">
              <a:off x="1219200" y="37418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sp>
          <p:nvSpPr>
            <p:cNvPr id="11" name="Rechteck 24"/>
            <p:cNvSpPr>
              <a:spLocks noChangeArrowheads="1"/>
            </p:cNvSpPr>
            <p:nvPr/>
          </p:nvSpPr>
          <p:spPr bwMode="auto">
            <a:xfrm>
              <a:off x="304800" y="2438401"/>
              <a:ext cx="2133600" cy="1406805"/>
            </a:xfrm>
            <a:prstGeom prst="rect">
              <a:avLst/>
            </a:prstGeom>
            <a:solidFill>
              <a:schemeClr val="tx2">
                <a:lumMod val="75000"/>
              </a:schemeClr>
            </a:solid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12" name="Rechteck 25"/>
            <p:cNvSpPr>
              <a:spLocks noChangeArrowheads="1"/>
            </p:cNvSpPr>
            <p:nvPr/>
          </p:nvSpPr>
          <p:spPr bwMode="auto">
            <a:xfrm>
              <a:off x="533400" y="2819400"/>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solidFill>
                    <a:schemeClr val="tx1"/>
                  </a:solidFill>
                  <a:latin typeface="+mn-lt"/>
                </a:rPr>
                <a:t>sekundärer Retailmarkt</a:t>
              </a:r>
              <a:br>
                <a:rPr lang="de-DE" sz="1600" dirty="0">
                  <a:solidFill>
                    <a:schemeClr val="tx1"/>
                  </a:solidFill>
                  <a:latin typeface="+mn-lt"/>
                </a:rPr>
              </a:br>
              <a:endParaRPr lang="de-DE" sz="1600" dirty="0">
                <a:solidFill>
                  <a:schemeClr val="tx1"/>
                </a:solidFill>
                <a:latin typeface="+mn-lt"/>
              </a:endParaRPr>
            </a:p>
          </p:txBody>
        </p:sp>
        <p:sp>
          <p:nvSpPr>
            <p:cNvPr id="13" name="Pfeil nach rechts 41"/>
            <p:cNvSpPr>
              <a:spLocks noChangeArrowheads="1"/>
            </p:cNvSpPr>
            <p:nvPr/>
          </p:nvSpPr>
          <p:spPr bwMode="auto">
            <a:xfrm rot="5400000" flipH="1">
              <a:off x="1219200" y="1989213"/>
              <a:ext cx="304800" cy="593574"/>
            </a:xfrm>
            <a:prstGeom prst="rightArrow">
              <a:avLst>
                <a:gd name="adj1" fmla="val 50000"/>
                <a:gd name="adj2" fmla="val 50000"/>
              </a:avLst>
            </a:prstGeom>
            <a:solidFill>
              <a:schemeClr val="tx2"/>
            </a:solid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grpSp>
        <p:nvGrpSpPr>
          <p:cNvPr id="14" name="Gruppieren 50"/>
          <p:cNvGrpSpPr>
            <a:grpSpLocks/>
          </p:cNvGrpSpPr>
          <p:nvPr/>
        </p:nvGrpSpPr>
        <p:grpSpPr bwMode="auto">
          <a:xfrm>
            <a:off x="304800" y="4156075"/>
            <a:ext cx="2438400" cy="1406525"/>
            <a:chOff x="304800" y="4079595"/>
            <a:chExt cx="2438400" cy="1406805"/>
          </a:xfrm>
          <a:solidFill>
            <a:schemeClr val="tx2">
              <a:lumMod val="75000"/>
            </a:schemeClr>
          </a:solidFill>
        </p:grpSpPr>
        <p:sp>
          <p:nvSpPr>
            <p:cNvPr id="15" name="Rechteck 22"/>
            <p:cNvSpPr>
              <a:spLocks noChangeArrowheads="1"/>
            </p:cNvSpPr>
            <p:nvPr/>
          </p:nvSpPr>
          <p:spPr bwMode="auto">
            <a:xfrm>
              <a:off x="304800" y="4079595"/>
              <a:ext cx="2133600" cy="1406805"/>
            </a:xfrm>
            <a:prstGeom prst="rect">
              <a:avLst/>
            </a:prstGeom>
            <a:grp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16" name="Rechteck 23"/>
            <p:cNvSpPr>
              <a:spLocks noChangeArrowheads="1"/>
            </p:cNvSpPr>
            <p:nvPr/>
          </p:nvSpPr>
          <p:spPr bwMode="auto">
            <a:xfrm>
              <a:off x="609600" y="4384395"/>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latin typeface="+mn-lt"/>
                </a:rPr>
                <a:t>primärer Verlaufsmarkt: Bibliotheken</a:t>
              </a:r>
            </a:p>
          </p:txBody>
        </p:sp>
        <p:sp>
          <p:nvSpPr>
            <p:cNvPr id="17" name="Pfeil nach rechts 39"/>
            <p:cNvSpPr>
              <a:spLocks noChangeArrowheads="1"/>
            </p:cNvSpPr>
            <p:nvPr/>
          </p:nvSpPr>
          <p:spPr bwMode="auto">
            <a:xfrm flipH="1">
              <a:off x="2438400" y="4351354"/>
              <a:ext cx="304800" cy="593692"/>
            </a:xfrm>
            <a:prstGeom prst="rightArrow">
              <a:avLst>
                <a:gd name="adj1" fmla="val 50000"/>
                <a:gd name="adj2" fmla="val 50000"/>
              </a:avLst>
            </a:prstGeom>
            <a:grp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sp>
        <p:nvSpPr>
          <p:cNvPr id="21" name="Text Box 1027"/>
          <p:cNvSpPr txBox="1">
            <a:spLocks noChangeArrowheads="1"/>
          </p:cNvSpPr>
          <p:nvPr/>
        </p:nvSpPr>
        <p:spPr bwMode="auto">
          <a:xfrm>
            <a:off x="1001713" y="5656263"/>
            <a:ext cx="7151687" cy="576262"/>
          </a:xfrm>
          <a:prstGeom prst="rect">
            <a:avLst/>
          </a:prstGeom>
          <a:solidFill>
            <a:schemeClr val="bg1"/>
          </a:solidFill>
          <a:ln w="12700">
            <a:noFill/>
            <a:miter lim="800000"/>
            <a:headEnd/>
            <a:tailEnd/>
          </a:ln>
        </p:spPr>
        <p:txBody>
          <a:bodyPr lIns="18000" tIns="10800" rIns="18000" bIns="10800">
            <a:spAutoFit/>
          </a:bodyPr>
          <a:lstStyle/>
          <a:p>
            <a:pPr>
              <a:spcBef>
                <a:spcPct val="50000"/>
              </a:spcBef>
            </a:pPr>
            <a:r>
              <a:rPr lang="de-DE" sz="1200" dirty="0">
                <a:solidFill>
                  <a:srgbClr val="003366"/>
                </a:solidFill>
                <a:latin typeface="+mn-lt"/>
              </a:rPr>
              <a:t>In Anlehnung an: Open Access - die Revolution im wissenschaftlichen Publizieren? Vortrag von Dr. Rafael Ball im Rahmen des FZJ-Kolloquiums am 30. April 2003</a:t>
            </a:r>
            <a:br>
              <a:rPr lang="de-DE" sz="1200" dirty="0">
                <a:solidFill>
                  <a:srgbClr val="003366"/>
                </a:solidFill>
                <a:latin typeface="+mn-lt"/>
              </a:rPr>
            </a:br>
            <a:r>
              <a:rPr lang="de-DE" sz="1200" dirty="0">
                <a:solidFill>
                  <a:srgbClr val="003366"/>
                </a:solidFill>
                <a:latin typeface="+mn-lt"/>
              </a:rPr>
              <a:t>http://www.fz-juelich.de/zb/datapool/page/534/Vortrag%20Open%20Access.pdf</a:t>
            </a:r>
          </a:p>
        </p:txBody>
      </p:sp>
      <p:sp>
        <p:nvSpPr>
          <p:cNvPr id="23" name="Rectangle 2"/>
          <p:cNvSpPr>
            <a:spLocks noChangeArrowheads="1"/>
          </p:cNvSpPr>
          <p:nvPr/>
        </p:nvSpPr>
        <p:spPr bwMode="auto">
          <a:xfrm>
            <a:off x="0" y="0"/>
            <a:ext cx="9144000" cy="533400"/>
          </a:xfrm>
          <a:prstGeom prst="rect">
            <a:avLst/>
          </a:prstGeom>
          <a:solidFill>
            <a:schemeClr val="tx1"/>
          </a:solidFill>
          <a:ln w="9525">
            <a:noFill/>
            <a:miter lim="800000"/>
            <a:headEnd/>
            <a:tailEnd/>
          </a:ln>
        </p:spPr>
        <p:txBody>
          <a:bodyPr/>
          <a:lstStyle/>
          <a:p>
            <a:pPr algn="ctr">
              <a:lnSpc>
                <a:spcPct val="90000"/>
              </a:lnSpc>
            </a:pPr>
            <a:r>
              <a:rPr lang="de-DE" sz="2400" b="1" i="1" dirty="0">
                <a:solidFill>
                  <a:schemeClr val="bg1"/>
                </a:solidFill>
                <a:latin typeface="+mn-lt"/>
              </a:rPr>
              <a:t>Klassisches Verwertungsmodell der Wissenschaftsverlage</a:t>
            </a:r>
          </a:p>
        </p:txBody>
      </p:sp>
      <p:grpSp>
        <p:nvGrpSpPr>
          <p:cNvPr id="26" name="Gruppieren 22"/>
          <p:cNvGrpSpPr/>
          <p:nvPr/>
        </p:nvGrpSpPr>
        <p:grpSpPr>
          <a:xfrm>
            <a:off x="304800" y="685800"/>
            <a:ext cx="2057400" cy="1406525"/>
            <a:chOff x="304800" y="685800"/>
            <a:chExt cx="2057400" cy="1406525"/>
          </a:xfrm>
        </p:grpSpPr>
        <p:sp>
          <p:nvSpPr>
            <p:cNvPr id="29" name="Rechteck 28"/>
            <p:cNvSpPr>
              <a:spLocks noChangeArrowheads="1"/>
            </p:cNvSpPr>
            <p:nvPr/>
          </p:nvSpPr>
          <p:spPr bwMode="auto">
            <a:xfrm>
              <a:off x="304800" y="685800"/>
              <a:ext cx="2057400" cy="1406525"/>
            </a:xfrm>
            <a:prstGeom prst="rect">
              <a:avLst/>
            </a:prstGeom>
            <a:solidFill>
              <a:schemeClr val="tx2">
                <a:lumMod val="75000"/>
              </a:schemeClr>
            </a:solid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30" name="Rechteck 29"/>
            <p:cNvSpPr>
              <a:spLocks noChangeArrowheads="1"/>
            </p:cNvSpPr>
            <p:nvPr/>
          </p:nvSpPr>
          <p:spPr bwMode="auto">
            <a:xfrm>
              <a:off x="609600" y="990600"/>
              <a:ext cx="1447800" cy="760413"/>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solidFill>
                    <a:schemeClr val="tx1"/>
                  </a:solidFill>
                  <a:latin typeface="+mn-lt"/>
                </a:rPr>
                <a:t>Autor/Urheber in Bildung und Wissenschaft</a:t>
              </a:r>
            </a:p>
          </p:txBody>
        </p:sp>
      </p:grpSp>
      <p:grpSp>
        <p:nvGrpSpPr>
          <p:cNvPr id="31" name="Gruppieren 25"/>
          <p:cNvGrpSpPr/>
          <p:nvPr/>
        </p:nvGrpSpPr>
        <p:grpSpPr>
          <a:xfrm>
            <a:off x="2362200" y="685800"/>
            <a:ext cx="2514600" cy="1406525"/>
            <a:chOff x="2362200" y="685800"/>
            <a:chExt cx="2514600" cy="1406525"/>
          </a:xfrm>
        </p:grpSpPr>
        <p:sp>
          <p:nvSpPr>
            <p:cNvPr id="32" name="Rechteck 10"/>
            <p:cNvSpPr>
              <a:spLocks noChangeArrowheads="1"/>
            </p:cNvSpPr>
            <p:nvPr/>
          </p:nvSpPr>
          <p:spPr bwMode="auto">
            <a:xfrm>
              <a:off x="2743200" y="685800"/>
              <a:ext cx="2133600" cy="1406525"/>
            </a:xfrm>
            <a:prstGeom prst="rect">
              <a:avLst/>
            </a:prstGeom>
            <a:solidFill>
              <a:schemeClr val="tx2">
                <a:lumMod val="75000"/>
              </a:schemeClr>
            </a:solid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33" name="Rechteck 11"/>
            <p:cNvSpPr>
              <a:spLocks noChangeArrowheads="1"/>
            </p:cNvSpPr>
            <p:nvPr/>
          </p:nvSpPr>
          <p:spPr bwMode="auto">
            <a:xfrm>
              <a:off x="2895600" y="990539"/>
              <a:ext cx="1905000" cy="760324"/>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latin typeface="+mn-lt"/>
                </a:rPr>
                <a:t>nutzt personelle</a:t>
              </a:r>
              <a:br>
                <a:rPr lang="de-DE" sz="1600" dirty="0">
                  <a:latin typeface="+mn-lt"/>
                </a:rPr>
              </a:br>
              <a:r>
                <a:rPr lang="de-DE" sz="1600" dirty="0">
                  <a:latin typeface="+mn-lt"/>
                </a:rPr>
                <a:t> und technische Infrastruktur </a:t>
              </a:r>
            </a:p>
          </p:txBody>
        </p:sp>
        <p:sp>
          <p:nvSpPr>
            <p:cNvPr id="34" name="Pfeil nach rechts 26"/>
            <p:cNvSpPr>
              <a:spLocks noChangeArrowheads="1"/>
            </p:cNvSpPr>
            <p:nvPr/>
          </p:nvSpPr>
          <p:spPr bwMode="auto">
            <a:xfrm>
              <a:off x="2362200" y="1074677"/>
              <a:ext cx="304800" cy="593574"/>
            </a:xfrm>
            <a:prstGeom prst="rightArrow">
              <a:avLst>
                <a:gd name="adj1" fmla="val 50000"/>
                <a:gd name="adj2" fmla="val 50000"/>
              </a:avLst>
            </a:prstGeom>
            <a:solidFill>
              <a:schemeClr val="tx2">
                <a:lumMod val="75000"/>
              </a:schemeClr>
            </a:solid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grpSp>
        <p:nvGrpSpPr>
          <p:cNvPr id="35" name="Gruppieren 33"/>
          <p:cNvGrpSpPr>
            <a:grpSpLocks/>
          </p:cNvGrpSpPr>
          <p:nvPr/>
        </p:nvGrpSpPr>
        <p:grpSpPr bwMode="auto">
          <a:xfrm>
            <a:off x="4876800" y="685800"/>
            <a:ext cx="2438400" cy="1406525"/>
            <a:chOff x="4876800" y="685800"/>
            <a:chExt cx="2438400" cy="1406805"/>
          </a:xfrm>
          <a:solidFill>
            <a:schemeClr val="tx2">
              <a:lumMod val="75000"/>
            </a:schemeClr>
          </a:solidFill>
        </p:grpSpPr>
        <p:sp>
          <p:nvSpPr>
            <p:cNvPr id="36" name="Rechteck 12"/>
            <p:cNvSpPr>
              <a:spLocks noChangeArrowheads="1"/>
            </p:cNvSpPr>
            <p:nvPr/>
          </p:nvSpPr>
          <p:spPr bwMode="auto">
            <a:xfrm>
              <a:off x="5181600" y="685800"/>
              <a:ext cx="2133600" cy="1406805"/>
            </a:xfrm>
            <a:prstGeom prst="rect">
              <a:avLst/>
            </a:prstGeom>
            <a:grp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37" name="Rechteck 16"/>
            <p:cNvSpPr>
              <a:spLocks noChangeArrowheads="1"/>
            </p:cNvSpPr>
            <p:nvPr/>
          </p:nvSpPr>
          <p:spPr bwMode="auto">
            <a:xfrm>
              <a:off x="5334000" y="990600"/>
              <a:ext cx="15240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latin typeface="+mn-lt"/>
                </a:rPr>
                <a:t>stellt Wissen</a:t>
              </a:r>
              <a:br>
                <a:rPr lang="de-DE" sz="1600" dirty="0">
                  <a:latin typeface="+mn-lt"/>
                </a:rPr>
              </a:br>
              <a:r>
                <a:rPr lang="de-DE" sz="1600" dirty="0">
                  <a:latin typeface="+mn-lt"/>
                </a:rPr>
                <a:t> in </a:t>
              </a:r>
              <a:br>
                <a:rPr lang="de-DE" sz="1600" dirty="0">
                  <a:latin typeface="+mn-lt"/>
                </a:rPr>
              </a:br>
              <a:r>
                <a:rPr lang="de-DE" sz="1600" dirty="0">
                  <a:latin typeface="+mn-lt"/>
                </a:rPr>
                <a:t>Werken dar </a:t>
              </a:r>
            </a:p>
          </p:txBody>
        </p:sp>
        <p:sp>
          <p:nvSpPr>
            <p:cNvPr id="38" name="Pfeil nach rechts 37"/>
            <p:cNvSpPr>
              <a:spLocks noChangeArrowheads="1"/>
            </p:cNvSpPr>
            <p:nvPr/>
          </p:nvSpPr>
          <p:spPr bwMode="auto">
            <a:xfrm>
              <a:off x="4876800" y="1074754"/>
              <a:ext cx="304800" cy="593692"/>
            </a:xfrm>
            <a:prstGeom prst="rightArrow">
              <a:avLst>
                <a:gd name="adj1" fmla="val 50000"/>
                <a:gd name="adj2" fmla="val 50000"/>
              </a:avLst>
            </a:prstGeom>
            <a:grp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grpSp>
        <p:nvGrpSpPr>
          <p:cNvPr id="39" name="Gruppieren 34"/>
          <p:cNvGrpSpPr>
            <a:grpSpLocks/>
          </p:cNvGrpSpPr>
          <p:nvPr/>
        </p:nvGrpSpPr>
        <p:grpSpPr bwMode="auto">
          <a:xfrm>
            <a:off x="7315200" y="685800"/>
            <a:ext cx="1676400" cy="1112054"/>
            <a:chOff x="7315200" y="685800"/>
            <a:chExt cx="1676400" cy="1112253"/>
          </a:xfrm>
        </p:grpSpPr>
        <p:sp>
          <p:nvSpPr>
            <p:cNvPr id="40" name="Rechteck 17"/>
            <p:cNvSpPr>
              <a:spLocks noChangeArrowheads="1"/>
            </p:cNvSpPr>
            <p:nvPr/>
          </p:nvSpPr>
          <p:spPr bwMode="auto">
            <a:xfrm>
              <a:off x="7467600" y="1037442"/>
              <a:ext cx="1524000" cy="760611"/>
            </a:xfrm>
            <a:prstGeom prst="rect">
              <a:avLst/>
            </a:prstGeom>
            <a:solidFill>
              <a:schemeClr val="bg1">
                <a:lumMod val="85000"/>
              </a:schemeClr>
            </a:solidFill>
            <a:ln w="12700" algn="ctr">
              <a:noFill/>
              <a:round/>
              <a:headEnd/>
              <a:tailEnd/>
            </a:ln>
          </p:spPr>
          <p:txBody>
            <a:bodyPr lIns="18000" tIns="10800" rIns="18000" bIns="10800" anchor="ctr">
              <a:spAutoFit/>
            </a:bodyPr>
            <a:lstStyle/>
            <a:p>
              <a:pPr algn="ctr" eaLnBrk="0" hangingPunct="0"/>
              <a:r>
                <a:rPr lang="de-DE" sz="1600" dirty="0">
                  <a:latin typeface="+mn-lt"/>
                </a:rPr>
                <a:t>s</a:t>
              </a:r>
              <a:r>
                <a:rPr lang="de-DE" sz="1600" dirty="0" smtClean="0">
                  <a:solidFill>
                    <a:schemeClr val="tx1"/>
                  </a:solidFill>
                  <a:latin typeface="+mn-lt"/>
                </a:rPr>
                <a:t>tellt </a:t>
              </a:r>
              <a:r>
                <a:rPr lang="de-DE" sz="1600" dirty="0">
                  <a:solidFill>
                    <a:schemeClr val="tx1"/>
                  </a:solidFill>
                  <a:latin typeface="+mn-lt"/>
                </a:rPr>
                <a:t>Werke i.d.R. kostenlos den Verlagen bereit</a:t>
              </a:r>
            </a:p>
          </p:txBody>
        </p:sp>
        <p:sp>
          <p:nvSpPr>
            <p:cNvPr id="41" name="Nach oben gebogener Pfeil 40"/>
            <p:cNvSpPr/>
            <p:nvPr/>
          </p:nvSpPr>
          <p:spPr bwMode="auto">
            <a:xfrm flipV="1">
              <a:off x="7315200" y="685800"/>
              <a:ext cx="457200" cy="228641"/>
            </a:xfrm>
            <a:prstGeom prst="bentUpArrow">
              <a:avLst/>
            </a:prstGeom>
            <a:solidFill>
              <a:schemeClr val="tx2"/>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endParaRPr lang="de-DE" dirty="0">
                <a:latin typeface="+mn-lt"/>
              </a:endParaRPr>
            </a:p>
          </p:txBody>
        </p:sp>
      </p:grpSp>
      <p:grpSp>
        <p:nvGrpSpPr>
          <p:cNvPr id="42" name="Gruppieren 35"/>
          <p:cNvGrpSpPr>
            <a:grpSpLocks/>
          </p:cNvGrpSpPr>
          <p:nvPr/>
        </p:nvGrpSpPr>
        <p:grpSpPr bwMode="auto">
          <a:xfrm>
            <a:off x="6781800" y="1981200"/>
            <a:ext cx="2133600" cy="1787525"/>
            <a:chOff x="6781800" y="1981200"/>
            <a:chExt cx="2133600" cy="1787806"/>
          </a:xfrm>
          <a:solidFill>
            <a:schemeClr val="tx2">
              <a:lumMod val="75000"/>
            </a:schemeClr>
          </a:solidFill>
        </p:grpSpPr>
        <p:sp>
          <p:nvSpPr>
            <p:cNvPr id="43" name="Rechteck 13"/>
            <p:cNvSpPr>
              <a:spLocks noChangeArrowheads="1"/>
            </p:cNvSpPr>
            <p:nvPr/>
          </p:nvSpPr>
          <p:spPr bwMode="auto">
            <a:xfrm>
              <a:off x="6781800" y="2362201"/>
              <a:ext cx="2133600" cy="1406805"/>
            </a:xfrm>
            <a:prstGeom prst="rect">
              <a:avLst/>
            </a:prstGeom>
            <a:grp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44" name="Rechteck 18"/>
            <p:cNvSpPr>
              <a:spLocks noChangeArrowheads="1"/>
            </p:cNvSpPr>
            <p:nvPr/>
          </p:nvSpPr>
          <p:spPr bwMode="auto">
            <a:xfrm>
              <a:off x="7162800" y="2667000"/>
              <a:ext cx="1676400" cy="760475"/>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latin typeface="+mn-lt"/>
                </a:rPr>
                <a:t>zahlt für Publi-kation  oft Druckzuschüsse</a:t>
              </a:r>
            </a:p>
          </p:txBody>
        </p:sp>
        <p:sp>
          <p:nvSpPr>
            <p:cNvPr id="45" name="Pfeil nach rechts 29"/>
            <p:cNvSpPr>
              <a:spLocks noChangeArrowheads="1"/>
            </p:cNvSpPr>
            <p:nvPr/>
          </p:nvSpPr>
          <p:spPr bwMode="auto">
            <a:xfrm rot="5400000">
              <a:off x="7848600" y="1836813"/>
              <a:ext cx="304800" cy="593574"/>
            </a:xfrm>
            <a:prstGeom prst="rightArrow">
              <a:avLst>
                <a:gd name="adj1" fmla="val 50000"/>
                <a:gd name="adj2" fmla="val 50000"/>
              </a:avLst>
            </a:prstGeom>
            <a:grp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grpSp>
        <p:nvGrpSpPr>
          <p:cNvPr id="46" name="Gruppieren 47"/>
          <p:cNvGrpSpPr>
            <a:grpSpLocks/>
          </p:cNvGrpSpPr>
          <p:nvPr/>
        </p:nvGrpSpPr>
        <p:grpSpPr bwMode="auto">
          <a:xfrm>
            <a:off x="6781800" y="3733800"/>
            <a:ext cx="2133600" cy="1752600"/>
            <a:chOff x="6781800" y="3733800"/>
            <a:chExt cx="2133600" cy="1752600"/>
          </a:xfrm>
          <a:solidFill>
            <a:schemeClr val="tx2">
              <a:lumMod val="75000"/>
            </a:schemeClr>
          </a:solidFill>
        </p:grpSpPr>
        <p:sp>
          <p:nvSpPr>
            <p:cNvPr id="47" name="Pfeil nach rechts 30"/>
            <p:cNvSpPr>
              <a:spLocks noChangeArrowheads="1"/>
            </p:cNvSpPr>
            <p:nvPr/>
          </p:nvSpPr>
          <p:spPr bwMode="auto">
            <a:xfrm rot="5400000">
              <a:off x="7848600" y="3589413"/>
              <a:ext cx="304800" cy="593574"/>
            </a:xfrm>
            <a:prstGeom prst="rightArrow">
              <a:avLst>
                <a:gd name="adj1" fmla="val 50000"/>
                <a:gd name="adj2" fmla="val 50000"/>
              </a:avLst>
            </a:prstGeom>
            <a:grp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sp>
          <p:nvSpPr>
            <p:cNvPr id="48" name="Rechteck 14"/>
            <p:cNvSpPr>
              <a:spLocks noChangeArrowheads="1"/>
            </p:cNvSpPr>
            <p:nvPr/>
          </p:nvSpPr>
          <p:spPr bwMode="auto">
            <a:xfrm>
              <a:off x="6781800" y="4079595"/>
              <a:ext cx="2133600" cy="1406805"/>
            </a:xfrm>
            <a:prstGeom prst="rect">
              <a:avLst/>
            </a:prstGeom>
            <a:grpFill/>
            <a:ln w="12700" algn="ctr">
              <a:solidFill>
                <a:schemeClr val="tx1"/>
              </a:solidFill>
              <a:round/>
              <a:headEnd/>
              <a:tailEnd/>
            </a:ln>
          </p:spPr>
          <p:txBody>
            <a:bodyPr lIns="18000" tIns="10800" rIns="18000" bIns="10800" anchor="ctr">
              <a:spAutoFit/>
            </a:bodyPr>
            <a:lstStyle/>
            <a:p>
              <a:pPr algn="ctr" eaLnBrk="0" hangingPunct="0"/>
              <a:r>
                <a:rPr lang="de-DE" dirty="0">
                  <a:solidFill>
                    <a:schemeClr val="bg1"/>
                  </a:solidFill>
                  <a:latin typeface="+mn-lt"/>
                </a:rPr>
                <a:t>über Steuergelder</a:t>
              </a: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endParaRPr lang="de-DE" dirty="0">
                <a:solidFill>
                  <a:schemeClr val="bg1"/>
                </a:solidFill>
                <a:latin typeface="+mn-lt"/>
              </a:endParaRPr>
            </a:p>
            <a:p>
              <a:pPr algn="ctr" eaLnBrk="0" hangingPunct="0"/>
              <a:r>
                <a:rPr lang="de-DE" dirty="0">
                  <a:solidFill>
                    <a:schemeClr val="bg1"/>
                  </a:solidFill>
                  <a:latin typeface="+mn-lt"/>
                </a:rPr>
                <a:t>finanziert</a:t>
              </a:r>
            </a:p>
          </p:txBody>
        </p:sp>
        <p:sp>
          <p:nvSpPr>
            <p:cNvPr id="49" name="Rechteck 19"/>
            <p:cNvSpPr>
              <a:spLocks noChangeArrowheads="1"/>
            </p:cNvSpPr>
            <p:nvPr/>
          </p:nvSpPr>
          <p:spPr bwMode="auto">
            <a:xfrm>
              <a:off x="7086600" y="4583706"/>
              <a:ext cx="1676400" cy="514253"/>
            </a:xfrm>
            <a:prstGeom prst="rect">
              <a:avLst/>
            </a:prstGeom>
            <a:solidFill>
              <a:schemeClr val="bg1"/>
            </a:solidFill>
            <a:ln w="12700" algn="ctr">
              <a:solidFill>
                <a:schemeClr val="tx1"/>
              </a:solidFill>
              <a:round/>
              <a:headEnd/>
              <a:tailEnd/>
            </a:ln>
          </p:spPr>
          <p:txBody>
            <a:bodyPr lIns="18000" tIns="10800" rIns="18000" bIns="10800" anchor="ctr">
              <a:spAutoFit/>
            </a:bodyPr>
            <a:lstStyle/>
            <a:p>
              <a:pPr algn="ctr" eaLnBrk="0" hangingPunct="0"/>
              <a:r>
                <a:rPr lang="de-DE" sz="1600" dirty="0">
                  <a:latin typeface="+mn-lt"/>
                </a:rPr>
                <a:t>Peer Review durch</a:t>
              </a:r>
              <a:br>
                <a:rPr lang="de-DE" sz="1600" dirty="0">
                  <a:latin typeface="+mn-lt"/>
                </a:rPr>
              </a:br>
              <a:r>
                <a:rPr lang="de-DE" sz="1600" dirty="0">
                  <a:latin typeface="+mn-lt"/>
                </a:rPr>
                <a:t>Wissenschaftler</a:t>
              </a:r>
            </a:p>
          </p:txBody>
        </p:sp>
      </p:grpSp>
      <p:grpSp>
        <p:nvGrpSpPr>
          <p:cNvPr id="50" name="Gruppieren 48"/>
          <p:cNvGrpSpPr>
            <a:grpSpLocks/>
          </p:cNvGrpSpPr>
          <p:nvPr/>
        </p:nvGrpSpPr>
        <p:grpSpPr bwMode="auto">
          <a:xfrm>
            <a:off x="4953000" y="4232275"/>
            <a:ext cx="1828800" cy="1006475"/>
            <a:chOff x="4953000" y="4231995"/>
            <a:chExt cx="1828800" cy="1006696"/>
          </a:xfrm>
          <a:solidFill>
            <a:schemeClr val="bg1">
              <a:lumMod val="85000"/>
            </a:schemeClr>
          </a:solidFill>
        </p:grpSpPr>
        <p:sp>
          <p:nvSpPr>
            <p:cNvPr id="51" name="Rechteck 20"/>
            <p:cNvSpPr>
              <a:spLocks noChangeArrowheads="1"/>
            </p:cNvSpPr>
            <p:nvPr/>
          </p:nvSpPr>
          <p:spPr bwMode="auto">
            <a:xfrm>
              <a:off x="4953000" y="4231995"/>
              <a:ext cx="1524000" cy="1006696"/>
            </a:xfrm>
            <a:prstGeom prst="rect">
              <a:avLst/>
            </a:prstGeom>
            <a:grpFill/>
            <a:ln w="12700" algn="ctr">
              <a:noFill/>
              <a:round/>
              <a:headEnd/>
              <a:tailEnd/>
            </a:ln>
          </p:spPr>
          <p:txBody>
            <a:bodyPr lIns="18000" tIns="10800" rIns="18000" bIns="10800" anchor="ctr">
              <a:spAutoFit/>
            </a:bodyPr>
            <a:lstStyle/>
            <a:p>
              <a:pPr algn="ctr" eaLnBrk="0" hangingPunct="0"/>
              <a:r>
                <a:rPr lang="de-DE" sz="1600" dirty="0">
                  <a:solidFill>
                    <a:schemeClr val="tx1"/>
                  </a:solidFill>
                  <a:latin typeface="+mn-lt"/>
                </a:rPr>
                <a:t>tritt i.d.R. alle Verwertungs-rechte den Verlagen ab b</a:t>
              </a:r>
            </a:p>
          </p:txBody>
        </p:sp>
        <p:sp>
          <p:nvSpPr>
            <p:cNvPr id="52" name="Pfeil nach rechts 37"/>
            <p:cNvSpPr>
              <a:spLocks noChangeArrowheads="1"/>
            </p:cNvSpPr>
            <p:nvPr/>
          </p:nvSpPr>
          <p:spPr bwMode="auto">
            <a:xfrm flipH="1">
              <a:off x="6477000" y="4351348"/>
              <a:ext cx="304800" cy="593704"/>
            </a:xfrm>
            <a:prstGeom prst="rightArrow">
              <a:avLst>
                <a:gd name="adj1" fmla="val 50000"/>
                <a:gd name="adj2" fmla="val 50000"/>
              </a:avLst>
            </a:prstGeom>
            <a:solidFill>
              <a:srgbClr val="002060"/>
            </a:solidFill>
            <a:ln w="12700" algn="ctr">
              <a:solidFill>
                <a:schemeClr val="tx1"/>
              </a:solidFill>
              <a:round/>
              <a:headEnd/>
              <a:tailEnd/>
            </a:ln>
          </p:spPr>
          <p:txBody>
            <a:bodyPr lIns="18000" tIns="10800" rIns="18000" bIns="10800" anchor="ctr">
              <a:spAutoFit/>
            </a:bodyPr>
            <a:lstStyle/>
            <a:p>
              <a:pPr algn="ctr" eaLnBrk="0" hangingPunct="0"/>
              <a:endParaRPr lang="de-DE" dirty="0">
                <a:latin typeface="+mn-lt"/>
              </a:endParaRPr>
            </a:p>
          </p:txBody>
        </p:sp>
      </p:grpSp>
      <p:grpSp>
        <p:nvGrpSpPr>
          <p:cNvPr id="53" name="Gruppieren 49"/>
          <p:cNvGrpSpPr>
            <a:grpSpLocks/>
          </p:cNvGrpSpPr>
          <p:nvPr/>
        </p:nvGrpSpPr>
        <p:grpSpPr bwMode="auto">
          <a:xfrm>
            <a:off x="2771800" y="4116198"/>
            <a:ext cx="2257400" cy="1252917"/>
            <a:chOff x="2771800" y="4115908"/>
            <a:chExt cx="2257400" cy="1253337"/>
          </a:xfrm>
          <a:solidFill>
            <a:schemeClr val="bg1">
              <a:lumMod val="85000"/>
            </a:schemeClr>
          </a:solidFill>
        </p:grpSpPr>
        <p:sp>
          <p:nvSpPr>
            <p:cNvPr id="54" name="Pfeil nach rechts 38"/>
            <p:cNvSpPr>
              <a:spLocks noChangeArrowheads="1"/>
            </p:cNvSpPr>
            <p:nvPr/>
          </p:nvSpPr>
          <p:spPr bwMode="auto">
            <a:xfrm flipH="1">
              <a:off x="4724400" y="4351313"/>
              <a:ext cx="304800" cy="593773"/>
            </a:xfrm>
            <a:prstGeom prst="rightArrow">
              <a:avLst>
                <a:gd name="adj1" fmla="val 50000"/>
                <a:gd name="adj2" fmla="val 50000"/>
              </a:avLst>
            </a:prstGeom>
            <a:solidFill>
              <a:srgbClr val="002060"/>
            </a:solidFill>
            <a:ln w="12700" algn="ctr">
              <a:noFill/>
              <a:round/>
              <a:headEnd/>
              <a:tailEnd/>
            </a:ln>
          </p:spPr>
          <p:txBody>
            <a:bodyPr lIns="18000" tIns="10800" rIns="18000" bIns="10800" anchor="ctr">
              <a:spAutoFit/>
            </a:bodyPr>
            <a:lstStyle/>
            <a:p>
              <a:pPr algn="ctr" eaLnBrk="0" hangingPunct="0"/>
              <a:endParaRPr lang="de-DE" dirty="0">
                <a:latin typeface="+mn-lt"/>
              </a:endParaRPr>
            </a:p>
          </p:txBody>
        </p:sp>
        <p:sp>
          <p:nvSpPr>
            <p:cNvPr id="55" name="Rechteck 21"/>
            <p:cNvSpPr>
              <a:spLocks noChangeArrowheads="1"/>
            </p:cNvSpPr>
            <p:nvPr/>
          </p:nvSpPr>
          <p:spPr bwMode="auto">
            <a:xfrm>
              <a:off x="2771800" y="4115908"/>
              <a:ext cx="1952600" cy="1253337"/>
            </a:xfrm>
            <a:prstGeom prst="rect">
              <a:avLst/>
            </a:prstGeom>
            <a:grpFill/>
            <a:ln w="12700" algn="ctr">
              <a:noFill/>
              <a:round/>
              <a:headEnd/>
              <a:tailEnd/>
            </a:ln>
          </p:spPr>
          <p:txBody>
            <a:bodyPr wrap="square" lIns="18000" tIns="10800" rIns="18000" bIns="10800" anchor="ctr">
              <a:spAutoFit/>
            </a:bodyPr>
            <a:lstStyle/>
            <a:p>
              <a:pPr algn="ctr" eaLnBrk="0" hangingPunct="0"/>
              <a:r>
                <a:rPr lang="de-DE" sz="2000" dirty="0" smtClean="0">
                  <a:solidFill>
                    <a:schemeClr val="tx1"/>
                  </a:solidFill>
                  <a:latin typeface="+mn-lt"/>
                </a:rPr>
                <a:t>von </a:t>
              </a:r>
              <a:r>
                <a:rPr lang="de-DE" sz="2000" dirty="0">
                  <a:solidFill>
                    <a:schemeClr val="tx1"/>
                  </a:solidFill>
                  <a:latin typeface="+mn-lt"/>
                </a:rPr>
                <a:t>Verlagen auf-bereitet und öffentlich zugäng-lich gemacht</a:t>
              </a:r>
            </a:p>
          </p:txBody>
        </p:sp>
      </p:grpSp>
      <p:sp>
        <p:nvSpPr>
          <p:cNvPr id="56" name="Rechteck 55"/>
          <p:cNvSpPr>
            <a:spLocks noChangeArrowheads="1"/>
          </p:cNvSpPr>
          <p:nvPr/>
        </p:nvSpPr>
        <p:spPr bwMode="auto">
          <a:xfrm>
            <a:off x="2987824" y="2369786"/>
            <a:ext cx="3384848" cy="1499138"/>
          </a:xfrm>
          <a:prstGeom prst="rect">
            <a:avLst/>
          </a:prstGeom>
          <a:solidFill>
            <a:schemeClr val="bg1">
              <a:lumMod val="85000"/>
            </a:schemeClr>
          </a:solidFill>
          <a:ln w="12700" algn="ctr">
            <a:noFill/>
            <a:round/>
            <a:headEnd/>
            <a:tailEnd/>
          </a:ln>
        </p:spPr>
        <p:txBody>
          <a:bodyPr wrap="square" lIns="18000" tIns="10800" rIns="18000" bIns="10800" anchor="ctr">
            <a:spAutoFit/>
          </a:bodyPr>
          <a:lstStyle/>
          <a:p>
            <a:pPr algn="ctr" eaLnBrk="0" hangingPunct="0">
              <a:defRPr/>
            </a:pPr>
            <a:r>
              <a:rPr lang="de-DE" sz="2400" b="1" dirty="0">
                <a:latin typeface="+mn-lt"/>
                <a:cs typeface="+mn-cs"/>
              </a:rPr>
              <a:t>Commons  (Gemeingut) Wissen</a:t>
            </a:r>
            <a:br>
              <a:rPr lang="de-DE" sz="2400" b="1" dirty="0">
                <a:latin typeface="+mn-lt"/>
                <a:cs typeface="+mn-cs"/>
              </a:rPr>
            </a:br>
            <a:r>
              <a:rPr lang="de-DE" sz="2400" b="1" dirty="0">
                <a:latin typeface="+mn-lt"/>
                <a:cs typeface="+mn-cs"/>
              </a:rPr>
              <a:t>öffentlich finanziert</a:t>
            </a:r>
            <a:br>
              <a:rPr lang="de-DE" sz="2400" b="1" dirty="0">
                <a:latin typeface="+mn-lt"/>
                <a:cs typeface="+mn-cs"/>
              </a:rPr>
            </a:br>
            <a:r>
              <a:rPr lang="de-DE" sz="2400" b="1" dirty="0" smtClean="0">
                <a:latin typeface="+mn-lt"/>
                <a:cs typeface="+mn-cs"/>
              </a:rPr>
              <a:t>privat </a:t>
            </a:r>
            <a:r>
              <a:rPr lang="de-DE" sz="2400" b="1" dirty="0">
                <a:latin typeface="+mn-lt"/>
                <a:cs typeface="+mn-cs"/>
              </a:rPr>
              <a:t>angeeignet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bwMode="auto">
          <a:xfrm>
            <a:off x="1043608" y="404664"/>
            <a:ext cx="6400800" cy="648072"/>
          </a:xfrm>
          <a:prstGeom prst="rect">
            <a:avLst/>
          </a:prstGeom>
          <a:solidFill>
            <a:schemeClr val="tx1"/>
          </a:solidFill>
          <a:ln w="9525">
            <a:noFill/>
            <a:miter lim="800000"/>
            <a:headEnd/>
            <a:tailEnd/>
          </a:ln>
        </p:spPr>
        <p:txBody>
          <a:bodyPr anchor="ctr">
            <a:noAutofit/>
          </a:bodyPr>
          <a:lstStyle/>
          <a:p>
            <a:pPr marL="342900" indent="-342900" algn="ctr" fontAlgn="auto">
              <a:spcBef>
                <a:spcPct val="20000"/>
              </a:spcBef>
              <a:spcAft>
                <a:spcPts val="0"/>
              </a:spcAft>
              <a:buFont typeface="Arial" pitchFamily="34" charset="0"/>
              <a:buNone/>
              <a:defRPr/>
            </a:pPr>
            <a:r>
              <a:rPr lang="de-DE" sz="2400" dirty="0" smtClean="0">
                <a:solidFill>
                  <a:schemeClr val="bg1"/>
                </a:solidFill>
                <a:latin typeface="+mn-lt"/>
              </a:rPr>
              <a:t>Chirurgisches Wissen ein </a:t>
            </a:r>
            <a:r>
              <a:rPr lang="de-DE" sz="2400" dirty="0" err="1" smtClean="0">
                <a:solidFill>
                  <a:schemeClr val="bg1"/>
                </a:solidFill>
                <a:latin typeface="+mn-lt"/>
              </a:rPr>
              <a:t>Allmendegut</a:t>
            </a:r>
            <a:r>
              <a:rPr lang="de-DE" sz="2400" dirty="0" smtClean="0">
                <a:solidFill>
                  <a:schemeClr val="bg1"/>
                </a:solidFill>
                <a:latin typeface="+mn-lt"/>
              </a:rPr>
              <a:t>?</a:t>
            </a:r>
            <a:endParaRPr lang="de-DE" sz="2400" b="1" dirty="0">
              <a:solidFill>
                <a:schemeClr val="bg1"/>
              </a:solidFill>
              <a:latin typeface="+mn-lt"/>
            </a:endParaRPr>
          </a:p>
        </p:txBody>
      </p:sp>
      <p:sp>
        <p:nvSpPr>
          <p:cNvPr id="6" name="Foliennummernplatzhalter 5"/>
          <p:cNvSpPr>
            <a:spLocks noGrp="1"/>
          </p:cNvSpPr>
          <p:nvPr>
            <p:ph type="sldNum" sz="quarter" idx="12"/>
          </p:nvPr>
        </p:nvSpPr>
        <p:spPr/>
        <p:txBody>
          <a:bodyPr/>
          <a:lstStyle/>
          <a:p>
            <a:pPr>
              <a:defRPr/>
            </a:pPr>
            <a:fld id="{D0A641DC-A43D-4F79-95D5-72D52FF4A8DF}" type="slidenum">
              <a:rPr lang="de-DE" smtClean="0"/>
              <a:pPr>
                <a:defRPr/>
              </a:pPr>
              <a:t>2</a:t>
            </a:fld>
            <a:endParaRPr lang="de-DE" dirty="0"/>
          </a:p>
        </p:txBody>
      </p:sp>
      <p:grpSp>
        <p:nvGrpSpPr>
          <p:cNvPr id="7" name="Gruppieren 6"/>
          <p:cNvGrpSpPr/>
          <p:nvPr/>
        </p:nvGrpSpPr>
        <p:grpSpPr>
          <a:xfrm>
            <a:off x="971600" y="1844824"/>
            <a:ext cx="7848872" cy="4462755"/>
            <a:chOff x="971600" y="1844824"/>
            <a:chExt cx="7848872" cy="4462755"/>
          </a:xfrm>
        </p:grpSpPr>
        <p:sp>
          <p:nvSpPr>
            <p:cNvPr id="8" name="Textfeld 7"/>
            <p:cNvSpPr txBox="1"/>
            <p:nvPr/>
          </p:nvSpPr>
          <p:spPr>
            <a:xfrm>
              <a:off x="971600" y="1844824"/>
              <a:ext cx="7560840" cy="2805063"/>
            </a:xfrm>
            <a:prstGeom prst="rect">
              <a:avLst/>
            </a:prstGeom>
            <a:noFill/>
          </p:spPr>
          <p:txBody>
            <a:bodyPr wrap="square" rtlCol="0">
              <a:spAutoFit/>
            </a:bodyPr>
            <a:lstStyle/>
            <a:p>
              <a:pPr>
                <a:lnSpc>
                  <a:spcPct val="150000"/>
                </a:lnSpc>
              </a:pPr>
              <a:r>
                <a:rPr lang="de-DE" sz="2400" dirty="0" smtClean="0">
                  <a:latin typeface="+mn-lt"/>
                </a:rPr>
                <a:t>Es geht „um die Frage, welche Wege unter dem Stichwort „Open Access“ zukünftig beschritten werden können, um das sich immer schneller generierende Wissen allen zugänglich zu machen. Wird chirurgisches Wissen zukünftig ein </a:t>
              </a:r>
              <a:r>
                <a:rPr lang="de-DE" sz="2400" dirty="0" err="1" smtClean="0">
                  <a:latin typeface="+mn-lt"/>
                </a:rPr>
                <a:t>Allmendegut</a:t>
              </a:r>
              <a:r>
                <a:rPr lang="de-DE" sz="2400" dirty="0" smtClean="0">
                  <a:latin typeface="+mn-lt"/>
                </a:rPr>
                <a:t>, an dem alle teilhaben?“</a:t>
              </a:r>
              <a:endParaRPr lang="en-US" sz="2400" dirty="0">
                <a:latin typeface="+mn-lt"/>
              </a:endParaRPr>
            </a:p>
          </p:txBody>
        </p:sp>
        <p:sp>
          <p:nvSpPr>
            <p:cNvPr id="10" name="Textfeld 9"/>
            <p:cNvSpPr txBox="1"/>
            <p:nvPr/>
          </p:nvSpPr>
          <p:spPr>
            <a:xfrm>
              <a:off x="971600" y="5661248"/>
              <a:ext cx="7848872" cy="646331"/>
            </a:xfrm>
            <a:prstGeom prst="rect">
              <a:avLst/>
            </a:prstGeom>
            <a:noFill/>
          </p:spPr>
          <p:txBody>
            <a:bodyPr wrap="square" rtlCol="0">
              <a:spAutoFit/>
            </a:bodyPr>
            <a:lstStyle/>
            <a:p>
              <a:r>
                <a:rPr lang="de-DE" b="1" dirty="0" smtClean="0"/>
                <a:t>Prof. Dr. med. Joachim Jähne</a:t>
              </a:r>
            </a:p>
            <a:p>
              <a:r>
                <a:rPr lang="en-US" dirty="0" smtClean="0">
                  <a:hlinkClick r:id="rId2"/>
                </a:rPr>
                <a:t>http://www.dgch.de/deutsch/veranstaltungen/dgch-jahreskongress/</a:t>
              </a:r>
              <a:r>
                <a:rPr lang="en-US" dirty="0" smtClean="0"/>
                <a:t>   [2014]</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0" y="0"/>
            <a:ext cx="9144000" cy="908720"/>
          </a:xfrm>
          <a:prstGeom prst="rect">
            <a:avLst/>
          </a:prstGeom>
          <a:solidFill>
            <a:schemeClr val="tx1"/>
          </a:solidFill>
          <a:ln w="9525">
            <a:noFill/>
            <a:miter lim="800000"/>
            <a:headEnd/>
            <a:tailEnd/>
          </a:ln>
        </p:spPr>
        <p:txBody>
          <a:bodyPr/>
          <a:lstStyle/>
          <a:p>
            <a:pPr algn="ctr">
              <a:lnSpc>
                <a:spcPct val="90000"/>
              </a:lnSpc>
            </a:pPr>
            <a:r>
              <a:rPr lang="de-DE" sz="2400" b="1" i="1" dirty="0">
                <a:solidFill>
                  <a:schemeClr val="bg1"/>
                </a:solidFill>
                <a:latin typeface="+mn-lt"/>
              </a:rPr>
              <a:t>Klassisches Verwertungsmodell der </a:t>
            </a:r>
            <a:r>
              <a:rPr lang="de-DE" sz="2400" b="1" i="1" dirty="0" smtClean="0">
                <a:solidFill>
                  <a:schemeClr val="bg1"/>
                </a:solidFill>
                <a:latin typeface="+mn-lt"/>
              </a:rPr>
              <a:t>Wissenschaftsverlage,  geschützt durch das Urheberrecht</a:t>
            </a:r>
            <a:endParaRPr lang="de-DE" sz="2400" b="1" i="1" dirty="0">
              <a:solidFill>
                <a:schemeClr val="bg1"/>
              </a:solidFill>
              <a:latin typeface="+mn-lt"/>
            </a:endParaRPr>
          </a:p>
        </p:txBody>
      </p:sp>
      <p:sp>
        <p:nvSpPr>
          <p:cNvPr id="42" name="Textfeld 18"/>
          <p:cNvSpPr txBox="1">
            <a:spLocks noChangeArrowheads="1"/>
          </p:cNvSpPr>
          <p:nvPr/>
        </p:nvSpPr>
        <p:spPr bwMode="auto">
          <a:xfrm>
            <a:off x="571500" y="2060848"/>
            <a:ext cx="2704356" cy="1200329"/>
          </a:xfrm>
          <a:prstGeom prst="rect">
            <a:avLst/>
          </a:prstGeom>
          <a:solidFill>
            <a:schemeClr val="bg1">
              <a:lumMod val="85000"/>
            </a:schemeClr>
          </a:solidFill>
          <a:ln w="9525">
            <a:noFill/>
            <a:miter lim="800000"/>
            <a:headEnd/>
            <a:tailEnd/>
          </a:ln>
        </p:spPr>
        <p:txBody>
          <a:bodyPr wrap="square">
            <a:spAutoFit/>
          </a:bodyPr>
          <a:lstStyle/>
          <a:p>
            <a:pPr algn="ctr">
              <a:defRPr/>
            </a:pPr>
            <a:r>
              <a:rPr lang="de-DE" sz="2400" b="1" dirty="0" smtClean="0">
                <a:latin typeface="+mn-lt"/>
              </a:rPr>
              <a:t>Exklusive Verwertungsrechte</a:t>
            </a:r>
          </a:p>
          <a:p>
            <a:pPr algn="ctr">
              <a:defRPr/>
            </a:pPr>
            <a:r>
              <a:rPr lang="de-DE" sz="2400" b="1" dirty="0" smtClean="0">
                <a:latin typeface="+mn-lt"/>
              </a:rPr>
              <a:t>der Urheber</a:t>
            </a:r>
            <a:endParaRPr lang="de-DE" sz="2400" b="1" dirty="0">
              <a:latin typeface="+mn-lt"/>
            </a:endParaRPr>
          </a:p>
        </p:txBody>
      </p:sp>
      <p:sp>
        <p:nvSpPr>
          <p:cNvPr id="46" name="Textfeld 45"/>
          <p:cNvSpPr txBox="1"/>
          <p:nvPr/>
        </p:nvSpPr>
        <p:spPr>
          <a:xfrm>
            <a:off x="3203848" y="1340768"/>
            <a:ext cx="2880320" cy="461665"/>
          </a:xfrm>
          <a:prstGeom prst="rect">
            <a:avLst/>
          </a:prstGeom>
          <a:solidFill>
            <a:schemeClr val="bg1">
              <a:lumMod val="75000"/>
            </a:schemeClr>
          </a:solidFill>
        </p:spPr>
        <p:txBody>
          <a:bodyPr wrap="square" rtlCol="0">
            <a:spAutoFit/>
          </a:bodyPr>
          <a:lstStyle/>
          <a:p>
            <a:pPr algn="ctr"/>
            <a:r>
              <a:rPr lang="de-DE" sz="2400" b="1" dirty="0" smtClean="0">
                <a:latin typeface="+mn-lt"/>
              </a:rPr>
              <a:t>Vertragsfreiheit</a:t>
            </a:r>
            <a:endParaRPr lang="de-DE" sz="2400" b="1" dirty="0">
              <a:latin typeface="+mn-lt"/>
            </a:endParaRPr>
          </a:p>
        </p:txBody>
      </p:sp>
      <p:sp>
        <p:nvSpPr>
          <p:cNvPr id="50" name="Textfeld 18"/>
          <p:cNvSpPr txBox="1">
            <a:spLocks noChangeArrowheads="1"/>
          </p:cNvSpPr>
          <p:nvPr/>
        </p:nvSpPr>
        <p:spPr bwMode="auto">
          <a:xfrm>
            <a:off x="5580112" y="2132856"/>
            <a:ext cx="2704356" cy="1200329"/>
          </a:xfrm>
          <a:prstGeom prst="rect">
            <a:avLst/>
          </a:prstGeom>
          <a:solidFill>
            <a:schemeClr val="bg1">
              <a:lumMod val="85000"/>
            </a:schemeClr>
          </a:solidFill>
          <a:ln w="9525">
            <a:noFill/>
            <a:miter lim="800000"/>
            <a:headEnd/>
            <a:tailEnd/>
          </a:ln>
        </p:spPr>
        <p:txBody>
          <a:bodyPr wrap="square">
            <a:spAutoFit/>
          </a:bodyPr>
          <a:lstStyle/>
          <a:p>
            <a:pPr algn="ctr">
              <a:defRPr/>
            </a:pPr>
            <a:r>
              <a:rPr lang="de-DE" sz="2400" b="1" dirty="0" smtClean="0"/>
              <a:t>(i.d.R. exklusive) Nutzungsrechte</a:t>
            </a:r>
            <a:endParaRPr lang="de-DE" sz="2400" b="1" dirty="0" smtClean="0">
              <a:latin typeface="+mn-lt"/>
            </a:endParaRPr>
          </a:p>
          <a:p>
            <a:pPr algn="ctr">
              <a:defRPr/>
            </a:pPr>
            <a:r>
              <a:rPr lang="de-DE" sz="2400" b="1" dirty="0" smtClean="0">
                <a:latin typeface="+mn-lt"/>
              </a:rPr>
              <a:t>Der Verlage</a:t>
            </a:r>
            <a:endParaRPr lang="de-DE" sz="2400" b="1" dirty="0">
              <a:latin typeface="+mn-lt"/>
            </a:endParaRPr>
          </a:p>
        </p:txBody>
      </p:sp>
      <p:sp>
        <p:nvSpPr>
          <p:cNvPr id="53" name="Pfeil nach rechts 52"/>
          <p:cNvSpPr/>
          <p:nvPr/>
        </p:nvSpPr>
        <p:spPr>
          <a:xfrm>
            <a:off x="3491880" y="2348880"/>
            <a:ext cx="1584176" cy="4320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Textfeld 17"/>
          <p:cNvSpPr txBox="1">
            <a:spLocks noChangeArrowheads="1"/>
          </p:cNvSpPr>
          <p:nvPr/>
        </p:nvSpPr>
        <p:spPr bwMode="auto">
          <a:xfrm>
            <a:off x="571500" y="3366050"/>
            <a:ext cx="8572500" cy="1143070"/>
          </a:xfrm>
          <a:prstGeom prst="rect">
            <a:avLst/>
          </a:prstGeom>
          <a:noFill/>
          <a:ln w="9525">
            <a:noFill/>
            <a:miter lim="800000"/>
            <a:headEnd/>
            <a:tailEnd/>
          </a:ln>
        </p:spPr>
        <p:txBody>
          <a:bodyPr>
            <a:spAutoFit/>
          </a:bodyPr>
          <a:lstStyle/>
          <a:p>
            <a:pPr algn="ctr">
              <a:lnSpc>
                <a:spcPct val="150000"/>
              </a:lnSpc>
            </a:pPr>
            <a:r>
              <a:rPr lang="de-DE" sz="2000" dirty="0">
                <a:solidFill>
                  <a:schemeClr val="tx2">
                    <a:lumMod val="75000"/>
                  </a:schemeClr>
                </a:solidFill>
                <a:latin typeface="+mn-lt"/>
              </a:rPr>
              <a:t>Von dem </a:t>
            </a:r>
            <a:r>
              <a:rPr lang="de-DE" sz="2400" b="1" dirty="0">
                <a:solidFill>
                  <a:schemeClr val="tx2">
                    <a:lumMod val="75000"/>
                  </a:schemeClr>
                </a:solidFill>
                <a:latin typeface="+mn-lt"/>
              </a:rPr>
              <a:t>starken Schutz </a:t>
            </a:r>
            <a:r>
              <a:rPr lang="de-DE" sz="2000" dirty="0">
                <a:solidFill>
                  <a:schemeClr val="tx2">
                    <a:lumMod val="75000"/>
                  </a:schemeClr>
                </a:solidFill>
                <a:latin typeface="+mn-lt"/>
              </a:rPr>
              <a:t>des geistigen Eigentums profitieren </a:t>
            </a:r>
            <a:r>
              <a:rPr lang="de-DE" sz="2000" dirty="0" smtClean="0">
                <a:solidFill>
                  <a:schemeClr val="tx2">
                    <a:lumMod val="75000"/>
                  </a:schemeClr>
                </a:solidFill>
                <a:latin typeface="+mn-lt"/>
              </a:rPr>
              <a:t>in </a:t>
            </a:r>
            <a:r>
              <a:rPr lang="de-DE" sz="2000" dirty="0">
                <a:solidFill>
                  <a:schemeClr val="tx2">
                    <a:lumMod val="75000"/>
                  </a:schemeClr>
                </a:solidFill>
                <a:latin typeface="+mn-lt"/>
              </a:rPr>
              <a:t>erster Linie die </a:t>
            </a:r>
            <a:r>
              <a:rPr lang="de-DE" sz="2400" b="1" dirty="0" smtClean="0">
                <a:solidFill>
                  <a:schemeClr val="tx2">
                    <a:lumMod val="75000"/>
                  </a:schemeClr>
                </a:solidFill>
                <a:latin typeface="+mn-lt"/>
              </a:rPr>
              <a:t>Verwerter/Verlagswirtschaft</a:t>
            </a:r>
            <a:endParaRPr lang="de-DE" sz="2000" dirty="0">
              <a:solidFill>
                <a:schemeClr val="tx2">
                  <a:lumMod val="75000"/>
                </a:schemeClr>
              </a:solidFill>
              <a:latin typeface="+mn-lt"/>
            </a:endParaRPr>
          </a:p>
        </p:txBody>
      </p:sp>
      <p:sp>
        <p:nvSpPr>
          <p:cNvPr id="58" name="Rechteckige Legende 57"/>
          <p:cNvSpPr/>
          <p:nvPr/>
        </p:nvSpPr>
        <p:spPr>
          <a:xfrm>
            <a:off x="611560" y="5013176"/>
            <a:ext cx="6048672" cy="864096"/>
          </a:xfrm>
          <a:prstGeom prst="wedgeRectCallout">
            <a:avLst>
              <a:gd name="adj1" fmla="val -12047"/>
              <a:gd name="adj2" fmla="val -188543"/>
            </a:avLst>
          </a:prstGeom>
          <a:solidFill>
            <a:schemeClr val="bg1">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2400" dirty="0" smtClean="0">
                <a:solidFill>
                  <a:srgbClr val="002060"/>
                </a:solidFill>
              </a:rPr>
              <a:t>das Recht, andere vom Zugriff und der Nutzung  publizierten Wissens ausschließen zu können</a:t>
            </a:r>
            <a:endParaRPr lang="de-DE" sz="2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50" grpId="0" animBg="1"/>
      <p:bldP spid="53" grpId="0" animBg="1"/>
      <p:bldP spid="57" grpId="0"/>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0" y="0"/>
            <a:ext cx="9144000" cy="908720"/>
          </a:xfrm>
          <a:prstGeom prst="rect">
            <a:avLst/>
          </a:prstGeom>
          <a:solidFill>
            <a:schemeClr val="tx1"/>
          </a:solidFill>
          <a:ln w="9525">
            <a:noFill/>
            <a:miter lim="800000"/>
            <a:headEnd/>
            <a:tailEnd/>
          </a:ln>
        </p:spPr>
        <p:txBody>
          <a:bodyPr/>
          <a:lstStyle/>
          <a:p>
            <a:pPr algn="ctr">
              <a:lnSpc>
                <a:spcPct val="90000"/>
              </a:lnSpc>
            </a:pPr>
            <a:r>
              <a:rPr lang="de-DE" sz="2400" b="1" i="1" dirty="0">
                <a:solidFill>
                  <a:schemeClr val="bg1"/>
                </a:solidFill>
                <a:latin typeface="+mn-lt"/>
              </a:rPr>
              <a:t>Klassisches Verwertungsmodell der </a:t>
            </a:r>
            <a:r>
              <a:rPr lang="de-DE" sz="2400" b="1" i="1" dirty="0" smtClean="0">
                <a:solidFill>
                  <a:schemeClr val="bg1"/>
                </a:solidFill>
                <a:latin typeface="+mn-lt"/>
              </a:rPr>
              <a:t>Wissenschaftsverlage,  geschützt durch das Urheberrecht</a:t>
            </a:r>
            <a:endParaRPr lang="de-DE" sz="2400" b="1" i="1" dirty="0">
              <a:solidFill>
                <a:schemeClr val="bg1"/>
              </a:solidFill>
              <a:latin typeface="+mn-lt"/>
            </a:endParaRPr>
          </a:p>
        </p:txBody>
      </p:sp>
      <p:sp>
        <p:nvSpPr>
          <p:cNvPr id="27" name="Text Box 4"/>
          <p:cNvSpPr txBox="1">
            <a:spLocks noChangeArrowheads="1"/>
          </p:cNvSpPr>
          <p:nvPr/>
        </p:nvSpPr>
        <p:spPr bwMode="auto">
          <a:xfrm>
            <a:off x="539750" y="4365625"/>
            <a:ext cx="7848600" cy="2278765"/>
          </a:xfrm>
          <a:prstGeom prst="rect">
            <a:avLst/>
          </a:prstGeom>
          <a:noFill/>
          <a:ln w="12700">
            <a:noFill/>
            <a:miter lim="800000"/>
            <a:headEnd type="none" w="sm" len="sm"/>
            <a:tailEnd type="none" w="sm" len="sm"/>
          </a:ln>
        </p:spPr>
        <p:txBody>
          <a:bodyPr>
            <a:spAutoFit/>
          </a:bodyPr>
          <a:lstStyle/>
          <a:p>
            <a:pPr algn="ctr">
              <a:lnSpc>
                <a:spcPct val="120000"/>
              </a:lnSpc>
              <a:spcBef>
                <a:spcPct val="50000"/>
              </a:spcBef>
              <a:buFont typeface="Wingdings" pitchFamily="2" charset="2"/>
              <a:buNone/>
              <a:defRPr/>
            </a:pPr>
            <a:r>
              <a:rPr lang="de-DE" sz="2400" dirty="0">
                <a:solidFill>
                  <a:srgbClr val="002060"/>
                </a:solidFill>
                <a:latin typeface="+mn-lt"/>
                <a:cs typeface="Times New Roman" pitchFamily="18" charset="0"/>
              </a:rPr>
              <a:t>Die im Urheberrecht  an sich intendierte </a:t>
            </a:r>
            <a:r>
              <a:rPr lang="de-DE" sz="2400" b="1" dirty="0">
                <a:solidFill>
                  <a:srgbClr val="002060"/>
                </a:solidFill>
                <a:latin typeface="+mn-lt"/>
                <a:cs typeface="Times New Roman" pitchFamily="18" charset="0"/>
              </a:rPr>
              <a:t>Balance</a:t>
            </a:r>
            <a:r>
              <a:rPr lang="de-DE" sz="2400" dirty="0">
                <a:solidFill>
                  <a:srgbClr val="002060"/>
                </a:solidFill>
                <a:latin typeface="+mn-lt"/>
                <a:cs typeface="Times New Roman" pitchFamily="18" charset="0"/>
              </a:rPr>
              <a:t>  zwischen  den Interessen der </a:t>
            </a:r>
            <a:r>
              <a:rPr lang="de-DE" sz="2400" b="1" dirty="0">
                <a:solidFill>
                  <a:srgbClr val="002060"/>
                </a:solidFill>
                <a:latin typeface="+mn-lt"/>
                <a:cs typeface="Times New Roman" pitchFamily="18" charset="0"/>
              </a:rPr>
              <a:t>Urheber</a:t>
            </a:r>
            <a:r>
              <a:rPr lang="de-DE" sz="2400" dirty="0">
                <a:solidFill>
                  <a:srgbClr val="002060"/>
                </a:solidFill>
                <a:latin typeface="+mn-lt"/>
                <a:cs typeface="Times New Roman" pitchFamily="18" charset="0"/>
              </a:rPr>
              <a:t>, der </a:t>
            </a:r>
            <a:r>
              <a:rPr lang="de-DE" sz="2400" b="1" dirty="0">
                <a:solidFill>
                  <a:srgbClr val="002060"/>
                </a:solidFill>
                <a:latin typeface="+mn-lt"/>
                <a:cs typeface="Times New Roman" pitchFamily="18" charset="0"/>
              </a:rPr>
              <a:t>Verwerter</a:t>
            </a:r>
            <a:r>
              <a:rPr lang="de-DE" sz="2400" dirty="0">
                <a:solidFill>
                  <a:srgbClr val="002060"/>
                </a:solidFill>
                <a:latin typeface="+mn-lt"/>
                <a:cs typeface="Times New Roman" pitchFamily="18" charset="0"/>
              </a:rPr>
              <a:t> und der </a:t>
            </a:r>
            <a:r>
              <a:rPr lang="de-DE" sz="2400" b="1" dirty="0">
                <a:solidFill>
                  <a:srgbClr val="002060"/>
                </a:solidFill>
                <a:latin typeface="+mn-lt"/>
                <a:cs typeface="Times New Roman" pitchFamily="18" charset="0"/>
              </a:rPr>
              <a:t>Allgemeinheit/den</a:t>
            </a:r>
            <a:r>
              <a:rPr lang="de-DE" sz="2400" dirty="0">
                <a:solidFill>
                  <a:srgbClr val="002060"/>
                </a:solidFill>
                <a:latin typeface="+mn-lt"/>
                <a:cs typeface="Times New Roman" pitchFamily="18" charset="0"/>
              </a:rPr>
              <a:t> Nutzern ist in den letzten Jahren  immer mehr </a:t>
            </a:r>
            <a:r>
              <a:rPr lang="de-DE" sz="2400" b="1" dirty="0">
                <a:solidFill>
                  <a:srgbClr val="002060"/>
                </a:solidFill>
                <a:latin typeface="+mn-lt"/>
                <a:cs typeface="Times New Roman" pitchFamily="18" charset="0"/>
              </a:rPr>
              <a:t>zugunsten des ökonomischen Verwertungsinteresses verschoben.</a:t>
            </a:r>
          </a:p>
        </p:txBody>
      </p:sp>
      <p:sp>
        <p:nvSpPr>
          <p:cNvPr id="28" name="Ellipse 27"/>
          <p:cNvSpPr/>
          <p:nvPr/>
        </p:nvSpPr>
        <p:spPr>
          <a:xfrm>
            <a:off x="1116012" y="2060575"/>
            <a:ext cx="2303859" cy="12969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rPr>
              <a:t>Balance im Urheberrecht</a:t>
            </a:r>
          </a:p>
        </p:txBody>
      </p:sp>
      <p:grpSp>
        <p:nvGrpSpPr>
          <p:cNvPr id="29" name="Gruppieren 36"/>
          <p:cNvGrpSpPr>
            <a:grpSpLocks/>
          </p:cNvGrpSpPr>
          <p:nvPr/>
        </p:nvGrpSpPr>
        <p:grpSpPr bwMode="auto">
          <a:xfrm>
            <a:off x="250825" y="1619250"/>
            <a:ext cx="1368425" cy="801688"/>
            <a:chOff x="251520" y="1619508"/>
            <a:chExt cx="1368152" cy="801380"/>
          </a:xfrm>
        </p:grpSpPr>
        <p:sp>
          <p:nvSpPr>
            <p:cNvPr id="30" name="Textfeld 7"/>
            <p:cNvSpPr txBox="1">
              <a:spLocks noChangeArrowheads="1"/>
            </p:cNvSpPr>
            <p:nvPr/>
          </p:nvSpPr>
          <p:spPr bwMode="auto">
            <a:xfrm>
              <a:off x="251520" y="1619508"/>
              <a:ext cx="1368152" cy="369332"/>
            </a:xfrm>
            <a:prstGeom prst="rect">
              <a:avLst/>
            </a:prstGeom>
            <a:noFill/>
            <a:ln w="9525">
              <a:noFill/>
              <a:miter lim="800000"/>
              <a:headEnd/>
              <a:tailEnd/>
            </a:ln>
          </p:spPr>
          <p:txBody>
            <a:bodyPr>
              <a:spAutoFit/>
            </a:bodyPr>
            <a:lstStyle/>
            <a:p>
              <a:r>
                <a:rPr lang="de-DE"/>
                <a:t>Verwerter</a:t>
              </a:r>
            </a:p>
          </p:txBody>
        </p:sp>
        <p:cxnSp>
          <p:nvCxnSpPr>
            <p:cNvPr id="31" name="Gerade Verbindung mit Pfeil 30"/>
            <p:cNvCxnSpPr/>
            <p:nvPr/>
          </p:nvCxnSpPr>
          <p:spPr>
            <a:xfrm rot="16200000" flipV="1">
              <a:off x="863412" y="2096342"/>
              <a:ext cx="360225" cy="28886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uppieren 38"/>
          <p:cNvGrpSpPr>
            <a:grpSpLocks/>
          </p:cNvGrpSpPr>
          <p:nvPr/>
        </p:nvGrpSpPr>
        <p:grpSpPr bwMode="auto">
          <a:xfrm>
            <a:off x="1476375" y="3536950"/>
            <a:ext cx="1439863" cy="684213"/>
            <a:chOff x="1475656" y="3537012"/>
            <a:chExt cx="1440160" cy="684076"/>
          </a:xfrm>
        </p:grpSpPr>
        <p:sp>
          <p:nvSpPr>
            <p:cNvPr id="33" name="Textfeld 9"/>
            <p:cNvSpPr txBox="1">
              <a:spLocks noChangeArrowheads="1"/>
            </p:cNvSpPr>
            <p:nvPr/>
          </p:nvSpPr>
          <p:spPr bwMode="auto">
            <a:xfrm>
              <a:off x="1475656" y="3851756"/>
              <a:ext cx="1440160" cy="369332"/>
            </a:xfrm>
            <a:prstGeom prst="rect">
              <a:avLst/>
            </a:prstGeom>
            <a:noFill/>
            <a:ln w="9525">
              <a:noFill/>
              <a:miter lim="800000"/>
              <a:headEnd/>
              <a:tailEnd/>
            </a:ln>
          </p:spPr>
          <p:txBody>
            <a:bodyPr>
              <a:spAutoFit/>
            </a:bodyPr>
            <a:lstStyle/>
            <a:p>
              <a:r>
                <a:rPr lang="de-DE"/>
                <a:t>Nutzer</a:t>
              </a:r>
            </a:p>
          </p:txBody>
        </p:sp>
        <p:cxnSp>
          <p:nvCxnSpPr>
            <p:cNvPr id="34" name="Gerade Verbindung mit Pfeil 33"/>
            <p:cNvCxnSpPr/>
            <p:nvPr/>
          </p:nvCxnSpPr>
          <p:spPr>
            <a:xfrm rot="8760000" flipV="1">
              <a:off x="1728121" y="3537012"/>
              <a:ext cx="358849" cy="28728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uppieren 37"/>
          <p:cNvGrpSpPr>
            <a:grpSpLocks/>
          </p:cNvGrpSpPr>
          <p:nvPr/>
        </p:nvGrpSpPr>
        <p:grpSpPr bwMode="auto">
          <a:xfrm>
            <a:off x="3032125" y="1916113"/>
            <a:ext cx="1468438" cy="468312"/>
            <a:chOff x="3032049" y="1916832"/>
            <a:chExt cx="1467943" cy="468052"/>
          </a:xfrm>
        </p:grpSpPr>
        <p:cxnSp>
          <p:nvCxnSpPr>
            <p:cNvPr id="36" name="Gerade Verbindung mit Pfeil 35"/>
            <p:cNvCxnSpPr/>
            <p:nvPr/>
          </p:nvCxnSpPr>
          <p:spPr>
            <a:xfrm rot="22380000" flipV="1">
              <a:off x="3032049" y="2096119"/>
              <a:ext cx="360242" cy="288765"/>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Textfeld 36"/>
            <p:cNvSpPr txBox="1">
              <a:spLocks noChangeArrowheads="1"/>
            </p:cNvSpPr>
            <p:nvPr/>
          </p:nvSpPr>
          <p:spPr bwMode="auto">
            <a:xfrm>
              <a:off x="3419872" y="1916832"/>
              <a:ext cx="1080120" cy="369332"/>
            </a:xfrm>
            <a:prstGeom prst="rect">
              <a:avLst/>
            </a:prstGeom>
            <a:noFill/>
            <a:ln w="9525">
              <a:noFill/>
              <a:miter lim="800000"/>
              <a:headEnd/>
              <a:tailEnd/>
            </a:ln>
          </p:spPr>
          <p:txBody>
            <a:bodyPr>
              <a:spAutoFit/>
            </a:bodyPr>
            <a:lstStyle/>
            <a:p>
              <a:r>
                <a:rPr lang="de-DE"/>
                <a:t>Urheber</a:t>
              </a:r>
            </a:p>
          </p:txBody>
        </p:sp>
      </p:grpSp>
      <p:grpSp>
        <p:nvGrpSpPr>
          <p:cNvPr id="38" name="Gruppieren 35"/>
          <p:cNvGrpSpPr>
            <a:grpSpLocks/>
          </p:cNvGrpSpPr>
          <p:nvPr/>
        </p:nvGrpSpPr>
        <p:grpSpPr bwMode="auto">
          <a:xfrm>
            <a:off x="4500563" y="1628775"/>
            <a:ext cx="4464050" cy="2787650"/>
            <a:chOff x="4499992" y="1628800"/>
            <a:chExt cx="4464496" cy="2787987"/>
          </a:xfrm>
        </p:grpSpPr>
        <p:sp>
          <p:nvSpPr>
            <p:cNvPr id="39" name="Ellipse 38"/>
            <p:cNvSpPr/>
            <p:nvPr/>
          </p:nvSpPr>
          <p:spPr>
            <a:xfrm>
              <a:off x="5363603" y="2349612"/>
              <a:ext cx="2305355" cy="12955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rgbClr val="002060"/>
                  </a:solidFill>
                </a:rPr>
                <a:t>Balance im Urheberrecht</a:t>
              </a:r>
            </a:p>
          </p:txBody>
        </p:sp>
        <p:sp>
          <p:nvSpPr>
            <p:cNvPr id="40" name="Textfeld 28"/>
            <p:cNvSpPr txBox="1">
              <a:spLocks noChangeArrowheads="1"/>
            </p:cNvSpPr>
            <p:nvPr/>
          </p:nvSpPr>
          <p:spPr bwMode="auto">
            <a:xfrm>
              <a:off x="4499992" y="1628800"/>
              <a:ext cx="2160240" cy="584775"/>
            </a:xfrm>
            <a:prstGeom prst="rect">
              <a:avLst/>
            </a:prstGeom>
            <a:noFill/>
            <a:ln w="9525">
              <a:noFill/>
              <a:miter lim="800000"/>
              <a:headEnd/>
              <a:tailEnd/>
            </a:ln>
          </p:spPr>
          <p:txBody>
            <a:bodyPr>
              <a:spAutoFit/>
            </a:bodyPr>
            <a:lstStyle/>
            <a:p>
              <a:r>
                <a:rPr lang="de-DE" sz="3200"/>
                <a:t>Verwerter</a:t>
              </a:r>
            </a:p>
          </p:txBody>
        </p:sp>
        <p:sp>
          <p:nvSpPr>
            <p:cNvPr id="41" name="Textfeld 29"/>
            <p:cNvSpPr txBox="1">
              <a:spLocks noChangeArrowheads="1"/>
            </p:cNvSpPr>
            <p:nvPr/>
          </p:nvSpPr>
          <p:spPr bwMode="auto">
            <a:xfrm>
              <a:off x="5940152" y="4139788"/>
              <a:ext cx="1440160" cy="276999"/>
            </a:xfrm>
            <a:prstGeom prst="rect">
              <a:avLst/>
            </a:prstGeom>
            <a:noFill/>
            <a:ln w="9525">
              <a:noFill/>
              <a:miter lim="800000"/>
              <a:headEnd/>
              <a:tailEnd/>
            </a:ln>
          </p:spPr>
          <p:txBody>
            <a:bodyPr>
              <a:spAutoFit/>
            </a:bodyPr>
            <a:lstStyle/>
            <a:p>
              <a:r>
                <a:rPr lang="de-DE" sz="1200"/>
                <a:t>Nutzer</a:t>
              </a:r>
            </a:p>
          </p:txBody>
        </p:sp>
        <p:cxnSp>
          <p:nvCxnSpPr>
            <p:cNvPr id="43" name="Gerade Verbindung mit Pfeil 42"/>
            <p:cNvCxnSpPr/>
            <p:nvPr/>
          </p:nvCxnSpPr>
          <p:spPr>
            <a:xfrm rot="16200000" flipV="1">
              <a:off x="5616113" y="2168618"/>
              <a:ext cx="360406" cy="287366"/>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rot="22380000" flipV="1">
              <a:off x="7495903" y="2384541"/>
              <a:ext cx="360399" cy="28896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rot="8760000" flipV="1">
              <a:off x="6192436" y="3824578"/>
              <a:ext cx="360398" cy="28896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Textfeld 33"/>
            <p:cNvSpPr txBox="1">
              <a:spLocks noChangeArrowheads="1"/>
            </p:cNvSpPr>
            <p:nvPr/>
          </p:nvSpPr>
          <p:spPr bwMode="auto">
            <a:xfrm>
              <a:off x="7884368" y="2204864"/>
              <a:ext cx="1080120" cy="369332"/>
            </a:xfrm>
            <a:prstGeom prst="rect">
              <a:avLst/>
            </a:prstGeom>
            <a:noFill/>
            <a:ln w="9525">
              <a:noFill/>
              <a:miter lim="800000"/>
              <a:headEnd/>
              <a:tailEnd/>
            </a:ln>
          </p:spPr>
          <p:txBody>
            <a:bodyPr>
              <a:spAutoFit/>
            </a:bodyPr>
            <a:lstStyle/>
            <a:p>
              <a:r>
                <a:rPr lang="de-DE"/>
                <a:t>Urheber</a:t>
              </a:r>
            </a:p>
          </p:txBody>
        </p:sp>
      </p:grpSp>
      <p:sp>
        <p:nvSpPr>
          <p:cNvPr id="48" name="Pfeil nach rechts 47"/>
          <p:cNvSpPr/>
          <p:nvPr/>
        </p:nvSpPr>
        <p:spPr>
          <a:xfrm>
            <a:off x="3492500" y="2636838"/>
            <a:ext cx="1871663" cy="11525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utoUpdateAnimBg="0"/>
      <p:bldP spid="28"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23528" y="332656"/>
            <a:ext cx="8064896" cy="1200329"/>
          </a:xfrm>
          <a:prstGeom prst="rect">
            <a:avLst/>
          </a:prstGeom>
          <a:solidFill>
            <a:schemeClr val="tx1"/>
          </a:solidFill>
        </p:spPr>
        <p:txBody>
          <a:bodyPr wrap="square" rtlCol="0">
            <a:spAutoFit/>
          </a:bodyPr>
          <a:lstStyle/>
          <a:p>
            <a:pPr algn="ctr"/>
            <a:r>
              <a:rPr lang="de-DE" sz="2400" dirty="0" smtClean="0">
                <a:solidFill>
                  <a:schemeClr val="bg1"/>
                </a:solidFill>
              </a:rPr>
              <a:t>Aber d</a:t>
            </a:r>
            <a:r>
              <a:rPr lang="de-DE" sz="2400" dirty="0" smtClean="0">
                <a:solidFill>
                  <a:schemeClr val="bg1"/>
                </a:solidFill>
              </a:rPr>
              <a:t>ie </a:t>
            </a:r>
            <a:r>
              <a:rPr lang="de-DE" sz="2400" dirty="0" smtClean="0">
                <a:solidFill>
                  <a:schemeClr val="bg1"/>
                </a:solidFill>
              </a:rPr>
              <a:t>normativen Einstellungen haben sich zugunsten offenen Zugriffs und offener Nutzung zumindest des mit öffentlichen Mitteln </a:t>
            </a:r>
            <a:r>
              <a:rPr lang="de-DE" sz="2400" dirty="0" smtClean="0">
                <a:solidFill>
                  <a:schemeClr val="bg1"/>
                </a:solidFill>
              </a:rPr>
              <a:t>finanzierten </a:t>
            </a:r>
            <a:r>
              <a:rPr lang="de-DE" sz="2400" dirty="0" smtClean="0">
                <a:solidFill>
                  <a:schemeClr val="bg1"/>
                </a:solidFill>
              </a:rPr>
              <a:t>Wissens gewandelt</a:t>
            </a:r>
            <a:endParaRPr lang="de-DE" sz="2400" dirty="0">
              <a:solidFill>
                <a:schemeClr val="bg1"/>
              </a:solidFill>
            </a:endParaRPr>
          </a:p>
        </p:txBody>
      </p:sp>
      <p:grpSp>
        <p:nvGrpSpPr>
          <p:cNvPr id="8" name="Gruppieren 7"/>
          <p:cNvGrpSpPr/>
          <p:nvPr/>
        </p:nvGrpSpPr>
        <p:grpSpPr>
          <a:xfrm>
            <a:off x="539552" y="2060736"/>
            <a:ext cx="8208912" cy="576064"/>
            <a:chOff x="539552" y="2060736"/>
            <a:chExt cx="8208912" cy="576064"/>
          </a:xfrm>
        </p:grpSpPr>
        <p:sp>
          <p:nvSpPr>
            <p:cNvPr id="26" name="Rechteckige Legende 25"/>
            <p:cNvSpPr/>
            <p:nvPr/>
          </p:nvSpPr>
          <p:spPr>
            <a:xfrm>
              <a:off x="5364088" y="2060736"/>
              <a:ext cx="3384376" cy="576064"/>
            </a:xfrm>
            <a:prstGeom prst="wedgeRectCallout">
              <a:avLst>
                <a:gd name="adj1" fmla="val -91267"/>
                <a:gd name="adj2" fmla="val -3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rgbClr val="002060"/>
                  </a:solidFill>
                </a:rPr>
                <a:t>Aus der Zivilgesellschaft</a:t>
              </a:r>
              <a:endParaRPr lang="de-DE" sz="2000" b="1" dirty="0">
                <a:solidFill>
                  <a:srgbClr val="002060"/>
                </a:solidFill>
              </a:endParaRPr>
            </a:p>
          </p:txBody>
        </p:sp>
        <p:sp>
          <p:nvSpPr>
            <p:cNvPr id="27" name="Textfeld 26"/>
            <p:cNvSpPr txBox="1"/>
            <p:nvPr/>
          </p:nvSpPr>
          <p:spPr>
            <a:xfrm>
              <a:off x="539552" y="2204752"/>
              <a:ext cx="3384376" cy="400110"/>
            </a:xfrm>
            <a:prstGeom prst="rect">
              <a:avLst/>
            </a:prstGeom>
            <a:solidFill>
              <a:schemeClr val="bg1">
                <a:lumMod val="85000"/>
              </a:schemeClr>
            </a:solidFill>
          </p:spPr>
          <p:txBody>
            <a:bodyPr wrap="square" rtlCol="0">
              <a:spAutoFit/>
            </a:bodyPr>
            <a:lstStyle/>
            <a:p>
              <a:pPr algn="ctr"/>
              <a:r>
                <a:rPr lang="de-DE" sz="2000" b="1" dirty="0" smtClean="0">
                  <a:latin typeface="+mn-lt"/>
                </a:rPr>
                <a:t>Ethische Forderung</a:t>
              </a:r>
              <a:endParaRPr lang="de-DE" sz="2000" dirty="0">
                <a:latin typeface="+mn-lt"/>
              </a:endParaRPr>
            </a:p>
          </p:txBody>
        </p:sp>
      </p:grpSp>
      <p:sp>
        <p:nvSpPr>
          <p:cNvPr id="28" name="Textfeld 27"/>
          <p:cNvSpPr txBox="1"/>
          <p:nvPr/>
        </p:nvSpPr>
        <p:spPr>
          <a:xfrm>
            <a:off x="755576" y="3297017"/>
            <a:ext cx="7920880" cy="1231106"/>
          </a:xfrm>
          <a:prstGeom prst="rect">
            <a:avLst/>
          </a:prstGeom>
          <a:solidFill>
            <a:schemeClr val="bg1"/>
          </a:solidFill>
        </p:spPr>
        <p:txBody>
          <a:bodyPr wrap="square" rtlCol="0">
            <a:spAutoFit/>
          </a:bodyPr>
          <a:lstStyle/>
          <a:p>
            <a:pPr algn="ctr"/>
            <a:r>
              <a:rPr lang="de-DE" sz="2000" b="1" dirty="0" smtClean="0">
                <a:solidFill>
                  <a:srgbClr val="002060"/>
                </a:solidFill>
                <a:latin typeface="+mn-lt"/>
              </a:rPr>
              <a:t>Petition von Lars Fischer an den Deutschen Bundestag</a:t>
            </a:r>
            <a:r>
              <a:rPr lang="de-DE" sz="2000" dirty="0" smtClean="0">
                <a:solidFill>
                  <a:srgbClr val="002060"/>
                </a:solidFill>
                <a:latin typeface="+mn-lt"/>
              </a:rPr>
              <a:t/>
            </a:r>
            <a:br>
              <a:rPr lang="de-DE" sz="2000" dirty="0" smtClean="0">
                <a:solidFill>
                  <a:srgbClr val="002060"/>
                </a:solidFill>
                <a:latin typeface="+mn-lt"/>
              </a:rPr>
            </a:br>
            <a:r>
              <a:rPr lang="de-DE" sz="2000" dirty="0" smtClean="0">
                <a:solidFill>
                  <a:srgbClr val="002060"/>
                </a:solidFill>
                <a:latin typeface="+mn-lt"/>
              </a:rPr>
              <a:t>Wissenschaft und Forschung - Kostenloser Erwerb wissenschaftlicher Publikationen vom 20.10.2009</a:t>
            </a:r>
          </a:p>
          <a:p>
            <a:pPr algn="ctr"/>
            <a:r>
              <a:rPr lang="de-DE" sz="1400" dirty="0" smtClean="0">
                <a:solidFill>
                  <a:srgbClr val="002060"/>
                </a:solidFill>
                <a:latin typeface="+mn-lt"/>
              </a:rPr>
              <a:t>https://epetitionen.bundestag.de/index.php?action=petition;sa=details;petition=7922</a:t>
            </a:r>
            <a:endParaRPr lang="de-DE" sz="1400" dirty="0">
              <a:solidFill>
                <a:srgbClr val="002060"/>
              </a:solidFill>
              <a:latin typeface="+mn-lt"/>
            </a:endParaRPr>
          </a:p>
        </p:txBody>
      </p:sp>
      <p:sp>
        <p:nvSpPr>
          <p:cNvPr id="29" name="Textfeld 28"/>
          <p:cNvSpPr txBox="1"/>
          <p:nvPr/>
        </p:nvSpPr>
        <p:spPr>
          <a:xfrm>
            <a:off x="1763724" y="4521151"/>
            <a:ext cx="7272896" cy="707886"/>
          </a:xfrm>
          <a:prstGeom prst="rect">
            <a:avLst/>
          </a:prstGeom>
          <a:solidFill>
            <a:schemeClr val="bg1"/>
          </a:solidFill>
        </p:spPr>
        <p:txBody>
          <a:bodyPr wrap="square" rtlCol="0">
            <a:spAutoFit/>
          </a:bodyPr>
          <a:lstStyle/>
          <a:p>
            <a:pPr algn="ctr"/>
            <a:r>
              <a:rPr lang="de-DE" sz="2000" dirty="0" smtClean="0">
                <a:solidFill>
                  <a:srgbClr val="002060"/>
                </a:solidFill>
                <a:latin typeface="+mn-lt"/>
              </a:rPr>
              <a:t>fast 24.000 Unterschriften und </a:t>
            </a:r>
            <a:r>
              <a:rPr lang="de-DE" sz="2000" b="1" dirty="0" smtClean="0">
                <a:solidFill>
                  <a:srgbClr val="002060"/>
                </a:solidFill>
                <a:latin typeface="+mn-lt"/>
              </a:rPr>
              <a:t>176 Diskussionsbeiträge</a:t>
            </a:r>
          </a:p>
          <a:p>
            <a:pPr algn="ctr"/>
            <a:endParaRPr lang="de-DE" sz="2000" dirty="0" smtClean="0">
              <a:solidFill>
                <a:srgbClr val="002060"/>
              </a:solidFill>
              <a:latin typeface="+mn-lt"/>
            </a:endParaRPr>
          </a:p>
        </p:txBody>
      </p:sp>
      <p:sp>
        <p:nvSpPr>
          <p:cNvPr id="30" name="Textfeld 29"/>
          <p:cNvSpPr txBox="1"/>
          <p:nvPr/>
        </p:nvSpPr>
        <p:spPr>
          <a:xfrm>
            <a:off x="2555720" y="5385271"/>
            <a:ext cx="5904820" cy="708025"/>
          </a:xfrm>
          <a:prstGeom prst="rect">
            <a:avLst/>
          </a:prstGeom>
          <a:noFill/>
        </p:spPr>
        <p:txBody>
          <a:bodyPr wrap="square">
            <a:spAutoFit/>
          </a:bodyPr>
          <a:lstStyle/>
          <a:p>
            <a:pPr algn="ctr">
              <a:defRPr/>
            </a:pPr>
            <a:r>
              <a:rPr lang="de-DE" sz="2000" b="1" dirty="0">
                <a:solidFill>
                  <a:srgbClr val="002060"/>
                </a:solidFill>
                <a:latin typeface="+mn-lt"/>
              </a:rPr>
              <a:t>Öffentlichkeit</a:t>
            </a:r>
            <a:r>
              <a:rPr lang="de-DE" sz="2000" dirty="0">
                <a:solidFill>
                  <a:srgbClr val="002060"/>
                </a:solidFill>
                <a:latin typeface="+mn-lt"/>
              </a:rPr>
              <a:t> sollte nicht länger auf </a:t>
            </a:r>
            <a:r>
              <a:rPr lang="de-DE" sz="2000" b="1" dirty="0">
                <a:solidFill>
                  <a:srgbClr val="002060"/>
                </a:solidFill>
                <a:latin typeface="+mn-lt"/>
              </a:rPr>
              <a:t>mehrfache Weise für Wissen und Information </a:t>
            </a:r>
            <a:r>
              <a:rPr lang="de-DE" sz="2000" b="1" dirty="0" smtClean="0">
                <a:solidFill>
                  <a:srgbClr val="002060"/>
                </a:solidFill>
                <a:latin typeface="+mn-lt"/>
              </a:rPr>
              <a:t>zahlen.</a:t>
            </a:r>
            <a:endParaRPr lang="de-DE" sz="2000" b="1"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Grp="1"/>
          </p:cNvSpPr>
          <p:nvPr>
            <p:ph type="title"/>
          </p:nvPr>
        </p:nvSpPr>
        <p:spPr>
          <a:xfrm>
            <a:off x="1475656" y="1196752"/>
            <a:ext cx="6300787" cy="3600450"/>
          </a:xfrm>
          <a:solidFill>
            <a:schemeClr val="tx1"/>
          </a:solidFill>
        </p:spPr>
        <p:txBody>
          <a:bodyPr anchor="ctr" anchorCtr="1"/>
          <a:lstStyle/>
          <a:p>
            <a:pPr algn="ctr" eaLnBrk="1" hangingPunct="1">
              <a:buFont typeface="StarSymbol"/>
              <a:buNone/>
            </a:pPr>
            <a:r>
              <a:rPr sz="4400" dirty="0" smtClean="0">
                <a:solidFill>
                  <a:srgbClr val="FFFFFF"/>
                </a:solidFill>
                <a:latin typeface="Calibri" pitchFamily="34" charset="0"/>
                <a:ea typeface="Arial Unicode MS" pitchFamily="34" charset="-128"/>
                <a:cs typeface="Arial" pitchFamily="34" charset="0"/>
              </a:rPr>
              <a:t>Open Access als Form der </a:t>
            </a:r>
            <a:r>
              <a:rPr sz="4400" dirty="0" err="1" smtClean="0">
                <a:solidFill>
                  <a:srgbClr val="FFFFFF"/>
                </a:solidFill>
                <a:latin typeface="Calibri" pitchFamily="34" charset="0"/>
                <a:ea typeface="Arial Unicode MS" pitchFamily="34" charset="-128"/>
                <a:cs typeface="Arial" pitchFamily="34" charset="0"/>
              </a:rPr>
              <a:t>Institutionalisierung</a:t>
            </a:r>
            <a:r>
              <a:rPr sz="4400" dirty="0" smtClean="0">
                <a:solidFill>
                  <a:srgbClr val="FFFFFF"/>
                </a:solidFill>
                <a:latin typeface="Calibri" pitchFamily="34" charset="0"/>
                <a:ea typeface="Arial Unicode MS" pitchFamily="34" charset="-128"/>
                <a:cs typeface="Arial" pitchFamily="34" charset="0"/>
              </a:rPr>
              <a:t> von Wissen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7544" y="1340768"/>
            <a:ext cx="7743775" cy="468013"/>
          </a:xfrm>
          <a:prstGeom prst="rect">
            <a:avLst/>
          </a:prstGeom>
          <a:solidFill>
            <a:schemeClr val="bg1"/>
          </a:solid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dirty="0" smtClean="0">
                <a:latin typeface="Calibri" pitchFamily="18"/>
                <a:ea typeface="Arial Unicode MS" pitchFamily="2"/>
                <a:cs typeface="Tahoma" pitchFamily="2"/>
              </a:rPr>
              <a:t>Aus der Berliner Open Access Erklärung- 2003</a:t>
            </a:r>
            <a:endParaRPr lang="de-DE" sz="2400" kern="0" dirty="0">
              <a:latin typeface="Calibri" pitchFamily="18"/>
              <a:ea typeface="Arial Unicode MS" pitchFamily="2"/>
              <a:cs typeface="Tahoma" pitchFamily="2"/>
            </a:endParaRPr>
          </a:p>
        </p:txBody>
      </p:sp>
      <p:grpSp>
        <p:nvGrpSpPr>
          <p:cNvPr id="2" name="Gruppieren 8"/>
          <p:cNvGrpSpPr/>
          <p:nvPr/>
        </p:nvGrpSpPr>
        <p:grpSpPr>
          <a:xfrm>
            <a:off x="303237" y="1844824"/>
            <a:ext cx="8840763" cy="4093423"/>
            <a:chOff x="123725" y="1844824"/>
            <a:chExt cx="8840763" cy="4093423"/>
          </a:xfrm>
        </p:grpSpPr>
        <p:pic>
          <p:nvPicPr>
            <p:cNvPr id="15362" name="Picture 2"/>
            <p:cNvPicPr>
              <a:picLocks noChangeAspect="1" noChangeArrowheads="1"/>
            </p:cNvPicPr>
            <p:nvPr/>
          </p:nvPicPr>
          <p:blipFill>
            <a:blip r:embed="rId3" cstate="print"/>
            <a:srcRect/>
            <a:stretch>
              <a:fillRect/>
            </a:stretch>
          </p:blipFill>
          <p:spPr bwMode="auto">
            <a:xfrm>
              <a:off x="123725" y="1844824"/>
              <a:ext cx="8840763" cy="3672408"/>
            </a:xfrm>
            <a:prstGeom prst="rect">
              <a:avLst/>
            </a:prstGeom>
            <a:noFill/>
            <a:ln w="9525">
              <a:noFill/>
              <a:miter lim="800000"/>
              <a:headEnd/>
              <a:tailEnd/>
            </a:ln>
          </p:spPr>
        </p:pic>
        <p:sp>
          <p:nvSpPr>
            <p:cNvPr id="8" name="Textfeld 7"/>
            <p:cNvSpPr txBox="1"/>
            <p:nvPr/>
          </p:nvSpPr>
          <p:spPr>
            <a:xfrm>
              <a:off x="1619672" y="5661248"/>
              <a:ext cx="5976664" cy="276999"/>
            </a:xfrm>
            <a:prstGeom prst="rect">
              <a:avLst/>
            </a:prstGeom>
            <a:noFill/>
          </p:spPr>
          <p:txBody>
            <a:bodyPr wrap="square" rtlCol="0">
              <a:spAutoFit/>
            </a:bodyPr>
            <a:lstStyle/>
            <a:p>
              <a:r>
                <a:rPr lang="de-DE" sz="1200" dirty="0" smtClean="0">
                  <a:latin typeface="+mn-lt"/>
                </a:rPr>
                <a:t>http://www.zim.mpg.de/openaccess-berlin/berlin_declaration.pdf</a:t>
              </a:r>
              <a:endParaRPr lang="de-DE" sz="1200" dirty="0">
                <a:latin typeface="+mn-lt"/>
              </a:endParaRPr>
            </a:p>
          </p:txBody>
        </p:sp>
      </p:grpSp>
      <p:sp>
        <p:nvSpPr>
          <p:cNvPr id="11" name="Rectangle 2"/>
          <p:cNvSpPr txBox="1">
            <a:spLocks noGrp="1"/>
          </p:cNvSpPr>
          <p:nvPr>
            <p:ph type="title"/>
          </p:nvPr>
        </p:nvSpPr>
        <p:spPr>
          <a:xfrm>
            <a:off x="611560" y="188640"/>
            <a:ext cx="8064896" cy="792088"/>
          </a:xfrm>
          <a:solidFill>
            <a:schemeClr val="tx1"/>
          </a:solidFill>
        </p:spPr>
        <p:txBody>
          <a:bodyPr anchor="ctr" anchorCtr="1"/>
          <a:lstStyle/>
          <a:p>
            <a:pPr algn="ctr" eaLnBrk="1" hangingPunct="1">
              <a:buFont typeface="StarSymbol"/>
              <a:buNone/>
            </a:pPr>
            <a:r>
              <a:rPr sz="2400" dirty="0" smtClean="0">
                <a:solidFill>
                  <a:srgbClr val="FFFFFF"/>
                </a:solidFill>
                <a:latin typeface="Calibri" pitchFamily="34" charset="0"/>
                <a:ea typeface="Arial Unicode MS" pitchFamily="34" charset="-128"/>
                <a:cs typeface="Arial" pitchFamily="34" charset="0"/>
              </a:rPr>
              <a:t>Open Access als Form der </a:t>
            </a:r>
            <a:r>
              <a:rPr sz="2400" dirty="0" err="1" smtClean="0">
                <a:solidFill>
                  <a:srgbClr val="FFFFFF"/>
                </a:solidFill>
                <a:latin typeface="Calibri" pitchFamily="34" charset="0"/>
                <a:ea typeface="Arial Unicode MS" pitchFamily="34" charset="-128"/>
                <a:cs typeface="Arial" pitchFamily="34" charset="0"/>
              </a:rPr>
              <a:t>Institutionalisierung</a:t>
            </a:r>
            <a:r>
              <a:rPr sz="2400" dirty="0" smtClean="0">
                <a:solidFill>
                  <a:srgbClr val="FFFFFF"/>
                </a:solidFill>
                <a:latin typeface="Calibri" pitchFamily="34" charset="0"/>
                <a:ea typeface="Arial Unicode MS" pitchFamily="34" charset="-128"/>
                <a:cs typeface="Arial" pitchFamily="34" charset="0"/>
              </a:rPr>
              <a:t> von Wissen</a:t>
            </a:r>
          </a:p>
        </p:txBody>
      </p:sp>
      <p:sp>
        <p:nvSpPr>
          <p:cNvPr id="9" name="Pfeil nach unten 8"/>
          <p:cNvSpPr/>
          <p:nvPr/>
        </p:nvSpPr>
        <p:spPr>
          <a:xfrm>
            <a:off x="5796136" y="1988840"/>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feil nach unten 9"/>
          <p:cNvSpPr/>
          <p:nvPr/>
        </p:nvSpPr>
        <p:spPr>
          <a:xfrm>
            <a:off x="2267744" y="2348880"/>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unten 11"/>
          <p:cNvSpPr/>
          <p:nvPr/>
        </p:nvSpPr>
        <p:spPr>
          <a:xfrm>
            <a:off x="4067944" y="2348880"/>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unten 12"/>
          <p:cNvSpPr/>
          <p:nvPr/>
        </p:nvSpPr>
        <p:spPr>
          <a:xfrm>
            <a:off x="3347864" y="2852936"/>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feil nach unten 13"/>
          <p:cNvSpPr/>
          <p:nvPr/>
        </p:nvSpPr>
        <p:spPr>
          <a:xfrm>
            <a:off x="3275856" y="3717032"/>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feil nach unten 14"/>
          <p:cNvSpPr/>
          <p:nvPr/>
        </p:nvSpPr>
        <p:spPr>
          <a:xfrm>
            <a:off x="4788024" y="3717032"/>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feil nach unten 15"/>
          <p:cNvSpPr/>
          <p:nvPr/>
        </p:nvSpPr>
        <p:spPr>
          <a:xfrm>
            <a:off x="2195736" y="4221088"/>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feil nach unten 16"/>
          <p:cNvSpPr/>
          <p:nvPr/>
        </p:nvSpPr>
        <p:spPr>
          <a:xfrm>
            <a:off x="4932040" y="4365104"/>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feil nach unten 17"/>
          <p:cNvSpPr/>
          <p:nvPr/>
        </p:nvSpPr>
        <p:spPr>
          <a:xfrm>
            <a:off x="3419872" y="4797152"/>
            <a:ext cx="216024" cy="36004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feld 26"/>
          <p:cNvSpPr txBox="1"/>
          <p:nvPr/>
        </p:nvSpPr>
        <p:spPr>
          <a:xfrm>
            <a:off x="0" y="-27384"/>
            <a:ext cx="9144000" cy="400110"/>
          </a:xfrm>
          <a:prstGeom prst="rect">
            <a:avLst/>
          </a:prstGeom>
          <a:solidFill>
            <a:srgbClr val="002060"/>
          </a:solidFill>
        </p:spPr>
        <p:txBody>
          <a:bodyPr wrap="square">
            <a:spAutoFit/>
          </a:bodyPr>
          <a:lstStyle/>
          <a:p>
            <a:pPr algn="ctr"/>
            <a:r>
              <a:rPr lang="de-DE" sz="2000" dirty="0" smtClean="0">
                <a:solidFill>
                  <a:srgbClr val="002060"/>
                </a:solidFill>
              </a:rPr>
              <a:t>Open Access - nachhaltige Institutionalisierungsform für das Commons Wissen</a:t>
            </a:r>
            <a:endParaRPr lang="de-DE" sz="2000" dirty="0">
              <a:solidFill>
                <a:srgbClr val="002060"/>
              </a:solidFill>
              <a:latin typeface="+mn-lt"/>
            </a:endParaRPr>
          </a:p>
        </p:txBody>
      </p:sp>
      <p:sp>
        <p:nvSpPr>
          <p:cNvPr id="28" name="Textfeld 27"/>
          <p:cNvSpPr txBox="1"/>
          <p:nvPr/>
        </p:nvSpPr>
        <p:spPr>
          <a:xfrm>
            <a:off x="0" y="-27384"/>
            <a:ext cx="9144000" cy="830997"/>
          </a:xfrm>
          <a:prstGeom prst="rect">
            <a:avLst/>
          </a:prstGeom>
          <a:solidFill>
            <a:schemeClr val="tx1"/>
          </a:solidFill>
        </p:spPr>
        <p:txBody>
          <a:bodyPr wrap="square">
            <a:spAutoFit/>
          </a:bodyPr>
          <a:lstStyle/>
          <a:p>
            <a:pPr algn="ctr"/>
            <a:r>
              <a:rPr lang="de-DE" sz="2400" b="1" dirty="0" smtClean="0">
                <a:solidFill>
                  <a:schemeClr val="bg1"/>
                </a:solidFill>
              </a:rPr>
              <a:t>Offene, </a:t>
            </a:r>
            <a:r>
              <a:rPr lang="de-DE" sz="2400" b="1" dirty="0" err="1" smtClean="0">
                <a:solidFill>
                  <a:schemeClr val="bg1"/>
                </a:solidFill>
              </a:rPr>
              <a:t>commons</a:t>
            </a:r>
            <a:r>
              <a:rPr lang="de-DE" sz="2400" b="1" dirty="0" smtClean="0">
                <a:solidFill>
                  <a:schemeClr val="bg1"/>
                </a:solidFill>
              </a:rPr>
              <a:t>-basierte Informationsmärkte in der Wissenschaft</a:t>
            </a:r>
            <a:endParaRPr lang="de-DE" sz="2400" dirty="0">
              <a:solidFill>
                <a:schemeClr val="bg1"/>
              </a:solidFill>
            </a:endParaRPr>
          </a:p>
        </p:txBody>
      </p:sp>
      <p:sp>
        <p:nvSpPr>
          <p:cNvPr id="22" name="Textfeld 21"/>
          <p:cNvSpPr txBox="1"/>
          <p:nvPr/>
        </p:nvSpPr>
        <p:spPr>
          <a:xfrm>
            <a:off x="827584" y="1709192"/>
            <a:ext cx="4752528" cy="4185761"/>
          </a:xfrm>
          <a:prstGeom prst="rect">
            <a:avLst/>
          </a:prstGeom>
          <a:noFill/>
        </p:spPr>
        <p:txBody>
          <a:bodyPr wrap="square" rtlCol="0">
            <a:spAutoFit/>
          </a:bodyPr>
          <a:lstStyle/>
          <a:p>
            <a:r>
              <a:rPr lang="de-DE" sz="2200" b="1" dirty="0" smtClean="0">
                <a:latin typeface="+mn-lt"/>
              </a:rPr>
              <a:t>Entwicklung der Open-Access-Zeitschriften: </a:t>
            </a:r>
          </a:p>
          <a:p>
            <a:endParaRPr lang="de-DE" sz="2200" b="1" dirty="0" smtClean="0">
              <a:latin typeface="+mn-lt"/>
            </a:endParaRPr>
          </a:p>
          <a:p>
            <a:pPr marL="342900" indent="-342900">
              <a:buAutoNum type="arabicPlain" startAt="7183"/>
            </a:pPr>
            <a:r>
              <a:rPr lang="de-DE" sz="2200" dirty="0" smtClean="0">
                <a:latin typeface="+mn-lt"/>
              </a:rPr>
              <a:t> Zeitschriften, 650572 Artikel (19.10.2011)</a:t>
            </a:r>
          </a:p>
          <a:p>
            <a:pPr marL="342900" indent="-342900"/>
            <a:r>
              <a:rPr lang="de-DE" sz="2200" dirty="0" smtClean="0">
                <a:latin typeface="+mn-lt"/>
              </a:rPr>
              <a:t>7449 </a:t>
            </a:r>
            <a:r>
              <a:rPr lang="de-DE" sz="2200" dirty="0" smtClean="0"/>
              <a:t>Zeitschriften</a:t>
            </a:r>
            <a:r>
              <a:rPr lang="de-DE" sz="2200" dirty="0" smtClean="0">
                <a:latin typeface="+mn-lt"/>
              </a:rPr>
              <a:t>, 745962 </a:t>
            </a:r>
            <a:r>
              <a:rPr lang="de-DE" sz="2200" dirty="0" smtClean="0"/>
              <a:t>Artikel </a:t>
            </a:r>
            <a:r>
              <a:rPr lang="de-DE" sz="2200" dirty="0" smtClean="0">
                <a:latin typeface="+mn-lt"/>
              </a:rPr>
              <a:t>(31.1.2012)</a:t>
            </a:r>
          </a:p>
          <a:p>
            <a:pPr marL="342900" indent="-342900"/>
            <a:r>
              <a:rPr lang="de-DE" sz="2200" dirty="0" smtClean="0">
                <a:latin typeface="+mn-lt"/>
              </a:rPr>
              <a:t>9411 </a:t>
            </a:r>
            <a:r>
              <a:rPr lang="de-DE" sz="2200" dirty="0" smtClean="0"/>
              <a:t>Zeitschriften</a:t>
            </a:r>
            <a:r>
              <a:rPr lang="de-DE" sz="2200" b="1" dirty="0" smtClean="0">
                <a:latin typeface="+mn-lt"/>
              </a:rPr>
              <a:t>, 1099912</a:t>
            </a:r>
            <a:r>
              <a:rPr lang="de-DE" sz="2200" dirty="0" smtClean="0">
                <a:latin typeface="+mn-lt"/>
              </a:rPr>
              <a:t> </a:t>
            </a:r>
            <a:r>
              <a:rPr lang="de-DE" sz="2200" dirty="0" smtClean="0"/>
              <a:t>Artikel </a:t>
            </a:r>
            <a:r>
              <a:rPr lang="de-DE" sz="2200" b="1" dirty="0" smtClean="0">
                <a:latin typeface="+mn-lt"/>
              </a:rPr>
              <a:t>(1.6.2013)</a:t>
            </a:r>
          </a:p>
          <a:p>
            <a:pPr marL="342900" indent="-342900"/>
            <a:r>
              <a:rPr lang="de-DE" sz="2200" b="1" dirty="0" smtClean="0">
                <a:latin typeface="+mn-lt"/>
              </a:rPr>
              <a:t>9741 </a:t>
            </a:r>
            <a:r>
              <a:rPr lang="de-DE" sz="2200" dirty="0" smtClean="0"/>
              <a:t>Zeitschriften, </a:t>
            </a:r>
            <a:r>
              <a:rPr lang="de-DE" sz="2400" b="1" dirty="0" smtClean="0">
                <a:latin typeface="+mn-lt"/>
              </a:rPr>
              <a:t>1,592,661 </a:t>
            </a:r>
            <a:r>
              <a:rPr lang="de-DE" sz="2200" dirty="0" smtClean="0">
                <a:latin typeface="+mn-lt"/>
              </a:rPr>
              <a:t>Artikel</a:t>
            </a:r>
          </a:p>
          <a:p>
            <a:pPr marL="342900" indent="-342900"/>
            <a:r>
              <a:rPr lang="de-DE" sz="2200" dirty="0" smtClean="0">
                <a:latin typeface="+mn-lt"/>
              </a:rPr>
              <a:t>	</a:t>
            </a:r>
            <a:r>
              <a:rPr lang="de-DE" sz="2200" b="1" dirty="0" smtClean="0">
                <a:latin typeface="+mn-lt"/>
              </a:rPr>
              <a:t>(26.3.2014) </a:t>
            </a:r>
          </a:p>
          <a:p>
            <a:pPr marL="342900" indent="-342900"/>
            <a:endParaRPr lang="de-DE" sz="2200" dirty="0" smtClean="0">
              <a:latin typeface="+mn-lt"/>
            </a:endParaRPr>
          </a:p>
        </p:txBody>
      </p:sp>
      <p:sp>
        <p:nvSpPr>
          <p:cNvPr id="24" name="Textfeld 23"/>
          <p:cNvSpPr txBox="1"/>
          <p:nvPr/>
        </p:nvSpPr>
        <p:spPr>
          <a:xfrm>
            <a:off x="5796136" y="2141240"/>
            <a:ext cx="2808312" cy="769441"/>
          </a:xfrm>
          <a:prstGeom prst="rect">
            <a:avLst/>
          </a:prstGeom>
          <a:noFill/>
        </p:spPr>
        <p:txBody>
          <a:bodyPr wrap="square" rtlCol="0">
            <a:spAutoFit/>
          </a:bodyPr>
          <a:lstStyle/>
          <a:p>
            <a:r>
              <a:rPr lang="en-US" sz="2200" dirty="0" smtClean="0">
                <a:latin typeface="+mn-lt"/>
              </a:rPr>
              <a:t>fast 4 </a:t>
            </a:r>
            <a:r>
              <a:rPr lang="en-US" sz="2200" dirty="0" err="1" smtClean="0">
                <a:latin typeface="+mn-lt"/>
              </a:rPr>
              <a:t>Zeitschriften</a:t>
            </a:r>
            <a:r>
              <a:rPr lang="en-US" sz="2200" dirty="0" smtClean="0">
                <a:latin typeface="+mn-lt"/>
              </a:rPr>
              <a:t> pro Tag </a:t>
            </a:r>
            <a:r>
              <a:rPr lang="en-US" sz="2200" dirty="0" err="1" smtClean="0">
                <a:latin typeface="+mn-lt"/>
              </a:rPr>
              <a:t>seit</a:t>
            </a:r>
            <a:r>
              <a:rPr lang="en-US" sz="2200" dirty="0" smtClean="0">
                <a:latin typeface="+mn-lt"/>
              </a:rPr>
              <a:t> 10/2011</a:t>
            </a:r>
            <a:endParaRPr lang="en-US" sz="2200" dirty="0">
              <a:latin typeface="+mn-lt"/>
            </a:endParaRPr>
          </a:p>
        </p:txBody>
      </p:sp>
      <p:sp>
        <p:nvSpPr>
          <p:cNvPr id="25" name="Textfeld 24"/>
          <p:cNvSpPr txBox="1"/>
          <p:nvPr/>
        </p:nvSpPr>
        <p:spPr>
          <a:xfrm>
            <a:off x="5796136" y="3005336"/>
            <a:ext cx="2808312" cy="1446550"/>
          </a:xfrm>
          <a:prstGeom prst="rect">
            <a:avLst/>
          </a:prstGeom>
          <a:noFill/>
        </p:spPr>
        <p:txBody>
          <a:bodyPr wrap="square" rtlCol="0">
            <a:spAutoFit/>
          </a:bodyPr>
          <a:lstStyle/>
          <a:p>
            <a:r>
              <a:rPr lang="en-US" sz="2200" dirty="0" err="1" smtClean="0">
                <a:latin typeface="+mn-lt"/>
              </a:rPr>
              <a:t>aber</a:t>
            </a:r>
            <a:r>
              <a:rPr lang="en-US" sz="2200" dirty="0" smtClean="0">
                <a:latin typeface="+mn-lt"/>
              </a:rPr>
              <a:t> </a:t>
            </a:r>
            <a:r>
              <a:rPr lang="en-US" sz="2200" dirty="0" err="1" smtClean="0">
                <a:latin typeface="+mn-lt"/>
              </a:rPr>
              <a:t>immer</a:t>
            </a:r>
            <a:r>
              <a:rPr lang="en-US" sz="2200" dirty="0" smtClean="0">
                <a:latin typeface="+mn-lt"/>
              </a:rPr>
              <a:t> </a:t>
            </a:r>
            <a:r>
              <a:rPr lang="en-US" sz="2200" dirty="0" err="1" smtClean="0">
                <a:latin typeface="+mn-lt"/>
              </a:rPr>
              <a:t>noch</a:t>
            </a:r>
            <a:r>
              <a:rPr lang="en-US" sz="2200" dirty="0" smtClean="0">
                <a:latin typeface="+mn-lt"/>
              </a:rPr>
              <a:t> </a:t>
            </a:r>
            <a:r>
              <a:rPr lang="en-US" sz="2200" dirty="0" err="1" smtClean="0">
                <a:latin typeface="+mn-lt"/>
              </a:rPr>
              <a:t>erst</a:t>
            </a:r>
            <a:r>
              <a:rPr lang="en-US" sz="2200" dirty="0" smtClean="0">
                <a:latin typeface="+mn-lt"/>
              </a:rPr>
              <a:t> 2,5 % </a:t>
            </a:r>
            <a:r>
              <a:rPr lang="en-US" sz="2200" dirty="0" err="1" smtClean="0">
                <a:latin typeface="+mn-lt"/>
              </a:rPr>
              <a:t>aller</a:t>
            </a:r>
            <a:r>
              <a:rPr lang="en-US" sz="2200" dirty="0" smtClean="0">
                <a:latin typeface="+mn-lt"/>
              </a:rPr>
              <a:t> </a:t>
            </a:r>
            <a:r>
              <a:rPr lang="en-US" sz="2200" dirty="0" err="1" smtClean="0">
                <a:latin typeface="+mn-lt"/>
              </a:rPr>
              <a:t>kommerziell</a:t>
            </a:r>
            <a:r>
              <a:rPr lang="en-US" sz="2200" dirty="0" smtClean="0">
                <a:latin typeface="+mn-lt"/>
              </a:rPr>
              <a:t> </a:t>
            </a:r>
            <a:r>
              <a:rPr lang="en-US" sz="2200" dirty="0" err="1" smtClean="0">
                <a:latin typeface="+mn-lt"/>
              </a:rPr>
              <a:t>erhältlichen</a:t>
            </a:r>
            <a:r>
              <a:rPr lang="en-US" sz="2200" dirty="0" smtClean="0">
                <a:latin typeface="+mn-lt"/>
              </a:rPr>
              <a:t> </a:t>
            </a:r>
            <a:r>
              <a:rPr lang="en-US" sz="2200" dirty="0" err="1" smtClean="0">
                <a:latin typeface="+mn-lt"/>
              </a:rPr>
              <a:t>Artikel</a:t>
            </a:r>
            <a:endParaRPr lang="en-US" sz="2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a:spLocks noChangeArrowheads="1"/>
          </p:cNvSpPr>
          <p:nvPr/>
        </p:nvSpPr>
        <p:spPr bwMode="auto">
          <a:xfrm>
            <a:off x="530225" y="1268700"/>
            <a:ext cx="7929563" cy="708025"/>
          </a:xfrm>
          <a:prstGeom prst="rect">
            <a:avLst/>
          </a:prstGeom>
          <a:noFill/>
          <a:ln w="9525">
            <a:noFill/>
            <a:miter lim="800000"/>
            <a:headEnd/>
            <a:tailEnd/>
          </a:ln>
        </p:spPr>
        <p:txBody>
          <a:bodyPr>
            <a:spAutoFit/>
          </a:bodyPr>
          <a:lstStyle/>
          <a:p>
            <a:pPr algn="ctr">
              <a:defRPr/>
            </a:pPr>
            <a:r>
              <a:rPr lang="de-DE" sz="2000" b="1" dirty="0" smtClean="0">
                <a:latin typeface="+mn-lt"/>
                <a:cs typeface="+mn-cs"/>
              </a:rPr>
              <a:t>Offene Informationsmärkte </a:t>
            </a:r>
            <a:r>
              <a:rPr lang="de-DE" sz="2000" dirty="0" smtClean="0">
                <a:latin typeface="+mn-lt"/>
                <a:cs typeface="+mn-cs"/>
              </a:rPr>
              <a:t>müssen </a:t>
            </a:r>
            <a:r>
              <a:rPr lang="de-DE" sz="2000" b="1" dirty="0" smtClean="0">
                <a:latin typeface="+mn-lt"/>
                <a:cs typeface="+mn-cs"/>
              </a:rPr>
              <a:t>nicht </a:t>
            </a:r>
            <a:r>
              <a:rPr lang="de-DE" sz="2000" b="1" dirty="0">
                <a:latin typeface="+mn-lt"/>
                <a:cs typeface="+mn-cs"/>
              </a:rPr>
              <a:t>im Widerspruch zu kommerziellen Verwertungsmodellen d</a:t>
            </a:r>
            <a:r>
              <a:rPr lang="de-DE" sz="2000" dirty="0">
                <a:latin typeface="+mn-lt"/>
                <a:cs typeface="+mn-cs"/>
              </a:rPr>
              <a:t>er Informationswirtschaft </a:t>
            </a:r>
            <a:r>
              <a:rPr lang="de-DE" sz="2000" dirty="0" smtClean="0">
                <a:latin typeface="+mn-lt"/>
                <a:cs typeface="+mn-cs"/>
              </a:rPr>
              <a:t>stehen.</a:t>
            </a:r>
            <a:endParaRPr lang="de-DE" sz="2000" dirty="0">
              <a:latin typeface="+mn-lt"/>
              <a:cs typeface="+mn-cs"/>
            </a:endParaRPr>
          </a:p>
        </p:txBody>
      </p:sp>
      <p:sp>
        <p:nvSpPr>
          <p:cNvPr id="11" name="Text Box 9"/>
          <p:cNvSpPr txBox="1">
            <a:spLocks noChangeArrowheads="1"/>
          </p:cNvSpPr>
          <p:nvPr/>
        </p:nvSpPr>
        <p:spPr bwMode="auto">
          <a:xfrm>
            <a:off x="1066800" y="2073024"/>
            <a:ext cx="7250113" cy="707886"/>
          </a:xfrm>
          <a:prstGeom prst="rect">
            <a:avLst/>
          </a:prstGeom>
          <a:solidFill>
            <a:schemeClr val="bg1"/>
          </a:solidFill>
          <a:ln w="12700">
            <a:solidFill>
              <a:schemeClr val="bg1"/>
            </a:solidFill>
            <a:miter lim="800000"/>
            <a:headEnd/>
            <a:tailEnd/>
          </a:ln>
        </p:spPr>
        <p:txBody>
          <a:bodyPr>
            <a:spAutoFit/>
          </a:bodyPr>
          <a:lstStyle/>
          <a:p>
            <a:pPr algn="ctr" eaLnBrk="0" hangingPunct="0">
              <a:defRPr/>
            </a:pPr>
            <a:r>
              <a:rPr lang="de-DE" sz="2000" dirty="0" smtClean="0">
                <a:latin typeface="+mn-lt"/>
                <a:cs typeface="+mn-cs"/>
              </a:rPr>
              <a:t>wenn die Informationswirtschaft anerkennt, </a:t>
            </a:r>
            <a:r>
              <a:rPr lang="de-DE" sz="2000" dirty="0">
                <a:latin typeface="+mn-lt"/>
                <a:cs typeface="+mn-cs"/>
              </a:rPr>
              <a:t>dass </a:t>
            </a:r>
            <a:r>
              <a:rPr lang="de-DE" sz="2000" b="1" dirty="0">
                <a:latin typeface="+mn-lt"/>
                <a:cs typeface="+mn-cs"/>
              </a:rPr>
              <a:t>exklusive Verwertungsrechte am Commons Wissen nicht mehr möglich </a:t>
            </a:r>
            <a:r>
              <a:rPr lang="de-DE" sz="2000" dirty="0">
                <a:latin typeface="+mn-lt"/>
                <a:cs typeface="+mn-cs"/>
              </a:rPr>
              <a:t>sind</a:t>
            </a:r>
            <a:endParaRPr lang="de-DE" sz="2000" dirty="0">
              <a:latin typeface="+mn-lt"/>
              <a:cs typeface="Times New Roman" pitchFamily="18" charset="0"/>
            </a:endParaRPr>
          </a:p>
        </p:txBody>
      </p:sp>
      <p:sp>
        <p:nvSpPr>
          <p:cNvPr id="12" name="Textfeld 11"/>
          <p:cNvSpPr txBox="1"/>
          <p:nvPr/>
        </p:nvSpPr>
        <p:spPr>
          <a:xfrm>
            <a:off x="0" y="-27384"/>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Die zwei Informationsmärkte</a:t>
            </a:r>
            <a:endParaRPr lang="de-DE" sz="2400" b="1" i="1" dirty="0">
              <a:solidFill>
                <a:schemeClr val="bg1"/>
              </a:solidFill>
              <a:latin typeface="+mn-lt"/>
            </a:endParaRPr>
          </a:p>
        </p:txBody>
      </p:sp>
      <p:sp>
        <p:nvSpPr>
          <p:cNvPr id="17" name="Text Box 9"/>
          <p:cNvSpPr txBox="1">
            <a:spLocks noChangeArrowheads="1"/>
          </p:cNvSpPr>
          <p:nvPr/>
        </p:nvSpPr>
        <p:spPr bwMode="auto">
          <a:xfrm>
            <a:off x="467544" y="3212976"/>
            <a:ext cx="7550150" cy="1323439"/>
          </a:xfrm>
          <a:prstGeom prst="rect">
            <a:avLst/>
          </a:prstGeom>
          <a:solidFill>
            <a:schemeClr val="bg1"/>
          </a:solidFill>
          <a:ln w="12700">
            <a:solidFill>
              <a:schemeClr val="bg1"/>
            </a:solidFill>
            <a:miter lim="800000"/>
            <a:headEnd/>
            <a:tailEnd/>
          </a:ln>
        </p:spPr>
        <p:txBody>
          <a:bodyPr>
            <a:spAutoFit/>
          </a:bodyPr>
          <a:lstStyle/>
          <a:p>
            <a:pPr algn="ctr" eaLnBrk="0" hangingPunct="0">
              <a:defRPr/>
            </a:pPr>
            <a:r>
              <a:rPr lang="de-DE" sz="2000" b="1" dirty="0" smtClean="0">
                <a:latin typeface="+mn-lt"/>
                <a:cs typeface="+mn-cs"/>
              </a:rPr>
              <a:t>und wenn</a:t>
            </a:r>
            <a:endParaRPr lang="de-DE" sz="2000" b="1" dirty="0">
              <a:latin typeface="+mn-lt"/>
              <a:cs typeface="+mn-cs"/>
            </a:endParaRPr>
          </a:p>
          <a:p>
            <a:pPr algn="ctr" eaLnBrk="0" hangingPunct="0">
              <a:defRPr/>
            </a:pPr>
            <a:r>
              <a:rPr lang="de-DE" sz="2000" dirty="0">
                <a:latin typeface="+mn-lt"/>
                <a:cs typeface="+mn-cs"/>
              </a:rPr>
              <a:t>d</a:t>
            </a:r>
            <a:r>
              <a:rPr lang="de-DE" sz="2000" dirty="0" smtClean="0">
                <a:latin typeface="+mn-lt"/>
                <a:cs typeface="+mn-cs"/>
              </a:rPr>
              <a:t>ie</a:t>
            </a:r>
            <a:r>
              <a:rPr lang="de-DE" sz="2000" b="1" dirty="0" smtClean="0">
                <a:latin typeface="+mn-lt"/>
                <a:cs typeface="+mn-cs"/>
              </a:rPr>
              <a:t> </a:t>
            </a:r>
            <a:r>
              <a:rPr lang="de-DE" sz="2000" b="1" dirty="0">
                <a:latin typeface="+mn-lt"/>
                <a:cs typeface="+mn-cs"/>
              </a:rPr>
              <a:t>(urheber)rechtlichen Voraussetzungen </a:t>
            </a:r>
            <a:r>
              <a:rPr lang="de-DE" sz="2000" b="1" dirty="0" smtClean="0">
                <a:latin typeface="+mn-lt"/>
                <a:cs typeface="+mn-cs"/>
              </a:rPr>
              <a:t>geschaffen sind, </a:t>
            </a:r>
            <a:r>
              <a:rPr lang="de-DE" sz="2000" b="1" dirty="0">
                <a:latin typeface="+mn-lt"/>
                <a:cs typeface="+mn-cs"/>
              </a:rPr>
              <a:t>dass </a:t>
            </a:r>
            <a:r>
              <a:rPr lang="de-DE" sz="2000" b="1" dirty="0" smtClean="0">
                <a:latin typeface="+mn-lt"/>
                <a:cs typeface="+mn-cs"/>
              </a:rPr>
              <a:t>wissenschaftliche Publikationen ins </a:t>
            </a:r>
            <a:r>
              <a:rPr lang="de-DE" sz="2000" b="1" dirty="0">
                <a:latin typeface="+mn-lt"/>
                <a:cs typeface="+mn-cs"/>
              </a:rPr>
              <a:t>Commons </a:t>
            </a:r>
            <a:r>
              <a:rPr lang="de-DE" sz="2000" dirty="0">
                <a:latin typeface="+mn-lt"/>
                <a:cs typeface="+mn-cs"/>
              </a:rPr>
              <a:t>gestellt </a:t>
            </a:r>
            <a:r>
              <a:rPr lang="de-DE" sz="2000" dirty="0" smtClean="0">
                <a:latin typeface="+mn-lt"/>
                <a:cs typeface="+mn-cs"/>
              </a:rPr>
              <a:t>werden </a:t>
            </a:r>
            <a:r>
              <a:rPr lang="de-DE" sz="2000" dirty="0" err="1" smtClean="0">
                <a:latin typeface="+mn-lt"/>
                <a:cs typeface="+mn-cs"/>
              </a:rPr>
              <a:t>könnren</a:t>
            </a:r>
            <a:r>
              <a:rPr lang="de-DE" sz="2000" dirty="0" smtClean="0">
                <a:latin typeface="+mn-lt"/>
                <a:cs typeface="+mn-cs"/>
              </a:rPr>
              <a:t>.</a:t>
            </a:r>
            <a:endParaRPr lang="de-DE" sz="2000" dirty="0">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1475656" y="2060848"/>
            <a:ext cx="5940152" cy="1323439"/>
          </a:xfrm>
          <a:prstGeom prst="rect">
            <a:avLst/>
          </a:prstGeom>
          <a:solidFill>
            <a:schemeClr val="tx1"/>
          </a:solidFill>
        </p:spPr>
        <p:txBody>
          <a:bodyPr wrap="square">
            <a:spAutoFit/>
          </a:bodyPr>
          <a:lstStyle/>
          <a:p>
            <a:pPr algn="ctr"/>
            <a:r>
              <a:rPr lang="de-DE" sz="4000" dirty="0" smtClean="0">
                <a:solidFill>
                  <a:schemeClr val="bg1"/>
                </a:solidFill>
                <a:latin typeface="+mn-lt"/>
              </a:rPr>
              <a:t>Anpassungsdruck zugunsten Open Access</a:t>
            </a:r>
            <a:endParaRPr lang="de-DE" sz="40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
        <p:nvSpPr>
          <p:cNvPr id="17" name="Text Box 9"/>
          <p:cNvSpPr txBox="1">
            <a:spLocks noChangeArrowheads="1"/>
          </p:cNvSpPr>
          <p:nvPr/>
        </p:nvSpPr>
        <p:spPr bwMode="auto">
          <a:xfrm>
            <a:off x="1331640" y="548680"/>
            <a:ext cx="6248400" cy="1697068"/>
          </a:xfrm>
          <a:prstGeom prst="rect">
            <a:avLst/>
          </a:prstGeom>
          <a:solidFill>
            <a:schemeClr val="bg1"/>
          </a:solidFill>
          <a:ln w="38100">
            <a:noFill/>
            <a:miter lim="800000"/>
            <a:headEnd/>
            <a:tailEnd/>
          </a:ln>
        </p:spPr>
        <p:txBody>
          <a:bodyPr>
            <a:spAutoFit/>
          </a:bodyPr>
          <a:lstStyle/>
          <a:p>
            <a:pPr algn="ctr" eaLnBrk="0" hangingPunct="0">
              <a:lnSpc>
                <a:spcPct val="150000"/>
              </a:lnSpc>
              <a:defRPr/>
            </a:pPr>
            <a:r>
              <a:rPr lang="de-DE" sz="2400" dirty="0" smtClean="0">
                <a:solidFill>
                  <a:schemeClr val="tx2">
                    <a:lumMod val="75000"/>
                  </a:schemeClr>
                </a:solidFill>
                <a:latin typeface="+mn-lt"/>
              </a:rPr>
              <a:t>Immer mehr Verlage (vor allem die großen Vier) akzeptieren </a:t>
            </a:r>
            <a:r>
              <a:rPr lang="de-DE" sz="2400" b="1" dirty="0" smtClean="0">
                <a:solidFill>
                  <a:schemeClr val="tx2">
                    <a:lumMod val="75000"/>
                  </a:schemeClr>
                </a:solidFill>
                <a:latin typeface="+mn-lt"/>
              </a:rPr>
              <a:t>Open Access als Paradigma des wissenschaftlichen Publizierens</a:t>
            </a:r>
            <a:endParaRPr lang="de-DE" sz="2400" b="1" dirty="0">
              <a:solidFill>
                <a:schemeClr val="tx2">
                  <a:lumMod val="75000"/>
                </a:schemeClr>
              </a:solidFill>
              <a:latin typeface="+mn-lt"/>
              <a:cs typeface="Times New Roman" pitchFamily="18" charset="0"/>
            </a:endParaRPr>
          </a:p>
        </p:txBody>
      </p:sp>
      <p:sp>
        <p:nvSpPr>
          <p:cNvPr id="18" name="Text Box 9"/>
          <p:cNvSpPr txBox="1">
            <a:spLocks noChangeArrowheads="1"/>
          </p:cNvSpPr>
          <p:nvPr/>
        </p:nvSpPr>
        <p:spPr bwMode="auto">
          <a:xfrm>
            <a:off x="287016" y="4688962"/>
            <a:ext cx="1282833" cy="589072"/>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Autoren</a:t>
            </a:r>
            <a:endParaRPr lang="de-DE" sz="2400" b="1" dirty="0">
              <a:solidFill>
                <a:schemeClr val="tx2">
                  <a:lumMod val="75000"/>
                </a:schemeClr>
              </a:solidFill>
              <a:latin typeface="+mn-lt"/>
              <a:cs typeface="Times New Roman" pitchFamily="18" charset="0"/>
            </a:endParaRPr>
          </a:p>
        </p:txBody>
      </p:sp>
      <p:sp>
        <p:nvSpPr>
          <p:cNvPr id="19" name="Text Box 9"/>
          <p:cNvSpPr txBox="1">
            <a:spLocks noChangeArrowheads="1"/>
          </p:cNvSpPr>
          <p:nvPr/>
        </p:nvSpPr>
        <p:spPr bwMode="auto">
          <a:xfrm>
            <a:off x="5220072" y="4688962"/>
            <a:ext cx="2099608" cy="830997"/>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Förder-</a:t>
            </a:r>
            <a:r>
              <a:rPr lang="de-DE" sz="2400" b="1" dirty="0" err="1" smtClean="0">
                <a:solidFill>
                  <a:schemeClr val="tx2">
                    <a:lumMod val="75000"/>
                  </a:schemeClr>
                </a:solidFill>
                <a:latin typeface="+mn-lt"/>
              </a:rPr>
              <a:t>organisationen</a:t>
            </a:r>
            <a:endParaRPr lang="de-DE" sz="2400" b="1" dirty="0">
              <a:solidFill>
                <a:schemeClr val="tx2">
                  <a:lumMod val="75000"/>
                </a:schemeClr>
              </a:solidFill>
              <a:latin typeface="+mn-lt"/>
              <a:cs typeface="Times New Roman" pitchFamily="18" charset="0"/>
            </a:endParaRPr>
          </a:p>
        </p:txBody>
      </p:sp>
      <p:sp>
        <p:nvSpPr>
          <p:cNvPr id="20" name="Text Box 9"/>
          <p:cNvSpPr txBox="1">
            <a:spLocks noChangeArrowheads="1"/>
          </p:cNvSpPr>
          <p:nvPr/>
        </p:nvSpPr>
        <p:spPr bwMode="auto">
          <a:xfrm>
            <a:off x="7464531" y="4688962"/>
            <a:ext cx="1679469" cy="830997"/>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Politische Vorgaben</a:t>
            </a:r>
          </a:p>
        </p:txBody>
      </p:sp>
      <p:sp>
        <p:nvSpPr>
          <p:cNvPr id="21" name="Text Box 9"/>
          <p:cNvSpPr txBox="1">
            <a:spLocks noChangeArrowheads="1"/>
          </p:cNvSpPr>
          <p:nvPr/>
        </p:nvSpPr>
        <p:spPr bwMode="auto">
          <a:xfrm>
            <a:off x="1714699" y="4688962"/>
            <a:ext cx="1282833" cy="589072"/>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Märkte</a:t>
            </a:r>
            <a:endParaRPr lang="de-DE" sz="2400" b="1" dirty="0">
              <a:solidFill>
                <a:schemeClr val="tx2">
                  <a:lumMod val="75000"/>
                </a:schemeClr>
              </a:solidFill>
              <a:latin typeface="+mn-lt"/>
              <a:cs typeface="Times New Roman" pitchFamily="18" charset="0"/>
            </a:endParaRPr>
          </a:p>
        </p:txBody>
      </p:sp>
      <p:sp>
        <p:nvSpPr>
          <p:cNvPr id="22" name="Text Box 9"/>
          <p:cNvSpPr txBox="1">
            <a:spLocks noChangeArrowheads="1"/>
          </p:cNvSpPr>
          <p:nvPr/>
        </p:nvSpPr>
        <p:spPr bwMode="auto">
          <a:xfrm>
            <a:off x="3142382" y="4688962"/>
            <a:ext cx="2016224" cy="461665"/>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Urheberrecht</a:t>
            </a:r>
            <a:endParaRPr lang="de-DE" sz="2400" b="1" dirty="0">
              <a:solidFill>
                <a:schemeClr val="tx2">
                  <a:lumMod val="75000"/>
                </a:schemeClr>
              </a:solidFill>
              <a:latin typeface="+mn-lt"/>
              <a:cs typeface="Times New Roman" pitchFamily="18" charset="0"/>
            </a:endParaRPr>
          </a:p>
        </p:txBody>
      </p:sp>
      <p:sp>
        <p:nvSpPr>
          <p:cNvPr id="23" name="Text Box 9"/>
          <p:cNvSpPr txBox="1">
            <a:spLocks noChangeArrowheads="1"/>
          </p:cNvSpPr>
          <p:nvPr/>
        </p:nvSpPr>
        <p:spPr bwMode="auto">
          <a:xfrm>
            <a:off x="3203848" y="3918541"/>
            <a:ext cx="2736304" cy="646331"/>
          </a:xfrm>
          <a:prstGeom prst="rect">
            <a:avLst/>
          </a:prstGeom>
          <a:solidFill>
            <a:schemeClr val="tx1"/>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bg1"/>
                </a:solidFill>
                <a:latin typeface="+mn-lt"/>
              </a:rPr>
              <a:t>erzwungen durch</a:t>
            </a:r>
            <a:endParaRPr lang="de-DE" sz="2400" b="1" dirty="0">
              <a:solidFill>
                <a:schemeClr val="bg1"/>
              </a:solidFill>
              <a:latin typeface="+mn-lt"/>
              <a:cs typeface="Times New Roman" pitchFamily="18" charset="0"/>
            </a:endParaRPr>
          </a:p>
        </p:txBody>
      </p:sp>
      <p:sp>
        <p:nvSpPr>
          <p:cNvPr id="24" name="Textfeld 23"/>
          <p:cNvSpPr txBox="1"/>
          <p:nvPr/>
        </p:nvSpPr>
        <p:spPr>
          <a:xfrm>
            <a:off x="7812360" y="764704"/>
            <a:ext cx="1224136" cy="1200329"/>
          </a:xfrm>
          <a:prstGeom prst="rect">
            <a:avLst/>
          </a:prstGeom>
          <a:solidFill>
            <a:schemeClr val="bg1">
              <a:lumMod val="85000"/>
            </a:schemeClr>
          </a:solidFill>
        </p:spPr>
        <p:txBody>
          <a:bodyPr wrap="square" rtlCol="0">
            <a:spAutoFit/>
          </a:bodyPr>
          <a:lstStyle/>
          <a:p>
            <a:r>
              <a:rPr lang="en-US" dirty="0" smtClean="0">
                <a:latin typeface="+mn-lt"/>
              </a:rPr>
              <a:t>Elsevier</a:t>
            </a:r>
          </a:p>
          <a:p>
            <a:r>
              <a:rPr lang="en-US" dirty="0" smtClean="0">
                <a:latin typeface="+mn-lt"/>
              </a:rPr>
              <a:t>Wiley</a:t>
            </a:r>
          </a:p>
          <a:p>
            <a:r>
              <a:rPr lang="en-US" dirty="0" smtClean="0">
                <a:latin typeface="+mn-lt"/>
              </a:rPr>
              <a:t>Thompson</a:t>
            </a:r>
          </a:p>
          <a:p>
            <a:r>
              <a:rPr lang="en-US" dirty="0" smtClean="0">
                <a:latin typeface="+mn-lt"/>
              </a:rPr>
              <a:t>Springer</a:t>
            </a:r>
            <a:endParaRPr lang="en-US" dirty="0">
              <a:latin typeface="+mn-lt"/>
            </a:endParaRPr>
          </a:p>
        </p:txBody>
      </p:sp>
      <p:sp>
        <p:nvSpPr>
          <p:cNvPr id="25" name="Textfeld 24"/>
          <p:cNvSpPr txBox="1"/>
          <p:nvPr/>
        </p:nvSpPr>
        <p:spPr>
          <a:xfrm>
            <a:off x="899592" y="2420888"/>
            <a:ext cx="1755576" cy="461665"/>
          </a:xfrm>
          <a:prstGeom prst="rect">
            <a:avLst/>
          </a:prstGeom>
          <a:solidFill>
            <a:schemeClr val="tx1"/>
          </a:solidFill>
        </p:spPr>
        <p:txBody>
          <a:bodyPr wrap="square" rtlCol="0">
            <a:spAutoFit/>
          </a:bodyPr>
          <a:lstStyle/>
          <a:p>
            <a:pPr algn="ctr"/>
            <a:r>
              <a:rPr lang="de-DE" sz="2400" dirty="0" smtClean="0">
                <a:solidFill>
                  <a:schemeClr val="bg1"/>
                </a:solidFill>
                <a:latin typeface="+mn-lt"/>
              </a:rPr>
              <a:t>golden</a:t>
            </a:r>
            <a:endParaRPr lang="de-DE" sz="2400" dirty="0">
              <a:solidFill>
                <a:schemeClr val="bg1"/>
              </a:solidFill>
              <a:latin typeface="+mn-lt"/>
            </a:endParaRPr>
          </a:p>
        </p:txBody>
      </p:sp>
      <p:sp>
        <p:nvSpPr>
          <p:cNvPr id="26" name="Textfeld 25"/>
          <p:cNvSpPr txBox="1"/>
          <p:nvPr/>
        </p:nvSpPr>
        <p:spPr>
          <a:xfrm>
            <a:off x="6372200" y="2420888"/>
            <a:ext cx="1637370" cy="461665"/>
          </a:xfrm>
          <a:prstGeom prst="rect">
            <a:avLst/>
          </a:prstGeom>
          <a:solidFill>
            <a:schemeClr val="tx1"/>
          </a:solidFill>
        </p:spPr>
        <p:txBody>
          <a:bodyPr wrap="square" rtlCol="0">
            <a:spAutoFit/>
          </a:bodyPr>
          <a:lstStyle/>
          <a:p>
            <a:pPr algn="ctr"/>
            <a:r>
              <a:rPr lang="de-DE" sz="2400" dirty="0" smtClean="0">
                <a:solidFill>
                  <a:schemeClr val="bg1"/>
                </a:solidFill>
                <a:latin typeface="+mn-lt"/>
              </a:rPr>
              <a:t>green</a:t>
            </a:r>
            <a:endParaRPr lang="de-DE" sz="2400" dirty="0">
              <a:solidFill>
                <a:schemeClr val="bg1"/>
              </a:solidFill>
              <a:latin typeface="+mn-lt"/>
            </a:endParaRPr>
          </a:p>
        </p:txBody>
      </p:sp>
      <p:sp>
        <p:nvSpPr>
          <p:cNvPr id="29" name="Text Box 9"/>
          <p:cNvSpPr txBox="1">
            <a:spLocks noChangeArrowheads="1"/>
          </p:cNvSpPr>
          <p:nvPr/>
        </p:nvSpPr>
        <p:spPr bwMode="auto">
          <a:xfrm>
            <a:off x="5687616" y="2996952"/>
            <a:ext cx="3240360" cy="646331"/>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Zweitveröffentlichung</a:t>
            </a:r>
            <a:endParaRPr lang="de-DE" sz="2400" b="1" dirty="0">
              <a:solidFill>
                <a:schemeClr val="tx2">
                  <a:lumMod val="75000"/>
                </a:schemeClr>
              </a:solidFill>
              <a:latin typeface="+mn-lt"/>
              <a:cs typeface="Times New Roman" pitchFamily="18" charset="0"/>
            </a:endParaRPr>
          </a:p>
        </p:txBody>
      </p:sp>
      <p:sp>
        <p:nvSpPr>
          <p:cNvPr id="15" name="Text Box 9"/>
          <p:cNvSpPr txBox="1">
            <a:spLocks noChangeArrowheads="1"/>
          </p:cNvSpPr>
          <p:nvPr/>
        </p:nvSpPr>
        <p:spPr bwMode="auto">
          <a:xfrm>
            <a:off x="359024" y="3068960"/>
            <a:ext cx="3240360" cy="589072"/>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lnSpc>
                <a:spcPct val="150000"/>
              </a:lnSpc>
              <a:defRPr/>
            </a:pPr>
            <a:r>
              <a:rPr lang="de-DE" sz="2400" b="1" dirty="0" smtClean="0">
                <a:solidFill>
                  <a:schemeClr val="tx2">
                    <a:lumMod val="75000"/>
                  </a:schemeClr>
                </a:solidFill>
                <a:latin typeface="+mn-lt"/>
              </a:rPr>
              <a:t>Erstveröffentlichung</a:t>
            </a:r>
            <a:endParaRPr lang="de-DE" sz="2400" b="1" dirty="0">
              <a:solidFill>
                <a:schemeClr val="tx2">
                  <a:lumMod val="75000"/>
                </a:schemeClr>
              </a:solidFill>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9"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p:cNvSpPr txBox="1"/>
          <p:nvPr/>
        </p:nvSpPr>
        <p:spPr>
          <a:xfrm>
            <a:off x="0" y="0"/>
            <a:ext cx="9144000" cy="400110"/>
          </a:xfrm>
          <a:prstGeom prst="rect">
            <a:avLst/>
          </a:prstGeom>
          <a:solidFill>
            <a:schemeClr val="tx1"/>
          </a:solidFill>
        </p:spPr>
        <p:txBody>
          <a:bodyPr wrap="square">
            <a:spAutoFit/>
          </a:bodyPr>
          <a:lstStyle/>
          <a:p>
            <a:pPr algn="ctr"/>
            <a:r>
              <a:rPr lang="de-DE" sz="2000" dirty="0" smtClean="0">
                <a:solidFill>
                  <a:schemeClr val="bg1"/>
                </a:solidFill>
              </a:rPr>
              <a:t>Open access enforced</a:t>
            </a:r>
            <a:endParaRPr lang="de-DE" sz="2000" dirty="0">
              <a:solidFill>
                <a:schemeClr val="bg1"/>
              </a:solidFill>
            </a:endParaRPr>
          </a:p>
        </p:txBody>
      </p:sp>
      <p:sp>
        <p:nvSpPr>
          <p:cNvPr id="44" name="Textfeld 43"/>
          <p:cNvSpPr txBox="1"/>
          <p:nvPr/>
        </p:nvSpPr>
        <p:spPr>
          <a:xfrm>
            <a:off x="2627784" y="591071"/>
            <a:ext cx="1224136" cy="461665"/>
          </a:xfrm>
          <a:prstGeom prst="rect">
            <a:avLst/>
          </a:prstGeom>
          <a:solidFill>
            <a:schemeClr val="bg1">
              <a:lumMod val="85000"/>
            </a:schemeClr>
          </a:solidFill>
        </p:spPr>
        <p:txBody>
          <a:bodyPr wrap="square" rtlCol="0">
            <a:spAutoFit/>
          </a:bodyPr>
          <a:lstStyle/>
          <a:p>
            <a:pPr algn="ctr"/>
            <a:r>
              <a:rPr lang="de-DE" sz="2400" dirty="0" err="1" smtClean="0">
                <a:solidFill>
                  <a:srgbClr val="002060"/>
                </a:solidFill>
              </a:rPr>
              <a:t>gold</a:t>
            </a:r>
            <a:endParaRPr lang="de-DE" sz="2400" dirty="0">
              <a:solidFill>
                <a:srgbClr val="002060"/>
              </a:solidFill>
            </a:endParaRPr>
          </a:p>
        </p:txBody>
      </p:sp>
      <p:sp>
        <p:nvSpPr>
          <p:cNvPr id="45" name="Text Box 9"/>
          <p:cNvSpPr txBox="1">
            <a:spLocks noChangeArrowheads="1"/>
          </p:cNvSpPr>
          <p:nvPr/>
        </p:nvSpPr>
        <p:spPr bwMode="auto">
          <a:xfrm>
            <a:off x="251520" y="620688"/>
            <a:ext cx="2232248" cy="461665"/>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Autoren</a:t>
            </a:r>
          </a:p>
        </p:txBody>
      </p:sp>
      <p:pic>
        <p:nvPicPr>
          <p:cNvPr id="48" name="Picture 3"/>
          <p:cNvPicPr>
            <a:picLocks noChangeAspect="1" noChangeArrowheads="1"/>
          </p:cNvPicPr>
          <p:nvPr/>
        </p:nvPicPr>
        <p:blipFill>
          <a:blip r:embed="rId3" cstate="print"/>
          <a:srcRect/>
          <a:stretch>
            <a:fillRect/>
          </a:stretch>
        </p:blipFill>
        <p:spPr bwMode="auto">
          <a:xfrm>
            <a:off x="683568" y="1340768"/>
            <a:ext cx="6762787" cy="3501709"/>
          </a:xfrm>
          <a:prstGeom prst="rect">
            <a:avLst/>
          </a:prstGeom>
          <a:noFill/>
          <a:ln w="9525">
            <a:noFill/>
            <a:miter lim="800000"/>
            <a:headEnd/>
            <a:tailEnd/>
          </a:ln>
        </p:spPr>
      </p:pic>
      <p:pic>
        <p:nvPicPr>
          <p:cNvPr id="49" name="Picture 4"/>
          <p:cNvPicPr>
            <a:picLocks noChangeAspect="1" noChangeArrowheads="1"/>
          </p:cNvPicPr>
          <p:nvPr/>
        </p:nvPicPr>
        <p:blipFill>
          <a:blip r:embed="rId4" cstate="print"/>
          <a:srcRect/>
          <a:stretch>
            <a:fillRect/>
          </a:stretch>
        </p:blipFill>
        <p:spPr bwMode="auto">
          <a:xfrm>
            <a:off x="1403648" y="4797152"/>
            <a:ext cx="6582610" cy="1440160"/>
          </a:xfrm>
          <a:prstGeom prst="rect">
            <a:avLst/>
          </a:prstGeom>
          <a:noFill/>
          <a:ln w="9525">
            <a:noFill/>
            <a:miter lim="800000"/>
            <a:headEnd/>
            <a:tailEnd/>
          </a:ln>
        </p:spPr>
      </p:pic>
      <p:sp>
        <p:nvSpPr>
          <p:cNvPr id="9" name="Textfeld 8"/>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bwMode="auto">
          <a:xfrm>
            <a:off x="1043608" y="404664"/>
            <a:ext cx="6400800" cy="648072"/>
          </a:xfrm>
          <a:prstGeom prst="rect">
            <a:avLst/>
          </a:prstGeom>
          <a:solidFill>
            <a:schemeClr val="tx1"/>
          </a:solidFill>
          <a:ln w="9525">
            <a:noFill/>
            <a:miter lim="800000"/>
            <a:headEnd/>
            <a:tailEnd/>
          </a:ln>
        </p:spPr>
        <p:txBody>
          <a:bodyPr anchor="ctr">
            <a:noAutofit/>
          </a:bodyPr>
          <a:lstStyle/>
          <a:p>
            <a:pPr marL="342900" indent="-342900" algn="ctr" fontAlgn="auto">
              <a:spcBef>
                <a:spcPct val="20000"/>
              </a:spcBef>
              <a:spcAft>
                <a:spcPts val="0"/>
              </a:spcAft>
              <a:buFont typeface="Arial" pitchFamily="34" charset="0"/>
              <a:buNone/>
              <a:defRPr/>
            </a:pPr>
            <a:r>
              <a:rPr lang="de-DE" sz="2400" dirty="0" smtClean="0">
                <a:solidFill>
                  <a:schemeClr val="bg1"/>
                </a:solidFill>
                <a:latin typeface="+mn-lt"/>
              </a:rPr>
              <a:t>Inhalt</a:t>
            </a:r>
            <a:endParaRPr lang="de-DE" sz="2400" b="1" dirty="0">
              <a:solidFill>
                <a:schemeClr val="bg1"/>
              </a:solidFill>
              <a:latin typeface="+mn-lt"/>
            </a:endParaRPr>
          </a:p>
        </p:txBody>
      </p:sp>
      <p:sp>
        <p:nvSpPr>
          <p:cNvPr id="7" name="Textfeld 6"/>
          <p:cNvSpPr txBox="1"/>
          <p:nvPr/>
        </p:nvSpPr>
        <p:spPr>
          <a:xfrm>
            <a:off x="1043608" y="1196752"/>
            <a:ext cx="6192688" cy="369332"/>
          </a:xfrm>
          <a:prstGeom prst="rect">
            <a:avLst/>
          </a:prstGeom>
          <a:noFill/>
        </p:spPr>
        <p:txBody>
          <a:bodyPr wrap="square" rtlCol="0">
            <a:spAutoFit/>
          </a:bodyPr>
          <a:lstStyle/>
          <a:p>
            <a:pPr marL="269875" indent="-269875">
              <a:buFont typeface="Wingdings" pitchFamily="2" charset="2"/>
              <a:buChar char="Ø"/>
            </a:pPr>
            <a:r>
              <a:rPr lang="en-US" b="1" dirty="0" err="1" smtClean="0">
                <a:latin typeface="+mn-lt"/>
              </a:rPr>
              <a:t>Allmendegüter</a:t>
            </a:r>
            <a:r>
              <a:rPr lang="en-US" b="1" dirty="0" smtClean="0">
                <a:latin typeface="+mn-lt"/>
              </a:rPr>
              <a:t> – </a:t>
            </a:r>
            <a:r>
              <a:rPr lang="en-US" b="1" dirty="0" err="1" smtClean="0">
                <a:latin typeface="+mn-lt"/>
              </a:rPr>
              <a:t>Gemeingüter</a:t>
            </a:r>
            <a:r>
              <a:rPr lang="en-US" b="1" dirty="0" smtClean="0">
                <a:latin typeface="+mn-lt"/>
              </a:rPr>
              <a:t> - Commons</a:t>
            </a:r>
            <a:endParaRPr lang="en-US" b="1" dirty="0">
              <a:latin typeface="+mn-lt"/>
            </a:endParaRPr>
          </a:p>
        </p:txBody>
      </p:sp>
      <p:sp>
        <p:nvSpPr>
          <p:cNvPr id="9" name="Textfeld 8"/>
          <p:cNvSpPr txBox="1"/>
          <p:nvPr/>
        </p:nvSpPr>
        <p:spPr>
          <a:xfrm>
            <a:off x="1043608" y="1657312"/>
            <a:ext cx="7200800" cy="369332"/>
          </a:xfrm>
          <a:prstGeom prst="rect">
            <a:avLst/>
          </a:prstGeom>
          <a:noFill/>
        </p:spPr>
        <p:txBody>
          <a:bodyPr wrap="square" rtlCol="0">
            <a:spAutoFit/>
          </a:bodyPr>
          <a:lstStyle/>
          <a:p>
            <a:pPr marL="269875" indent="-269875">
              <a:buFont typeface="Wingdings" pitchFamily="2" charset="2"/>
              <a:buChar char="Ø"/>
            </a:pPr>
            <a:r>
              <a:rPr lang="en-US" b="1" dirty="0" err="1" smtClean="0">
                <a:latin typeface="+mn-lt"/>
              </a:rPr>
              <a:t>Institutialisierung</a:t>
            </a:r>
            <a:r>
              <a:rPr lang="en-US" b="1" dirty="0" smtClean="0">
                <a:latin typeface="+mn-lt"/>
              </a:rPr>
              <a:t>  von Wissen – Common Pool </a:t>
            </a:r>
            <a:r>
              <a:rPr lang="en-US" b="1" dirty="0" smtClean="0">
                <a:latin typeface="+mn-lt"/>
              </a:rPr>
              <a:t>R</a:t>
            </a:r>
            <a:r>
              <a:rPr lang="en-US" b="1" dirty="0" smtClean="0">
                <a:latin typeface="+mn-lt"/>
              </a:rPr>
              <a:t>esources - Commons</a:t>
            </a:r>
            <a:endParaRPr lang="en-US" b="1" dirty="0">
              <a:latin typeface="+mn-lt"/>
            </a:endParaRPr>
          </a:p>
        </p:txBody>
      </p:sp>
      <p:sp>
        <p:nvSpPr>
          <p:cNvPr id="11" name="Textfeld 10"/>
          <p:cNvSpPr txBox="1"/>
          <p:nvPr/>
        </p:nvSpPr>
        <p:spPr>
          <a:xfrm>
            <a:off x="1043608" y="2117872"/>
            <a:ext cx="6192688" cy="369332"/>
          </a:xfrm>
          <a:prstGeom prst="rect">
            <a:avLst/>
          </a:prstGeom>
          <a:noFill/>
        </p:spPr>
        <p:txBody>
          <a:bodyPr wrap="square" rtlCol="0">
            <a:spAutoFit/>
          </a:bodyPr>
          <a:lstStyle/>
          <a:p>
            <a:pPr marL="269875" indent="-269875">
              <a:buFont typeface="Wingdings" pitchFamily="2" charset="2"/>
              <a:buChar char="Ø"/>
            </a:pPr>
            <a:r>
              <a:rPr lang="en-US" b="1" dirty="0" smtClean="0">
                <a:latin typeface="+mn-lt"/>
              </a:rPr>
              <a:t>Wissen </a:t>
            </a:r>
            <a:r>
              <a:rPr lang="en-US" b="1" dirty="0" err="1" smtClean="0">
                <a:latin typeface="+mn-lt"/>
              </a:rPr>
              <a:t>als</a:t>
            </a:r>
            <a:r>
              <a:rPr lang="en-US" b="1" dirty="0" smtClean="0">
                <a:latin typeface="+mn-lt"/>
              </a:rPr>
              <a:t>  Commons - </a:t>
            </a:r>
            <a:r>
              <a:rPr lang="en-US" b="1" dirty="0" err="1" smtClean="0">
                <a:latin typeface="+mn-lt"/>
              </a:rPr>
              <a:t>Wem</a:t>
            </a:r>
            <a:r>
              <a:rPr lang="en-US" b="1" dirty="0" smtClean="0">
                <a:latin typeface="+mn-lt"/>
              </a:rPr>
              <a:t> </a:t>
            </a:r>
            <a:r>
              <a:rPr lang="en-US" b="1" dirty="0" err="1" smtClean="0">
                <a:latin typeface="+mn-lt"/>
              </a:rPr>
              <a:t>gehört</a:t>
            </a:r>
            <a:r>
              <a:rPr lang="en-US" b="1" dirty="0" smtClean="0">
                <a:latin typeface="+mn-lt"/>
              </a:rPr>
              <a:t> </a:t>
            </a:r>
            <a:r>
              <a:rPr lang="en-US" b="1" dirty="0" smtClean="0">
                <a:latin typeface="+mn-lt"/>
              </a:rPr>
              <a:t>Wissen?</a:t>
            </a:r>
            <a:endParaRPr lang="en-US" b="1" dirty="0">
              <a:latin typeface="+mn-lt"/>
            </a:endParaRPr>
          </a:p>
        </p:txBody>
      </p:sp>
      <p:sp>
        <p:nvSpPr>
          <p:cNvPr id="13" name="Textfeld 12"/>
          <p:cNvSpPr txBox="1"/>
          <p:nvPr/>
        </p:nvSpPr>
        <p:spPr>
          <a:xfrm>
            <a:off x="1043608" y="2578432"/>
            <a:ext cx="7632848" cy="646331"/>
          </a:xfrm>
          <a:prstGeom prst="rect">
            <a:avLst/>
          </a:prstGeom>
          <a:noFill/>
        </p:spPr>
        <p:txBody>
          <a:bodyPr wrap="square" rtlCol="0">
            <a:spAutoFit/>
          </a:bodyPr>
          <a:lstStyle/>
          <a:p>
            <a:pPr marL="269875" indent="-269875">
              <a:buFont typeface="Wingdings" pitchFamily="2" charset="2"/>
              <a:buChar char="Ø"/>
            </a:pPr>
            <a:r>
              <a:rPr lang="en-US" b="1" dirty="0" err="1" smtClean="0">
                <a:latin typeface="+mn-lt"/>
              </a:rPr>
              <a:t>Wissensobjekte</a:t>
            </a:r>
            <a:r>
              <a:rPr lang="en-US" b="1" dirty="0" smtClean="0">
                <a:latin typeface="+mn-lt"/>
              </a:rPr>
              <a:t> – </a:t>
            </a:r>
            <a:r>
              <a:rPr lang="en-US" b="1" dirty="0" err="1" smtClean="0">
                <a:latin typeface="+mn-lt"/>
              </a:rPr>
              <a:t>Informationsobjekte</a:t>
            </a:r>
            <a:r>
              <a:rPr lang="en-US" b="1" dirty="0" smtClean="0">
                <a:latin typeface="+mn-lt"/>
              </a:rPr>
              <a:t> – </a:t>
            </a:r>
            <a:r>
              <a:rPr lang="en-US" b="1" dirty="0" err="1" smtClean="0">
                <a:latin typeface="+mn-lt"/>
              </a:rPr>
              <a:t>Wer</a:t>
            </a:r>
            <a:r>
              <a:rPr lang="en-US" b="1" dirty="0" smtClean="0">
                <a:latin typeface="+mn-lt"/>
              </a:rPr>
              <a:t> </a:t>
            </a:r>
            <a:r>
              <a:rPr lang="en-US" b="1" dirty="0" err="1" smtClean="0">
                <a:latin typeface="+mn-lt"/>
              </a:rPr>
              <a:t>kontrolliert</a:t>
            </a:r>
            <a:r>
              <a:rPr lang="en-US" b="1" dirty="0" smtClean="0">
                <a:latin typeface="+mn-lt"/>
              </a:rPr>
              <a:t>/</a:t>
            </a:r>
            <a:r>
              <a:rPr lang="en-US" b="1" dirty="0" err="1" smtClean="0">
                <a:latin typeface="+mn-lt"/>
              </a:rPr>
              <a:t>reguliert</a:t>
            </a:r>
            <a:r>
              <a:rPr lang="en-US" b="1" dirty="0" smtClean="0">
                <a:latin typeface="+mn-lt"/>
              </a:rPr>
              <a:t>  den </a:t>
            </a:r>
            <a:r>
              <a:rPr lang="en-US" b="1" dirty="0" err="1" smtClean="0">
                <a:latin typeface="+mn-lt"/>
              </a:rPr>
              <a:t>Zugriff</a:t>
            </a:r>
            <a:r>
              <a:rPr lang="en-US" b="1" dirty="0" smtClean="0">
                <a:latin typeface="+mn-lt"/>
              </a:rPr>
              <a:t> auf  Wissen? </a:t>
            </a:r>
            <a:endParaRPr lang="en-US" b="1" dirty="0">
              <a:latin typeface="+mn-lt"/>
            </a:endParaRPr>
          </a:p>
        </p:txBody>
      </p:sp>
      <p:sp>
        <p:nvSpPr>
          <p:cNvPr id="14" name="Textfeld 13"/>
          <p:cNvSpPr txBox="1"/>
          <p:nvPr/>
        </p:nvSpPr>
        <p:spPr>
          <a:xfrm>
            <a:off x="1043608" y="5895790"/>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Konsequenzen</a:t>
            </a:r>
            <a:endParaRPr lang="de-DE" b="1" dirty="0">
              <a:latin typeface="+mn-lt"/>
            </a:endParaRPr>
          </a:p>
        </p:txBody>
      </p:sp>
      <p:sp>
        <p:nvSpPr>
          <p:cNvPr id="16" name="Textfeld 15"/>
          <p:cNvSpPr txBox="1"/>
          <p:nvPr/>
        </p:nvSpPr>
        <p:spPr>
          <a:xfrm>
            <a:off x="1043608" y="3315991"/>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Informationsmarktmodelle für die Institutionalisierung von Wissen</a:t>
            </a:r>
          </a:p>
        </p:txBody>
      </p:sp>
      <p:sp>
        <p:nvSpPr>
          <p:cNvPr id="17" name="Textfeld 16"/>
          <p:cNvSpPr txBox="1"/>
          <p:nvPr/>
        </p:nvSpPr>
        <p:spPr>
          <a:xfrm>
            <a:off x="1043608" y="3776551"/>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Verwertungsmodelle geschützt durch das Urheberrecht</a:t>
            </a:r>
          </a:p>
        </p:txBody>
      </p:sp>
      <p:sp>
        <p:nvSpPr>
          <p:cNvPr id="19" name="Textfeld 18"/>
          <p:cNvSpPr txBox="1"/>
          <p:nvPr/>
        </p:nvSpPr>
        <p:spPr>
          <a:xfrm>
            <a:off x="1043608" y="4237111"/>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Open Access als Form der Institutionalisierung von Wissen</a:t>
            </a:r>
          </a:p>
        </p:txBody>
      </p:sp>
      <p:sp>
        <p:nvSpPr>
          <p:cNvPr id="20" name="Textfeld 19"/>
          <p:cNvSpPr txBox="1"/>
          <p:nvPr/>
        </p:nvSpPr>
        <p:spPr>
          <a:xfrm>
            <a:off x="1043608" y="4697671"/>
            <a:ext cx="7632848" cy="369332"/>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Zweitveröffentlichungsrecht im Urheberrecht </a:t>
            </a:r>
          </a:p>
        </p:txBody>
      </p:sp>
      <p:sp>
        <p:nvSpPr>
          <p:cNvPr id="21" name="Textfeld 20"/>
          <p:cNvSpPr txBox="1"/>
          <p:nvPr/>
        </p:nvSpPr>
        <p:spPr>
          <a:xfrm>
            <a:off x="1043608" y="5158231"/>
            <a:ext cx="7632848" cy="646331"/>
          </a:xfrm>
          <a:prstGeom prst="rect">
            <a:avLst/>
          </a:prstGeom>
          <a:noFill/>
        </p:spPr>
        <p:txBody>
          <a:bodyPr wrap="square" rtlCol="0">
            <a:spAutoFit/>
          </a:bodyPr>
          <a:lstStyle/>
          <a:p>
            <a:pPr marL="269875" indent="-269875">
              <a:buFont typeface="Wingdings" pitchFamily="2" charset="2"/>
              <a:buChar char="Ø"/>
            </a:pPr>
            <a:r>
              <a:rPr lang="de-DE" b="1" dirty="0" smtClean="0">
                <a:latin typeface="+mn-lt"/>
              </a:rPr>
              <a:t>Mandatierung des Zweitveröffentlichungsrechts – Mandatierung von Open 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6" grpId="0"/>
      <p:bldP spid="17"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0A641DC-A43D-4F79-95D5-72D52FF4A8DF}" type="slidenum">
              <a:rPr lang="de-DE" smtClean="0"/>
              <a:pPr>
                <a:defRPr/>
              </a:pPr>
              <a:t>30</a:t>
            </a:fld>
            <a:endParaRPr lang="de-DE" dirty="0"/>
          </a:p>
        </p:txBody>
      </p:sp>
      <p:sp>
        <p:nvSpPr>
          <p:cNvPr id="8" name="Textfeld 7"/>
          <p:cNvSpPr txBox="1"/>
          <p:nvPr/>
        </p:nvSpPr>
        <p:spPr>
          <a:xfrm>
            <a:off x="395536" y="908720"/>
            <a:ext cx="4680520" cy="1323439"/>
          </a:xfrm>
          <a:prstGeom prst="rect">
            <a:avLst/>
          </a:prstGeom>
          <a:noFill/>
        </p:spPr>
        <p:txBody>
          <a:bodyPr wrap="square" rtlCol="0">
            <a:spAutoFit/>
          </a:bodyPr>
          <a:lstStyle/>
          <a:p>
            <a:pPr algn="ctr"/>
            <a:r>
              <a:rPr lang="de-DE" sz="2000" dirty="0" smtClean="0">
                <a:latin typeface="+mn-lt"/>
              </a:rPr>
              <a:t>Die meisten </a:t>
            </a:r>
            <a:r>
              <a:rPr lang="de-DE" sz="2000" b="1" dirty="0" smtClean="0">
                <a:latin typeface="+mn-lt"/>
              </a:rPr>
              <a:t>Verlage</a:t>
            </a:r>
            <a:r>
              <a:rPr lang="de-DE" sz="2000" dirty="0" smtClean="0">
                <a:latin typeface="+mn-lt"/>
              </a:rPr>
              <a:t> bzw. deren Zeitschriften, in denen die Preisträger veröffentlichen, </a:t>
            </a:r>
            <a:r>
              <a:rPr lang="de-DE" sz="2000" b="1" dirty="0" smtClean="0">
                <a:latin typeface="+mn-lt"/>
              </a:rPr>
              <a:t>erlauben eine öffentliche Zugänglichmachung als Zweitpublikation</a:t>
            </a:r>
            <a:endParaRPr lang="de-DE" sz="2000" b="1" dirty="0">
              <a:latin typeface="+mn-lt"/>
            </a:endParaRPr>
          </a:p>
        </p:txBody>
      </p:sp>
      <p:sp>
        <p:nvSpPr>
          <p:cNvPr id="9" name="Textfeld 8"/>
          <p:cNvSpPr txBox="1"/>
          <p:nvPr/>
        </p:nvSpPr>
        <p:spPr>
          <a:xfrm>
            <a:off x="1115616" y="2348880"/>
            <a:ext cx="3024336" cy="400110"/>
          </a:xfrm>
          <a:prstGeom prst="rect">
            <a:avLst/>
          </a:prstGeom>
          <a:noFill/>
        </p:spPr>
        <p:txBody>
          <a:bodyPr wrap="square" rtlCol="0">
            <a:spAutoFit/>
          </a:bodyPr>
          <a:lstStyle/>
          <a:p>
            <a:r>
              <a:rPr lang="de-DE" sz="2000" dirty="0" smtClean="0">
                <a:latin typeface="+mn-lt"/>
              </a:rPr>
              <a:t>Einsicht bei </a:t>
            </a:r>
            <a:r>
              <a:rPr lang="de-DE" sz="2000" b="1" dirty="0" err="1" smtClean="0">
                <a:latin typeface="+mn-lt"/>
              </a:rPr>
              <a:t>SherpaRomeo</a:t>
            </a:r>
            <a:endParaRPr lang="de-DE" sz="2000" b="1" dirty="0">
              <a:latin typeface="+mn-lt"/>
            </a:endParaRPr>
          </a:p>
        </p:txBody>
      </p:sp>
      <p:pic>
        <p:nvPicPr>
          <p:cNvPr id="105475" name="Picture 3"/>
          <p:cNvPicPr>
            <a:picLocks noChangeAspect="1" noChangeArrowheads="1"/>
          </p:cNvPicPr>
          <p:nvPr/>
        </p:nvPicPr>
        <p:blipFill>
          <a:blip r:embed="rId2" cstate="print"/>
          <a:srcRect/>
          <a:stretch>
            <a:fillRect/>
          </a:stretch>
        </p:blipFill>
        <p:spPr bwMode="auto">
          <a:xfrm>
            <a:off x="1835696" y="4149080"/>
            <a:ext cx="7104063" cy="2238375"/>
          </a:xfrm>
          <a:prstGeom prst="rect">
            <a:avLst/>
          </a:prstGeom>
          <a:noFill/>
          <a:ln w="9525">
            <a:noFill/>
            <a:miter lim="800000"/>
            <a:headEnd/>
            <a:tailEnd/>
          </a:ln>
        </p:spPr>
      </p:pic>
      <p:grpSp>
        <p:nvGrpSpPr>
          <p:cNvPr id="2" name="Gruppieren 10"/>
          <p:cNvGrpSpPr/>
          <p:nvPr/>
        </p:nvGrpSpPr>
        <p:grpSpPr>
          <a:xfrm>
            <a:off x="539552" y="2736304"/>
            <a:ext cx="8136905" cy="3933056"/>
            <a:chOff x="323528" y="3284984"/>
            <a:chExt cx="8136905" cy="3933056"/>
          </a:xfrm>
        </p:grpSpPr>
        <p:pic>
          <p:nvPicPr>
            <p:cNvPr id="105474" name="Picture 2"/>
            <p:cNvPicPr>
              <a:picLocks noChangeAspect="1" noChangeArrowheads="1"/>
            </p:cNvPicPr>
            <p:nvPr/>
          </p:nvPicPr>
          <p:blipFill>
            <a:blip r:embed="rId3" cstate="print"/>
            <a:srcRect/>
            <a:stretch>
              <a:fillRect/>
            </a:stretch>
          </p:blipFill>
          <p:spPr bwMode="auto">
            <a:xfrm>
              <a:off x="2195736" y="3284984"/>
              <a:ext cx="6264697" cy="1584176"/>
            </a:xfrm>
            <a:prstGeom prst="rect">
              <a:avLst/>
            </a:prstGeom>
            <a:noFill/>
            <a:ln w="9525">
              <a:noFill/>
              <a:miter lim="800000"/>
              <a:headEnd/>
              <a:tailEnd/>
            </a:ln>
          </p:spPr>
        </p:pic>
        <p:sp>
          <p:nvSpPr>
            <p:cNvPr id="10" name="Textfeld 9"/>
            <p:cNvSpPr txBox="1"/>
            <p:nvPr/>
          </p:nvSpPr>
          <p:spPr>
            <a:xfrm>
              <a:off x="323528" y="6879486"/>
              <a:ext cx="7992888" cy="338554"/>
            </a:xfrm>
            <a:prstGeom prst="rect">
              <a:avLst/>
            </a:prstGeom>
            <a:noFill/>
          </p:spPr>
          <p:txBody>
            <a:bodyPr wrap="square" rtlCol="0">
              <a:spAutoFit/>
            </a:bodyPr>
            <a:lstStyle/>
            <a:p>
              <a:r>
                <a:rPr lang="en-US" sz="1600" dirty="0" smtClean="0">
                  <a:latin typeface="+mn-lt"/>
                </a:rPr>
                <a:t>http://www.sherpa.ac.uk/romeo/search.php?la=en&amp;fIDnum=|&amp;version=&amp;mode=advanced</a:t>
              </a:r>
              <a:endParaRPr lang="en-US" sz="1600" dirty="0">
                <a:latin typeface="+mn-lt"/>
              </a:endParaRPr>
            </a:p>
          </p:txBody>
        </p:sp>
      </p:grpSp>
      <p:sp>
        <p:nvSpPr>
          <p:cNvPr id="12" name="Textfeld 11"/>
          <p:cNvSpPr txBox="1"/>
          <p:nvPr/>
        </p:nvSpPr>
        <p:spPr>
          <a:xfrm>
            <a:off x="5652120" y="1052736"/>
            <a:ext cx="3168352" cy="646331"/>
          </a:xfrm>
          <a:prstGeom prst="rect">
            <a:avLst/>
          </a:prstGeom>
          <a:noFill/>
        </p:spPr>
        <p:txBody>
          <a:bodyPr wrap="square" rtlCol="0">
            <a:spAutoFit/>
          </a:bodyPr>
          <a:lstStyle/>
          <a:p>
            <a:r>
              <a:rPr lang="en-US" dirty="0" err="1" smtClean="0"/>
              <a:t>allerdings</a:t>
            </a:r>
            <a:r>
              <a:rPr lang="en-US" dirty="0" smtClean="0"/>
              <a:t> </a:t>
            </a:r>
            <a:r>
              <a:rPr lang="en-US" dirty="0" err="1" smtClean="0"/>
              <a:t>nicht</a:t>
            </a:r>
            <a:r>
              <a:rPr lang="en-US" dirty="0" smtClean="0"/>
              <a:t> </a:t>
            </a:r>
            <a:r>
              <a:rPr lang="en-US" dirty="0" err="1" smtClean="0"/>
              <a:t>als</a:t>
            </a:r>
            <a:r>
              <a:rPr lang="en-US" dirty="0" smtClean="0"/>
              <a:t> </a:t>
            </a:r>
            <a:r>
              <a:rPr lang="en-US" dirty="0" err="1" smtClean="0"/>
              <a:t>Recht</a:t>
            </a:r>
            <a:r>
              <a:rPr lang="en-US" dirty="0" smtClean="0"/>
              <a:t>, </a:t>
            </a:r>
            <a:r>
              <a:rPr lang="en-US" dirty="0" err="1" smtClean="0"/>
              <a:t>sondern</a:t>
            </a:r>
            <a:r>
              <a:rPr lang="en-US" dirty="0" smtClean="0"/>
              <a:t> </a:t>
            </a:r>
            <a:r>
              <a:rPr lang="en-US" dirty="0" err="1" smtClean="0"/>
              <a:t>als</a:t>
            </a:r>
            <a:r>
              <a:rPr lang="en-US" dirty="0" smtClean="0"/>
              <a:t> </a:t>
            </a:r>
            <a:r>
              <a:rPr lang="en-US" dirty="0" err="1" smtClean="0"/>
              <a:t>Zugeständnis</a:t>
            </a:r>
            <a:endParaRPr lang="en-US" dirty="0"/>
          </a:p>
        </p:txBody>
      </p:sp>
      <p:sp>
        <p:nvSpPr>
          <p:cNvPr id="11" name="Textfeld 10"/>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
        <p:nvSpPr>
          <p:cNvPr id="13" name="Textfeld 12"/>
          <p:cNvSpPr txBox="1"/>
          <p:nvPr/>
        </p:nvSpPr>
        <p:spPr>
          <a:xfrm>
            <a:off x="2627784" y="404664"/>
            <a:ext cx="1224136" cy="461665"/>
          </a:xfrm>
          <a:prstGeom prst="rect">
            <a:avLst/>
          </a:prstGeom>
          <a:solidFill>
            <a:schemeClr val="bg1">
              <a:lumMod val="85000"/>
            </a:schemeClr>
          </a:solidFill>
        </p:spPr>
        <p:txBody>
          <a:bodyPr wrap="square" rtlCol="0">
            <a:spAutoFit/>
          </a:bodyPr>
          <a:lstStyle/>
          <a:p>
            <a:pPr algn="ctr"/>
            <a:r>
              <a:rPr lang="de-DE" sz="2400" dirty="0" smtClean="0">
                <a:solidFill>
                  <a:srgbClr val="002060"/>
                </a:solidFill>
              </a:rPr>
              <a:t>grün</a:t>
            </a:r>
            <a:endParaRPr lang="de-DE" sz="2400" dirty="0">
              <a:solidFill>
                <a:srgbClr val="002060"/>
              </a:solidFill>
            </a:endParaRPr>
          </a:p>
        </p:txBody>
      </p:sp>
      <p:sp>
        <p:nvSpPr>
          <p:cNvPr id="14" name="Text Box 9"/>
          <p:cNvSpPr txBox="1">
            <a:spLocks noChangeArrowheads="1"/>
          </p:cNvSpPr>
          <p:nvPr/>
        </p:nvSpPr>
        <p:spPr bwMode="auto">
          <a:xfrm>
            <a:off x="251520" y="434281"/>
            <a:ext cx="2232248" cy="461665"/>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Verlage</a:t>
            </a:r>
            <a:endParaRPr lang="de-DE" sz="2400" b="1" dirty="0" smtClean="0">
              <a:solidFill>
                <a:schemeClr val="tx2">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179512" y="476672"/>
            <a:ext cx="1763688" cy="923330"/>
          </a:xfrm>
          <a:prstGeom prst="rect">
            <a:avLst/>
          </a:prstGeom>
          <a:solidFill>
            <a:schemeClr val="tx1"/>
          </a:solidFill>
        </p:spPr>
        <p:txBody>
          <a:bodyPr wrap="square">
            <a:spAutoFit/>
          </a:bodyPr>
          <a:lstStyle/>
          <a:p>
            <a:pPr>
              <a:defRPr/>
            </a:pPr>
            <a:r>
              <a:rPr lang="de-DE" sz="2000" dirty="0" err="1" smtClean="0">
                <a:solidFill>
                  <a:schemeClr val="bg1"/>
                </a:solidFill>
                <a:latin typeface="+mn-lt"/>
              </a:rPr>
              <a:t>SCOAP</a:t>
            </a:r>
            <a:r>
              <a:rPr lang="de-DE" sz="2000" dirty="0" smtClean="0">
                <a:solidFill>
                  <a:schemeClr val="bg1"/>
                </a:solidFill>
                <a:latin typeface="+mn-lt"/>
              </a:rPr>
              <a:t> – High </a:t>
            </a:r>
            <a:r>
              <a:rPr lang="de-DE" sz="2000" dirty="0" err="1" smtClean="0">
                <a:solidFill>
                  <a:schemeClr val="bg1"/>
                </a:solidFill>
                <a:latin typeface="+mn-lt"/>
              </a:rPr>
              <a:t>energy</a:t>
            </a:r>
            <a:r>
              <a:rPr lang="de-DE" sz="2000" dirty="0" smtClean="0">
                <a:solidFill>
                  <a:schemeClr val="bg1"/>
                </a:solidFill>
                <a:latin typeface="+mn-lt"/>
              </a:rPr>
              <a:t> </a:t>
            </a:r>
            <a:r>
              <a:rPr lang="de-DE" sz="2000" dirty="0" err="1" smtClean="0">
                <a:solidFill>
                  <a:schemeClr val="bg1"/>
                </a:solidFill>
                <a:latin typeface="+mn-lt"/>
              </a:rPr>
              <a:t>Physics</a:t>
            </a:r>
            <a:endParaRPr lang="de-DE" sz="2000" dirty="0" smtClean="0">
              <a:solidFill>
                <a:schemeClr val="bg1"/>
              </a:solidFill>
              <a:latin typeface="+mn-lt"/>
            </a:endParaRPr>
          </a:p>
          <a:p>
            <a:pPr>
              <a:defRPr/>
            </a:pPr>
            <a:r>
              <a:rPr lang="de-DE" sz="1400" dirty="0" smtClean="0">
                <a:solidFill>
                  <a:schemeClr val="bg1"/>
                </a:solidFill>
                <a:latin typeface="+mn-lt"/>
              </a:rPr>
              <a:t>http://scoap3.org/</a:t>
            </a:r>
            <a:endParaRPr lang="de-DE" sz="1400" dirty="0">
              <a:solidFill>
                <a:schemeClr val="bg1"/>
              </a:solidFill>
              <a:latin typeface="+mn-lt"/>
            </a:endParaRPr>
          </a:p>
        </p:txBody>
      </p:sp>
      <p:sp>
        <p:nvSpPr>
          <p:cNvPr id="13" name="Textfeld 12"/>
          <p:cNvSpPr txBox="1"/>
          <p:nvPr/>
        </p:nvSpPr>
        <p:spPr>
          <a:xfrm>
            <a:off x="215008" y="1628800"/>
            <a:ext cx="4824536" cy="1754326"/>
          </a:xfrm>
          <a:prstGeom prst="rect">
            <a:avLst/>
          </a:prstGeom>
          <a:noFill/>
        </p:spPr>
        <p:txBody>
          <a:bodyPr wrap="square" rtlCol="0">
            <a:spAutoFit/>
          </a:bodyPr>
          <a:lstStyle/>
          <a:p>
            <a:pPr algn="ctr"/>
            <a:r>
              <a:rPr lang="en-US" dirty="0" smtClean="0">
                <a:latin typeface="+mn-lt"/>
              </a:rPr>
              <a:t>SCOAP</a:t>
            </a:r>
            <a:r>
              <a:rPr lang="en-US" baseline="30000" dirty="0" smtClean="0">
                <a:latin typeface="+mn-lt"/>
              </a:rPr>
              <a:t>3</a:t>
            </a:r>
            <a:r>
              <a:rPr lang="en-US" dirty="0" smtClean="0">
                <a:latin typeface="+mn-lt"/>
              </a:rPr>
              <a:t> is centrally paying publishers for the costs involved in providing Open Access, publishers in turn reduce subscription fees to their customers, who contribute to SCOAP</a:t>
            </a:r>
            <a:r>
              <a:rPr lang="en-US" baseline="30000" dirty="0" smtClean="0">
                <a:latin typeface="+mn-lt"/>
              </a:rPr>
              <a:t>3</a:t>
            </a:r>
            <a:r>
              <a:rPr lang="en-US" dirty="0" smtClean="0">
                <a:latin typeface="+mn-lt"/>
              </a:rPr>
              <a:t>. </a:t>
            </a:r>
            <a:r>
              <a:rPr lang="en-US" b="1" dirty="0" smtClean="0">
                <a:latin typeface="+mn-lt"/>
              </a:rPr>
              <a:t>Each country participate in a way commensurate to its scientific output in this field</a:t>
            </a:r>
            <a:r>
              <a:rPr lang="en-US" dirty="0" smtClean="0">
                <a:latin typeface="+mn-lt"/>
              </a:rPr>
              <a:t>. </a:t>
            </a:r>
            <a:endParaRPr lang="de-DE" dirty="0">
              <a:latin typeface="+mn-lt"/>
            </a:endParaRPr>
          </a:p>
        </p:txBody>
      </p:sp>
      <p:sp>
        <p:nvSpPr>
          <p:cNvPr id="14" name="Textfeld 13"/>
          <p:cNvSpPr txBox="1"/>
          <p:nvPr/>
        </p:nvSpPr>
        <p:spPr>
          <a:xfrm>
            <a:off x="4967536" y="1556792"/>
            <a:ext cx="4176464" cy="2585323"/>
          </a:xfrm>
          <a:prstGeom prst="rect">
            <a:avLst/>
          </a:prstGeom>
          <a:noFill/>
        </p:spPr>
        <p:txBody>
          <a:bodyPr wrap="square" rtlCol="0">
            <a:spAutoFit/>
          </a:bodyPr>
          <a:lstStyle/>
          <a:p>
            <a:pPr algn="ctr"/>
            <a:r>
              <a:rPr lang="en-US" dirty="0" smtClean="0">
                <a:latin typeface="+mn-lt"/>
              </a:rPr>
              <a:t>Today, most publishers quote a price in the range of </a:t>
            </a:r>
            <a:r>
              <a:rPr lang="en-US" b="1" dirty="0" smtClean="0">
                <a:latin typeface="+mn-lt"/>
              </a:rPr>
              <a:t>1’000–2’000 Euros per published article</a:t>
            </a:r>
            <a:r>
              <a:rPr lang="en-US" dirty="0" smtClean="0">
                <a:latin typeface="+mn-lt"/>
              </a:rPr>
              <a:t>. On this basis, we estimate that the annual budget for the transition of HEP publishing to OA </a:t>
            </a:r>
            <a:r>
              <a:rPr lang="en-US" b="1" dirty="0" smtClean="0">
                <a:latin typeface="+mn-lt"/>
              </a:rPr>
              <a:t>would amount to a maximum of 10 Million Euros/year, sensibly lower than the estimated global expenditure in subscription to HEP journals</a:t>
            </a:r>
            <a:r>
              <a:rPr lang="en-US" dirty="0" smtClean="0">
                <a:latin typeface="+mn-lt"/>
              </a:rPr>
              <a:t>. </a:t>
            </a:r>
            <a:endParaRPr lang="de-DE" dirty="0">
              <a:latin typeface="+mn-lt"/>
            </a:endParaRPr>
          </a:p>
        </p:txBody>
      </p:sp>
      <p:sp>
        <p:nvSpPr>
          <p:cNvPr id="15" name="Textfeld 14"/>
          <p:cNvSpPr txBox="1"/>
          <p:nvPr/>
        </p:nvSpPr>
        <p:spPr>
          <a:xfrm>
            <a:off x="503040" y="4305870"/>
            <a:ext cx="4176464" cy="1200329"/>
          </a:xfrm>
          <a:prstGeom prst="rect">
            <a:avLst/>
          </a:prstGeom>
          <a:noFill/>
        </p:spPr>
        <p:txBody>
          <a:bodyPr wrap="square" rtlCol="0">
            <a:spAutoFit/>
          </a:bodyPr>
          <a:lstStyle/>
          <a:p>
            <a:pPr algn="ctr"/>
            <a:r>
              <a:rPr lang="en-US" dirty="0" smtClean="0">
                <a:latin typeface="+mn-lt"/>
              </a:rPr>
              <a:t>Each SCOAP</a:t>
            </a:r>
            <a:r>
              <a:rPr lang="en-US" baseline="30000" dirty="0" smtClean="0">
                <a:latin typeface="+mn-lt"/>
              </a:rPr>
              <a:t>3</a:t>
            </a:r>
            <a:r>
              <a:rPr lang="en-US" dirty="0" smtClean="0">
                <a:latin typeface="+mn-lt"/>
              </a:rPr>
              <a:t> partner will </a:t>
            </a:r>
            <a:r>
              <a:rPr lang="en-US" b="1" dirty="0" smtClean="0">
                <a:latin typeface="+mn-lt"/>
              </a:rPr>
              <a:t>finance its contribution by canceling journal subscriptions.</a:t>
            </a:r>
            <a:r>
              <a:rPr lang="en-US" dirty="0" smtClean="0">
                <a:latin typeface="+mn-lt"/>
              </a:rPr>
              <a:t> Each country will contribute according to its </a:t>
            </a:r>
            <a:r>
              <a:rPr lang="en-US" dirty="0" smtClean="0">
                <a:latin typeface="+mn-lt"/>
                <a:hlinkClick r:id="rId3"/>
              </a:rPr>
              <a:t>share of HEP publishing</a:t>
            </a:r>
            <a:r>
              <a:rPr lang="en-US" dirty="0" smtClean="0">
                <a:latin typeface="+mn-lt"/>
              </a:rPr>
              <a:t>.</a:t>
            </a:r>
            <a:endParaRPr lang="de-DE" dirty="0">
              <a:latin typeface="+mn-lt"/>
            </a:endParaRPr>
          </a:p>
        </p:txBody>
      </p:sp>
      <p:grpSp>
        <p:nvGrpSpPr>
          <p:cNvPr id="2" name="Gruppieren 17"/>
          <p:cNvGrpSpPr/>
          <p:nvPr/>
        </p:nvGrpSpPr>
        <p:grpSpPr>
          <a:xfrm>
            <a:off x="2555776" y="548680"/>
            <a:ext cx="5040560" cy="830997"/>
            <a:chOff x="3995936" y="620688"/>
            <a:chExt cx="5040560" cy="830997"/>
          </a:xfrm>
          <a:solidFill>
            <a:schemeClr val="bg1">
              <a:lumMod val="85000"/>
            </a:schemeClr>
          </a:solidFill>
        </p:grpSpPr>
        <p:sp>
          <p:nvSpPr>
            <p:cNvPr id="19" name="Textfeld 18"/>
            <p:cNvSpPr txBox="1"/>
            <p:nvPr/>
          </p:nvSpPr>
          <p:spPr>
            <a:xfrm>
              <a:off x="3995936" y="620688"/>
              <a:ext cx="1872208" cy="830997"/>
            </a:xfrm>
            <a:prstGeom prst="rect">
              <a:avLst/>
            </a:prstGeom>
            <a:solidFill>
              <a:schemeClr val="bg1">
                <a:lumMod val="85000"/>
              </a:schemeClr>
            </a:solidFill>
          </p:spPr>
          <p:txBody>
            <a:bodyPr wrap="square" rtlCol="0">
              <a:spAutoFit/>
            </a:bodyPr>
            <a:lstStyle/>
            <a:p>
              <a:pPr algn="ctr"/>
              <a:r>
                <a:rPr lang="de-DE" sz="2400" dirty="0" err="1" smtClean="0">
                  <a:solidFill>
                    <a:srgbClr val="002060"/>
                  </a:solidFill>
                </a:rPr>
                <a:t>Subskripti-onskosten</a:t>
              </a:r>
              <a:endParaRPr lang="de-DE" sz="2400" dirty="0">
                <a:solidFill>
                  <a:srgbClr val="002060"/>
                </a:solidFill>
              </a:endParaRPr>
            </a:p>
          </p:txBody>
        </p:sp>
        <p:sp>
          <p:nvSpPr>
            <p:cNvPr id="26" name="Textfeld 25"/>
            <p:cNvSpPr txBox="1"/>
            <p:nvPr/>
          </p:nvSpPr>
          <p:spPr>
            <a:xfrm>
              <a:off x="7020272" y="620688"/>
              <a:ext cx="2016224" cy="830997"/>
            </a:xfrm>
            <a:prstGeom prst="rect">
              <a:avLst/>
            </a:prstGeom>
            <a:solidFill>
              <a:schemeClr val="bg1">
                <a:lumMod val="85000"/>
              </a:schemeClr>
            </a:solidFill>
          </p:spPr>
          <p:txBody>
            <a:bodyPr wrap="square" rtlCol="0">
              <a:spAutoFit/>
            </a:bodyPr>
            <a:lstStyle/>
            <a:p>
              <a:pPr algn="ctr"/>
              <a:r>
                <a:rPr lang="de-DE" sz="2400" dirty="0" smtClean="0"/>
                <a:t>Open Access Gold Kosten</a:t>
              </a:r>
              <a:endParaRPr lang="de-DE" sz="2400" dirty="0"/>
            </a:p>
          </p:txBody>
        </p:sp>
        <p:sp>
          <p:nvSpPr>
            <p:cNvPr id="27" name="Pfeil nach rechts 26"/>
            <p:cNvSpPr/>
            <p:nvPr/>
          </p:nvSpPr>
          <p:spPr>
            <a:xfrm>
              <a:off x="6012160" y="764704"/>
              <a:ext cx="792088" cy="4320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feld 16"/>
          <p:cNvSpPr txBox="1"/>
          <p:nvPr/>
        </p:nvSpPr>
        <p:spPr>
          <a:xfrm>
            <a:off x="4716016" y="4293096"/>
            <a:ext cx="4176464" cy="1200329"/>
          </a:xfrm>
          <a:prstGeom prst="rect">
            <a:avLst/>
          </a:prstGeom>
          <a:noFill/>
        </p:spPr>
        <p:txBody>
          <a:bodyPr wrap="square" rtlCol="0">
            <a:spAutoFit/>
          </a:bodyPr>
          <a:lstStyle/>
          <a:p>
            <a:pPr algn="ctr"/>
            <a:r>
              <a:rPr lang="en-US" dirty="0" smtClean="0">
                <a:latin typeface="+mn-lt"/>
              </a:rPr>
              <a:t>As a result, articles are Open Access, the copyright stays with the authors, permissive </a:t>
            </a:r>
            <a:r>
              <a:rPr lang="en-US" dirty="0" smtClean="0">
                <a:latin typeface="+mn-lt"/>
                <a:hlinkClick r:id="rId4"/>
              </a:rPr>
              <a:t>CC-BY</a:t>
            </a:r>
            <a:r>
              <a:rPr lang="en-US" dirty="0" smtClean="0">
                <a:latin typeface="+mn-lt"/>
              </a:rPr>
              <a:t> license allow text- and data-mining applications.</a:t>
            </a:r>
            <a:endParaRPr lang="de-DE" dirty="0">
              <a:latin typeface="+mn-lt"/>
            </a:endParaRPr>
          </a:p>
        </p:txBody>
      </p:sp>
      <p:sp>
        <p:nvSpPr>
          <p:cNvPr id="18" name="Textfeld 17"/>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395536" y="1124744"/>
            <a:ext cx="1584176" cy="461665"/>
          </a:xfrm>
          <a:prstGeom prst="rect">
            <a:avLst/>
          </a:prstGeom>
          <a:solidFill>
            <a:schemeClr val="bg1">
              <a:lumMod val="85000"/>
            </a:schemeClr>
          </a:solidFill>
        </p:spPr>
        <p:txBody>
          <a:bodyPr wrap="square" rtlCol="0">
            <a:spAutoFit/>
          </a:bodyPr>
          <a:lstStyle/>
          <a:p>
            <a:pPr algn="ctr"/>
            <a:r>
              <a:rPr lang="de-DE" sz="2400" dirty="0" err="1" smtClean="0">
                <a:solidFill>
                  <a:srgbClr val="002060"/>
                </a:solidFill>
              </a:rPr>
              <a:t>gold</a:t>
            </a:r>
            <a:r>
              <a:rPr lang="de-DE" sz="2400" dirty="0" smtClean="0">
                <a:solidFill>
                  <a:srgbClr val="002060"/>
                </a:solidFill>
              </a:rPr>
              <a:t>/grün</a:t>
            </a:r>
            <a:endParaRPr lang="de-DE" sz="2400" dirty="0">
              <a:solidFill>
                <a:srgbClr val="002060"/>
              </a:solidFill>
            </a:endParaRPr>
          </a:p>
        </p:txBody>
      </p:sp>
      <p:sp>
        <p:nvSpPr>
          <p:cNvPr id="20" name="Text Box 9"/>
          <p:cNvSpPr txBox="1">
            <a:spLocks noChangeArrowheads="1"/>
          </p:cNvSpPr>
          <p:nvPr/>
        </p:nvSpPr>
        <p:spPr bwMode="auto">
          <a:xfrm>
            <a:off x="323528" y="548680"/>
            <a:ext cx="3168352" cy="461665"/>
          </a:xfrm>
          <a:prstGeom prst="rect">
            <a:avLst/>
          </a:prstGeom>
          <a:solidFill>
            <a:schemeClr val="bg1">
              <a:lumMod val="8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Öffentlicher Förderer</a:t>
            </a:r>
          </a:p>
        </p:txBody>
      </p:sp>
      <p:sp>
        <p:nvSpPr>
          <p:cNvPr id="21" name="Textfeld 20"/>
          <p:cNvSpPr txBox="1"/>
          <p:nvPr/>
        </p:nvSpPr>
        <p:spPr>
          <a:xfrm>
            <a:off x="5580112" y="764704"/>
            <a:ext cx="3240360" cy="461665"/>
          </a:xfrm>
          <a:prstGeom prst="rect">
            <a:avLst/>
          </a:prstGeom>
          <a:solidFill>
            <a:schemeClr val="tx1"/>
          </a:solidFill>
        </p:spPr>
        <p:txBody>
          <a:bodyPr wrap="square" rtlCol="0">
            <a:spAutoFit/>
          </a:bodyPr>
          <a:lstStyle/>
          <a:p>
            <a:pPr algn="ctr"/>
            <a:r>
              <a:rPr lang="de-DE" sz="2400" dirty="0" smtClean="0">
                <a:solidFill>
                  <a:schemeClr val="bg1"/>
                </a:solidFill>
                <a:latin typeface="+mn-lt"/>
              </a:rPr>
              <a:t> </a:t>
            </a:r>
            <a:r>
              <a:rPr lang="de-DE" sz="2400" dirty="0" err="1" smtClean="0">
                <a:solidFill>
                  <a:schemeClr val="bg1"/>
                </a:solidFill>
                <a:latin typeface="+mn-lt"/>
              </a:rPr>
              <a:t>required</a:t>
            </a:r>
            <a:r>
              <a:rPr lang="de-DE" sz="2400" dirty="0" smtClean="0">
                <a:solidFill>
                  <a:schemeClr val="bg1"/>
                </a:solidFill>
                <a:latin typeface="+mn-lt"/>
              </a:rPr>
              <a:t> - verpflichtend</a:t>
            </a:r>
            <a:endParaRPr lang="de-DE" sz="2400" dirty="0">
              <a:solidFill>
                <a:schemeClr val="bg1"/>
              </a:solidFill>
              <a:latin typeface="+mn-lt"/>
            </a:endParaRPr>
          </a:p>
        </p:txBody>
      </p:sp>
      <p:pic>
        <p:nvPicPr>
          <p:cNvPr id="22" name="Picture 3"/>
          <p:cNvPicPr>
            <a:picLocks noChangeAspect="1" noChangeArrowheads="1"/>
          </p:cNvPicPr>
          <p:nvPr/>
        </p:nvPicPr>
        <p:blipFill>
          <a:blip r:embed="rId3" cstate="print"/>
          <a:srcRect/>
          <a:stretch>
            <a:fillRect/>
          </a:stretch>
        </p:blipFill>
        <p:spPr bwMode="auto">
          <a:xfrm>
            <a:off x="1907704" y="1844824"/>
            <a:ext cx="5391150" cy="981075"/>
          </a:xfrm>
          <a:prstGeom prst="rect">
            <a:avLst/>
          </a:prstGeom>
          <a:solidFill>
            <a:schemeClr val="tx1"/>
          </a:solidFill>
          <a:ln w="9525">
            <a:noFill/>
            <a:miter lim="800000"/>
            <a:headEnd/>
            <a:tailEnd/>
          </a:ln>
        </p:spPr>
      </p:pic>
      <p:sp>
        <p:nvSpPr>
          <p:cNvPr id="23" name="Textfeld 22"/>
          <p:cNvSpPr txBox="1"/>
          <p:nvPr/>
        </p:nvSpPr>
        <p:spPr>
          <a:xfrm>
            <a:off x="899592" y="2996952"/>
            <a:ext cx="7344816" cy="3262432"/>
          </a:xfrm>
          <a:prstGeom prst="rect">
            <a:avLst/>
          </a:prstGeom>
          <a:noFill/>
        </p:spPr>
        <p:txBody>
          <a:bodyPr wrap="square" rtlCol="0">
            <a:spAutoFit/>
          </a:bodyPr>
          <a:lstStyle/>
          <a:p>
            <a:r>
              <a:rPr lang="en-US" b="1" dirty="0" smtClean="0">
                <a:latin typeface="+mn-lt"/>
              </a:rPr>
              <a:t>					</a:t>
            </a:r>
            <a:r>
              <a:rPr lang="de-DE" dirty="0" smtClean="0"/>
              <a:t>The law states:</a:t>
            </a:r>
            <a:endParaRPr lang="en-US" b="1" dirty="0" smtClean="0">
              <a:latin typeface="+mn-lt"/>
            </a:endParaRPr>
          </a:p>
          <a:p>
            <a:r>
              <a:rPr lang="en-US" sz="1600" dirty="0" smtClean="0">
                <a:latin typeface="+mn-lt"/>
              </a:rPr>
              <a:t>The </a:t>
            </a:r>
            <a:r>
              <a:rPr lang="en-US" sz="1600" u="sng" dirty="0" smtClean="0">
                <a:latin typeface="+mn-lt"/>
                <a:hlinkClick r:id="rId4"/>
              </a:rPr>
              <a:t>NIH Public Access Policy</a:t>
            </a:r>
            <a:r>
              <a:rPr lang="en-US" sz="1600" dirty="0" smtClean="0">
                <a:latin typeface="+mn-lt"/>
              </a:rPr>
              <a:t> ensures that the public has access to the published results of NIH funded research. It </a:t>
            </a:r>
            <a:r>
              <a:rPr lang="en-US" sz="1600" b="1" dirty="0" smtClean="0">
                <a:latin typeface="+mn-lt"/>
              </a:rPr>
              <a:t>requires</a:t>
            </a:r>
            <a:r>
              <a:rPr lang="en-US" sz="1600" dirty="0" smtClean="0">
                <a:latin typeface="+mn-lt"/>
              </a:rPr>
              <a:t> scientists to submit final peer-reviewed journal manuscripts that arise from NIH funds to the digital archive </a:t>
            </a:r>
            <a:r>
              <a:rPr lang="en-US" sz="1600" dirty="0" smtClean="0">
                <a:latin typeface="+mn-lt"/>
                <a:hlinkClick r:id="rId5"/>
              </a:rPr>
              <a:t>PubMed Central</a:t>
            </a:r>
            <a:r>
              <a:rPr lang="en-US" sz="1600" dirty="0" smtClean="0">
                <a:latin typeface="+mn-lt"/>
              </a:rPr>
              <a:t> </a:t>
            </a:r>
            <a:r>
              <a:rPr lang="en-US" sz="1600" i="1" dirty="0" smtClean="0">
                <a:latin typeface="+mn-lt"/>
              </a:rPr>
              <a:t>upon acceptance for publication</a:t>
            </a:r>
            <a:r>
              <a:rPr lang="en-US" sz="1600" dirty="0" smtClean="0">
                <a:latin typeface="+mn-lt"/>
              </a:rPr>
              <a:t>.  To help advance science and improve human health, the Policy requires that these papers are accessible to the public on PubMed Central no later than 12 months after publication.</a:t>
            </a:r>
          </a:p>
          <a:p>
            <a:endParaRPr lang="en-US" dirty="0" smtClean="0">
              <a:latin typeface="+mn-lt"/>
            </a:endParaRPr>
          </a:p>
          <a:p>
            <a:endParaRPr lang="en-US" sz="1400" dirty="0" smtClean="0">
              <a:latin typeface="+mn-lt"/>
            </a:endParaRPr>
          </a:p>
          <a:p>
            <a:r>
              <a:rPr lang="en-US" sz="1400" dirty="0" smtClean="0">
                <a:latin typeface="+mn-lt"/>
              </a:rPr>
              <a:t>The NIH Public Access Policy applies to all peer-reviewed articles that arise, in whole or in part, from direct costs </a:t>
            </a:r>
            <a:r>
              <a:rPr lang="en-US" sz="1400" baseline="30000" dirty="0" smtClean="0">
                <a:latin typeface="+mn-lt"/>
                <a:hlinkClick r:id="rId6"/>
              </a:rPr>
              <a:t>1</a:t>
            </a:r>
            <a:r>
              <a:rPr lang="en-US" sz="1400" dirty="0" smtClean="0">
                <a:latin typeface="+mn-lt"/>
              </a:rPr>
              <a:t> funded by NIH, or from NIH staff, that are accepted for publication on or after April 7, 2008.  			http://publicaccess.nih.gov/policy.htm</a:t>
            </a:r>
          </a:p>
          <a:p>
            <a:endParaRPr lang="de-DE" dirty="0">
              <a:latin typeface="+mn-lt"/>
            </a:endParaRPr>
          </a:p>
        </p:txBody>
      </p:sp>
      <p:sp>
        <p:nvSpPr>
          <p:cNvPr id="24" name="Textfeld 23"/>
          <p:cNvSpPr txBox="1"/>
          <p:nvPr/>
        </p:nvSpPr>
        <p:spPr>
          <a:xfrm>
            <a:off x="3779912" y="620688"/>
            <a:ext cx="1224136" cy="461665"/>
          </a:xfrm>
          <a:prstGeom prst="rect">
            <a:avLst/>
          </a:prstGeom>
          <a:solidFill>
            <a:schemeClr val="tx1"/>
          </a:solidFill>
        </p:spPr>
        <p:txBody>
          <a:bodyPr wrap="square" rtlCol="0">
            <a:spAutoFit/>
          </a:bodyPr>
          <a:lstStyle/>
          <a:p>
            <a:pPr algn="ctr"/>
            <a:r>
              <a:rPr lang="de-DE" sz="2400" dirty="0" smtClean="0">
                <a:solidFill>
                  <a:schemeClr val="bg1"/>
                </a:solidFill>
              </a:rPr>
              <a:t>NIH</a:t>
            </a:r>
            <a:endParaRPr lang="de-DE" sz="2400" dirty="0">
              <a:solidFill>
                <a:schemeClr val="bg1"/>
              </a:solidFill>
            </a:endParaRPr>
          </a:p>
        </p:txBody>
      </p:sp>
      <p:sp>
        <p:nvSpPr>
          <p:cNvPr id="10" name="Textfeld 9"/>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8"/>
          <p:cNvGrpSpPr/>
          <p:nvPr/>
        </p:nvGrpSpPr>
        <p:grpSpPr>
          <a:xfrm>
            <a:off x="5364088" y="620688"/>
            <a:ext cx="3779912" cy="5688632"/>
            <a:chOff x="5364088" y="620688"/>
            <a:chExt cx="3779912" cy="5688632"/>
          </a:xfrm>
        </p:grpSpPr>
        <p:sp>
          <p:nvSpPr>
            <p:cNvPr id="11" name="Rechteck 10"/>
            <p:cNvSpPr/>
            <p:nvPr/>
          </p:nvSpPr>
          <p:spPr>
            <a:xfrm>
              <a:off x="5364088" y="620688"/>
              <a:ext cx="3779912" cy="4616648"/>
            </a:xfrm>
            <a:prstGeom prst="rect">
              <a:avLst/>
            </a:prstGeom>
          </p:spPr>
          <p:txBody>
            <a:bodyPr wrap="square">
              <a:spAutoFit/>
            </a:bodyPr>
            <a:lstStyle/>
            <a:p>
              <a:pPr algn="ctr"/>
              <a:r>
                <a:rPr lang="en-US" sz="2200" b="1" dirty="0" smtClean="0">
                  <a:latin typeface="+mn-lt"/>
                </a:rPr>
                <a:t>Finch Report </a:t>
              </a:r>
              <a:r>
                <a:rPr lang="en-US" sz="2200" dirty="0" smtClean="0">
                  <a:latin typeface="+mn-lt"/>
                </a:rPr>
                <a:t>of the Working Group on Expanding Access to Published Research Findings – the Finch Group</a:t>
              </a:r>
              <a:br>
                <a:rPr lang="en-US" sz="2200" dirty="0" smtClean="0">
                  <a:latin typeface="+mn-lt"/>
                </a:rPr>
              </a:br>
              <a:r>
                <a:rPr lang="en-US" sz="2200" dirty="0" smtClean="0">
                  <a:latin typeface="+mn-lt"/>
                  <a:hlinkClick r:id="rId2"/>
                </a:rPr>
                <a:t>http://www.researchinfonet.org/publish/finch/</a:t>
              </a:r>
              <a:endParaRPr lang="en-US" sz="2200" dirty="0" smtClean="0">
                <a:latin typeface="+mn-lt"/>
              </a:endParaRPr>
            </a:p>
            <a:p>
              <a:endParaRPr lang="de-DE" sz="2200" dirty="0">
                <a:latin typeface="+mn-lt"/>
              </a:endParaRPr>
            </a:p>
            <a:p>
              <a:pPr algn="ctr"/>
              <a:r>
                <a:rPr lang="en-US" sz="2200" dirty="0">
                  <a:latin typeface="+mn-lt"/>
                </a:rPr>
                <a:t> </a:t>
              </a:r>
              <a:r>
                <a:rPr lang="en-US" sz="2400" dirty="0">
                  <a:latin typeface="+mn-lt"/>
                </a:rPr>
                <a:t>“Accessibility, sustainability, excellence: how to expand access to research publications” </a:t>
              </a:r>
              <a:endParaRPr lang="en-US" sz="2400" dirty="0" smtClean="0">
                <a:latin typeface="+mn-lt"/>
              </a:endParaRPr>
            </a:p>
            <a:p>
              <a:pPr algn="ctr"/>
              <a:endParaRPr lang="en-US" sz="2200" b="1" dirty="0" smtClean="0">
                <a:latin typeface="+mn-lt"/>
              </a:endParaRPr>
            </a:p>
            <a:p>
              <a:endParaRPr lang="en-US" sz="2200" dirty="0">
                <a:latin typeface="+mn-lt"/>
              </a:endParaRPr>
            </a:p>
          </p:txBody>
        </p:sp>
        <p:pic>
          <p:nvPicPr>
            <p:cNvPr id="12" name="Picture 2"/>
            <p:cNvPicPr>
              <a:picLocks noChangeAspect="1" noChangeArrowheads="1"/>
            </p:cNvPicPr>
            <p:nvPr/>
          </p:nvPicPr>
          <p:blipFill>
            <a:blip r:embed="rId3" cstate="print"/>
            <a:srcRect/>
            <a:stretch>
              <a:fillRect/>
            </a:stretch>
          </p:blipFill>
          <p:spPr bwMode="auto">
            <a:xfrm>
              <a:off x="7041308" y="4775896"/>
              <a:ext cx="1912379" cy="1533424"/>
            </a:xfrm>
            <a:prstGeom prst="rect">
              <a:avLst/>
            </a:prstGeom>
            <a:noFill/>
            <a:ln w="9525">
              <a:noFill/>
              <a:miter lim="800000"/>
              <a:headEnd/>
              <a:tailEnd/>
            </a:ln>
          </p:spPr>
        </p:pic>
      </p:grpSp>
      <p:sp>
        <p:nvSpPr>
          <p:cNvPr id="13" name="Textfeld 12"/>
          <p:cNvSpPr txBox="1"/>
          <p:nvPr/>
        </p:nvSpPr>
        <p:spPr>
          <a:xfrm>
            <a:off x="2555776" y="548680"/>
            <a:ext cx="1224136" cy="461665"/>
          </a:xfrm>
          <a:prstGeom prst="rect">
            <a:avLst/>
          </a:prstGeom>
          <a:solidFill>
            <a:schemeClr val="bg1">
              <a:lumMod val="65000"/>
            </a:schemeClr>
          </a:solidFill>
        </p:spPr>
        <p:txBody>
          <a:bodyPr wrap="square" rtlCol="0">
            <a:spAutoFit/>
          </a:bodyPr>
          <a:lstStyle/>
          <a:p>
            <a:pPr algn="ctr"/>
            <a:r>
              <a:rPr lang="de-DE" sz="2400" dirty="0" err="1" smtClean="0">
                <a:solidFill>
                  <a:srgbClr val="002060"/>
                </a:solidFill>
              </a:rPr>
              <a:t>gold</a:t>
            </a:r>
            <a:endParaRPr lang="de-DE" sz="2400" dirty="0">
              <a:solidFill>
                <a:srgbClr val="002060"/>
              </a:solidFill>
            </a:endParaRPr>
          </a:p>
        </p:txBody>
      </p:sp>
      <p:sp>
        <p:nvSpPr>
          <p:cNvPr id="16" name="Text Box 9"/>
          <p:cNvSpPr txBox="1">
            <a:spLocks noChangeArrowheads="1"/>
          </p:cNvSpPr>
          <p:nvPr/>
        </p:nvSpPr>
        <p:spPr bwMode="auto">
          <a:xfrm>
            <a:off x="179512" y="620688"/>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Politische Steuerung</a:t>
            </a:r>
          </a:p>
        </p:txBody>
      </p:sp>
      <p:sp>
        <p:nvSpPr>
          <p:cNvPr id="17" name="Textfeld 16"/>
          <p:cNvSpPr txBox="1"/>
          <p:nvPr/>
        </p:nvSpPr>
        <p:spPr>
          <a:xfrm>
            <a:off x="2555776" y="1124744"/>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grün</a:t>
            </a:r>
            <a:endParaRPr lang="de-DE" sz="2400" dirty="0">
              <a:solidFill>
                <a:srgbClr val="002060"/>
              </a:solidFill>
            </a:endParaRPr>
          </a:p>
        </p:txBody>
      </p:sp>
      <p:sp>
        <p:nvSpPr>
          <p:cNvPr id="18" name="Textfeld 17"/>
          <p:cNvSpPr txBox="1"/>
          <p:nvPr/>
        </p:nvSpPr>
        <p:spPr>
          <a:xfrm>
            <a:off x="4067944" y="764704"/>
            <a:ext cx="864096" cy="461665"/>
          </a:xfrm>
          <a:prstGeom prst="rect">
            <a:avLst/>
          </a:prstGeom>
          <a:solidFill>
            <a:schemeClr val="tx1"/>
          </a:solidFill>
        </p:spPr>
        <p:txBody>
          <a:bodyPr wrap="square" rtlCol="0">
            <a:spAutoFit/>
          </a:bodyPr>
          <a:lstStyle/>
          <a:p>
            <a:pPr algn="ctr"/>
            <a:r>
              <a:rPr lang="de-DE" sz="2400" dirty="0" smtClean="0">
                <a:solidFill>
                  <a:schemeClr val="bg1"/>
                </a:solidFill>
              </a:rPr>
              <a:t>UK</a:t>
            </a:r>
            <a:endParaRPr lang="de-DE" sz="2400" dirty="0">
              <a:solidFill>
                <a:schemeClr val="bg1"/>
              </a:solidFill>
            </a:endParaRPr>
          </a:p>
        </p:txBody>
      </p:sp>
      <p:sp>
        <p:nvSpPr>
          <p:cNvPr id="19" name="Textfeld 18"/>
          <p:cNvSpPr txBox="1"/>
          <p:nvPr/>
        </p:nvSpPr>
        <p:spPr>
          <a:xfrm>
            <a:off x="323528" y="2852936"/>
            <a:ext cx="4752528" cy="1200329"/>
          </a:xfrm>
          <a:prstGeom prst="rect">
            <a:avLst/>
          </a:prstGeom>
          <a:noFill/>
          <a:ln w="28575">
            <a:noFill/>
          </a:ln>
        </p:spPr>
        <p:txBody>
          <a:bodyPr wrap="square" rtlCol="0">
            <a:spAutoFit/>
          </a:bodyPr>
          <a:lstStyle/>
          <a:p>
            <a:r>
              <a:rPr lang="en-US" sz="2400" dirty="0" smtClean="0">
                <a:latin typeface="+mn-lt"/>
              </a:rPr>
              <a:t>Policies on open access to scientific research results should apply to all research that </a:t>
            </a:r>
            <a:r>
              <a:rPr lang="de-DE" sz="2400" dirty="0" smtClean="0">
                <a:latin typeface="+mn-lt"/>
              </a:rPr>
              <a:t>receives public funds.</a:t>
            </a:r>
            <a:endParaRPr lang="de-DE" sz="2400" dirty="0">
              <a:latin typeface="+mn-lt"/>
            </a:endParaRPr>
          </a:p>
        </p:txBody>
      </p:sp>
      <p:sp>
        <p:nvSpPr>
          <p:cNvPr id="15" name="Textfeld 14"/>
          <p:cNvSpPr txBox="1"/>
          <p:nvPr/>
        </p:nvSpPr>
        <p:spPr>
          <a:xfrm>
            <a:off x="0" y="-27384"/>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2699792" y="2420888"/>
            <a:ext cx="184731" cy="369332"/>
          </a:xfrm>
          <a:prstGeom prst="rect">
            <a:avLst/>
          </a:prstGeom>
          <a:noFill/>
        </p:spPr>
        <p:txBody>
          <a:bodyPr wrap="none" rtlCol="0">
            <a:spAutoFit/>
          </a:bodyPr>
          <a:lstStyle/>
          <a:p>
            <a:endParaRPr lang="de-DE" dirty="0"/>
          </a:p>
        </p:txBody>
      </p:sp>
      <p:pic>
        <p:nvPicPr>
          <p:cNvPr id="15" name="Picture 2"/>
          <p:cNvPicPr>
            <a:picLocks noChangeAspect="1" noChangeArrowheads="1"/>
          </p:cNvPicPr>
          <p:nvPr/>
        </p:nvPicPr>
        <p:blipFill>
          <a:blip r:embed="rId2" cstate="print"/>
          <a:srcRect/>
          <a:stretch>
            <a:fillRect/>
          </a:stretch>
        </p:blipFill>
        <p:spPr bwMode="auto">
          <a:xfrm>
            <a:off x="3995936" y="548680"/>
            <a:ext cx="4938304" cy="1224136"/>
          </a:xfrm>
          <a:prstGeom prst="rect">
            <a:avLst/>
          </a:prstGeom>
          <a:noFill/>
          <a:ln w="9525">
            <a:noFill/>
            <a:miter lim="800000"/>
            <a:headEnd/>
            <a:tailEnd/>
          </a:ln>
        </p:spPr>
      </p:pic>
      <p:sp>
        <p:nvSpPr>
          <p:cNvPr id="20" name="Rechteck 19"/>
          <p:cNvSpPr/>
          <p:nvPr/>
        </p:nvSpPr>
        <p:spPr>
          <a:xfrm>
            <a:off x="251520" y="1988840"/>
            <a:ext cx="7488832" cy="1200329"/>
          </a:xfrm>
          <a:prstGeom prst="rect">
            <a:avLst/>
          </a:prstGeom>
        </p:spPr>
        <p:txBody>
          <a:bodyPr wrap="square">
            <a:spAutoFit/>
          </a:bodyPr>
          <a:lstStyle/>
          <a:p>
            <a:r>
              <a:rPr lang="en-US" dirty="0" smtClean="0"/>
              <a:t>“British universities now pay around £200m a year </a:t>
            </a:r>
            <a:r>
              <a:rPr lang="en-US" b="1" dirty="0" smtClean="0"/>
              <a:t>in subscription fees </a:t>
            </a:r>
            <a:r>
              <a:rPr lang="en-US" dirty="0" smtClean="0"/>
              <a:t>to journal publishers, but under the new scheme, authors will pay "</a:t>
            </a:r>
            <a:r>
              <a:rPr lang="en-US" b="1" dirty="0" smtClean="0"/>
              <a:t>article processing charges</a:t>
            </a:r>
            <a:r>
              <a:rPr lang="en-US" dirty="0" smtClean="0"/>
              <a:t>" (APCs) to have their papers peer reviewed, edited and made freely available online. The typical APC is around £2,000 per article.”</a:t>
            </a:r>
            <a:endParaRPr lang="en-US" dirty="0"/>
          </a:p>
        </p:txBody>
      </p:sp>
      <p:grpSp>
        <p:nvGrpSpPr>
          <p:cNvPr id="2" name="Gruppieren 13"/>
          <p:cNvGrpSpPr/>
          <p:nvPr/>
        </p:nvGrpSpPr>
        <p:grpSpPr>
          <a:xfrm>
            <a:off x="6876256" y="3616649"/>
            <a:ext cx="1548680" cy="2567239"/>
            <a:chOff x="6876256" y="3616649"/>
            <a:chExt cx="1548680" cy="2567239"/>
          </a:xfrm>
        </p:grpSpPr>
        <p:pic>
          <p:nvPicPr>
            <p:cNvPr id="22" name="Picture 2"/>
            <p:cNvPicPr>
              <a:picLocks noChangeAspect="1" noChangeArrowheads="1"/>
            </p:cNvPicPr>
            <p:nvPr/>
          </p:nvPicPr>
          <p:blipFill>
            <a:blip r:embed="rId3" cstate="print"/>
            <a:srcRect/>
            <a:stretch>
              <a:fillRect/>
            </a:stretch>
          </p:blipFill>
          <p:spPr bwMode="auto">
            <a:xfrm>
              <a:off x="6948264" y="3616649"/>
              <a:ext cx="1440160" cy="1900583"/>
            </a:xfrm>
            <a:prstGeom prst="rect">
              <a:avLst/>
            </a:prstGeom>
            <a:noFill/>
            <a:ln w="9525">
              <a:noFill/>
              <a:miter lim="800000"/>
              <a:headEnd/>
              <a:tailEnd/>
            </a:ln>
          </p:spPr>
        </p:pic>
        <p:sp>
          <p:nvSpPr>
            <p:cNvPr id="23" name="Textfeld 22"/>
            <p:cNvSpPr txBox="1"/>
            <p:nvPr/>
          </p:nvSpPr>
          <p:spPr>
            <a:xfrm>
              <a:off x="6876256" y="5445224"/>
              <a:ext cx="1548680" cy="738664"/>
            </a:xfrm>
            <a:prstGeom prst="rect">
              <a:avLst/>
            </a:prstGeom>
            <a:noFill/>
          </p:spPr>
          <p:txBody>
            <a:bodyPr wrap="square" rtlCol="0">
              <a:spAutoFit/>
            </a:bodyPr>
            <a:lstStyle/>
            <a:p>
              <a:pPr algn="ctr"/>
              <a:r>
                <a:rPr lang="en-US" sz="1400" dirty="0" smtClean="0"/>
                <a:t>Minister of State for Universities and Science</a:t>
              </a:r>
              <a:endParaRPr lang="de-DE" sz="1400" dirty="0"/>
            </a:p>
          </p:txBody>
        </p:sp>
      </p:grpSp>
      <p:sp>
        <p:nvSpPr>
          <p:cNvPr id="24" name="Rechteck 23"/>
          <p:cNvSpPr/>
          <p:nvPr/>
        </p:nvSpPr>
        <p:spPr>
          <a:xfrm>
            <a:off x="827584" y="3789040"/>
            <a:ext cx="5616624" cy="1200329"/>
          </a:xfrm>
          <a:prstGeom prst="rect">
            <a:avLst/>
          </a:prstGeom>
          <a:ln w="28575">
            <a:noFill/>
          </a:ln>
        </p:spPr>
        <p:txBody>
          <a:bodyPr wrap="square">
            <a:spAutoFit/>
          </a:bodyPr>
          <a:lstStyle/>
          <a:p>
            <a:pPr algn="ctr"/>
            <a:r>
              <a:rPr lang="en-US" dirty="0" smtClean="0"/>
              <a:t>“cost of the transition, which could reach £50m a year, </a:t>
            </a:r>
            <a:r>
              <a:rPr lang="en-US" b="1" dirty="0" smtClean="0"/>
              <a:t>must be covered by the existing science budget and that no new money </a:t>
            </a:r>
            <a:r>
              <a:rPr lang="en-US" dirty="0" smtClean="0"/>
              <a:t>would be found to fund the process.”</a:t>
            </a:r>
            <a:endParaRPr lang="en-US" dirty="0"/>
          </a:p>
        </p:txBody>
      </p:sp>
      <p:sp>
        <p:nvSpPr>
          <p:cNvPr id="16" name="Textfeld 15"/>
          <p:cNvSpPr txBox="1"/>
          <p:nvPr/>
        </p:nvSpPr>
        <p:spPr>
          <a:xfrm>
            <a:off x="0" y="0"/>
            <a:ext cx="9144000" cy="400110"/>
          </a:xfrm>
          <a:prstGeom prst="rect">
            <a:avLst/>
          </a:prstGeom>
          <a:solidFill>
            <a:schemeClr val="tx1"/>
          </a:solidFill>
        </p:spPr>
        <p:txBody>
          <a:bodyPr wrap="square">
            <a:spAutoFit/>
          </a:bodyPr>
          <a:lstStyle/>
          <a:p>
            <a:pPr algn="ctr"/>
            <a:r>
              <a:rPr lang="de-DE" sz="2000" dirty="0" smtClean="0">
                <a:solidFill>
                  <a:schemeClr val="bg1"/>
                </a:solidFill>
              </a:rPr>
              <a:t>Anpassungsdruck zugunsten Open Access</a:t>
            </a:r>
            <a:endParaRPr lang="de-DE" sz="2000" dirty="0">
              <a:solidFill>
                <a:schemeClr val="bg1"/>
              </a:solidFill>
              <a:latin typeface="+mn-lt"/>
            </a:endParaRPr>
          </a:p>
        </p:txBody>
      </p:sp>
      <p:sp>
        <p:nvSpPr>
          <p:cNvPr id="17" name="Textfeld 16"/>
          <p:cNvSpPr txBox="1"/>
          <p:nvPr/>
        </p:nvSpPr>
        <p:spPr>
          <a:xfrm>
            <a:off x="2555776" y="476672"/>
            <a:ext cx="1224136" cy="461665"/>
          </a:xfrm>
          <a:prstGeom prst="rect">
            <a:avLst/>
          </a:prstGeom>
          <a:solidFill>
            <a:schemeClr val="bg1">
              <a:lumMod val="65000"/>
            </a:schemeClr>
          </a:solidFill>
        </p:spPr>
        <p:txBody>
          <a:bodyPr wrap="square" rtlCol="0">
            <a:spAutoFit/>
          </a:bodyPr>
          <a:lstStyle/>
          <a:p>
            <a:pPr algn="ctr"/>
            <a:r>
              <a:rPr lang="de-DE" sz="2400" dirty="0" err="1" smtClean="0">
                <a:solidFill>
                  <a:srgbClr val="002060"/>
                </a:solidFill>
              </a:rPr>
              <a:t>gold</a:t>
            </a:r>
            <a:endParaRPr lang="de-DE" sz="2400" dirty="0">
              <a:solidFill>
                <a:srgbClr val="002060"/>
              </a:solidFill>
            </a:endParaRPr>
          </a:p>
        </p:txBody>
      </p:sp>
      <p:sp>
        <p:nvSpPr>
          <p:cNvPr id="18" name="Text Box 9"/>
          <p:cNvSpPr txBox="1">
            <a:spLocks noChangeArrowheads="1"/>
          </p:cNvSpPr>
          <p:nvPr/>
        </p:nvSpPr>
        <p:spPr bwMode="auto">
          <a:xfrm>
            <a:off x="179512" y="476672"/>
            <a:ext cx="2232248" cy="830997"/>
          </a:xfrm>
          <a:prstGeom prst="rect">
            <a:avLst/>
          </a:prstGeom>
          <a:solidFill>
            <a:schemeClr val="bg1">
              <a:lumMod val="75000"/>
            </a:schemeClr>
          </a:solidFill>
          <a:ln w="12700">
            <a:solidFill>
              <a:schemeClr val="bg1"/>
            </a:solidFill>
            <a:miter lim="800000"/>
            <a:headEnd/>
            <a:tailEnd/>
          </a:ln>
        </p:spPr>
        <p:txBody>
          <a:bodyPr wrap="square">
            <a:spAutoFit/>
          </a:bodyPr>
          <a:lstStyle/>
          <a:p>
            <a:pPr algn="ctr" eaLnBrk="0" hangingPunct="0">
              <a:defRPr/>
            </a:pPr>
            <a:r>
              <a:rPr lang="de-DE" sz="2400" b="1" dirty="0" smtClean="0">
                <a:solidFill>
                  <a:schemeClr val="tx2">
                    <a:lumMod val="75000"/>
                  </a:schemeClr>
                </a:solidFill>
                <a:latin typeface="+mn-lt"/>
              </a:rPr>
              <a:t>Politische Steuerung</a:t>
            </a:r>
          </a:p>
        </p:txBody>
      </p:sp>
      <p:sp>
        <p:nvSpPr>
          <p:cNvPr id="19" name="Textfeld 18"/>
          <p:cNvSpPr txBox="1"/>
          <p:nvPr/>
        </p:nvSpPr>
        <p:spPr>
          <a:xfrm>
            <a:off x="2555776" y="980728"/>
            <a:ext cx="1224136" cy="461665"/>
          </a:xfrm>
          <a:prstGeom prst="rect">
            <a:avLst/>
          </a:prstGeom>
          <a:solidFill>
            <a:schemeClr val="bg1">
              <a:lumMod val="65000"/>
            </a:schemeClr>
          </a:solidFill>
        </p:spPr>
        <p:txBody>
          <a:bodyPr wrap="square" rtlCol="0">
            <a:spAutoFit/>
          </a:bodyPr>
          <a:lstStyle/>
          <a:p>
            <a:pPr algn="ctr"/>
            <a:r>
              <a:rPr lang="de-DE" sz="2400" dirty="0" smtClean="0">
                <a:solidFill>
                  <a:srgbClr val="002060"/>
                </a:solidFill>
              </a:rPr>
              <a:t>grün</a:t>
            </a:r>
            <a:endParaRPr lang="de-DE" sz="2400" dirty="0">
              <a:solidFill>
                <a:srgbClr val="002060"/>
              </a:solidFill>
            </a:endParaRPr>
          </a:p>
        </p:txBody>
      </p:sp>
      <p:sp>
        <p:nvSpPr>
          <p:cNvPr id="21" name="Textfeld 20"/>
          <p:cNvSpPr txBox="1"/>
          <p:nvPr/>
        </p:nvSpPr>
        <p:spPr>
          <a:xfrm>
            <a:off x="899592" y="1412776"/>
            <a:ext cx="864096" cy="461665"/>
          </a:xfrm>
          <a:prstGeom prst="rect">
            <a:avLst/>
          </a:prstGeom>
          <a:solidFill>
            <a:schemeClr val="tx1"/>
          </a:solidFill>
        </p:spPr>
        <p:txBody>
          <a:bodyPr wrap="square" rtlCol="0">
            <a:spAutoFit/>
          </a:bodyPr>
          <a:lstStyle/>
          <a:p>
            <a:pPr algn="ctr"/>
            <a:r>
              <a:rPr lang="de-DE" sz="2400" dirty="0" smtClean="0">
                <a:solidFill>
                  <a:schemeClr val="bg1"/>
                </a:solidFill>
              </a:rPr>
              <a:t>UK</a:t>
            </a:r>
            <a:endParaRPr lang="de-DE"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195736" y="908720"/>
            <a:ext cx="4680520" cy="1200329"/>
          </a:xfrm>
          <a:prstGeom prst="rect">
            <a:avLst/>
          </a:prstGeom>
          <a:solidFill>
            <a:schemeClr val="tx1"/>
          </a:solidFill>
        </p:spPr>
        <p:txBody>
          <a:bodyPr wrap="square" rtlCol="0">
            <a:spAutoFit/>
          </a:bodyPr>
          <a:lstStyle/>
          <a:p>
            <a:pPr algn="ctr"/>
            <a:r>
              <a:rPr lang="en-US" sz="3600" dirty="0" err="1" smtClean="0">
                <a:solidFill>
                  <a:schemeClr val="bg1"/>
                </a:solidFill>
                <a:latin typeface="+mn-lt"/>
              </a:rPr>
              <a:t>Zweitveröffentlichungs-recht</a:t>
            </a:r>
            <a:r>
              <a:rPr lang="en-US" sz="3600" dirty="0" smtClean="0">
                <a:solidFill>
                  <a:schemeClr val="bg1"/>
                </a:solidFill>
                <a:latin typeface="+mn-lt"/>
              </a:rPr>
              <a:t> </a:t>
            </a:r>
            <a:r>
              <a:rPr lang="en-US" sz="3600" dirty="0" err="1" smtClean="0">
                <a:solidFill>
                  <a:schemeClr val="bg1"/>
                </a:solidFill>
                <a:latin typeface="+mn-lt"/>
              </a:rPr>
              <a:t>im</a:t>
            </a:r>
            <a:r>
              <a:rPr lang="en-US" sz="3600" dirty="0" smtClean="0">
                <a:solidFill>
                  <a:schemeClr val="bg1"/>
                </a:solidFill>
                <a:latin typeface="+mn-lt"/>
              </a:rPr>
              <a:t> </a:t>
            </a:r>
            <a:r>
              <a:rPr lang="en-US" sz="3600" dirty="0" err="1" smtClean="0">
                <a:solidFill>
                  <a:schemeClr val="bg1"/>
                </a:solidFill>
                <a:latin typeface="+mn-lt"/>
              </a:rPr>
              <a:t>Urheberrecht</a:t>
            </a:r>
            <a:endParaRPr lang="en-US" sz="36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ige Legende 13"/>
          <p:cNvSpPr/>
          <p:nvPr/>
        </p:nvSpPr>
        <p:spPr>
          <a:xfrm>
            <a:off x="3131800" y="1196752"/>
            <a:ext cx="5688672" cy="936068"/>
          </a:xfrm>
          <a:prstGeom prst="wedgeRectCallout">
            <a:avLst>
              <a:gd name="adj1" fmla="val -70928"/>
              <a:gd name="adj2" fmla="val -330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Verankerung des Zweitverwertungsrechts (sollte Zweitveröffentlichungsrecht heißen) im deutschen Urheberrechtsgesetz  (§ 38. 4 ) </a:t>
            </a:r>
            <a:endParaRPr lang="de-DE" sz="2000" b="1" dirty="0">
              <a:solidFill>
                <a:schemeClr val="tx1"/>
              </a:solidFill>
            </a:endParaRPr>
          </a:p>
        </p:txBody>
      </p:sp>
      <p:sp>
        <p:nvSpPr>
          <p:cNvPr id="15" name="Textfeld 14"/>
          <p:cNvSpPr txBox="1"/>
          <p:nvPr/>
        </p:nvSpPr>
        <p:spPr>
          <a:xfrm>
            <a:off x="611560" y="1660700"/>
            <a:ext cx="2016224"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ab 1.1.2014</a:t>
            </a:r>
            <a:endParaRPr lang="de-DE" sz="2000" dirty="0">
              <a:solidFill>
                <a:schemeClr val="bg1"/>
              </a:solidFill>
              <a:latin typeface="+mn-lt"/>
            </a:endParaRPr>
          </a:p>
        </p:txBody>
      </p:sp>
      <p:sp>
        <p:nvSpPr>
          <p:cNvPr id="16" name="Textfeld 15"/>
          <p:cNvSpPr txBox="1"/>
          <p:nvPr/>
        </p:nvSpPr>
        <p:spPr>
          <a:xfrm>
            <a:off x="683460" y="2276840"/>
            <a:ext cx="7849090" cy="3477875"/>
          </a:xfrm>
          <a:prstGeom prst="rect">
            <a:avLst/>
          </a:prstGeom>
          <a:solidFill>
            <a:schemeClr val="bg1"/>
          </a:solidFill>
        </p:spPr>
        <p:txBody>
          <a:bodyPr wrap="square" rtlCol="0">
            <a:spAutoFit/>
          </a:bodyPr>
          <a:lstStyle/>
          <a:p>
            <a:r>
              <a:rPr lang="de-DE" sz="2000" dirty="0" smtClean="0">
                <a:latin typeface="+mn-lt"/>
              </a:rPr>
              <a:t>„(4) Der Urheber eines wissenschaftlichen Beitrags, der </a:t>
            </a:r>
            <a:r>
              <a:rPr lang="de-DE" sz="2000" b="1" dirty="0" smtClean="0">
                <a:latin typeface="+mn-lt"/>
              </a:rPr>
              <a:t>im Rahmen einer mindestens zur Hälfte mit öffentlichen Mitteln geförderten Forschungstätigkeit</a:t>
            </a:r>
            <a:r>
              <a:rPr lang="de-DE" sz="2000" dirty="0" smtClean="0">
                <a:latin typeface="+mn-lt"/>
              </a:rPr>
              <a:t> entstanden und in einer </a:t>
            </a:r>
            <a:r>
              <a:rPr lang="de-DE" sz="2000" b="1" dirty="0" smtClean="0">
                <a:latin typeface="+mn-lt"/>
              </a:rPr>
              <a:t>periodisch mindestens zweimal jährlich erscheinenden Sammlung </a:t>
            </a:r>
            <a:r>
              <a:rPr lang="de-DE" sz="2000" dirty="0" smtClean="0">
                <a:latin typeface="+mn-lt"/>
              </a:rPr>
              <a:t>erschienen ist, hat auch dann, wenn er dem Verleger oder Herausgeber ein ausschließliches</a:t>
            </a:r>
          </a:p>
          <a:p>
            <a:r>
              <a:rPr lang="de-DE" sz="2000" dirty="0" smtClean="0">
                <a:latin typeface="+mn-lt"/>
              </a:rPr>
              <a:t>Nutzungsrecht eingeräumt hat, das Recht, den Beitrag nach </a:t>
            </a:r>
            <a:r>
              <a:rPr lang="de-DE" sz="2000" b="1" dirty="0" smtClean="0">
                <a:latin typeface="+mn-lt"/>
              </a:rPr>
              <a:t>Ablauf von zwölf Monaten</a:t>
            </a:r>
            <a:r>
              <a:rPr lang="de-DE" sz="2000" dirty="0" smtClean="0">
                <a:latin typeface="+mn-lt"/>
              </a:rPr>
              <a:t> seit der Erstveröffentlichung </a:t>
            </a:r>
            <a:r>
              <a:rPr lang="de-DE" sz="2000" b="1" dirty="0" smtClean="0">
                <a:latin typeface="+mn-lt"/>
              </a:rPr>
              <a:t>in der akzeptierten Manuskriptversion </a:t>
            </a:r>
            <a:r>
              <a:rPr lang="de-DE" sz="2000" dirty="0" smtClean="0">
                <a:latin typeface="+mn-lt"/>
              </a:rPr>
              <a:t>öffentlich zugänglich zu machen, soweit dies keinem gewerblichen Zweck dient. Die Quelle der Erstveröffentlichung ist anzugeben</a:t>
            </a:r>
            <a:r>
              <a:rPr lang="de-DE" sz="2000" b="1" dirty="0" smtClean="0">
                <a:latin typeface="+mn-lt"/>
              </a:rPr>
              <a:t>. Eine zum Nachteil des Urhebers abweichende Vereinbarung ist unwirksam.“</a:t>
            </a:r>
            <a:endParaRPr lang="de-DE" sz="2000" b="1" dirty="0" smtClean="0">
              <a:solidFill>
                <a:srgbClr val="002060"/>
              </a:solidFill>
              <a:latin typeface="+mn-lt"/>
            </a:endParaRPr>
          </a:p>
        </p:txBody>
      </p:sp>
      <p:sp>
        <p:nvSpPr>
          <p:cNvPr id="8" name="Textfeld 7"/>
          <p:cNvSpPr txBox="1"/>
          <p:nvPr/>
        </p:nvSpPr>
        <p:spPr>
          <a:xfrm>
            <a:off x="0" y="0"/>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Zweitveröffentlichungsrecht im Urheberrecht </a:t>
            </a:r>
            <a:endParaRPr lang="de-DE" sz="2400" b="1" dirty="0">
              <a:solidFill>
                <a:schemeClr val="bg1"/>
              </a:solidFill>
              <a:latin typeface="+mn-lt"/>
            </a:endParaRPr>
          </a:p>
        </p:txBody>
      </p:sp>
      <p:sp>
        <p:nvSpPr>
          <p:cNvPr id="11" name="Pfeil nach unten 10"/>
          <p:cNvSpPr/>
          <p:nvPr/>
        </p:nvSpPr>
        <p:spPr>
          <a:xfrm>
            <a:off x="6732310" y="1916802"/>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unten 11"/>
          <p:cNvSpPr/>
          <p:nvPr/>
        </p:nvSpPr>
        <p:spPr>
          <a:xfrm>
            <a:off x="7236370" y="263689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feil nach unten 12"/>
          <p:cNvSpPr/>
          <p:nvPr/>
        </p:nvSpPr>
        <p:spPr>
          <a:xfrm>
            <a:off x="7092350" y="350101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feil nach unten 16"/>
          <p:cNvSpPr/>
          <p:nvPr/>
        </p:nvSpPr>
        <p:spPr>
          <a:xfrm>
            <a:off x="467430" y="422111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feil nach unten 17"/>
          <p:cNvSpPr/>
          <p:nvPr/>
        </p:nvSpPr>
        <p:spPr>
          <a:xfrm>
            <a:off x="467430" y="522925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p:nvSpPr>
        <p:spPr>
          <a:xfrm>
            <a:off x="179390" y="1124680"/>
            <a:ext cx="2808390"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Rechtliche Regelung</a:t>
            </a:r>
            <a:endParaRPr lang="de-DE" sz="20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animBg="1"/>
      <p:bldP spid="13"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ige Legende 13"/>
          <p:cNvSpPr/>
          <p:nvPr/>
        </p:nvSpPr>
        <p:spPr>
          <a:xfrm>
            <a:off x="3131800" y="1196752"/>
            <a:ext cx="5688672" cy="936068"/>
          </a:xfrm>
          <a:prstGeom prst="wedgeRectCallout">
            <a:avLst>
              <a:gd name="adj1" fmla="val -70928"/>
              <a:gd name="adj2" fmla="val -330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Die (verbindliche)  Begründung des Gesetzes diskriminiert die normale Hochschulwissenschaft</a:t>
            </a:r>
            <a:endParaRPr lang="de-DE" sz="2000" b="1" dirty="0">
              <a:solidFill>
                <a:schemeClr val="tx1"/>
              </a:solidFill>
            </a:endParaRPr>
          </a:p>
        </p:txBody>
      </p:sp>
      <p:sp>
        <p:nvSpPr>
          <p:cNvPr id="15" name="Textfeld 14"/>
          <p:cNvSpPr txBox="1"/>
          <p:nvPr/>
        </p:nvSpPr>
        <p:spPr>
          <a:xfrm>
            <a:off x="611560" y="1124744"/>
            <a:ext cx="2016224"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ab 1.1.2014</a:t>
            </a:r>
            <a:endParaRPr lang="de-DE" sz="2000" dirty="0">
              <a:solidFill>
                <a:schemeClr val="bg1"/>
              </a:solidFill>
              <a:latin typeface="+mn-lt"/>
            </a:endParaRPr>
          </a:p>
        </p:txBody>
      </p:sp>
      <p:sp>
        <p:nvSpPr>
          <p:cNvPr id="16" name="Textfeld 15"/>
          <p:cNvSpPr txBox="1"/>
          <p:nvPr/>
        </p:nvSpPr>
        <p:spPr>
          <a:xfrm>
            <a:off x="683460" y="2276840"/>
            <a:ext cx="7849090" cy="1015663"/>
          </a:xfrm>
          <a:prstGeom prst="rect">
            <a:avLst/>
          </a:prstGeom>
          <a:solidFill>
            <a:schemeClr val="bg1"/>
          </a:solidFill>
        </p:spPr>
        <p:txBody>
          <a:bodyPr wrap="square" rtlCol="0">
            <a:spAutoFit/>
          </a:bodyPr>
          <a:lstStyle/>
          <a:p>
            <a:r>
              <a:rPr lang="de-DE" sz="2000" dirty="0" smtClean="0">
                <a:latin typeface="+mn-lt"/>
              </a:rPr>
              <a:t>„(4) Der Urheber eines wissenschaftlichen Beitrags, der </a:t>
            </a:r>
            <a:r>
              <a:rPr lang="de-DE" sz="2000" b="1" dirty="0" smtClean="0">
                <a:latin typeface="+mn-lt"/>
              </a:rPr>
              <a:t>im Rahmen einer mindestens zur Hälfte mit öffentlichen Mitteln geförderten Forschungstätigkeit</a:t>
            </a:r>
            <a:r>
              <a:rPr lang="de-DE" sz="2000" dirty="0" smtClean="0">
                <a:latin typeface="+mn-lt"/>
              </a:rPr>
              <a:t> entstanden  ….</a:t>
            </a:r>
            <a:r>
              <a:rPr lang="de-DE" sz="2000" b="1" dirty="0" smtClean="0">
                <a:latin typeface="+mn-lt"/>
              </a:rPr>
              <a:t>“</a:t>
            </a:r>
            <a:endParaRPr lang="de-DE" sz="2000" b="1" dirty="0" smtClean="0">
              <a:solidFill>
                <a:srgbClr val="002060"/>
              </a:solidFill>
              <a:latin typeface="+mn-lt"/>
            </a:endParaRPr>
          </a:p>
        </p:txBody>
      </p:sp>
      <p:sp>
        <p:nvSpPr>
          <p:cNvPr id="19" name="Textfeld 18"/>
          <p:cNvSpPr txBox="1"/>
          <p:nvPr/>
        </p:nvSpPr>
        <p:spPr>
          <a:xfrm>
            <a:off x="611450" y="1628750"/>
            <a:ext cx="2016224"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aber</a:t>
            </a:r>
            <a:endParaRPr lang="de-DE" sz="2000" dirty="0">
              <a:solidFill>
                <a:schemeClr val="bg1"/>
              </a:solidFill>
              <a:latin typeface="+mn-lt"/>
            </a:endParaRPr>
          </a:p>
        </p:txBody>
      </p:sp>
      <p:grpSp>
        <p:nvGrpSpPr>
          <p:cNvPr id="2" name="Gruppieren 22"/>
          <p:cNvGrpSpPr/>
          <p:nvPr/>
        </p:nvGrpSpPr>
        <p:grpSpPr>
          <a:xfrm>
            <a:off x="467430" y="3284980"/>
            <a:ext cx="8425170" cy="1323439"/>
            <a:chOff x="467430" y="3284980"/>
            <a:chExt cx="8425170" cy="1323439"/>
          </a:xfrm>
        </p:grpSpPr>
        <p:sp>
          <p:nvSpPr>
            <p:cNvPr id="17" name="Pfeil nach unten 16"/>
            <p:cNvSpPr/>
            <p:nvPr/>
          </p:nvSpPr>
          <p:spPr>
            <a:xfrm>
              <a:off x="467430" y="350101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19"/>
            <p:cNvSpPr txBox="1"/>
            <p:nvPr/>
          </p:nvSpPr>
          <p:spPr>
            <a:xfrm>
              <a:off x="1043510" y="3284980"/>
              <a:ext cx="7849090" cy="1323439"/>
            </a:xfrm>
            <a:prstGeom prst="rect">
              <a:avLst/>
            </a:prstGeom>
            <a:solidFill>
              <a:schemeClr val="bg1"/>
            </a:solidFill>
          </p:spPr>
          <p:txBody>
            <a:bodyPr wrap="square" rtlCol="0">
              <a:spAutoFit/>
            </a:bodyPr>
            <a:lstStyle/>
            <a:p>
              <a:r>
                <a:rPr lang="de-DE" sz="2000" dirty="0" smtClean="0">
                  <a:latin typeface="+mn-lt"/>
                </a:rPr>
                <a:t>„Das vorgeschlagene Zweitverwertungsrecht …</a:t>
              </a:r>
              <a:r>
                <a:rPr lang="de-DE" sz="2000" dirty="0" err="1" smtClean="0">
                  <a:latin typeface="+mn-lt"/>
                </a:rPr>
                <a:t>umfasst</a:t>
              </a:r>
              <a:r>
                <a:rPr lang="de-DE" sz="2000" dirty="0" smtClean="0">
                  <a:latin typeface="+mn-lt"/>
                </a:rPr>
                <a:t> Forschungstätigkeiten, die im Rahmen der öffentlichen Projekt-</a:t>
              </a:r>
              <a:r>
                <a:rPr lang="de-DE" sz="2000" dirty="0" err="1" smtClean="0">
                  <a:latin typeface="+mn-lt"/>
                </a:rPr>
                <a:t>förderung</a:t>
              </a:r>
              <a:r>
                <a:rPr lang="de-DE" sz="2000" dirty="0" smtClean="0">
                  <a:latin typeface="+mn-lt"/>
                </a:rPr>
                <a:t> oder an einer institutionell geförderten außeruniversitären Forschungseinrichtung durchgeführt werden.“ </a:t>
              </a:r>
              <a:endParaRPr lang="de-DE" sz="2000" b="1" dirty="0" smtClean="0">
                <a:solidFill>
                  <a:srgbClr val="002060"/>
                </a:solidFill>
                <a:latin typeface="+mn-lt"/>
              </a:endParaRPr>
            </a:p>
          </p:txBody>
        </p:sp>
      </p:grpSp>
      <p:grpSp>
        <p:nvGrpSpPr>
          <p:cNvPr id="3" name="Gruppieren 23"/>
          <p:cNvGrpSpPr/>
          <p:nvPr/>
        </p:nvGrpSpPr>
        <p:grpSpPr>
          <a:xfrm>
            <a:off x="467430" y="4797190"/>
            <a:ext cx="8425170" cy="1015663"/>
            <a:chOff x="467430" y="4797190"/>
            <a:chExt cx="8425170" cy="1015663"/>
          </a:xfrm>
        </p:grpSpPr>
        <p:sp>
          <p:nvSpPr>
            <p:cNvPr id="18" name="Pfeil nach unten 17"/>
            <p:cNvSpPr/>
            <p:nvPr/>
          </p:nvSpPr>
          <p:spPr>
            <a:xfrm>
              <a:off x="467430" y="486920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feld 21"/>
            <p:cNvSpPr txBox="1"/>
            <p:nvPr/>
          </p:nvSpPr>
          <p:spPr>
            <a:xfrm>
              <a:off x="1043510" y="4797190"/>
              <a:ext cx="7849090" cy="1015663"/>
            </a:xfrm>
            <a:prstGeom prst="rect">
              <a:avLst/>
            </a:prstGeom>
            <a:solidFill>
              <a:schemeClr val="bg1"/>
            </a:solidFill>
          </p:spPr>
          <p:txBody>
            <a:bodyPr wrap="square" rtlCol="0">
              <a:spAutoFit/>
            </a:bodyPr>
            <a:lstStyle/>
            <a:p>
              <a:r>
                <a:rPr lang="de-DE" sz="2000" dirty="0" smtClean="0">
                  <a:latin typeface="+mn-lt"/>
                </a:rPr>
                <a:t>„</a:t>
              </a:r>
              <a:r>
                <a:rPr lang="en-US" sz="2000" dirty="0" err="1" smtClean="0">
                  <a:latin typeface="+mn-lt"/>
                </a:rPr>
                <a:t>Der</a:t>
              </a:r>
              <a:r>
                <a:rPr lang="en-US" sz="2000" dirty="0" smtClean="0">
                  <a:latin typeface="+mn-lt"/>
                </a:rPr>
                <a:t> </a:t>
              </a:r>
              <a:r>
                <a:rPr lang="en-US" sz="2000" dirty="0" err="1" smtClean="0">
                  <a:latin typeface="+mn-lt"/>
                </a:rPr>
                <a:t>Anwendungsbereich</a:t>
              </a:r>
              <a:r>
                <a:rPr lang="en-US" sz="2000" dirty="0" smtClean="0">
                  <a:latin typeface="+mn-lt"/>
                </a:rPr>
                <a:t> des </a:t>
              </a:r>
              <a:r>
                <a:rPr lang="en-US" sz="2000" dirty="0" err="1" smtClean="0">
                  <a:latin typeface="+mn-lt"/>
                </a:rPr>
                <a:t>Zweitveröffentlichungsrechts</a:t>
              </a:r>
              <a:endParaRPr lang="en-US" sz="2000" dirty="0" smtClean="0">
                <a:latin typeface="+mn-lt"/>
              </a:endParaRPr>
            </a:p>
            <a:p>
              <a:r>
                <a:rPr lang="de-DE" sz="2000" dirty="0" smtClean="0">
                  <a:latin typeface="+mn-lt"/>
                </a:rPr>
                <a:t>ist auf diese Bereiche beschränkt, da hier das staatliche Interesse an einer Verbreitung der Forschungsergebnisse besonders hoch ist..“ </a:t>
              </a:r>
              <a:endParaRPr lang="de-DE" sz="2000" b="1" dirty="0" smtClean="0">
                <a:solidFill>
                  <a:srgbClr val="002060"/>
                </a:solidFill>
                <a:latin typeface="+mn-lt"/>
              </a:endParaRPr>
            </a:p>
          </p:txBody>
        </p:sp>
      </p:grpSp>
      <p:sp>
        <p:nvSpPr>
          <p:cNvPr id="13" name="Textfeld 12"/>
          <p:cNvSpPr txBox="1"/>
          <p:nvPr/>
        </p:nvSpPr>
        <p:spPr>
          <a:xfrm>
            <a:off x="0" y="0"/>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Zweitveröffentlichungsrecht im Urheberrecht </a:t>
            </a:r>
            <a:endParaRPr lang="de-DE" sz="24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ige Legende 13"/>
          <p:cNvSpPr/>
          <p:nvPr/>
        </p:nvSpPr>
        <p:spPr>
          <a:xfrm>
            <a:off x="3131800" y="1196752"/>
            <a:ext cx="5688672" cy="936068"/>
          </a:xfrm>
          <a:prstGeom prst="wedgeRectCallout">
            <a:avLst>
              <a:gd name="adj1" fmla="val -70928"/>
              <a:gd name="adj2" fmla="val -330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Öffentlicher Protest bei open Petition</a:t>
            </a:r>
            <a:endParaRPr lang="de-DE" sz="2000" b="1" dirty="0">
              <a:solidFill>
                <a:schemeClr val="tx1"/>
              </a:solidFill>
            </a:endParaRPr>
          </a:p>
        </p:txBody>
      </p:sp>
      <p:sp>
        <p:nvSpPr>
          <p:cNvPr id="15" name="Textfeld 14"/>
          <p:cNvSpPr txBox="1"/>
          <p:nvPr/>
        </p:nvSpPr>
        <p:spPr>
          <a:xfrm>
            <a:off x="611560" y="1124744"/>
            <a:ext cx="2016224"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daher</a:t>
            </a:r>
            <a:endParaRPr lang="de-DE" sz="2000" dirty="0">
              <a:solidFill>
                <a:schemeClr val="bg1"/>
              </a:solidFill>
              <a:latin typeface="+mn-lt"/>
            </a:endParaRPr>
          </a:p>
        </p:txBody>
      </p:sp>
      <p:grpSp>
        <p:nvGrpSpPr>
          <p:cNvPr id="2" name="Gruppieren 22"/>
          <p:cNvGrpSpPr/>
          <p:nvPr/>
        </p:nvGrpSpPr>
        <p:grpSpPr>
          <a:xfrm>
            <a:off x="33322" y="2276840"/>
            <a:ext cx="9075308" cy="3892888"/>
            <a:chOff x="33322" y="2276840"/>
            <a:chExt cx="9075308" cy="3892888"/>
          </a:xfrm>
        </p:grpSpPr>
        <p:pic>
          <p:nvPicPr>
            <p:cNvPr id="1026" name="Picture 2"/>
            <p:cNvPicPr>
              <a:picLocks noChangeAspect="1" noChangeArrowheads="1"/>
            </p:cNvPicPr>
            <p:nvPr/>
          </p:nvPicPr>
          <p:blipFill>
            <a:blip r:embed="rId3" cstate="print"/>
            <a:srcRect/>
            <a:stretch>
              <a:fillRect/>
            </a:stretch>
          </p:blipFill>
          <p:spPr bwMode="auto">
            <a:xfrm>
              <a:off x="33322" y="2276840"/>
              <a:ext cx="9075308" cy="3456480"/>
            </a:xfrm>
            <a:prstGeom prst="rect">
              <a:avLst/>
            </a:prstGeom>
            <a:noFill/>
            <a:ln w="9525">
              <a:noFill/>
              <a:miter lim="800000"/>
              <a:headEnd/>
              <a:tailEnd/>
            </a:ln>
          </p:spPr>
        </p:pic>
        <p:sp>
          <p:nvSpPr>
            <p:cNvPr id="21" name="Textfeld 20"/>
            <p:cNvSpPr txBox="1"/>
            <p:nvPr/>
          </p:nvSpPr>
          <p:spPr>
            <a:xfrm>
              <a:off x="179390" y="5877340"/>
              <a:ext cx="8785220" cy="292388"/>
            </a:xfrm>
            <a:prstGeom prst="rect">
              <a:avLst/>
            </a:prstGeom>
            <a:noFill/>
          </p:spPr>
          <p:txBody>
            <a:bodyPr wrap="square" rtlCol="0">
              <a:spAutoFit/>
            </a:bodyPr>
            <a:lstStyle/>
            <a:p>
              <a:r>
                <a:rPr lang="en-US" sz="1300" dirty="0" smtClean="0">
                  <a:latin typeface="+mn-lt"/>
                </a:rPr>
                <a:t>https://www.openpetition.de/petition/online/protest-gegen-die-diskriminierung-der-hochschulwissenschaft-im-urheberrecht</a:t>
              </a:r>
              <a:endParaRPr lang="en-US" sz="1300" dirty="0">
                <a:latin typeface="+mn-lt"/>
              </a:endParaRPr>
            </a:p>
          </p:txBody>
        </p:sp>
      </p:grpSp>
      <p:sp>
        <p:nvSpPr>
          <p:cNvPr id="9" name="Textfeld 8"/>
          <p:cNvSpPr txBox="1"/>
          <p:nvPr/>
        </p:nvSpPr>
        <p:spPr>
          <a:xfrm>
            <a:off x="0" y="0"/>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Zweitveröffentlichungsrecht im Urheberrecht </a:t>
            </a:r>
            <a:endParaRPr lang="de-DE" sz="24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ige Legende 13"/>
          <p:cNvSpPr/>
          <p:nvPr/>
        </p:nvSpPr>
        <p:spPr>
          <a:xfrm>
            <a:off x="3131800" y="1196690"/>
            <a:ext cx="5688672" cy="936068"/>
          </a:xfrm>
          <a:prstGeom prst="wedgeRectCallout">
            <a:avLst>
              <a:gd name="adj1" fmla="val -70928"/>
              <a:gd name="adj2" fmla="val -3302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solidFill>
                  <a:schemeClr val="tx1"/>
                </a:solidFill>
              </a:rPr>
              <a:t>Öffentlicher Protest bei open Petition</a:t>
            </a:r>
            <a:endParaRPr lang="de-DE" sz="2000" b="1" dirty="0">
              <a:solidFill>
                <a:schemeClr val="tx1"/>
              </a:solidFill>
            </a:endParaRPr>
          </a:p>
        </p:txBody>
      </p:sp>
      <p:sp>
        <p:nvSpPr>
          <p:cNvPr id="15" name="Textfeld 14"/>
          <p:cNvSpPr txBox="1"/>
          <p:nvPr/>
        </p:nvSpPr>
        <p:spPr>
          <a:xfrm>
            <a:off x="611560" y="1124744"/>
            <a:ext cx="2016224"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daher</a:t>
            </a:r>
            <a:endParaRPr lang="de-DE" sz="2000" dirty="0">
              <a:solidFill>
                <a:schemeClr val="bg1"/>
              </a:solidFill>
              <a:latin typeface="+mn-lt"/>
            </a:endParaRPr>
          </a:p>
        </p:txBody>
      </p:sp>
      <p:grpSp>
        <p:nvGrpSpPr>
          <p:cNvPr id="2" name="Gruppieren 8"/>
          <p:cNvGrpSpPr/>
          <p:nvPr/>
        </p:nvGrpSpPr>
        <p:grpSpPr>
          <a:xfrm>
            <a:off x="179390" y="1999678"/>
            <a:ext cx="8785220" cy="4098040"/>
            <a:chOff x="179390" y="1999678"/>
            <a:chExt cx="8785220" cy="4098040"/>
          </a:xfrm>
        </p:grpSpPr>
        <p:sp>
          <p:nvSpPr>
            <p:cNvPr id="21" name="Textfeld 20"/>
            <p:cNvSpPr txBox="1"/>
            <p:nvPr/>
          </p:nvSpPr>
          <p:spPr>
            <a:xfrm>
              <a:off x="179390" y="5805330"/>
              <a:ext cx="8785220" cy="292388"/>
            </a:xfrm>
            <a:prstGeom prst="rect">
              <a:avLst/>
            </a:prstGeom>
            <a:noFill/>
          </p:spPr>
          <p:txBody>
            <a:bodyPr wrap="square" rtlCol="0">
              <a:spAutoFit/>
            </a:bodyPr>
            <a:lstStyle/>
            <a:p>
              <a:r>
                <a:rPr lang="en-US" sz="1300" dirty="0" smtClean="0">
                  <a:latin typeface="+mn-lt"/>
                </a:rPr>
                <a:t>https://www.openpetition.de/petition/online/protest-gegen-die-diskriminierung-der-hochschulwissenschaft-im-urheberrecht</a:t>
              </a:r>
              <a:endParaRPr lang="en-US" sz="1300"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478801" y="1999678"/>
              <a:ext cx="8053749" cy="3825530"/>
            </a:xfrm>
            <a:prstGeom prst="rect">
              <a:avLst/>
            </a:prstGeom>
            <a:noFill/>
            <a:ln w="9525">
              <a:noFill/>
              <a:miter lim="800000"/>
              <a:headEnd/>
              <a:tailEnd/>
            </a:ln>
          </p:spPr>
        </p:pic>
      </p:grpSp>
      <p:sp>
        <p:nvSpPr>
          <p:cNvPr id="9" name="Textfeld 8"/>
          <p:cNvSpPr txBox="1"/>
          <p:nvPr/>
        </p:nvSpPr>
        <p:spPr>
          <a:xfrm>
            <a:off x="0" y="0"/>
            <a:ext cx="9144000" cy="589072"/>
          </a:xfrm>
          <a:prstGeom prst="rect">
            <a:avLst/>
          </a:prstGeom>
          <a:solidFill>
            <a:schemeClr val="tx1"/>
          </a:solidFill>
        </p:spPr>
        <p:txBody>
          <a:bodyPr wrap="square">
            <a:spAutoFit/>
          </a:bodyPr>
          <a:lstStyle/>
          <a:p>
            <a:pPr algn="ctr">
              <a:lnSpc>
                <a:spcPct val="150000"/>
              </a:lnSpc>
              <a:defRPr/>
            </a:pPr>
            <a:r>
              <a:rPr lang="de-DE" sz="2400" b="1" dirty="0" smtClean="0">
                <a:solidFill>
                  <a:schemeClr val="bg1"/>
                </a:solidFill>
                <a:latin typeface="+mn-lt"/>
              </a:rPr>
              <a:t>Zweitveröffentlichungsrecht im Urheberrecht </a:t>
            </a:r>
            <a:endParaRPr lang="de-DE" sz="24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bwMode="auto">
          <a:xfrm>
            <a:off x="2123728" y="1628800"/>
            <a:ext cx="4536504" cy="2592288"/>
          </a:xfrm>
          <a:prstGeom prst="rect">
            <a:avLst/>
          </a:prstGeom>
          <a:solidFill>
            <a:schemeClr val="tx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0" i="0" u="none" strike="noStrike" kern="1200" cap="none" spc="0" normalizeH="0" baseline="0" noProof="0" dirty="0" err="1" smtClean="0">
                <a:ln>
                  <a:noFill/>
                </a:ln>
                <a:solidFill>
                  <a:schemeClr val="bg1"/>
                </a:solidFill>
                <a:effectLst/>
                <a:uLnTx/>
                <a:uFillTx/>
                <a:latin typeface="Calibri" pitchFamily="34"/>
                <a:ea typeface="+mj-ea"/>
                <a:cs typeface="+mj-cs"/>
              </a:rPr>
              <a:t>Allmendegüter</a:t>
            </a:r>
            <a:endParaRPr kumimoji="0" lang="de-DE" sz="3600" b="0" i="0" u="none" strike="noStrike" kern="1200" cap="none" spc="0" normalizeH="0" baseline="0" noProof="0" dirty="0" smtClean="0">
              <a:ln>
                <a:noFill/>
              </a:ln>
              <a:solidFill>
                <a:schemeClr val="bg1"/>
              </a:solidFill>
              <a:effectLst/>
              <a:uLnTx/>
              <a:uFillTx/>
              <a:latin typeface="Calibri" pitchFamily="34"/>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0" i="0" u="none" strike="noStrike" kern="1200" cap="none" spc="0" normalizeH="0" baseline="0" noProof="0" dirty="0" smtClean="0">
                <a:ln>
                  <a:noFill/>
                </a:ln>
                <a:solidFill>
                  <a:schemeClr val="bg1"/>
                </a:solidFill>
                <a:effectLst/>
                <a:uLnTx/>
                <a:uFillTx/>
                <a:latin typeface="Calibri" pitchFamily="34"/>
                <a:ea typeface="+mj-ea"/>
                <a:cs typeface="+mj-cs"/>
              </a:rPr>
              <a:t>Gemeingüter</a:t>
            </a:r>
            <a:br>
              <a:rPr kumimoji="0" lang="de-DE" sz="3600" b="0" i="0" u="none" strike="noStrike" kern="1200" cap="none" spc="0" normalizeH="0" baseline="0" noProof="0" dirty="0" smtClean="0">
                <a:ln>
                  <a:noFill/>
                </a:ln>
                <a:solidFill>
                  <a:schemeClr val="bg1"/>
                </a:solidFill>
                <a:effectLst/>
                <a:uLnTx/>
                <a:uFillTx/>
                <a:latin typeface="Calibri" pitchFamily="34"/>
                <a:ea typeface="+mj-ea"/>
                <a:cs typeface="+mj-cs"/>
              </a:rPr>
            </a:br>
            <a:r>
              <a:rPr kumimoji="0" lang="de-DE" sz="3600" b="0" i="0" u="none" strike="noStrike" kern="1200" cap="none" spc="0" normalizeH="0" baseline="0" noProof="0" dirty="0" err="1" smtClean="0">
                <a:ln>
                  <a:noFill/>
                </a:ln>
                <a:solidFill>
                  <a:schemeClr val="bg1"/>
                </a:solidFill>
                <a:effectLst/>
                <a:uLnTx/>
                <a:uFillTx/>
                <a:latin typeface="Calibri" pitchFamily="34"/>
                <a:ea typeface="+mj-ea"/>
                <a:cs typeface="+mj-cs"/>
              </a:rPr>
              <a:t>Commons</a:t>
            </a:r>
            <a:endParaRPr kumimoji="0" lang="de-DE" sz="3600" b="0" i="0" u="none" strike="noStrike" kern="1200" cap="none" spc="0" normalizeH="0" baseline="0" noProof="0" dirty="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195736" y="2247255"/>
            <a:ext cx="4680520" cy="1200329"/>
          </a:xfrm>
          <a:prstGeom prst="rect">
            <a:avLst/>
          </a:prstGeom>
          <a:solidFill>
            <a:schemeClr val="tx1"/>
          </a:solidFill>
        </p:spPr>
        <p:txBody>
          <a:bodyPr wrap="square" rtlCol="0">
            <a:spAutoFit/>
          </a:bodyPr>
          <a:lstStyle/>
          <a:p>
            <a:pPr algn="ctr"/>
            <a:r>
              <a:rPr lang="en-US" sz="3600" dirty="0" err="1" smtClean="0">
                <a:solidFill>
                  <a:schemeClr val="bg1"/>
                </a:solidFill>
                <a:latin typeface="+mn-lt"/>
              </a:rPr>
              <a:t>Mandatierung</a:t>
            </a:r>
            <a:r>
              <a:rPr lang="en-US" sz="3600" dirty="0" smtClean="0">
                <a:solidFill>
                  <a:schemeClr val="bg1"/>
                </a:solidFill>
                <a:latin typeface="+mn-lt"/>
              </a:rPr>
              <a:t> von Open Access</a:t>
            </a:r>
            <a:endParaRPr lang="en-US" sz="3600" dirty="0">
              <a:solidFill>
                <a:schemeClr val="bg1"/>
              </a:solidFill>
              <a:latin typeface="+mn-lt"/>
            </a:endParaRPr>
          </a:p>
        </p:txBody>
      </p:sp>
      <p:sp>
        <p:nvSpPr>
          <p:cNvPr id="11" name="Textfeld 10"/>
          <p:cNvSpPr txBox="1"/>
          <p:nvPr/>
        </p:nvSpPr>
        <p:spPr>
          <a:xfrm>
            <a:off x="2123728" y="3759423"/>
            <a:ext cx="4680520" cy="461665"/>
          </a:xfrm>
          <a:prstGeom prst="rect">
            <a:avLst/>
          </a:prstGeom>
          <a:solidFill>
            <a:schemeClr val="bg1">
              <a:lumMod val="85000"/>
            </a:schemeClr>
          </a:solidFill>
        </p:spPr>
        <p:txBody>
          <a:bodyPr wrap="square" rtlCol="0">
            <a:spAutoFit/>
          </a:bodyPr>
          <a:lstStyle/>
          <a:p>
            <a:pPr algn="ctr"/>
            <a:r>
              <a:rPr lang="en-US" sz="2400" dirty="0" smtClean="0">
                <a:latin typeface="+mn-lt"/>
              </a:rPr>
              <a:t>requested or required?</a:t>
            </a:r>
            <a:endParaRPr lang="en-US" sz="2400" dirty="0">
              <a:latin typeface="+mn-lt"/>
            </a:endParaRPr>
          </a:p>
        </p:txBody>
      </p:sp>
      <p:sp>
        <p:nvSpPr>
          <p:cNvPr id="12" name="Textfeld 11"/>
          <p:cNvSpPr txBox="1"/>
          <p:nvPr/>
        </p:nvSpPr>
        <p:spPr>
          <a:xfrm>
            <a:off x="2123728" y="4623519"/>
            <a:ext cx="4680520" cy="461665"/>
          </a:xfrm>
          <a:prstGeom prst="rect">
            <a:avLst/>
          </a:prstGeom>
          <a:solidFill>
            <a:schemeClr val="bg1">
              <a:lumMod val="85000"/>
            </a:schemeClr>
          </a:solidFill>
        </p:spPr>
        <p:txBody>
          <a:bodyPr wrap="square" rtlCol="0">
            <a:spAutoFit/>
          </a:bodyPr>
          <a:lstStyle/>
          <a:p>
            <a:pPr algn="ctr"/>
            <a:r>
              <a:rPr lang="en-US" sz="2400" dirty="0" err="1" smtClean="0">
                <a:latin typeface="+mn-lt"/>
              </a:rPr>
              <a:t>empfohlen</a:t>
            </a:r>
            <a:r>
              <a:rPr lang="en-US" sz="2400" dirty="0" smtClean="0">
                <a:latin typeface="+mn-lt"/>
              </a:rPr>
              <a:t> </a:t>
            </a:r>
            <a:r>
              <a:rPr lang="en-US" sz="2400" dirty="0" err="1" smtClean="0">
                <a:latin typeface="+mn-lt"/>
              </a:rPr>
              <a:t>oder</a:t>
            </a:r>
            <a:r>
              <a:rPr lang="en-US" sz="2400" dirty="0" smtClean="0">
                <a:latin typeface="+mn-lt"/>
              </a:rPr>
              <a:t> </a:t>
            </a:r>
            <a:r>
              <a:rPr lang="en-US" sz="2400" dirty="0" err="1" smtClean="0">
                <a:latin typeface="+mn-lt"/>
              </a:rPr>
              <a:t>verpflichtend</a:t>
            </a:r>
            <a:r>
              <a:rPr lang="en-US" sz="2400" dirty="0" smtClean="0">
                <a:latin typeface="+mn-lt"/>
              </a:rPr>
              <a:t>?</a:t>
            </a:r>
            <a:endParaRPr lang="en-US" sz="2400" dirty="0">
              <a:latin typeface="+mn-lt"/>
            </a:endParaRPr>
          </a:p>
        </p:txBody>
      </p:sp>
      <p:sp>
        <p:nvSpPr>
          <p:cNvPr id="13" name="Textfeld 12"/>
          <p:cNvSpPr txBox="1"/>
          <p:nvPr/>
        </p:nvSpPr>
        <p:spPr>
          <a:xfrm>
            <a:off x="1835696" y="476672"/>
            <a:ext cx="5832648" cy="1200329"/>
          </a:xfrm>
          <a:prstGeom prst="rect">
            <a:avLst/>
          </a:prstGeom>
          <a:solidFill>
            <a:schemeClr val="tx1"/>
          </a:solidFill>
        </p:spPr>
        <p:txBody>
          <a:bodyPr wrap="square" rtlCol="0">
            <a:spAutoFit/>
          </a:bodyPr>
          <a:lstStyle/>
          <a:p>
            <a:pPr algn="ctr"/>
            <a:r>
              <a:rPr lang="en-US" sz="3600" dirty="0" err="1" smtClean="0">
                <a:solidFill>
                  <a:schemeClr val="bg1"/>
                </a:solidFill>
                <a:latin typeface="+mn-lt"/>
              </a:rPr>
              <a:t>Mandatierung</a:t>
            </a:r>
            <a:r>
              <a:rPr lang="en-US" sz="3600" dirty="0" smtClean="0">
                <a:solidFill>
                  <a:schemeClr val="bg1"/>
                </a:solidFill>
                <a:latin typeface="+mn-lt"/>
              </a:rPr>
              <a:t> des </a:t>
            </a:r>
            <a:r>
              <a:rPr lang="en-US" sz="3600" dirty="0" err="1" smtClean="0">
                <a:solidFill>
                  <a:schemeClr val="bg1"/>
                </a:solidFill>
                <a:latin typeface="+mn-lt"/>
              </a:rPr>
              <a:t>Zweitveröffentlichungsrechts</a:t>
            </a:r>
            <a:endParaRPr lang="en-US" sz="3600" dirty="0">
              <a:solidFill>
                <a:schemeClr val="bg1"/>
              </a:solidFill>
              <a:latin typeface="+mn-lt"/>
            </a:endParaRPr>
          </a:p>
        </p:txBody>
      </p:sp>
      <p:sp>
        <p:nvSpPr>
          <p:cNvPr id="14" name="Pfeil nach unten 13"/>
          <p:cNvSpPr/>
          <p:nvPr/>
        </p:nvSpPr>
        <p:spPr>
          <a:xfrm>
            <a:off x="4355976" y="1772816"/>
            <a:ext cx="432048"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460" y="1124680"/>
            <a:ext cx="7777080" cy="1429622"/>
          </a:xfrm>
          <a:prstGeom prst="rect">
            <a:avLst/>
          </a:prstGeom>
          <a:noFill/>
        </p:spPr>
        <p:txBody>
          <a:bodyPr wrap="square" rtlCol="0">
            <a:spAutoFit/>
          </a:bodyPr>
          <a:lstStyle/>
          <a:p>
            <a:pPr algn="ctr">
              <a:lnSpc>
                <a:spcPct val="150000"/>
              </a:lnSpc>
            </a:pPr>
            <a:r>
              <a:rPr lang="en-US" sz="2000" dirty="0" err="1" smtClean="0">
                <a:latin typeface="+mn-lt"/>
              </a:rPr>
              <a:t>Soll</a:t>
            </a:r>
            <a:r>
              <a:rPr lang="en-US" sz="2000" dirty="0" smtClean="0">
                <a:latin typeface="+mn-lt"/>
              </a:rPr>
              <a:t> das </a:t>
            </a:r>
            <a:r>
              <a:rPr lang="en-US" sz="2000" dirty="0" err="1" smtClean="0">
                <a:latin typeface="+mn-lt"/>
              </a:rPr>
              <a:t>Zweitveröffentlichungsrecht</a:t>
            </a:r>
            <a:r>
              <a:rPr lang="en-US" sz="2000" dirty="0" smtClean="0">
                <a:latin typeface="+mn-lt"/>
              </a:rPr>
              <a:t> </a:t>
            </a:r>
            <a:r>
              <a:rPr lang="en-US" sz="2000" dirty="0" err="1" smtClean="0">
                <a:latin typeface="+mn-lt"/>
              </a:rPr>
              <a:t>nur</a:t>
            </a:r>
            <a:r>
              <a:rPr lang="en-US" sz="2000" dirty="0" smtClean="0">
                <a:latin typeface="+mn-lt"/>
              </a:rPr>
              <a:t> </a:t>
            </a:r>
            <a:r>
              <a:rPr lang="en-US" sz="2000" dirty="0" err="1" smtClean="0">
                <a:latin typeface="+mn-lt"/>
              </a:rPr>
              <a:t>ein</a:t>
            </a:r>
            <a:r>
              <a:rPr lang="en-US" sz="2000" dirty="0" smtClean="0">
                <a:latin typeface="+mn-lt"/>
              </a:rPr>
              <a:t> </a:t>
            </a:r>
            <a:r>
              <a:rPr lang="en-US" sz="2000" dirty="0" err="1" smtClean="0">
                <a:latin typeface="+mn-lt"/>
              </a:rPr>
              <a:t>Recht</a:t>
            </a:r>
            <a:r>
              <a:rPr lang="en-US" sz="2000" dirty="0" smtClean="0">
                <a:latin typeface="+mn-lt"/>
              </a:rPr>
              <a:t> </a:t>
            </a:r>
            <a:r>
              <a:rPr lang="en-US" sz="2000" dirty="0" err="1" smtClean="0">
                <a:latin typeface="+mn-lt"/>
              </a:rPr>
              <a:t>der</a:t>
            </a:r>
            <a:r>
              <a:rPr lang="en-US" sz="2000" dirty="0" smtClean="0">
                <a:latin typeface="+mn-lt"/>
              </a:rPr>
              <a:t> </a:t>
            </a:r>
            <a:r>
              <a:rPr lang="en-US" sz="2000" dirty="0" err="1" smtClean="0">
                <a:latin typeface="+mn-lt"/>
              </a:rPr>
              <a:t>Autoren</a:t>
            </a:r>
            <a:r>
              <a:rPr lang="en-US" sz="2000" dirty="0" smtClean="0">
                <a:latin typeface="+mn-lt"/>
              </a:rPr>
              <a:t> </a:t>
            </a:r>
            <a:r>
              <a:rPr lang="en-US" sz="2000" dirty="0" err="1" smtClean="0">
                <a:latin typeface="+mn-lt"/>
              </a:rPr>
              <a:t>sein</a:t>
            </a:r>
            <a:r>
              <a:rPr lang="en-US" sz="2000" dirty="0" smtClean="0">
                <a:latin typeface="+mn-lt"/>
              </a:rPr>
              <a:t> </a:t>
            </a:r>
            <a:r>
              <a:rPr lang="en-US" sz="2000" dirty="0" err="1" smtClean="0">
                <a:latin typeface="+mn-lt"/>
              </a:rPr>
              <a:t>oder</a:t>
            </a:r>
            <a:r>
              <a:rPr lang="en-US" sz="2000" dirty="0" smtClean="0">
                <a:latin typeface="+mn-lt"/>
              </a:rPr>
              <a:t> </a:t>
            </a:r>
            <a:r>
              <a:rPr lang="en-US" sz="2000" dirty="0" err="1" smtClean="0">
                <a:latin typeface="+mn-lt"/>
              </a:rPr>
              <a:t>auch</a:t>
            </a:r>
            <a:r>
              <a:rPr lang="en-US" sz="2000" dirty="0" smtClean="0">
                <a:latin typeface="+mn-lt"/>
              </a:rPr>
              <a:t> </a:t>
            </a:r>
            <a:r>
              <a:rPr lang="en-US" sz="2000" dirty="0" err="1" smtClean="0">
                <a:latin typeface="+mn-lt"/>
              </a:rPr>
              <a:t>eine</a:t>
            </a:r>
            <a:r>
              <a:rPr lang="en-US" sz="2000" dirty="0" smtClean="0">
                <a:latin typeface="+mn-lt"/>
              </a:rPr>
              <a:t> </a:t>
            </a:r>
            <a:r>
              <a:rPr lang="en-US" sz="2000" dirty="0" err="1" smtClean="0">
                <a:latin typeface="+mn-lt"/>
              </a:rPr>
              <a:t>Verpflichtung</a:t>
            </a:r>
            <a:r>
              <a:rPr lang="en-US" sz="2000" dirty="0" smtClean="0">
                <a:latin typeface="+mn-lt"/>
              </a:rPr>
              <a:t>, dieses </a:t>
            </a:r>
            <a:r>
              <a:rPr lang="en-US" sz="2000" dirty="0" err="1" smtClean="0">
                <a:latin typeface="+mn-lt"/>
              </a:rPr>
              <a:t>Recht</a:t>
            </a:r>
            <a:r>
              <a:rPr lang="en-US" sz="2000" dirty="0" smtClean="0">
                <a:latin typeface="+mn-lt"/>
              </a:rPr>
              <a:t> </a:t>
            </a:r>
            <a:r>
              <a:rPr lang="en-US" sz="2000" dirty="0" err="1" smtClean="0">
                <a:latin typeface="+mn-lt"/>
              </a:rPr>
              <a:t>für</a:t>
            </a:r>
            <a:r>
              <a:rPr lang="en-US" sz="2000" dirty="0" smtClean="0">
                <a:latin typeface="+mn-lt"/>
              </a:rPr>
              <a:t> </a:t>
            </a:r>
            <a:r>
              <a:rPr lang="en-US" sz="2000" dirty="0" err="1" smtClean="0">
                <a:latin typeface="+mn-lt"/>
              </a:rPr>
              <a:t>eine</a:t>
            </a:r>
            <a:r>
              <a:rPr lang="en-US" sz="2000" dirty="0" smtClean="0">
                <a:latin typeface="+mn-lt"/>
              </a:rPr>
              <a:t> Open-Access-</a:t>
            </a:r>
            <a:r>
              <a:rPr lang="en-US" sz="2000" dirty="0" err="1" smtClean="0">
                <a:latin typeface="+mn-lt"/>
              </a:rPr>
              <a:t>Publikation</a:t>
            </a:r>
            <a:r>
              <a:rPr lang="en-US" sz="2000" dirty="0" smtClean="0">
                <a:latin typeface="+mn-lt"/>
              </a:rPr>
              <a:t> </a:t>
            </a:r>
            <a:r>
              <a:rPr lang="en-US" sz="2000" dirty="0" err="1" smtClean="0">
                <a:latin typeface="+mn-lt"/>
              </a:rPr>
              <a:t>zu</a:t>
            </a:r>
            <a:r>
              <a:rPr lang="en-US" sz="2000" dirty="0" smtClean="0">
                <a:latin typeface="+mn-lt"/>
              </a:rPr>
              <a:t> </a:t>
            </a:r>
            <a:r>
              <a:rPr lang="en-US" sz="2000" dirty="0" err="1" smtClean="0">
                <a:latin typeface="+mn-lt"/>
              </a:rPr>
              <a:t>verwenden</a:t>
            </a:r>
            <a:r>
              <a:rPr lang="en-US" sz="2000" dirty="0" smtClean="0">
                <a:latin typeface="+mn-lt"/>
              </a:rPr>
              <a:t>?</a:t>
            </a:r>
            <a:endParaRPr lang="en-US" sz="2000" dirty="0">
              <a:latin typeface="+mn-lt"/>
            </a:endParaRPr>
          </a:p>
        </p:txBody>
      </p:sp>
      <p:sp>
        <p:nvSpPr>
          <p:cNvPr id="8" name="Textfeld 7"/>
          <p:cNvSpPr txBox="1"/>
          <p:nvPr/>
        </p:nvSpPr>
        <p:spPr>
          <a:xfrm>
            <a:off x="899490" y="3526024"/>
            <a:ext cx="7000875" cy="1323439"/>
          </a:xfrm>
          <a:prstGeom prst="rect">
            <a:avLst/>
          </a:prstGeom>
          <a:noFill/>
        </p:spPr>
        <p:txBody>
          <a:bodyPr>
            <a:spAutoFit/>
          </a:bodyPr>
          <a:lstStyle/>
          <a:p>
            <a:pPr algn="ctr">
              <a:defRPr/>
            </a:pPr>
            <a:r>
              <a:rPr lang="de-DE" sz="2000" dirty="0" smtClean="0">
                <a:latin typeface="+mn-lt"/>
                <a:cs typeface="+mn-cs"/>
              </a:rPr>
              <a:t>Entsprechend dem </a:t>
            </a:r>
            <a:r>
              <a:rPr lang="de-DE" sz="2000" b="1" dirty="0" smtClean="0">
                <a:latin typeface="+mn-lt"/>
                <a:cs typeface="+mn-cs"/>
              </a:rPr>
              <a:t>internationalen Trend </a:t>
            </a:r>
            <a:r>
              <a:rPr lang="de-DE" sz="2000" dirty="0" smtClean="0">
                <a:latin typeface="+mn-lt"/>
                <a:cs typeface="+mn-cs"/>
              </a:rPr>
              <a:t>sollten die </a:t>
            </a:r>
            <a:r>
              <a:rPr lang="de-DE" sz="2000" b="1" dirty="0" smtClean="0">
                <a:latin typeface="+mn-lt"/>
                <a:cs typeface="+mn-cs"/>
              </a:rPr>
              <a:t>öffentlichen Wissenschaftsförderorganisationen</a:t>
            </a:r>
            <a:r>
              <a:rPr lang="de-DE" sz="2000" dirty="0" smtClean="0">
                <a:latin typeface="+mn-lt"/>
                <a:cs typeface="+mn-cs"/>
              </a:rPr>
              <a:t> sich auf eine </a:t>
            </a:r>
            <a:r>
              <a:rPr lang="de-DE" sz="2000" b="1" dirty="0" smtClean="0">
                <a:latin typeface="+mn-lt"/>
                <a:cs typeface="+mn-cs"/>
              </a:rPr>
              <a:t>verbindliche Verpflichtung </a:t>
            </a:r>
            <a:r>
              <a:rPr lang="de-DE" sz="2000" dirty="0" smtClean="0">
                <a:latin typeface="+mn-lt"/>
                <a:cs typeface="+mn-cs"/>
              </a:rPr>
              <a:t>für eine </a:t>
            </a:r>
            <a:r>
              <a:rPr lang="de-DE" sz="2000" b="1" dirty="0" smtClean="0">
                <a:latin typeface="+mn-lt"/>
                <a:cs typeface="+mn-cs"/>
              </a:rPr>
              <a:t>Open-Access-Publikation</a:t>
            </a:r>
            <a:r>
              <a:rPr lang="de-DE" sz="2000" dirty="0" smtClean="0">
                <a:latin typeface="+mn-lt"/>
                <a:cs typeface="+mn-cs"/>
              </a:rPr>
              <a:t> (parallel oder zeitlich versetzt zur kommerziellen Erstpublikation) festlegen</a:t>
            </a:r>
            <a:r>
              <a:rPr lang="de-DE" sz="2000" b="1" dirty="0" smtClean="0">
                <a:latin typeface="+mn-lt"/>
                <a:cs typeface="+mn-cs"/>
              </a:rPr>
              <a:t>.</a:t>
            </a:r>
            <a:endParaRPr lang="de-DE" sz="2000" b="1" dirty="0">
              <a:latin typeface="+mn-lt"/>
              <a:cs typeface="+mn-cs"/>
            </a:endParaRPr>
          </a:p>
        </p:txBody>
      </p:sp>
      <p:sp>
        <p:nvSpPr>
          <p:cNvPr id="10" name="Textfeld 9"/>
          <p:cNvSpPr txBox="1"/>
          <p:nvPr/>
        </p:nvSpPr>
        <p:spPr>
          <a:xfrm>
            <a:off x="2411700" y="2949944"/>
            <a:ext cx="3960550" cy="400110"/>
          </a:xfrm>
          <a:prstGeom prst="rect">
            <a:avLst/>
          </a:prstGeom>
          <a:solidFill>
            <a:schemeClr val="tx1"/>
          </a:solidFill>
        </p:spPr>
        <p:txBody>
          <a:bodyPr wrap="square">
            <a:spAutoFit/>
          </a:bodyPr>
          <a:lstStyle/>
          <a:p>
            <a:pPr algn="ctr">
              <a:defRPr/>
            </a:pPr>
            <a:r>
              <a:rPr lang="de-DE" sz="2000" b="1" dirty="0" smtClean="0">
                <a:solidFill>
                  <a:schemeClr val="bg1"/>
                </a:solidFill>
                <a:latin typeface="+mn-lt"/>
                <a:cs typeface="+mn-cs"/>
              </a:rPr>
              <a:t>required not only requested</a:t>
            </a:r>
            <a:endParaRPr lang="de-DE" sz="2000" dirty="0">
              <a:solidFill>
                <a:schemeClr val="bg1"/>
              </a:solidFill>
              <a:latin typeface="+mn-lt"/>
              <a:cs typeface="+mn-cs"/>
            </a:endParaRPr>
          </a:p>
        </p:txBody>
      </p:sp>
      <p:sp>
        <p:nvSpPr>
          <p:cNvPr id="15" name="Textfeld 14"/>
          <p:cNvSpPr txBox="1"/>
          <p:nvPr/>
        </p:nvSpPr>
        <p:spPr>
          <a:xfrm>
            <a:off x="2411700" y="5013220"/>
            <a:ext cx="3960550" cy="400110"/>
          </a:xfrm>
          <a:prstGeom prst="rect">
            <a:avLst/>
          </a:prstGeom>
          <a:solidFill>
            <a:schemeClr val="tx1"/>
          </a:solidFill>
        </p:spPr>
        <p:txBody>
          <a:bodyPr wrap="square">
            <a:spAutoFit/>
          </a:bodyPr>
          <a:lstStyle/>
          <a:p>
            <a:pPr algn="ctr">
              <a:defRPr/>
            </a:pPr>
            <a:r>
              <a:rPr lang="de-DE" sz="2000" b="1" dirty="0" smtClean="0">
                <a:solidFill>
                  <a:schemeClr val="bg1"/>
                </a:solidFill>
                <a:latin typeface="+mn-lt"/>
                <a:cs typeface="+mn-cs"/>
              </a:rPr>
              <a:t>wie rechtlich zu begründen?</a:t>
            </a:r>
            <a:endParaRPr lang="de-DE" sz="2000" dirty="0">
              <a:solidFill>
                <a:schemeClr val="bg1"/>
              </a:solidFill>
              <a:latin typeface="+mn-lt"/>
              <a:cs typeface="+mn-cs"/>
            </a:endParaRPr>
          </a:p>
        </p:txBody>
      </p:sp>
      <p:sp>
        <p:nvSpPr>
          <p:cNvPr id="16" name="Textfeld 15"/>
          <p:cNvSpPr txBox="1"/>
          <p:nvPr/>
        </p:nvSpPr>
        <p:spPr>
          <a:xfrm>
            <a:off x="2411700" y="5517290"/>
            <a:ext cx="3960550" cy="400110"/>
          </a:xfrm>
          <a:prstGeom prst="rect">
            <a:avLst/>
          </a:prstGeom>
          <a:solidFill>
            <a:schemeClr val="tx1"/>
          </a:solidFill>
        </p:spPr>
        <p:txBody>
          <a:bodyPr wrap="square">
            <a:spAutoFit/>
          </a:bodyPr>
          <a:lstStyle/>
          <a:p>
            <a:pPr algn="ctr">
              <a:defRPr/>
            </a:pPr>
            <a:r>
              <a:rPr lang="de-DE" sz="2000" b="1" dirty="0" smtClean="0">
                <a:solidFill>
                  <a:schemeClr val="bg1"/>
                </a:solidFill>
                <a:latin typeface="+mn-lt"/>
                <a:cs typeface="+mn-cs"/>
              </a:rPr>
              <a:t>wie ethisch zu begründen?</a:t>
            </a:r>
            <a:endParaRPr lang="de-DE" sz="2000" dirty="0">
              <a:solidFill>
                <a:schemeClr val="bg1"/>
              </a:solidFill>
              <a:latin typeface="+mn-lt"/>
              <a:cs typeface="+mn-cs"/>
            </a:endParaRPr>
          </a:p>
        </p:txBody>
      </p:sp>
      <p:sp>
        <p:nvSpPr>
          <p:cNvPr id="17" name="Textfeld 16"/>
          <p:cNvSpPr txBox="1"/>
          <p:nvPr/>
        </p:nvSpPr>
        <p:spPr>
          <a:xfrm>
            <a:off x="755576" y="188640"/>
            <a:ext cx="7272808" cy="461665"/>
          </a:xfrm>
          <a:prstGeom prst="rect">
            <a:avLst/>
          </a:prstGeom>
          <a:solidFill>
            <a:schemeClr val="tx1"/>
          </a:solidFill>
        </p:spPr>
        <p:txBody>
          <a:bodyPr wrap="square" rtlCol="0">
            <a:spAutoFit/>
          </a:bodyPr>
          <a:lstStyle/>
          <a:p>
            <a:pPr algn="ctr"/>
            <a:r>
              <a:rPr lang="en-US" sz="2400" dirty="0" err="1" smtClean="0">
                <a:solidFill>
                  <a:schemeClr val="bg1"/>
                </a:solidFill>
                <a:latin typeface="+mn-lt"/>
              </a:rPr>
              <a:t>Mandatierung</a:t>
            </a:r>
            <a:r>
              <a:rPr lang="en-US" sz="2400" dirty="0" smtClean="0">
                <a:solidFill>
                  <a:schemeClr val="bg1"/>
                </a:solidFill>
                <a:latin typeface="+mn-lt"/>
              </a:rPr>
              <a:t> des </a:t>
            </a:r>
            <a:r>
              <a:rPr lang="en-US" sz="2400" dirty="0" err="1" smtClean="0">
                <a:solidFill>
                  <a:schemeClr val="bg1"/>
                </a:solidFill>
                <a:latin typeface="+mn-lt"/>
              </a:rPr>
              <a:t>Zweitveröffentlichungsrechts</a:t>
            </a:r>
            <a:endParaRPr lang="en-US" sz="24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971500" y="1340710"/>
            <a:ext cx="7345363" cy="1031629"/>
          </a:xfrm>
          <a:prstGeom prst="rect">
            <a:avLst/>
          </a:prstGeom>
          <a:noFill/>
          <a:ln>
            <a:noFill/>
          </a:ln>
        </p:spPr>
        <p:txBody>
          <a:bodyPr anchorCtr="1" compatLnSpc="0">
            <a:spAutoFit/>
          </a:bodyPr>
          <a:lstStyle/>
          <a:p>
            <a:pPr algn="ctr">
              <a:defRPr/>
            </a:pPr>
            <a:r>
              <a:rPr lang="de-DE" sz="2000" kern="0" dirty="0" smtClean="0">
                <a:latin typeface="+mn-lt"/>
                <a:ea typeface="Arial Unicode MS" pitchFamily="2"/>
                <a:cs typeface="Tahoma" pitchFamily="2"/>
              </a:rPr>
              <a:t>Die Institution des Urhebers erwirbt unabdingbar das </a:t>
            </a:r>
            <a:r>
              <a:rPr lang="de-DE" sz="2000" b="1" kern="0" dirty="0" smtClean="0">
                <a:latin typeface="+mn-lt"/>
                <a:ea typeface="Arial Unicode MS" pitchFamily="2"/>
                <a:cs typeface="Tahoma" pitchFamily="2"/>
              </a:rPr>
              <a:t>Zweitpublikationsrecht</a:t>
            </a:r>
            <a:r>
              <a:rPr lang="de-DE" sz="2000" kern="0" dirty="0" smtClean="0">
                <a:latin typeface="+mn-lt"/>
                <a:ea typeface="Arial Unicode MS" pitchFamily="2"/>
                <a:cs typeface="Tahoma" pitchFamily="2"/>
              </a:rPr>
              <a:t> für die Open-Access-Publikation</a:t>
            </a:r>
          </a:p>
          <a:p>
            <a:pPr algn="ctr">
              <a:defRPr/>
            </a:pPr>
            <a:r>
              <a:rPr lang="de-DE" sz="2000" kern="0" dirty="0" smtClean="0">
                <a:latin typeface="+mn-lt"/>
                <a:ea typeface="Arial Unicode MS" pitchFamily="2"/>
                <a:cs typeface="Tahoma" pitchFamily="2"/>
              </a:rPr>
              <a:t>(</a:t>
            </a:r>
            <a:r>
              <a:rPr lang="de-DE" sz="2000" b="1" kern="0" dirty="0" smtClean="0">
                <a:latin typeface="+mn-lt"/>
                <a:ea typeface="Arial Unicode MS" pitchFamily="2"/>
                <a:cs typeface="Tahoma" pitchFamily="2"/>
              </a:rPr>
              <a:t>institutional mandate</a:t>
            </a:r>
            <a:r>
              <a:rPr lang="de-DE" sz="2000" kern="0" dirty="0" smtClean="0">
                <a:latin typeface="+mn-lt"/>
                <a:ea typeface="Arial Unicode MS" pitchFamily="2"/>
                <a:cs typeface="Tahoma" pitchFamily="2"/>
              </a:rPr>
              <a:t>)</a:t>
            </a:r>
            <a:endParaRPr lang="de-DE" sz="2000" kern="0" dirty="0">
              <a:latin typeface="+mn-lt"/>
              <a:ea typeface="Arial Unicode MS" pitchFamily="2"/>
              <a:cs typeface="Tahoma" pitchFamily="2"/>
            </a:endParaRPr>
          </a:p>
        </p:txBody>
      </p:sp>
      <p:sp>
        <p:nvSpPr>
          <p:cNvPr id="9" name="Textfeld 8"/>
          <p:cNvSpPr txBox="1"/>
          <p:nvPr/>
        </p:nvSpPr>
        <p:spPr>
          <a:xfrm>
            <a:off x="1115520" y="2564880"/>
            <a:ext cx="7345363" cy="405432"/>
          </a:xfrm>
          <a:prstGeom prst="rect">
            <a:avLst/>
          </a:prstGeom>
          <a:noFill/>
          <a:ln>
            <a:noFill/>
          </a:ln>
        </p:spPr>
        <p:txBody>
          <a:bodyPr anchorCtr="1" compatLnSpc="0">
            <a:spAutoFit/>
          </a:bodyPr>
          <a:lstStyle/>
          <a:p>
            <a:pPr algn="ctr">
              <a:defRPr/>
            </a:pPr>
            <a:r>
              <a:rPr lang="de-DE" sz="2000" kern="0" dirty="0" smtClean="0">
                <a:latin typeface="+mn-lt"/>
                <a:ea typeface="Arial Unicode MS" pitchFamily="2"/>
                <a:cs typeface="Tahoma" pitchFamily="2"/>
              </a:rPr>
              <a:t>kann erreicht werden durch eine </a:t>
            </a:r>
            <a:r>
              <a:rPr lang="de-DE" sz="2000" b="1" kern="0" dirty="0" smtClean="0">
                <a:latin typeface="+mn-lt"/>
                <a:ea typeface="Arial Unicode MS" pitchFamily="2"/>
                <a:cs typeface="Tahoma" pitchFamily="2"/>
              </a:rPr>
              <a:t>Zwangslizenz im Urheberrecht</a:t>
            </a:r>
            <a:endParaRPr lang="de-DE" sz="2000" b="1" kern="0" dirty="0">
              <a:latin typeface="+mn-lt"/>
              <a:ea typeface="Arial Unicode MS" pitchFamily="2"/>
              <a:cs typeface="Tahoma" pitchFamily="2"/>
            </a:endParaRPr>
          </a:p>
        </p:txBody>
      </p:sp>
      <p:sp>
        <p:nvSpPr>
          <p:cNvPr id="10" name="Textfeld 9"/>
          <p:cNvSpPr txBox="1"/>
          <p:nvPr/>
        </p:nvSpPr>
        <p:spPr>
          <a:xfrm>
            <a:off x="1115520" y="3140960"/>
            <a:ext cx="7345363" cy="405432"/>
          </a:xfrm>
          <a:prstGeom prst="rect">
            <a:avLst/>
          </a:prstGeom>
          <a:noFill/>
          <a:ln>
            <a:noFill/>
          </a:ln>
        </p:spPr>
        <p:txBody>
          <a:bodyPr anchorCtr="1" compatLnSpc="0">
            <a:spAutoFit/>
          </a:bodyPr>
          <a:lstStyle/>
          <a:p>
            <a:pPr marL="358775" indent="-358775">
              <a:defRPr/>
            </a:pPr>
            <a:r>
              <a:rPr lang="de-DE" sz="2000" b="1" kern="0" dirty="0" smtClean="0">
                <a:latin typeface="+mn-lt"/>
                <a:ea typeface="Arial Unicode MS" pitchFamily="2"/>
                <a:cs typeface="Tahoma" pitchFamily="2"/>
              </a:rPr>
              <a:t>a) gegenüber den erstpublizierenden (kommerziellen) Verwertern </a:t>
            </a:r>
            <a:r>
              <a:rPr lang="de-DE" sz="2000" kern="0" dirty="0" smtClean="0">
                <a:latin typeface="+mn-lt"/>
                <a:ea typeface="Arial Unicode MS" pitchFamily="2"/>
                <a:cs typeface="Tahoma" pitchFamily="2"/>
              </a:rPr>
              <a:t> </a:t>
            </a:r>
            <a:endParaRPr lang="de-DE" sz="2000" kern="0" dirty="0">
              <a:latin typeface="+mn-lt"/>
              <a:ea typeface="Arial Unicode MS" pitchFamily="2"/>
              <a:cs typeface="Tahoma" pitchFamily="2"/>
            </a:endParaRPr>
          </a:p>
        </p:txBody>
      </p:sp>
      <p:sp>
        <p:nvSpPr>
          <p:cNvPr id="14" name="Textfeld 13"/>
          <p:cNvSpPr txBox="1"/>
          <p:nvPr/>
        </p:nvSpPr>
        <p:spPr>
          <a:xfrm>
            <a:off x="1115520" y="3933070"/>
            <a:ext cx="7345363" cy="718530"/>
          </a:xfrm>
          <a:prstGeom prst="rect">
            <a:avLst/>
          </a:prstGeom>
          <a:noFill/>
          <a:ln>
            <a:noFill/>
          </a:ln>
        </p:spPr>
        <p:txBody>
          <a:bodyPr anchorCtr="1" compatLnSpc="0">
            <a:spAutoFit/>
          </a:bodyPr>
          <a:lstStyle/>
          <a:p>
            <a:pPr marL="266700" indent="-266700">
              <a:defRPr/>
            </a:pPr>
            <a:r>
              <a:rPr lang="de-DE" sz="2000" b="1" kern="0" dirty="0" smtClean="0">
                <a:latin typeface="+mn-lt"/>
                <a:ea typeface="Arial Unicode MS" pitchFamily="2"/>
                <a:cs typeface="Tahoma" pitchFamily="2"/>
              </a:rPr>
              <a:t>b) gegenüber den Autoren, die das Zweitverwertungsrecht erhalten haben</a:t>
            </a:r>
            <a:endParaRPr lang="de-DE" sz="2000" b="1" kern="0" dirty="0">
              <a:latin typeface="+mn-lt"/>
              <a:ea typeface="Arial Unicode MS" pitchFamily="2"/>
              <a:cs typeface="Tahoma" pitchFamily="2"/>
            </a:endParaRPr>
          </a:p>
        </p:txBody>
      </p:sp>
      <p:sp>
        <p:nvSpPr>
          <p:cNvPr id="11" name="Textfeld 10"/>
          <p:cNvSpPr txBox="1"/>
          <p:nvPr/>
        </p:nvSpPr>
        <p:spPr>
          <a:xfrm>
            <a:off x="0" y="-27384"/>
            <a:ext cx="9144000" cy="553998"/>
          </a:xfrm>
          <a:prstGeom prst="rect">
            <a:avLst/>
          </a:prstGeom>
          <a:solidFill>
            <a:schemeClr val="tx1"/>
          </a:solidFill>
        </p:spPr>
        <p:txBody>
          <a:bodyPr wrap="square">
            <a:spAutoFit/>
          </a:bodyPr>
          <a:lstStyle/>
          <a:p>
            <a:pPr algn="ctr">
              <a:lnSpc>
                <a:spcPct val="150000"/>
              </a:lnSpc>
              <a:defRPr/>
            </a:pPr>
            <a:r>
              <a:rPr lang="de-DE" sz="2000" b="1" dirty="0" smtClean="0">
                <a:solidFill>
                  <a:schemeClr val="bg1"/>
                </a:solidFill>
                <a:latin typeface="+mn-lt"/>
                <a:cs typeface="+mn-cs"/>
              </a:rPr>
              <a:t>Wissen </a:t>
            </a:r>
            <a:r>
              <a:rPr lang="de-DE" sz="2000" b="1" dirty="0">
                <a:solidFill>
                  <a:schemeClr val="bg1"/>
                </a:solidFill>
                <a:latin typeface="+mn-lt"/>
                <a:cs typeface="+mn-cs"/>
              </a:rPr>
              <a:t>und Information </a:t>
            </a:r>
            <a:r>
              <a:rPr lang="de-DE" sz="2000" b="1" dirty="0" smtClean="0">
                <a:solidFill>
                  <a:schemeClr val="bg1"/>
                </a:solidFill>
              </a:rPr>
              <a:t>als </a:t>
            </a:r>
            <a:r>
              <a:rPr lang="de-DE" sz="2000" b="1" dirty="0" err="1" smtClean="0">
                <a:solidFill>
                  <a:schemeClr val="bg1"/>
                </a:solidFill>
              </a:rPr>
              <a:t>Openness</a:t>
            </a:r>
            <a:r>
              <a:rPr lang="de-DE" sz="2000" b="1" dirty="0" smtClean="0">
                <a:solidFill>
                  <a:schemeClr val="bg1"/>
                </a:solidFill>
              </a:rPr>
              <a:t>-Objekte </a:t>
            </a:r>
            <a:r>
              <a:rPr lang="de-DE" sz="2000" b="1" dirty="0" smtClean="0">
                <a:solidFill>
                  <a:schemeClr val="bg1"/>
                </a:solidFill>
                <a:latin typeface="+mn-lt"/>
                <a:cs typeface="+mn-cs"/>
              </a:rPr>
              <a:t>Rechnung tragen </a:t>
            </a:r>
            <a:endParaRPr lang="de-DE" sz="2000" b="1" dirty="0">
              <a:solidFill>
                <a:schemeClr val="bg1"/>
              </a:solidFill>
              <a:latin typeface="+mn-lt"/>
              <a:cs typeface="+mn-cs"/>
            </a:endParaRPr>
          </a:p>
        </p:txBody>
      </p:sp>
      <p:sp>
        <p:nvSpPr>
          <p:cNvPr id="8" name="Textfeld 7"/>
          <p:cNvSpPr txBox="1"/>
          <p:nvPr/>
        </p:nvSpPr>
        <p:spPr>
          <a:xfrm>
            <a:off x="2123660" y="764630"/>
            <a:ext cx="3960550" cy="400110"/>
          </a:xfrm>
          <a:prstGeom prst="rect">
            <a:avLst/>
          </a:prstGeom>
          <a:solidFill>
            <a:schemeClr val="tx1"/>
          </a:solidFill>
        </p:spPr>
        <p:txBody>
          <a:bodyPr wrap="square">
            <a:spAutoFit/>
          </a:bodyPr>
          <a:lstStyle/>
          <a:p>
            <a:pPr algn="ctr">
              <a:defRPr/>
            </a:pPr>
            <a:r>
              <a:rPr lang="de-DE" sz="2000" b="1" dirty="0" smtClean="0">
                <a:solidFill>
                  <a:schemeClr val="bg1"/>
                </a:solidFill>
                <a:latin typeface="+mn-lt"/>
                <a:cs typeface="+mn-cs"/>
              </a:rPr>
              <a:t>wie rechtlich zu begründen?</a:t>
            </a:r>
            <a:endParaRPr lang="de-DE" sz="2000" dirty="0">
              <a:solidFill>
                <a:schemeClr val="bg1"/>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755576" y="188640"/>
            <a:ext cx="7272808" cy="461665"/>
          </a:xfrm>
          <a:prstGeom prst="rect">
            <a:avLst/>
          </a:prstGeom>
          <a:solidFill>
            <a:schemeClr val="tx1"/>
          </a:solidFill>
        </p:spPr>
        <p:txBody>
          <a:bodyPr wrap="square" rtlCol="0">
            <a:spAutoFit/>
          </a:bodyPr>
          <a:lstStyle/>
          <a:p>
            <a:pPr algn="ctr"/>
            <a:r>
              <a:rPr lang="en-US" sz="2400" dirty="0" err="1" smtClean="0">
                <a:solidFill>
                  <a:schemeClr val="bg1"/>
                </a:solidFill>
                <a:latin typeface="+mn-lt"/>
              </a:rPr>
              <a:t>Mandatierung</a:t>
            </a:r>
            <a:r>
              <a:rPr lang="en-US" sz="2400" dirty="0" smtClean="0">
                <a:solidFill>
                  <a:schemeClr val="bg1"/>
                </a:solidFill>
                <a:latin typeface="+mn-lt"/>
              </a:rPr>
              <a:t> des </a:t>
            </a:r>
            <a:r>
              <a:rPr lang="en-US" sz="2400" dirty="0" err="1" smtClean="0">
                <a:solidFill>
                  <a:schemeClr val="bg1"/>
                </a:solidFill>
                <a:latin typeface="+mn-lt"/>
              </a:rPr>
              <a:t>Zweitveröffentlichungsrechts</a:t>
            </a:r>
            <a:endParaRPr lang="en-US" sz="2400" dirty="0">
              <a:solidFill>
                <a:schemeClr val="bg1"/>
              </a:solidFill>
              <a:latin typeface="+mn-lt"/>
            </a:endParaRPr>
          </a:p>
        </p:txBody>
      </p:sp>
      <p:sp>
        <p:nvSpPr>
          <p:cNvPr id="9" name="Textfeld 8"/>
          <p:cNvSpPr txBox="1"/>
          <p:nvPr/>
        </p:nvSpPr>
        <p:spPr>
          <a:xfrm>
            <a:off x="971500" y="1365699"/>
            <a:ext cx="7345363" cy="1031629"/>
          </a:xfrm>
          <a:prstGeom prst="rect">
            <a:avLst/>
          </a:prstGeom>
          <a:solidFill>
            <a:schemeClr val="bg1">
              <a:lumMod val="95000"/>
            </a:schemeClr>
          </a:solidFill>
          <a:ln>
            <a:noFill/>
          </a:ln>
        </p:spPr>
        <p:txBody>
          <a:bodyPr anchorCtr="1" compatLnSpc="0">
            <a:spAutoFit/>
          </a:bodyPr>
          <a:lstStyle/>
          <a:p>
            <a:pPr algn="ctr">
              <a:defRPr/>
            </a:pPr>
            <a:r>
              <a:rPr lang="de-DE" sz="2000" kern="0" dirty="0" smtClean="0">
                <a:latin typeface="+mn-lt"/>
                <a:ea typeface="Arial Unicode MS" pitchFamily="2"/>
                <a:cs typeface="Tahoma" pitchFamily="2"/>
              </a:rPr>
              <a:t>Die Institution des Urhebers erhält unabdingbar das </a:t>
            </a:r>
            <a:r>
              <a:rPr lang="de-DE" sz="2000" b="1" kern="0" dirty="0" smtClean="0">
                <a:latin typeface="+mn-lt"/>
                <a:ea typeface="Arial Unicode MS" pitchFamily="2"/>
                <a:cs typeface="Tahoma" pitchFamily="2"/>
              </a:rPr>
              <a:t>Zweitpublikationsrecht</a:t>
            </a:r>
            <a:r>
              <a:rPr lang="de-DE" sz="2000" kern="0" dirty="0" smtClean="0">
                <a:latin typeface="+mn-lt"/>
                <a:ea typeface="Arial Unicode MS" pitchFamily="2"/>
                <a:cs typeface="Tahoma" pitchFamily="2"/>
              </a:rPr>
              <a:t> für die Open-Access-Publikation</a:t>
            </a:r>
          </a:p>
          <a:p>
            <a:pPr algn="ctr">
              <a:defRPr/>
            </a:pPr>
            <a:r>
              <a:rPr lang="de-DE" sz="2000" kern="0" dirty="0" smtClean="0">
                <a:latin typeface="+mn-lt"/>
                <a:ea typeface="Arial Unicode MS" pitchFamily="2"/>
                <a:cs typeface="Tahoma" pitchFamily="2"/>
              </a:rPr>
              <a:t>(</a:t>
            </a:r>
            <a:r>
              <a:rPr lang="de-DE" sz="2000" b="1" kern="0" dirty="0" smtClean="0">
                <a:latin typeface="+mn-lt"/>
                <a:ea typeface="Arial Unicode MS" pitchFamily="2"/>
                <a:cs typeface="Tahoma" pitchFamily="2"/>
              </a:rPr>
              <a:t>institutional mandate</a:t>
            </a:r>
            <a:r>
              <a:rPr lang="de-DE" sz="2000" kern="0" dirty="0" smtClean="0">
                <a:latin typeface="+mn-lt"/>
                <a:ea typeface="Arial Unicode MS" pitchFamily="2"/>
                <a:cs typeface="Tahoma" pitchFamily="2"/>
              </a:rPr>
              <a:t>)</a:t>
            </a:r>
            <a:endParaRPr lang="de-DE" sz="2000" kern="0" dirty="0">
              <a:latin typeface="+mn-lt"/>
              <a:ea typeface="Arial Unicode MS" pitchFamily="2"/>
              <a:cs typeface="Tahoma" pitchFamily="2"/>
            </a:endParaRPr>
          </a:p>
        </p:txBody>
      </p:sp>
      <p:sp>
        <p:nvSpPr>
          <p:cNvPr id="11" name="Textfeld 10"/>
          <p:cNvSpPr txBox="1"/>
          <p:nvPr/>
        </p:nvSpPr>
        <p:spPr>
          <a:xfrm>
            <a:off x="2123660" y="789619"/>
            <a:ext cx="3960550" cy="461665"/>
          </a:xfrm>
          <a:prstGeom prst="rect">
            <a:avLst/>
          </a:prstGeom>
          <a:solidFill>
            <a:schemeClr val="bg1">
              <a:lumMod val="95000"/>
            </a:schemeClr>
          </a:solidFill>
        </p:spPr>
        <p:txBody>
          <a:bodyPr wrap="square">
            <a:spAutoFit/>
          </a:bodyPr>
          <a:lstStyle/>
          <a:p>
            <a:pPr algn="ctr">
              <a:defRPr/>
            </a:pPr>
            <a:r>
              <a:rPr lang="de-DE" sz="2400" b="1" dirty="0" smtClean="0">
                <a:latin typeface="+mn-lt"/>
                <a:cs typeface="+mn-cs"/>
              </a:rPr>
              <a:t>wie rechtlich zu begründen?</a:t>
            </a:r>
            <a:endParaRPr lang="de-DE" sz="2400" dirty="0">
              <a:latin typeface="+mn-lt"/>
              <a:cs typeface="+mn-cs"/>
            </a:endParaRPr>
          </a:p>
        </p:txBody>
      </p:sp>
      <p:sp>
        <p:nvSpPr>
          <p:cNvPr id="12" name="Textfeld 11"/>
          <p:cNvSpPr txBox="1"/>
          <p:nvPr/>
        </p:nvSpPr>
        <p:spPr>
          <a:xfrm>
            <a:off x="971600" y="2600870"/>
            <a:ext cx="7345363" cy="781111"/>
          </a:xfrm>
          <a:prstGeom prst="rect">
            <a:avLst/>
          </a:prstGeom>
          <a:solidFill>
            <a:schemeClr val="bg1">
              <a:lumMod val="95000"/>
            </a:schemeClr>
          </a:solidFill>
          <a:ln>
            <a:noFill/>
          </a:ln>
        </p:spPr>
        <p:txBody>
          <a:bodyPr anchorCtr="1" compatLnSpc="0">
            <a:spAutoFit/>
          </a:bodyPr>
          <a:lstStyle/>
          <a:p>
            <a:pPr algn="ctr">
              <a:defRPr/>
            </a:pPr>
            <a:r>
              <a:rPr lang="de-DE" sz="2000" b="1" kern="0" dirty="0" smtClean="0">
                <a:latin typeface="+mn-lt"/>
                <a:ea typeface="Arial Unicode MS" pitchFamily="2"/>
                <a:cs typeface="Tahoma" pitchFamily="2"/>
              </a:rPr>
              <a:t>Verpflichtung </a:t>
            </a:r>
            <a:r>
              <a:rPr lang="de-DE" sz="2000" kern="0" dirty="0" smtClean="0">
                <a:latin typeface="+mn-lt"/>
                <a:ea typeface="Arial Unicode MS" pitchFamily="2"/>
                <a:cs typeface="Tahoma" pitchFamily="2"/>
              </a:rPr>
              <a:t>durch die </a:t>
            </a:r>
            <a:r>
              <a:rPr lang="de-DE" sz="2400" b="1" kern="0" dirty="0" smtClean="0">
                <a:latin typeface="+mn-lt"/>
                <a:ea typeface="Arial Unicode MS" pitchFamily="2"/>
                <a:cs typeface="Tahoma" pitchFamily="2"/>
              </a:rPr>
              <a:t>Förderorganisationen</a:t>
            </a:r>
            <a:r>
              <a:rPr lang="de-DE" sz="2000" kern="0" dirty="0" smtClean="0">
                <a:latin typeface="+mn-lt"/>
                <a:ea typeface="Arial Unicode MS" pitchFamily="2"/>
                <a:cs typeface="Tahoma" pitchFamily="2"/>
              </a:rPr>
              <a:t> an die durch Förderung begünstigten Autoren</a:t>
            </a:r>
            <a:endParaRPr lang="de-DE" sz="2000" b="1" kern="0" dirty="0">
              <a:latin typeface="+mn-lt"/>
              <a:ea typeface="Arial Unicode MS" pitchFamily="2"/>
              <a:cs typeface="Tahoma" pitchFamily="2"/>
            </a:endParaRPr>
          </a:p>
        </p:txBody>
      </p:sp>
      <p:pic>
        <p:nvPicPr>
          <p:cNvPr id="13" name="Picture 2"/>
          <p:cNvPicPr>
            <a:picLocks noChangeAspect="1" noChangeArrowheads="1"/>
          </p:cNvPicPr>
          <p:nvPr/>
        </p:nvPicPr>
        <p:blipFill>
          <a:blip r:embed="rId3" cstate="print"/>
          <a:srcRect/>
          <a:stretch>
            <a:fillRect/>
          </a:stretch>
        </p:blipFill>
        <p:spPr bwMode="auto">
          <a:xfrm>
            <a:off x="755576" y="3501008"/>
            <a:ext cx="7792958" cy="2041213"/>
          </a:xfrm>
          <a:prstGeom prst="rect">
            <a:avLst/>
          </a:prstGeom>
          <a:solidFill>
            <a:schemeClr val="bg1">
              <a:lumMod val="85000"/>
            </a:schemeClr>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0" y="-27384"/>
            <a:ext cx="9144000" cy="506292"/>
          </a:xfrm>
          <a:prstGeom prst="rect">
            <a:avLst/>
          </a:prstGeom>
          <a:solidFill>
            <a:schemeClr val="tx1"/>
          </a:solidFill>
        </p:spPr>
        <p:txBody>
          <a:bodyPr wrap="square">
            <a:spAutoFit/>
          </a:bodyPr>
          <a:lstStyle/>
          <a:p>
            <a:pPr algn="ctr">
              <a:lnSpc>
                <a:spcPct val="150000"/>
              </a:lnSpc>
              <a:defRPr/>
            </a:pPr>
            <a:r>
              <a:rPr lang="de-DE" sz="2000" b="1" dirty="0" smtClean="0">
                <a:solidFill>
                  <a:schemeClr val="bg1"/>
                </a:solidFill>
                <a:latin typeface="+mj-lt"/>
                <a:cs typeface="+mn-cs"/>
              </a:rPr>
              <a:t>Wissen </a:t>
            </a:r>
            <a:r>
              <a:rPr lang="de-DE" sz="2000" b="1" dirty="0">
                <a:solidFill>
                  <a:schemeClr val="bg1"/>
                </a:solidFill>
                <a:latin typeface="+mj-lt"/>
                <a:cs typeface="+mn-cs"/>
              </a:rPr>
              <a:t>und Information </a:t>
            </a:r>
            <a:r>
              <a:rPr lang="de-DE" sz="2000" b="1" dirty="0" smtClean="0">
                <a:solidFill>
                  <a:schemeClr val="bg1"/>
                </a:solidFill>
                <a:latin typeface="+mj-lt"/>
              </a:rPr>
              <a:t>als </a:t>
            </a:r>
            <a:r>
              <a:rPr lang="de-DE" sz="2000" b="1" dirty="0" err="1" smtClean="0">
                <a:solidFill>
                  <a:schemeClr val="bg1"/>
                </a:solidFill>
                <a:latin typeface="+mj-lt"/>
              </a:rPr>
              <a:t>Openness</a:t>
            </a:r>
            <a:r>
              <a:rPr lang="de-DE" sz="2000" b="1" dirty="0" smtClean="0">
                <a:solidFill>
                  <a:schemeClr val="bg1"/>
                </a:solidFill>
                <a:latin typeface="+mj-lt"/>
              </a:rPr>
              <a:t>-Objekte </a:t>
            </a:r>
            <a:r>
              <a:rPr lang="de-DE" sz="2000" b="1" dirty="0" smtClean="0">
                <a:solidFill>
                  <a:schemeClr val="bg1"/>
                </a:solidFill>
                <a:latin typeface="+mj-lt"/>
                <a:cs typeface="+mn-cs"/>
              </a:rPr>
              <a:t>Rechnung tragen </a:t>
            </a:r>
            <a:endParaRPr lang="de-DE" sz="2000" b="1" dirty="0">
              <a:solidFill>
                <a:schemeClr val="bg1"/>
              </a:solidFill>
              <a:latin typeface="+mj-lt"/>
              <a:cs typeface="+mn-cs"/>
            </a:endParaRPr>
          </a:p>
        </p:txBody>
      </p:sp>
      <p:sp>
        <p:nvSpPr>
          <p:cNvPr id="8" name="Textfeld 7"/>
          <p:cNvSpPr txBox="1"/>
          <p:nvPr/>
        </p:nvSpPr>
        <p:spPr>
          <a:xfrm>
            <a:off x="2123660" y="764630"/>
            <a:ext cx="3960550" cy="400110"/>
          </a:xfrm>
          <a:prstGeom prst="rect">
            <a:avLst/>
          </a:prstGeom>
          <a:solidFill>
            <a:schemeClr val="tx1"/>
          </a:solidFill>
        </p:spPr>
        <p:txBody>
          <a:bodyPr wrap="square">
            <a:spAutoFit/>
          </a:bodyPr>
          <a:lstStyle/>
          <a:p>
            <a:pPr algn="ctr">
              <a:defRPr/>
            </a:pPr>
            <a:r>
              <a:rPr lang="de-DE" sz="2000" b="1" dirty="0" smtClean="0">
                <a:solidFill>
                  <a:schemeClr val="bg1"/>
                </a:solidFill>
                <a:latin typeface="+mj-lt"/>
                <a:cs typeface="+mn-cs"/>
              </a:rPr>
              <a:t>wie rechtlich zu begründen?</a:t>
            </a:r>
            <a:endParaRPr lang="de-DE" sz="2000" dirty="0">
              <a:solidFill>
                <a:schemeClr val="bg1"/>
              </a:solidFill>
              <a:latin typeface="+mj-lt"/>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1619590" y="1188138"/>
            <a:ext cx="6120850" cy="1603237"/>
          </a:xfrm>
          <a:prstGeom prst="rect">
            <a:avLst/>
          </a:prstGeom>
          <a:noFill/>
          <a:ln w="9525">
            <a:noFill/>
            <a:miter lim="800000"/>
            <a:headEnd/>
            <a:tailEnd/>
          </a:ln>
        </p:spPr>
      </p:pic>
      <p:sp>
        <p:nvSpPr>
          <p:cNvPr id="10" name="Textfeld 9"/>
          <p:cNvSpPr txBox="1"/>
          <p:nvPr/>
        </p:nvSpPr>
        <p:spPr>
          <a:xfrm>
            <a:off x="251400" y="2276840"/>
            <a:ext cx="8892600" cy="646331"/>
          </a:xfrm>
          <a:prstGeom prst="rect">
            <a:avLst/>
          </a:prstGeom>
          <a:solidFill>
            <a:schemeClr val="bg1"/>
          </a:solidFill>
        </p:spPr>
        <p:txBody>
          <a:bodyPr wrap="square" rtlCol="0">
            <a:spAutoFit/>
          </a:bodyPr>
          <a:lstStyle/>
          <a:p>
            <a:r>
              <a:rPr lang="en-US" dirty="0" smtClean="0">
                <a:latin typeface="+mj-lt"/>
              </a:rPr>
              <a:t>Open access as a principle in Horizon 2020 now has its legal basis in the Framework </a:t>
            </a:r>
          </a:p>
          <a:p>
            <a:r>
              <a:rPr lang="en-US" dirty="0" err="1" smtClean="0">
                <a:latin typeface="+mj-lt"/>
              </a:rPr>
              <a:t>Programme</a:t>
            </a:r>
            <a:r>
              <a:rPr lang="en-US" dirty="0" smtClean="0">
                <a:latin typeface="+mj-lt"/>
              </a:rPr>
              <a:t> itself and in its Rules for Participation</a:t>
            </a:r>
            <a:endParaRPr lang="en-US" dirty="0">
              <a:latin typeface="+mj-lt"/>
            </a:endParaRPr>
          </a:p>
        </p:txBody>
      </p:sp>
      <p:sp>
        <p:nvSpPr>
          <p:cNvPr id="14" name="Textfeld 13"/>
          <p:cNvSpPr txBox="1"/>
          <p:nvPr/>
        </p:nvSpPr>
        <p:spPr>
          <a:xfrm>
            <a:off x="395420" y="2924930"/>
            <a:ext cx="8497180" cy="707886"/>
          </a:xfrm>
          <a:prstGeom prst="rect">
            <a:avLst/>
          </a:prstGeom>
          <a:solidFill>
            <a:schemeClr val="bg1"/>
          </a:solidFill>
        </p:spPr>
        <p:txBody>
          <a:bodyPr wrap="square" rtlCol="0">
            <a:spAutoFit/>
          </a:bodyPr>
          <a:lstStyle/>
          <a:p>
            <a:r>
              <a:rPr lang="en-US" sz="2000" b="1" dirty="0" smtClean="0">
                <a:latin typeface="+mj-lt"/>
              </a:rPr>
              <a:t>Under Horizon 2020, each beneficiary must ensure open access to all peer-reviewed scientific publications relating to its results.</a:t>
            </a:r>
            <a:endParaRPr lang="en-US" sz="2000" b="1" dirty="0">
              <a:latin typeface="+mj-lt"/>
            </a:endParaRPr>
          </a:p>
        </p:txBody>
      </p:sp>
      <p:sp>
        <p:nvSpPr>
          <p:cNvPr id="15" name="Textfeld 14"/>
          <p:cNvSpPr txBox="1"/>
          <p:nvPr/>
        </p:nvSpPr>
        <p:spPr>
          <a:xfrm>
            <a:off x="323410" y="6017012"/>
            <a:ext cx="8497180" cy="292388"/>
          </a:xfrm>
          <a:prstGeom prst="rect">
            <a:avLst/>
          </a:prstGeom>
          <a:noFill/>
        </p:spPr>
        <p:txBody>
          <a:bodyPr wrap="square" rtlCol="0">
            <a:spAutoFit/>
          </a:bodyPr>
          <a:lstStyle/>
          <a:p>
            <a:r>
              <a:rPr lang="en-US" sz="1300" dirty="0" smtClean="0">
                <a:latin typeface="+mj-lt"/>
              </a:rPr>
              <a:t>http://ec.europa.eu/research/participants/data/ref/h2020/grants_manual/hi/oa_pilot/h2020-hi-oa-pilot-guide_en.pdf</a:t>
            </a:r>
            <a:endParaRPr lang="en-US" sz="1300" dirty="0">
              <a:latin typeface="+mj-lt"/>
            </a:endParaRPr>
          </a:p>
        </p:txBody>
      </p:sp>
      <p:sp>
        <p:nvSpPr>
          <p:cNvPr id="16" name="Textfeld 15"/>
          <p:cNvSpPr txBox="1"/>
          <p:nvPr/>
        </p:nvSpPr>
        <p:spPr>
          <a:xfrm>
            <a:off x="467430" y="3861060"/>
            <a:ext cx="4608640" cy="369332"/>
          </a:xfrm>
          <a:prstGeom prst="rect">
            <a:avLst/>
          </a:prstGeom>
          <a:solidFill>
            <a:schemeClr val="bg1"/>
          </a:solidFill>
        </p:spPr>
        <p:txBody>
          <a:bodyPr wrap="square" rtlCol="0">
            <a:spAutoFit/>
          </a:bodyPr>
          <a:lstStyle/>
          <a:p>
            <a:pPr marL="266700" indent="-266700">
              <a:buFont typeface="Wingdings" pitchFamily="2" charset="2"/>
              <a:buChar char="Ø"/>
            </a:pPr>
            <a:r>
              <a:rPr lang="en-US" dirty="0" smtClean="0">
                <a:latin typeface="+mj-lt"/>
              </a:rPr>
              <a:t>can be read online, downloaded and printed</a:t>
            </a:r>
            <a:endParaRPr lang="en-US" dirty="0">
              <a:latin typeface="+mj-lt"/>
            </a:endParaRPr>
          </a:p>
        </p:txBody>
      </p:sp>
      <p:sp>
        <p:nvSpPr>
          <p:cNvPr id="17" name="Textfeld 16"/>
          <p:cNvSpPr txBox="1"/>
          <p:nvPr/>
        </p:nvSpPr>
        <p:spPr>
          <a:xfrm>
            <a:off x="467430" y="4437140"/>
            <a:ext cx="4968690" cy="923330"/>
          </a:xfrm>
          <a:prstGeom prst="rect">
            <a:avLst/>
          </a:prstGeom>
          <a:solidFill>
            <a:schemeClr val="bg1"/>
          </a:solidFill>
        </p:spPr>
        <p:txBody>
          <a:bodyPr wrap="square" rtlCol="0">
            <a:spAutoFit/>
          </a:bodyPr>
          <a:lstStyle/>
          <a:p>
            <a:pPr marL="266700" indent="-266700">
              <a:buFont typeface="Wingdings" pitchFamily="2" charset="2"/>
              <a:buChar char="Ø"/>
            </a:pPr>
            <a:r>
              <a:rPr lang="en-US" dirty="0" smtClean="0">
                <a:latin typeface="+mn-lt"/>
              </a:rPr>
              <a:t>additional rights such as the right to copy, distribute, search, link, crawl, and mine in-crease the utility of the accessible publication, </a:t>
            </a:r>
            <a:endParaRPr lang="en-US" dirty="0">
              <a:latin typeface="+mn-lt"/>
            </a:endParaRPr>
          </a:p>
        </p:txBody>
      </p:sp>
      <p:sp>
        <p:nvSpPr>
          <p:cNvPr id="18" name="Textfeld 17"/>
          <p:cNvSpPr txBox="1"/>
          <p:nvPr/>
        </p:nvSpPr>
        <p:spPr>
          <a:xfrm>
            <a:off x="5580140" y="4005080"/>
            <a:ext cx="3384470" cy="707886"/>
          </a:xfrm>
          <a:prstGeom prst="rect">
            <a:avLst/>
          </a:prstGeom>
          <a:solidFill>
            <a:schemeClr val="tx1"/>
          </a:solidFill>
        </p:spPr>
        <p:txBody>
          <a:bodyPr wrap="square" rtlCol="0">
            <a:spAutoFit/>
          </a:bodyPr>
          <a:lstStyle/>
          <a:p>
            <a:r>
              <a:rPr lang="en-US" sz="2000" dirty="0" smtClean="0">
                <a:solidFill>
                  <a:schemeClr val="bg1"/>
                </a:solidFill>
                <a:latin typeface="+mn-lt"/>
              </a:rPr>
              <a:t>either </a:t>
            </a:r>
            <a:r>
              <a:rPr lang="de-DE" sz="2000" dirty="0" err="1" smtClean="0">
                <a:solidFill>
                  <a:schemeClr val="bg1"/>
                </a:solidFill>
                <a:latin typeface="+mn-lt"/>
              </a:rPr>
              <a:t>self</a:t>
            </a:r>
            <a:r>
              <a:rPr lang="de-DE" sz="2000" dirty="0" smtClean="0">
                <a:solidFill>
                  <a:schemeClr val="bg1"/>
                </a:solidFill>
                <a:latin typeface="+mn-lt"/>
              </a:rPr>
              <a:t> -</a:t>
            </a:r>
            <a:r>
              <a:rPr lang="de-DE" sz="2000" dirty="0" err="1" smtClean="0">
                <a:solidFill>
                  <a:schemeClr val="bg1"/>
                </a:solidFill>
                <a:latin typeface="+mn-lt"/>
              </a:rPr>
              <a:t>archiving</a:t>
            </a:r>
            <a:r>
              <a:rPr lang="de-DE" sz="2000" dirty="0" smtClean="0">
                <a:solidFill>
                  <a:schemeClr val="bg1"/>
                </a:solidFill>
                <a:latin typeface="+mn-lt"/>
              </a:rPr>
              <a:t> /</a:t>
            </a:r>
            <a:r>
              <a:rPr lang="de-DE" sz="2000" dirty="0" err="1" smtClean="0">
                <a:solidFill>
                  <a:schemeClr val="bg1"/>
                </a:solidFill>
                <a:latin typeface="+mn-lt"/>
              </a:rPr>
              <a:t>OA</a:t>
            </a:r>
            <a:r>
              <a:rPr lang="de-DE" sz="2000" dirty="0" smtClean="0">
                <a:solidFill>
                  <a:schemeClr val="bg1"/>
                </a:solidFill>
                <a:latin typeface="+mn-lt"/>
              </a:rPr>
              <a:t> –</a:t>
            </a:r>
            <a:r>
              <a:rPr lang="de-DE" sz="2000" dirty="0" err="1" smtClean="0">
                <a:solidFill>
                  <a:schemeClr val="bg1"/>
                </a:solidFill>
                <a:latin typeface="+mn-lt"/>
              </a:rPr>
              <a:t>green</a:t>
            </a:r>
            <a:r>
              <a:rPr lang="de-DE" sz="2000" dirty="0" smtClean="0">
                <a:solidFill>
                  <a:schemeClr val="bg1"/>
                </a:solidFill>
                <a:latin typeface="+mn-lt"/>
              </a:rPr>
              <a:t> (6 </a:t>
            </a:r>
            <a:r>
              <a:rPr lang="de-DE" sz="2000" dirty="0" err="1" smtClean="0">
                <a:solidFill>
                  <a:schemeClr val="bg1"/>
                </a:solidFill>
                <a:latin typeface="+mn-lt"/>
              </a:rPr>
              <a:t>months</a:t>
            </a:r>
            <a:r>
              <a:rPr lang="de-DE" sz="2000" dirty="0" smtClean="0">
                <a:solidFill>
                  <a:schemeClr val="bg1"/>
                </a:solidFill>
                <a:latin typeface="+mn-lt"/>
              </a:rPr>
              <a:t> </a:t>
            </a:r>
            <a:r>
              <a:rPr lang="de-DE" sz="2000" dirty="0" err="1" smtClean="0">
                <a:solidFill>
                  <a:schemeClr val="bg1"/>
                </a:solidFill>
                <a:latin typeface="+mn-lt"/>
              </a:rPr>
              <a:t>embargo</a:t>
            </a:r>
            <a:r>
              <a:rPr lang="de-DE" sz="2000" dirty="0" smtClean="0">
                <a:solidFill>
                  <a:schemeClr val="bg1"/>
                </a:solidFill>
                <a:latin typeface="+mn-lt"/>
              </a:rPr>
              <a:t>)</a:t>
            </a:r>
            <a:endParaRPr lang="en-US" sz="2000" dirty="0">
              <a:solidFill>
                <a:schemeClr val="bg1"/>
              </a:solidFill>
              <a:latin typeface="+mn-lt"/>
            </a:endParaRPr>
          </a:p>
        </p:txBody>
      </p:sp>
      <p:sp>
        <p:nvSpPr>
          <p:cNvPr id="19" name="Textfeld 18"/>
          <p:cNvSpPr txBox="1"/>
          <p:nvPr/>
        </p:nvSpPr>
        <p:spPr>
          <a:xfrm>
            <a:off x="5580140" y="4869200"/>
            <a:ext cx="3384470" cy="400110"/>
          </a:xfrm>
          <a:prstGeom prst="rect">
            <a:avLst/>
          </a:prstGeom>
          <a:solidFill>
            <a:schemeClr val="tx1"/>
          </a:solidFill>
        </p:spPr>
        <p:txBody>
          <a:bodyPr wrap="square" rtlCol="0">
            <a:spAutoFit/>
          </a:bodyPr>
          <a:lstStyle/>
          <a:p>
            <a:r>
              <a:rPr lang="de-DE" sz="2000" dirty="0" err="1" smtClean="0">
                <a:solidFill>
                  <a:schemeClr val="bg1"/>
                </a:solidFill>
                <a:latin typeface="+mn-lt"/>
              </a:rPr>
              <a:t>or</a:t>
            </a:r>
            <a:r>
              <a:rPr lang="de-DE" sz="2000" dirty="0" smtClean="0">
                <a:solidFill>
                  <a:schemeClr val="bg1"/>
                </a:solidFill>
                <a:latin typeface="+mn-lt"/>
              </a:rPr>
              <a:t> </a:t>
            </a:r>
            <a:r>
              <a:rPr lang="de-DE" sz="2000" dirty="0" err="1" smtClean="0">
                <a:solidFill>
                  <a:schemeClr val="bg1"/>
                </a:solidFill>
                <a:latin typeface="+mn-lt"/>
              </a:rPr>
              <a:t>OA</a:t>
            </a:r>
            <a:r>
              <a:rPr lang="de-DE" sz="2000" dirty="0" smtClean="0">
                <a:solidFill>
                  <a:schemeClr val="bg1"/>
                </a:solidFill>
                <a:latin typeface="+mn-lt"/>
              </a:rPr>
              <a:t>-publishing /</a:t>
            </a:r>
            <a:r>
              <a:rPr lang="de-DE" sz="2000" dirty="0" err="1" smtClean="0">
                <a:solidFill>
                  <a:schemeClr val="bg1"/>
                </a:solidFill>
                <a:latin typeface="+mn-lt"/>
              </a:rPr>
              <a:t>OA</a:t>
            </a:r>
            <a:r>
              <a:rPr lang="de-DE" sz="2000" dirty="0" smtClean="0">
                <a:solidFill>
                  <a:schemeClr val="bg1"/>
                </a:solidFill>
                <a:latin typeface="+mn-lt"/>
              </a:rPr>
              <a:t> </a:t>
            </a:r>
            <a:r>
              <a:rPr lang="de-DE" sz="2000" dirty="0" err="1" smtClean="0">
                <a:solidFill>
                  <a:schemeClr val="bg1"/>
                </a:solidFill>
                <a:latin typeface="+mn-lt"/>
              </a:rPr>
              <a:t>gold</a:t>
            </a:r>
            <a:endParaRPr lang="en-US" sz="2000" dirty="0">
              <a:solidFill>
                <a:schemeClr val="bg1"/>
              </a:solidFill>
              <a:latin typeface="+mn-lt"/>
            </a:endParaRPr>
          </a:p>
        </p:txBody>
      </p:sp>
      <p:sp>
        <p:nvSpPr>
          <p:cNvPr id="20" name="Textfeld 19"/>
          <p:cNvSpPr txBox="1"/>
          <p:nvPr/>
        </p:nvSpPr>
        <p:spPr>
          <a:xfrm>
            <a:off x="467430" y="5373270"/>
            <a:ext cx="8281150" cy="646331"/>
          </a:xfrm>
          <a:prstGeom prst="rect">
            <a:avLst/>
          </a:prstGeom>
          <a:solidFill>
            <a:schemeClr val="bg1"/>
          </a:solidFill>
        </p:spPr>
        <p:txBody>
          <a:bodyPr wrap="square" rtlCol="0">
            <a:spAutoFit/>
          </a:bodyPr>
          <a:lstStyle/>
          <a:p>
            <a:r>
              <a:rPr lang="de-DE" dirty="0" smtClean="0">
                <a:latin typeface="+mn-lt"/>
              </a:rPr>
              <a:t>Die Wissenschaftsfreiheit, zu entscheiden ob und wann und wie zu publizieren, ist davon unberührt.</a:t>
            </a: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260560"/>
            <a:ext cx="8281036" cy="830997"/>
          </a:xfrm>
          <a:prstGeom prst="rect">
            <a:avLst/>
          </a:prstGeom>
          <a:solidFill>
            <a:schemeClr val="tx1"/>
          </a:solidFill>
        </p:spPr>
        <p:txBody>
          <a:bodyPr wrap="square" rtlCol="0">
            <a:spAutoFit/>
          </a:bodyPr>
          <a:lstStyle/>
          <a:p>
            <a:r>
              <a:rPr lang="de-DE" sz="2400" dirty="0" smtClean="0">
                <a:solidFill>
                  <a:schemeClr val="bg1"/>
                </a:solidFill>
              </a:rPr>
              <a:t> zu § 44, (6) Hochschulrechtsänderungsgesetz Baden Württemberg 2014</a:t>
            </a:r>
            <a:endParaRPr lang="en-US" sz="2400" dirty="0">
              <a:solidFill>
                <a:schemeClr val="bg1"/>
              </a:solidFill>
            </a:endParaRPr>
          </a:p>
        </p:txBody>
      </p:sp>
      <p:sp>
        <p:nvSpPr>
          <p:cNvPr id="4" name="Textfeld 3"/>
          <p:cNvSpPr txBox="1"/>
          <p:nvPr/>
        </p:nvSpPr>
        <p:spPr>
          <a:xfrm>
            <a:off x="467544" y="1124744"/>
            <a:ext cx="7488832" cy="4896853"/>
          </a:xfrm>
          <a:prstGeom prst="rect">
            <a:avLst/>
          </a:prstGeom>
          <a:noFill/>
        </p:spPr>
        <p:txBody>
          <a:bodyPr wrap="square" rtlCol="0">
            <a:spAutoFit/>
          </a:bodyPr>
          <a:lstStyle/>
          <a:p>
            <a:pPr>
              <a:lnSpc>
                <a:spcPct val="150000"/>
              </a:lnSpc>
            </a:pPr>
            <a:r>
              <a:rPr lang="de-DE" dirty="0" smtClean="0"/>
              <a:t>§ 44, (6) Die </a:t>
            </a:r>
            <a:r>
              <a:rPr lang="de-DE" sz="2000" b="1" dirty="0" smtClean="0"/>
              <a:t>Hochschulen</a:t>
            </a:r>
            <a:r>
              <a:rPr lang="de-DE" dirty="0" smtClean="0"/>
              <a:t> sollen die Angehörigen ihres wissenschaftlichen Personals </a:t>
            </a:r>
            <a:r>
              <a:rPr lang="de-DE" sz="2000" dirty="0" smtClean="0"/>
              <a:t>durch </a:t>
            </a:r>
            <a:r>
              <a:rPr lang="de-DE" sz="2000" b="1" dirty="0" smtClean="0"/>
              <a:t>Satzung verpflichten, das Recht auf nichtkommerzielle Zweitveröffentlichung nach einer Frist von einem Jahr nach Erstveröffentlichung für wissenschaftliche Beiträge wahrzunehmen</a:t>
            </a:r>
            <a:r>
              <a:rPr lang="de-DE" dirty="0" smtClean="0"/>
              <a:t>, die im </a:t>
            </a:r>
            <a:r>
              <a:rPr lang="de-DE" sz="2000" b="1" dirty="0" smtClean="0"/>
              <a:t>Rahmen der Dienstaufgaben </a:t>
            </a:r>
            <a:r>
              <a:rPr lang="de-DE" dirty="0" smtClean="0"/>
              <a:t>entstanden und in </a:t>
            </a:r>
            <a:r>
              <a:rPr lang="de-DE" sz="2000" b="1" dirty="0" smtClean="0"/>
              <a:t>einer periodisch mindestens zweimal jährlich erscheinenden Sammlung</a:t>
            </a:r>
            <a:r>
              <a:rPr lang="de-DE" b="1" dirty="0" smtClean="0"/>
              <a:t> </a:t>
            </a:r>
            <a:r>
              <a:rPr lang="de-DE" dirty="0" smtClean="0"/>
              <a:t>erschienen sind.</a:t>
            </a:r>
            <a:br>
              <a:rPr lang="de-DE" dirty="0" smtClean="0"/>
            </a:br>
            <a:r>
              <a:rPr lang="de-DE" dirty="0" smtClean="0"/>
              <a:t>Die Satzung regelt die Fälle, in denen von der Erfüllung der Pflicht nach Satz 1 ausnahmsweise abgesehen werden kann. Sie kann regeln, </a:t>
            </a:r>
            <a:r>
              <a:rPr lang="de-DE" dirty="0" err="1" smtClean="0"/>
              <a:t>dass</a:t>
            </a:r>
            <a:r>
              <a:rPr lang="de-DE" dirty="0" smtClean="0"/>
              <a:t> die Zweitveröffentlichung auf einem Repositorium nach § 28 Absatz 3 zu erfolgen hat.</a:t>
            </a:r>
            <a:endParaRPr lang="de-DE" dirty="0"/>
          </a:p>
        </p:txBody>
      </p:sp>
      <p:sp>
        <p:nvSpPr>
          <p:cNvPr id="6" name="Pfeil nach unten 5"/>
          <p:cNvSpPr/>
          <p:nvPr/>
        </p:nvSpPr>
        <p:spPr>
          <a:xfrm>
            <a:off x="2339752" y="908662"/>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feil nach unten 6"/>
          <p:cNvSpPr/>
          <p:nvPr/>
        </p:nvSpPr>
        <p:spPr>
          <a:xfrm>
            <a:off x="3419872" y="134068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feil nach unten 7"/>
          <p:cNvSpPr/>
          <p:nvPr/>
        </p:nvSpPr>
        <p:spPr>
          <a:xfrm>
            <a:off x="6228184" y="134068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feil nach unten 8"/>
          <p:cNvSpPr/>
          <p:nvPr/>
        </p:nvSpPr>
        <p:spPr>
          <a:xfrm>
            <a:off x="5076056" y="1772728"/>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feil nach unten 9"/>
          <p:cNvSpPr/>
          <p:nvPr/>
        </p:nvSpPr>
        <p:spPr>
          <a:xfrm>
            <a:off x="2339752" y="234885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feil nach unten 10"/>
          <p:cNvSpPr/>
          <p:nvPr/>
        </p:nvSpPr>
        <p:spPr>
          <a:xfrm>
            <a:off x="1691600" y="321297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unten 11"/>
          <p:cNvSpPr/>
          <p:nvPr/>
        </p:nvSpPr>
        <p:spPr>
          <a:xfrm>
            <a:off x="6084210" y="3212970"/>
            <a:ext cx="360040"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332656"/>
            <a:ext cx="8065006" cy="461665"/>
          </a:xfrm>
          <a:prstGeom prst="rect">
            <a:avLst/>
          </a:prstGeom>
          <a:solidFill>
            <a:schemeClr val="tx1"/>
          </a:solidFill>
        </p:spPr>
        <p:txBody>
          <a:bodyPr wrap="square" rtlCol="0">
            <a:spAutoFit/>
          </a:bodyPr>
          <a:lstStyle/>
          <a:p>
            <a:r>
              <a:rPr lang="de-DE" sz="2400" dirty="0" smtClean="0">
                <a:solidFill>
                  <a:schemeClr val="bg1"/>
                </a:solidFill>
                <a:latin typeface="+mn-lt"/>
              </a:rPr>
              <a:t> Kritik an einer Mandatierung  des </a:t>
            </a:r>
            <a:r>
              <a:rPr lang="de-DE" sz="2400" dirty="0" err="1" smtClean="0">
                <a:solidFill>
                  <a:schemeClr val="bg1"/>
                </a:solidFill>
                <a:latin typeface="+mn-lt"/>
              </a:rPr>
              <a:t>Zweitveröffentlichungrecht</a:t>
            </a:r>
            <a:endParaRPr lang="en-US" sz="2400" dirty="0">
              <a:solidFill>
                <a:schemeClr val="bg1"/>
              </a:solidFill>
              <a:latin typeface="+mn-lt"/>
            </a:endParaRPr>
          </a:p>
        </p:txBody>
      </p:sp>
      <p:sp>
        <p:nvSpPr>
          <p:cNvPr id="4" name="Textfeld 3"/>
          <p:cNvSpPr txBox="1"/>
          <p:nvPr/>
        </p:nvSpPr>
        <p:spPr>
          <a:xfrm>
            <a:off x="251520" y="908720"/>
            <a:ext cx="8568952" cy="506292"/>
          </a:xfrm>
          <a:prstGeom prst="rect">
            <a:avLst/>
          </a:prstGeom>
          <a:noFill/>
        </p:spPr>
        <p:txBody>
          <a:bodyPr wrap="square" rtlCol="0">
            <a:spAutoFit/>
          </a:bodyPr>
          <a:lstStyle/>
          <a:p>
            <a:pPr algn="ctr">
              <a:lnSpc>
                <a:spcPct val="150000"/>
              </a:lnSpc>
            </a:pPr>
            <a:r>
              <a:rPr lang="de-DE" sz="2000" dirty="0" smtClean="0">
                <a:latin typeface="+mn-lt"/>
              </a:rPr>
              <a:t>Ablehnende Stellungnahmen zur Initiative des Landes Baden-Württemberg</a:t>
            </a:r>
            <a:endParaRPr lang="en-US" sz="2000" b="1" dirty="0">
              <a:latin typeface="+mn-lt"/>
            </a:endParaRPr>
          </a:p>
        </p:txBody>
      </p:sp>
      <p:sp>
        <p:nvSpPr>
          <p:cNvPr id="5" name="Textfeld 4"/>
          <p:cNvSpPr txBox="1"/>
          <p:nvPr/>
        </p:nvSpPr>
        <p:spPr>
          <a:xfrm>
            <a:off x="683460" y="1772770"/>
            <a:ext cx="7560840" cy="2916183"/>
          </a:xfrm>
          <a:prstGeom prst="rect">
            <a:avLst/>
          </a:prstGeom>
          <a:noFill/>
        </p:spPr>
        <p:txBody>
          <a:bodyPr wrap="square" rtlCol="0">
            <a:spAutoFit/>
          </a:bodyPr>
          <a:lstStyle/>
          <a:p>
            <a:pPr marL="457200" lvl="0" indent="-457200">
              <a:spcAft>
                <a:spcPts val="300"/>
              </a:spcAft>
              <a:buFont typeface="+mj-lt"/>
              <a:buAutoNum type="alphaLcPeriod"/>
            </a:pPr>
            <a:r>
              <a:rPr lang="de-DE" sz="1400" b="1" dirty="0" smtClean="0">
                <a:latin typeface="+mn-lt"/>
              </a:rPr>
              <a:t>kritisieren</a:t>
            </a:r>
            <a:r>
              <a:rPr lang="de-DE" sz="1400" dirty="0" smtClean="0">
                <a:latin typeface="+mn-lt"/>
              </a:rPr>
              <a:t> das Zweitveröffentlichungsrecht </a:t>
            </a:r>
            <a:r>
              <a:rPr lang="de-DE" sz="1400" b="1" dirty="0" smtClean="0">
                <a:latin typeface="+mn-lt"/>
              </a:rPr>
              <a:t>allgemein</a:t>
            </a:r>
            <a:r>
              <a:rPr lang="de-DE" sz="1400" dirty="0" smtClean="0">
                <a:latin typeface="+mn-lt"/>
              </a:rPr>
              <a:t>.</a:t>
            </a:r>
          </a:p>
          <a:p>
            <a:pPr marL="457200" indent="-457200">
              <a:spcAft>
                <a:spcPts val="300"/>
              </a:spcAft>
              <a:buFont typeface="+mj-lt"/>
              <a:buAutoNum type="alphaLcPeriod"/>
            </a:pPr>
            <a:r>
              <a:rPr lang="de-DE" sz="1400" b="1" dirty="0" smtClean="0">
                <a:latin typeface="+mn-lt"/>
              </a:rPr>
              <a:t>bestreiten</a:t>
            </a:r>
            <a:r>
              <a:rPr lang="de-DE" sz="1400" dirty="0" smtClean="0">
                <a:latin typeface="+mn-lt"/>
              </a:rPr>
              <a:t> dem Land Baden-Württemberg die </a:t>
            </a:r>
            <a:r>
              <a:rPr lang="de-DE" sz="1400" b="1" dirty="0" smtClean="0">
                <a:latin typeface="+mn-lt"/>
              </a:rPr>
              <a:t>Gesetzgebungs-</a:t>
            </a:r>
            <a:r>
              <a:rPr lang="de-DE" sz="1400" b="1" dirty="0" err="1" smtClean="0">
                <a:latin typeface="+mn-lt"/>
              </a:rPr>
              <a:t>zuständigkeit</a:t>
            </a:r>
            <a:r>
              <a:rPr lang="de-DE" sz="1400" dirty="0" smtClean="0">
                <a:latin typeface="+mn-lt"/>
              </a:rPr>
              <a:t> in dieser Sache</a:t>
            </a:r>
          </a:p>
          <a:p>
            <a:pPr marL="457200" indent="-457200">
              <a:spcAft>
                <a:spcPts val="300"/>
              </a:spcAft>
              <a:buFont typeface="+mj-lt"/>
              <a:buAutoNum type="alphaLcPeriod"/>
            </a:pPr>
            <a:r>
              <a:rPr lang="de-DE" sz="1400" dirty="0" smtClean="0">
                <a:latin typeface="+mn-lt"/>
              </a:rPr>
              <a:t>halten die Verpflichtung der Wissenschaftler zur unentgeltlichen Zweitverwertung ihrer Publikationen für </a:t>
            </a:r>
            <a:r>
              <a:rPr lang="de-DE" sz="1400" b="1" dirty="0" smtClean="0">
                <a:latin typeface="+mn-lt"/>
              </a:rPr>
              <a:t>europarechtswidrig</a:t>
            </a:r>
          </a:p>
          <a:p>
            <a:pPr marL="457200" indent="-457200">
              <a:spcAft>
                <a:spcPts val="300"/>
              </a:spcAft>
              <a:buFont typeface="+mj-lt"/>
              <a:buAutoNum type="alphaLcPeriod"/>
            </a:pPr>
            <a:r>
              <a:rPr lang="de-DE" sz="2400" dirty="0" smtClean="0">
                <a:latin typeface="+mn-lt"/>
              </a:rPr>
              <a:t>halten die Verpflichtung der Wissenschaftler zur Open-Access Zweitveröffentlich als eine </a:t>
            </a:r>
            <a:r>
              <a:rPr lang="de-DE" sz="2400" b="1" dirty="0" smtClean="0">
                <a:latin typeface="+mn-lt"/>
              </a:rPr>
              <a:t>Verstoß gegen Wissenschaftsfreiheit, also gegen Art 5, (3) GG, sowie gegen die Eigentumsgrundrechte, also gegen Art 14, (1)</a:t>
            </a:r>
            <a:endParaRPr lang="en-US" sz="2400" b="1" dirty="0" smtClean="0">
              <a:latin typeface="+mn-lt"/>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332656"/>
            <a:ext cx="5472646" cy="461665"/>
          </a:xfrm>
          <a:prstGeom prst="rect">
            <a:avLst/>
          </a:prstGeom>
          <a:solidFill>
            <a:schemeClr val="tx1"/>
          </a:solidFill>
        </p:spPr>
        <p:txBody>
          <a:bodyPr wrap="square" rtlCol="0">
            <a:spAutoFit/>
          </a:bodyPr>
          <a:lstStyle/>
          <a:p>
            <a:r>
              <a:rPr lang="de-DE" sz="2400" dirty="0" smtClean="0">
                <a:solidFill>
                  <a:schemeClr val="bg1"/>
                </a:solidFill>
                <a:latin typeface="+mn-lt"/>
              </a:rPr>
              <a:t> Rechtliche Fundierung der Mandatierung</a:t>
            </a:r>
            <a:endParaRPr lang="en-US" sz="2400" dirty="0">
              <a:solidFill>
                <a:schemeClr val="bg1"/>
              </a:solidFill>
              <a:latin typeface="+mn-lt"/>
            </a:endParaRPr>
          </a:p>
        </p:txBody>
      </p:sp>
      <p:sp>
        <p:nvSpPr>
          <p:cNvPr id="5" name="Textfeld 4"/>
          <p:cNvSpPr txBox="1"/>
          <p:nvPr/>
        </p:nvSpPr>
        <p:spPr>
          <a:xfrm>
            <a:off x="683460" y="1979032"/>
            <a:ext cx="7560840" cy="1200329"/>
          </a:xfrm>
          <a:prstGeom prst="rect">
            <a:avLst/>
          </a:prstGeom>
          <a:noFill/>
        </p:spPr>
        <p:txBody>
          <a:bodyPr wrap="square" rtlCol="0">
            <a:spAutoFit/>
          </a:bodyPr>
          <a:lstStyle/>
          <a:p>
            <a:r>
              <a:rPr lang="de-DE" dirty="0" smtClean="0">
                <a:latin typeface="+mn-lt"/>
              </a:rPr>
              <a:t>Urteil des B</a:t>
            </a:r>
            <a:r>
              <a:rPr lang="de-DE" b="1" dirty="0" smtClean="0">
                <a:latin typeface="+mn-lt"/>
              </a:rPr>
              <a:t>undesgerichtshof</a:t>
            </a:r>
            <a:r>
              <a:rPr lang="de-DE" dirty="0" smtClean="0">
                <a:latin typeface="+mn-lt"/>
              </a:rPr>
              <a:t>s </a:t>
            </a:r>
            <a:r>
              <a:rPr lang="de-DE" dirty="0" err="1" smtClean="0">
                <a:latin typeface="+mn-lt"/>
              </a:rPr>
              <a:t>anlässlich</a:t>
            </a:r>
            <a:r>
              <a:rPr lang="de-DE" dirty="0" smtClean="0">
                <a:latin typeface="+mn-lt"/>
              </a:rPr>
              <a:t> der Abschaffung des Hochschullehrerprivilegs im § 42 Nr. 1 ArbEG .  Eine Beeinträchtigung der hierbei betroffenen „positiven Publikationsfreiheit“ sei durchaus rechtlich möglich </a:t>
            </a:r>
            <a:r>
              <a:rPr lang="de-DE" dirty="0" smtClean="0">
                <a:latin typeface="+mn-lt"/>
              </a:rPr>
              <a:t>oder </a:t>
            </a:r>
            <a:r>
              <a:rPr lang="de-DE" dirty="0" smtClean="0">
                <a:latin typeface="+mn-lt"/>
              </a:rPr>
              <a:t>sogar geboten.</a:t>
            </a:r>
            <a:endParaRPr lang="en-US" dirty="0">
              <a:latin typeface="+mn-lt"/>
            </a:endParaRPr>
          </a:p>
        </p:txBody>
      </p:sp>
      <p:sp>
        <p:nvSpPr>
          <p:cNvPr id="7" name="Textfeld 6"/>
          <p:cNvSpPr txBox="1"/>
          <p:nvPr/>
        </p:nvSpPr>
        <p:spPr>
          <a:xfrm>
            <a:off x="395420" y="908650"/>
            <a:ext cx="7345362" cy="1344727"/>
          </a:xfrm>
          <a:prstGeom prst="rect">
            <a:avLst/>
          </a:prstGeom>
          <a:noFill/>
          <a:ln>
            <a:noFill/>
          </a:ln>
        </p:spPr>
        <p:txBody>
          <a:bodyPr anchorCtr="1" compatLnSpc="0">
            <a:spAutoFit/>
          </a:bodyPr>
          <a:lstStyle/>
          <a:p>
            <a:pPr algn="ctr">
              <a:defRPr/>
            </a:pPr>
            <a:r>
              <a:rPr lang="de-DE" sz="2000" kern="0" dirty="0" smtClean="0">
                <a:latin typeface="+mn-lt"/>
                <a:ea typeface="Arial Unicode MS" pitchFamily="2"/>
                <a:cs typeface="Tahoma" pitchFamily="2"/>
              </a:rPr>
              <a:t>Was beim </a:t>
            </a:r>
            <a:r>
              <a:rPr lang="de-DE" sz="2000" b="1" kern="0" dirty="0" smtClean="0">
                <a:latin typeface="+mn-lt"/>
                <a:ea typeface="Arial Unicode MS" pitchFamily="2"/>
                <a:cs typeface="Tahoma" pitchFamily="2"/>
              </a:rPr>
              <a:t>Patentrecht</a:t>
            </a:r>
            <a:r>
              <a:rPr lang="de-DE" sz="2000" kern="0" dirty="0" smtClean="0">
                <a:latin typeface="+mn-lt"/>
                <a:ea typeface="Arial Unicode MS" pitchFamily="2"/>
                <a:cs typeface="Tahoma" pitchFamily="2"/>
              </a:rPr>
              <a:t> möglich war – Patentierung ist nicht mehr ein individuelles, persönliches Recht von ProfessorInnen (als Erfinder) – sollte auch beim </a:t>
            </a:r>
            <a:r>
              <a:rPr lang="de-DE" sz="2000" b="1" kern="0" dirty="0" smtClean="0">
                <a:latin typeface="+mn-lt"/>
                <a:ea typeface="Arial Unicode MS" pitchFamily="2"/>
                <a:cs typeface="Tahoma" pitchFamily="2"/>
              </a:rPr>
              <a:t>Urheberrecht</a:t>
            </a:r>
            <a:r>
              <a:rPr lang="de-DE" sz="2000" kern="0" dirty="0" smtClean="0">
                <a:latin typeface="+mn-lt"/>
                <a:ea typeface="Arial Unicode MS" pitchFamily="2"/>
                <a:cs typeface="Tahoma" pitchFamily="2"/>
              </a:rPr>
              <a:t> möglich sein</a:t>
            </a:r>
          </a:p>
          <a:p>
            <a:pPr algn="ctr">
              <a:defRPr/>
            </a:pPr>
            <a:endParaRPr lang="de-DE" sz="2000" kern="0" dirty="0">
              <a:latin typeface="+mn-lt"/>
              <a:ea typeface="Arial Unicode MS" pitchFamily="2"/>
              <a:cs typeface="Tahoma" pitchFamily="2"/>
            </a:endParaRPr>
          </a:p>
        </p:txBody>
      </p:sp>
      <p:sp>
        <p:nvSpPr>
          <p:cNvPr id="8" name="Textfeld 7"/>
          <p:cNvSpPr txBox="1"/>
          <p:nvPr/>
        </p:nvSpPr>
        <p:spPr>
          <a:xfrm>
            <a:off x="683670" y="3212970"/>
            <a:ext cx="7560840" cy="2169825"/>
          </a:xfrm>
          <a:prstGeom prst="rect">
            <a:avLst/>
          </a:prstGeom>
          <a:noFill/>
        </p:spPr>
        <p:txBody>
          <a:bodyPr wrap="square" rtlCol="0">
            <a:spAutoFit/>
          </a:bodyPr>
          <a:lstStyle/>
          <a:p>
            <a:pPr>
              <a:lnSpc>
                <a:spcPct val="150000"/>
              </a:lnSpc>
            </a:pPr>
            <a:r>
              <a:rPr lang="de-DE" dirty="0" smtClean="0">
                <a:latin typeface="+mn-lt"/>
              </a:rPr>
              <a:t>Im Urteil </a:t>
            </a:r>
            <a:r>
              <a:rPr lang="de-DE" dirty="0" err="1" smtClean="0">
                <a:latin typeface="+mn-lt"/>
              </a:rPr>
              <a:t>heisst</a:t>
            </a:r>
            <a:r>
              <a:rPr lang="de-DE" dirty="0" smtClean="0">
                <a:latin typeface="+mn-lt"/>
              </a:rPr>
              <a:t> es u.a. </a:t>
            </a:r>
            <a:r>
              <a:rPr lang="de-DE" dirty="0" err="1" smtClean="0">
                <a:latin typeface="+mn-lt"/>
              </a:rPr>
              <a:t>dass</a:t>
            </a:r>
            <a:r>
              <a:rPr lang="de-DE" dirty="0" smtClean="0">
                <a:latin typeface="+mn-lt"/>
              </a:rPr>
              <a:t> </a:t>
            </a:r>
            <a:r>
              <a:rPr lang="de-DE" b="1" dirty="0" smtClean="0">
                <a:latin typeface="+mn-lt"/>
              </a:rPr>
              <a:t>Wissenschaftsfreiheit wegen der „gemeinschafts-gebundenen Verantwortung“  nicht schrankenlos </a:t>
            </a:r>
            <a:r>
              <a:rPr lang="de-DE" dirty="0" smtClean="0">
                <a:latin typeface="+mn-lt"/>
              </a:rPr>
              <a:t>sei. „Die grundrechtlich garantierte Freiheit von Forschung und Lehre erfordert </a:t>
            </a:r>
            <a:r>
              <a:rPr lang="de-DE" b="1" dirty="0" smtClean="0">
                <a:latin typeface="+mn-lt"/>
              </a:rPr>
              <a:t>nicht, </a:t>
            </a:r>
            <a:r>
              <a:rPr lang="de-DE" b="1" dirty="0" err="1" smtClean="0">
                <a:latin typeface="+mn-lt"/>
              </a:rPr>
              <a:t>dass</a:t>
            </a:r>
            <a:r>
              <a:rPr lang="de-DE" b="1" dirty="0" smtClean="0">
                <a:latin typeface="+mn-lt"/>
              </a:rPr>
              <a:t> den Forschern an Hochschulen die unbeschränkte Rechtsinhaberschaft an ihren dienstlich gemachten Forschungsergebnissen eingeräumt </a:t>
            </a:r>
            <a:r>
              <a:rPr lang="de-DE" dirty="0" smtClean="0">
                <a:latin typeface="+mn-lt"/>
              </a:rPr>
              <a:t>werden </a:t>
            </a:r>
            <a:r>
              <a:rPr lang="de-DE" dirty="0" err="1" smtClean="0">
                <a:latin typeface="+mn-lt"/>
              </a:rPr>
              <a:t>müsste</a:t>
            </a:r>
            <a:r>
              <a:rPr lang="de-DE" dirty="0" smtClean="0">
                <a:latin typeface="+mn-lt"/>
              </a:rPr>
              <a:t>. ..“</a:t>
            </a:r>
            <a:endParaRPr lang="en-US"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339752" y="1669997"/>
            <a:ext cx="4536504" cy="717006"/>
          </a:xfrm>
          <a:prstGeom prst="rect">
            <a:avLst/>
          </a:prstGeom>
          <a:solidFill>
            <a:schemeClr val="tx1"/>
          </a:solidFill>
          <a:ln>
            <a:noFill/>
          </a:ln>
        </p:spPr>
        <p:txBody>
          <a:bodyPr wrap="square"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4000" kern="0" dirty="0" smtClean="0">
                <a:solidFill>
                  <a:schemeClr val="bg1"/>
                </a:solidFill>
                <a:latin typeface="Calibri" pitchFamily="34"/>
                <a:ea typeface="Arial Unicode MS" pitchFamily="2"/>
                <a:cs typeface="Tahoma" pitchFamily="2"/>
              </a:rPr>
              <a:t>Konsequenzen</a:t>
            </a:r>
            <a:endParaRPr lang="de-DE" sz="4000" kern="0" dirty="0">
              <a:solidFill>
                <a:schemeClr val="bg1"/>
              </a:solidFill>
              <a:latin typeface="Calibri" pitchFamily="34"/>
              <a:ea typeface="Arial Unicode MS" pitchFamily="2"/>
              <a:cs typeface="Tahoma" pitchFamily="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251520" y="116632"/>
            <a:ext cx="2721049" cy="709612"/>
          </a:xfrm>
          <a:prstGeom prst="rect">
            <a:avLst/>
          </a:prstGeom>
          <a:solidFill>
            <a:schemeClr val="tx1"/>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solidFill>
                  <a:srgbClr val="FFFFFF"/>
                </a:solidFill>
                <a:latin typeface="Arial" pitchFamily="18"/>
                <a:ea typeface="Arial Unicode MS" pitchFamily="2"/>
                <a:cs typeface="Tahoma" pitchFamily="2"/>
              </a:rPr>
              <a:t>Konsequenzen</a:t>
            </a:r>
            <a:endParaRPr lang="de-DE" sz="2400" b="1" i="1" kern="0" dirty="0">
              <a:solidFill>
                <a:srgbClr val="FFFFFF"/>
              </a:solidFill>
              <a:latin typeface="Arial" pitchFamily="18"/>
              <a:ea typeface="Arial Unicode MS" pitchFamily="2"/>
              <a:cs typeface="Tahoma" pitchFamily="2"/>
            </a:endParaRPr>
          </a:p>
        </p:txBody>
      </p:sp>
      <p:sp>
        <p:nvSpPr>
          <p:cNvPr id="8" name="Textfeld 7"/>
          <p:cNvSpPr txBox="1"/>
          <p:nvPr/>
        </p:nvSpPr>
        <p:spPr>
          <a:xfrm>
            <a:off x="1697187" y="1253729"/>
            <a:ext cx="5761037" cy="904814"/>
          </a:xfrm>
          <a:prstGeom prst="rect">
            <a:avLst/>
          </a:prstGeom>
          <a:solidFill>
            <a:schemeClr val="tx1"/>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dirty="0" smtClean="0">
                <a:solidFill>
                  <a:schemeClr val="bg1"/>
                </a:solidFill>
                <a:latin typeface="Calibri" pitchFamily="34"/>
                <a:ea typeface="Arial Unicode MS" pitchFamily="2"/>
                <a:cs typeface="Tahoma" pitchFamily="2"/>
              </a:rPr>
              <a:t>e</a:t>
            </a:r>
            <a:r>
              <a:rPr lang="de-DE" sz="2600" kern="0" dirty="0" smtClean="0">
                <a:solidFill>
                  <a:schemeClr val="bg1"/>
                </a:solidFill>
                <a:latin typeface="Calibri" pitchFamily="34"/>
                <a:ea typeface="Arial Unicode MS" pitchFamily="2"/>
                <a:cs typeface="Tahoma" pitchFamily="2"/>
              </a:rPr>
              <a:t>in </a:t>
            </a:r>
            <a:r>
              <a:rPr lang="de-DE" sz="2600" kern="0" dirty="0" smtClean="0">
                <a:solidFill>
                  <a:schemeClr val="bg1"/>
                </a:solidFill>
                <a:latin typeface="Calibri" pitchFamily="34"/>
                <a:ea typeface="Arial Unicode MS" pitchFamily="2"/>
                <a:cs typeface="Tahoma" pitchFamily="2"/>
              </a:rPr>
              <a:t>neues Verständnis von (intellektuellem) Eigentum</a:t>
            </a:r>
            <a:endParaRPr lang="de-DE" sz="2600" kern="0" dirty="0">
              <a:solidFill>
                <a:schemeClr val="bg1"/>
              </a:solidFill>
              <a:latin typeface="Calibri" pitchFamily="34"/>
              <a:ea typeface="Arial Unicode MS" pitchFamily="2"/>
              <a:cs typeface="Tahoma" pitchFamily="2"/>
            </a:endParaRPr>
          </a:p>
        </p:txBody>
      </p:sp>
      <p:sp>
        <p:nvSpPr>
          <p:cNvPr id="10" name="Textfeld 9"/>
          <p:cNvSpPr txBox="1"/>
          <p:nvPr/>
        </p:nvSpPr>
        <p:spPr>
          <a:xfrm>
            <a:off x="2957662" y="476672"/>
            <a:ext cx="3240087" cy="466553"/>
          </a:xfrm>
          <a:prstGeom prst="rect">
            <a:avLst/>
          </a:prstGeom>
          <a:solidFill>
            <a:schemeClr val="bg1"/>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dirty="0" smtClean="0">
                <a:latin typeface="Calibri" pitchFamily="34"/>
                <a:ea typeface="Arial Unicode MS" pitchFamily="2"/>
                <a:cs typeface="Tahoma" pitchFamily="2"/>
              </a:rPr>
              <a:t>b</a:t>
            </a:r>
            <a:r>
              <a:rPr lang="de-DE" sz="2400" kern="0" dirty="0" smtClean="0">
                <a:latin typeface="Calibri" pitchFamily="34"/>
                <a:ea typeface="Arial Unicode MS" pitchFamily="2"/>
                <a:cs typeface="Tahoma" pitchFamily="2"/>
              </a:rPr>
              <a:t>enötigt wird</a:t>
            </a:r>
            <a:endParaRPr lang="de-DE" sz="2400" kern="0" dirty="0">
              <a:latin typeface="Calibri" pitchFamily="34"/>
              <a:ea typeface="Arial Unicode MS" pitchFamily="2"/>
              <a:cs typeface="Tahoma" pitchFamily="2"/>
            </a:endParaRPr>
          </a:p>
        </p:txBody>
      </p:sp>
      <p:sp>
        <p:nvSpPr>
          <p:cNvPr id="14" name="Textfeld 13"/>
          <p:cNvSpPr txBox="1"/>
          <p:nvPr/>
        </p:nvSpPr>
        <p:spPr>
          <a:xfrm>
            <a:off x="1049313" y="2337467"/>
            <a:ext cx="7056784" cy="2158796"/>
          </a:xfrm>
          <a:prstGeom prst="rect">
            <a:avLst/>
          </a:prstGeom>
          <a:noFill/>
          <a:ln>
            <a:noFill/>
          </a:ln>
        </p:spPr>
        <p:txBody>
          <a:bodyPr wrap="square" anchorCtr="1" compatLnSpc="0">
            <a:spAutoFit/>
          </a:bodyPr>
          <a:lstStyle/>
          <a:p>
            <a:pPr algn="ctr">
              <a:lnSpc>
                <a:spcPct val="150000"/>
              </a:lnSpc>
            </a:pPr>
            <a:r>
              <a:rPr lang="de-DE" sz="2200" b="1" kern="0" dirty="0" smtClean="0">
                <a:latin typeface="Calibri" pitchFamily="18"/>
                <a:ea typeface="Arial Unicode MS" pitchFamily="2"/>
                <a:cs typeface="Tahoma" pitchFamily="2"/>
              </a:rPr>
              <a:t>Wissen als Commons ist keinesfalls ein </a:t>
            </a:r>
            <a:r>
              <a:rPr lang="de-DE" sz="2200" b="1" kern="0" dirty="0" err="1" smtClean="0">
                <a:latin typeface="Calibri" pitchFamily="18"/>
                <a:ea typeface="Arial Unicode MS" pitchFamily="2"/>
                <a:cs typeface="Tahoma" pitchFamily="2"/>
              </a:rPr>
              <a:t>res</a:t>
            </a:r>
            <a:r>
              <a:rPr lang="de-DE" sz="2200" b="1" kern="0" dirty="0" smtClean="0">
                <a:latin typeface="Calibri" pitchFamily="18"/>
                <a:ea typeface="Arial Unicode MS" pitchFamily="2"/>
                <a:cs typeface="Tahoma" pitchFamily="2"/>
              </a:rPr>
              <a:t> </a:t>
            </a:r>
            <a:r>
              <a:rPr lang="de-DE" sz="2200" b="1" kern="0" dirty="0" err="1" smtClean="0">
                <a:latin typeface="Calibri" pitchFamily="18"/>
                <a:ea typeface="Arial Unicode MS" pitchFamily="2"/>
                <a:cs typeface="Tahoma" pitchFamily="2"/>
              </a:rPr>
              <a:t>nullius</a:t>
            </a:r>
            <a:r>
              <a:rPr lang="de-DE" sz="2200" b="1" kern="0" dirty="0" smtClean="0">
                <a:latin typeface="Calibri" pitchFamily="18"/>
                <a:ea typeface="Arial Unicode MS" pitchFamily="2"/>
                <a:cs typeface="Tahoma" pitchFamily="2"/>
              </a:rPr>
              <a:t> (einer der Fehler von </a:t>
            </a:r>
            <a:r>
              <a:rPr lang="de-DE" sz="2200" b="1" kern="0" dirty="0" err="1" smtClean="0">
                <a:latin typeface="Calibri" pitchFamily="18"/>
                <a:ea typeface="Arial Unicode MS" pitchFamily="2"/>
                <a:cs typeface="Tahoma" pitchFamily="2"/>
              </a:rPr>
              <a:t>Hardins</a:t>
            </a:r>
            <a:r>
              <a:rPr lang="de-DE" sz="2200" b="1" kern="0" dirty="0" smtClean="0">
                <a:latin typeface="Calibri" pitchFamily="18"/>
                <a:ea typeface="Arial Unicode MS" pitchFamily="2"/>
                <a:cs typeface="Tahoma" pitchFamily="2"/>
              </a:rPr>
              <a:t> „Tragödie“) dessen sich jedermann nach Belieben für welchen Zweck auch immer benutzen kann.</a:t>
            </a:r>
            <a:endParaRPr lang="de-DE" sz="2200" kern="0" dirty="0">
              <a:latin typeface="Calibri" pitchFamily="18"/>
              <a:ea typeface="Arial Unicode MS" pitchFamily="2"/>
              <a:cs typeface="Tahoma" pitchFamily="2"/>
            </a:endParaRPr>
          </a:p>
        </p:txBody>
      </p:sp>
      <p:sp>
        <p:nvSpPr>
          <p:cNvPr id="15" name="Textfeld 4"/>
          <p:cNvSpPr txBox="1"/>
          <p:nvPr/>
        </p:nvSpPr>
        <p:spPr>
          <a:xfrm>
            <a:off x="683568" y="4581128"/>
            <a:ext cx="7788275" cy="1125501"/>
          </a:xfrm>
          <a:prstGeom prst="rect">
            <a:avLst/>
          </a:prstGeom>
          <a:solidFill>
            <a:schemeClr val="bg1"/>
          </a:solid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altLang="zh-CN" sz="2200" b="1" kern="0" dirty="0" smtClean="0">
                <a:latin typeface="Calibri" pitchFamily="34" charset="0"/>
                <a:ea typeface="Arial Unicode MS" pitchFamily="2"/>
                <a:cs typeface="Tahoma" pitchFamily="2"/>
              </a:rPr>
              <a:t>Wissen und die daraus </a:t>
            </a:r>
            <a:r>
              <a:rPr lang="de-DE" altLang="zh-CN" sz="2200" b="1" kern="0" dirty="0" err="1" smtClean="0">
                <a:latin typeface="Calibri" pitchFamily="34" charset="0"/>
                <a:ea typeface="Arial Unicode MS" pitchFamily="2"/>
                <a:cs typeface="Tahoma" pitchFamily="2"/>
              </a:rPr>
              <a:t>abgeleiteteten</a:t>
            </a:r>
            <a:r>
              <a:rPr lang="de-DE" altLang="zh-CN" sz="2200" b="1" kern="0" dirty="0" smtClean="0">
                <a:latin typeface="Calibri" pitchFamily="34" charset="0"/>
                <a:ea typeface="Arial Unicode MS" pitchFamily="2"/>
                <a:cs typeface="Tahoma" pitchFamily="2"/>
              </a:rPr>
              <a:t> Informationsobjekte können nicht als exklusives privates Eigentum reklamiert werden.</a:t>
            </a:r>
            <a:endParaRPr lang="de-DE" sz="2200" kern="0" dirty="0">
              <a:latin typeface="Calibri" pitchFamily="34" charset="0"/>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a:spLocks/>
          </p:cNvSpPr>
          <p:nvPr/>
        </p:nvSpPr>
        <p:spPr>
          <a:xfrm>
            <a:off x="800100" y="1412776"/>
            <a:ext cx="7772400" cy="2304256"/>
          </a:xfrm>
          <a:prstGeom prst="rect">
            <a:avLst/>
          </a:prstGeom>
        </p:spPr>
        <p:txBody>
          <a:bodyPr anchor="ctr"/>
          <a:lstStyle/>
          <a:p>
            <a:pPr algn="ctr" fontAlgn="auto">
              <a:spcAft>
                <a:spcPts val="0"/>
              </a:spcAft>
              <a:defRPr/>
            </a:pPr>
            <a:r>
              <a:rPr lang="de-DE" sz="2400" b="1" dirty="0">
                <a:latin typeface="+mj-lt"/>
                <a:ea typeface="+mj-ea"/>
                <a:cs typeface="+mj-cs"/>
              </a:rPr>
              <a:t/>
            </a:r>
            <a:br>
              <a:rPr lang="de-DE" sz="2400" b="1" dirty="0">
                <a:latin typeface="+mj-lt"/>
                <a:ea typeface="+mj-ea"/>
                <a:cs typeface="+mj-cs"/>
              </a:rPr>
            </a:br>
            <a:r>
              <a:rPr lang="de-DE" sz="3600" b="1" dirty="0">
                <a:latin typeface="+mj-lt"/>
                <a:ea typeface="+mj-ea"/>
                <a:cs typeface="+mj-cs"/>
              </a:rPr>
              <a:t>„Gemeingüter</a:t>
            </a:r>
            <a:r>
              <a:rPr lang="de-DE" sz="3600" b="1" dirty="0" smtClean="0">
                <a:latin typeface="+mj-lt"/>
                <a:ea typeface="+mj-ea"/>
                <a:cs typeface="+mj-cs"/>
              </a:rPr>
              <a:t>“</a:t>
            </a:r>
          </a:p>
          <a:p>
            <a:pPr algn="ctr" fontAlgn="auto">
              <a:spcAft>
                <a:spcPts val="0"/>
              </a:spcAft>
              <a:defRPr/>
            </a:pPr>
            <a:endParaRPr lang="de-DE" sz="2400" b="1" dirty="0">
              <a:latin typeface="+mj-lt"/>
              <a:ea typeface="+mj-ea"/>
              <a:cs typeface="+mj-cs"/>
            </a:endParaRPr>
          </a:p>
          <a:p>
            <a:pPr algn="ctr" fontAlgn="auto">
              <a:spcAft>
                <a:spcPts val="0"/>
              </a:spcAft>
              <a:defRPr/>
            </a:pPr>
            <a:r>
              <a:rPr lang="de-DE" sz="2400" dirty="0">
                <a:latin typeface="+mj-lt"/>
                <a:ea typeface="+mj-ea"/>
                <a:cs typeface="+mj-cs"/>
              </a:rPr>
              <a:t>Vorzugsbenennung für </a:t>
            </a:r>
            <a:r>
              <a:rPr lang="de-DE" sz="2400" b="1" dirty="0">
                <a:latin typeface="+mj-lt"/>
                <a:ea typeface="+mj-ea"/>
                <a:cs typeface="+mj-cs"/>
              </a:rPr>
              <a:t>„Gemeinschaftsgüter“, „Allmende-Güter“ </a:t>
            </a:r>
            <a:r>
              <a:rPr lang="de-DE" sz="2400" dirty="0">
                <a:latin typeface="+mj-lt"/>
                <a:ea typeface="+mj-ea"/>
                <a:cs typeface="+mj-cs"/>
              </a:rPr>
              <a:t>und als Übersetzung für das im Angelsächsischen gebräuchliche </a:t>
            </a:r>
            <a:r>
              <a:rPr lang="de-DE" sz="2400" b="1" dirty="0">
                <a:latin typeface="+mj-lt"/>
                <a:ea typeface="+mj-ea"/>
                <a:cs typeface="+mj-cs"/>
              </a:rPr>
              <a:t>„Commons“</a:t>
            </a:r>
          </a:p>
        </p:txBody>
      </p:sp>
      <p:sp>
        <p:nvSpPr>
          <p:cNvPr id="9" name="Textfeld 8"/>
          <p:cNvSpPr txBox="1">
            <a:spLocks noChangeArrowheads="1"/>
          </p:cNvSpPr>
          <p:nvPr/>
        </p:nvSpPr>
        <p:spPr bwMode="auto">
          <a:xfrm>
            <a:off x="1443038" y="4521299"/>
            <a:ext cx="7017394" cy="1323439"/>
          </a:xfrm>
          <a:prstGeom prst="rect">
            <a:avLst/>
          </a:prstGeom>
          <a:noFill/>
          <a:ln w="9525">
            <a:noFill/>
            <a:miter lim="800000"/>
            <a:headEnd/>
            <a:tailEnd/>
          </a:ln>
        </p:spPr>
        <p:txBody>
          <a:bodyPr wrap="square">
            <a:spAutoFit/>
          </a:bodyPr>
          <a:lstStyle/>
          <a:p>
            <a:pPr algn="ctr"/>
            <a:r>
              <a:rPr lang="de-DE" sz="2000" dirty="0">
                <a:latin typeface="Calibri" pitchFamily="34" charset="0"/>
              </a:rPr>
              <a:t>verwandt:</a:t>
            </a:r>
          </a:p>
          <a:p>
            <a:pPr algn="ctr"/>
            <a:r>
              <a:rPr lang="de-DE" sz="2000" b="1" dirty="0">
                <a:latin typeface="Calibri" pitchFamily="34" charset="0"/>
              </a:rPr>
              <a:t>öffentliche Güter (nicht-rivalisierend, </a:t>
            </a:r>
            <a:r>
              <a:rPr lang="de-DE" sz="2000" b="1" dirty="0" smtClean="0">
                <a:latin typeface="Calibri" pitchFamily="34" charset="0"/>
              </a:rPr>
              <a:t>nicht-ausschließbar)</a:t>
            </a:r>
            <a:endParaRPr lang="de-DE" sz="2000" b="1" dirty="0">
              <a:latin typeface="Calibri" pitchFamily="34" charset="0"/>
            </a:endParaRPr>
          </a:p>
          <a:p>
            <a:pPr algn="ctr"/>
            <a:r>
              <a:rPr lang="de-DE" sz="2000" dirty="0" smtClean="0">
                <a:latin typeface="Calibri" pitchFamily="34" charset="0"/>
              </a:rPr>
              <a:t/>
            </a:r>
            <a:br>
              <a:rPr lang="de-DE" sz="2000" dirty="0" smtClean="0">
                <a:latin typeface="Calibri" pitchFamily="34" charset="0"/>
              </a:rPr>
            </a:br>
            <a:r>
              <a:rPr lang="de-DE" sz="2000" dirty="0" smtClean="0">
                <a:latin typeface="Calibri" pitchFamily="34" charset="0"/>
              </a:rPr>
              <a:t>Güter </a:t>
            </a:r>
            <a:r>
              <a:rPr lang="de-DE" sz="2000" dirty="0">
                <a:latin typeface="Calibri" pitchFamily="34" charset="0"/>
              </a:rPr>
              <a:t>/Objekte in der </a:t>
            </a:r>
            <a:r>
              <a:rPr lang="de-DE" sz="2000" b="1" dirty="0" err="1">
                <a:latin typeface="Calibri" pitchFamily="34" charset="0"/>
              </a:rPr>
              <a:t>public</a:t>
            </a:r>
            <a:r>
              <a:rPr lang="de-DE" sz="2000" b="1" dirty="0">
                <a:latin typeface="Calibri" pitchFamily="34" charset="0"/>
              </a:rPr>
              <a:t> </a:t>
            </a:r>
            <a:r>
              <a:rPr lang="de-DE" sz="2000" b="1" dirty="0" err="1">
                <a:latin typeface="Calibri" pitchFamily="34" charset="0"/>
              </a:rPr>
              <a:t>domain</a:t>
            </a:r>
            <a:endParaRPr lang="de-DE" sz="2000" b="1" dirty="0">
              <a:latin typeface="Calibri" pitchFamily="34" charset="0"/>
            </a:endParaRPr>
          </a:p>
        </p:txBody>
      </p:sp>
      <p:sp>
        <p:nvSpPr>
          <p:cNvPr id="5" name="Untertitel 2"/>
          <p:cNvSpPr txBox="1">
            <a:spLocks/>
          </p:cNvSpPr>
          <p:nvPr/>
        </p:nvSpPr>
        <p:spPr bwMode="auto">
          <a:xfrm>
            <a:off x="0" y="0"/>
            <a:ext cx="9144000" cy="864096"/>
          </a:xfrm>
          <a:prstGeom prst="rect">
            <a:avLst/>
          </a:prstGeom>
          <a:solidFill>
            <a:schemeClr val="tx1"/>
          </a:solidFill>
          <a:ln w="9525">
            <a:noFill/>
            <a:miter lim="800000"/>
            <a:headEnd/>
            <a:tailEnd/>
          </a:ln>
        </p:spPr>
        <p:txBody>
          <a:bodyPr anchor="ctr">
            <a:normAutofit/>
          </a:bodyPr>
          <a:lstStyle/>
          <a:p>
            <a:pPr marL="342900" indent="-342900" algn="ctr" fontAlgn="auto">
              <a:spcBef>
                <a:spcPct val="20000"/>
              </a:spcBef>
              <a:spcAft>
                <a:spcPts val="0"/>
              </a:spcAft>
              <a:buFont typeface="Arial" pitchFamily="34" charset="0"/>
              <a:buNone/>
              <a:defRPr/>
            </a:pPr>
            <a:r>
              <a:rPr lang="de-DE" sz="2800" b="1" dirty="0" smtClean="0">
                <a:solidFill>
                  <a:schemeClr val="bg1"/>
                </a:solidFill>
                <a:latin typeface="+mn-lt"/>
              </a:rPr>
              <a:t>Wissen eine Ware, ein privates Gut  oder ein Gemeingut?</a:t>
            </a:r>
            <a:endParaRPr lang="de-DE" sz="3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059435" y="349867"/>
            <a:ext cx="5761037" cy="466553"/>
          </a:xfrm>
          <a:prstGeom prst="rect">
            <a:avLst/>
          </a:prstGeom>
          <a:solidFill>
            <a:schemeClr val="tx1"/>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solidFill>
                  <a:schemeClr val="bg1"/>
                </a:solidFill>
                <a:latin typeface="+mn-lt"/>
                <a:ea typeface="Arial Unicode MS" pitchFamily="2"/>
                <a:cs typeface="Tahoma" pitchFamily="2"/>
              </a:rPr>
              <a:t>Ein neues Verständnis von Urheberrecht</a:t>
            </a:r>
            <a:endParaRPr lang="de-DE" sz="2400" b="1" kern="0" dirty="0">
              <a:solidFill>
                <a:schemeClr val="bg1"/>
              </a:solidFill>
              <a:latin typeface="+mn-lt"/>
              <a:ea typeface="Arial Unicode MS" pitchFamily="2"/>
              <a:cs typeface="Tahoma" pitchFamily="2"/>
            </a:endParaRPr>
          </a:p>
        </p:txBody>
      </p:sp>
      <p:sp>
        <p:nvSpPr>
          <p:cNvPr id="11" name="Textfeld 10"/>
          <p:cNvSpPr txBox="1">
            <a:spLocks noChangeArrowheads="1"/>
          </p:cNvSpPr>
          <p:nvPr/>
        </p:nvSpPr>
        <p:spPr bwMode="auto">
          <a:xfrm>
            <a:off x="1566373" y="1213963"/>
            <a:ext cx="6300787" cy="829537"/>
          </a:xfrm>
          <a:prstGeom prst="rect">
            <a:avLst/>
          </a:prstGeom>
          <a:solidFill>
            <a:schemeClr val="bg1"/>
          </a:solidFill>
          <a:ln w="9525">
            <a:noFill/>
            <a:miter lim="800000"/>
            <a:headEnd/>
            <a:tailEnd/>
          </a:ln>
        </p:spPr>
        <p:txBody>
          <a:bodyPr lIns="90004" tIns="44997" rIns="90004" bIns="44997" anchorCtr="1">
            <a:spAutoFit/>
          </a:bodyPr>
          <a:lstStyle/>
          <a:p>
            <a:pPr algn="ctr" hangingPunct="0"/>
            <a:r>
              <a:rPr lang="de-DE" sz="2400" b="1" dirty="0" smtClean="0">
                <a:latin typeface="+mn-lt"/>
                <a:ea typeface="Arial Unicode MS" pitchFamily="34" charset="-128"/>
                <a:cs typeface="Tahoma" pitchFamily="34" charset="0"/>
              </a:rPr>
              <a:t>Freier Zugriff – der Default</a:t>
            </a:r>
          </a:p>
          <a:p>
            <a:pPr algn="ctr" hangingPunct="0"/>
            <a:r>
              <a:rPr lang="de-DE" sz="2400" b="1" dirty="0" smtClean="0">
                <a:latin typeface="+mn-lt"/>
                <a:ea typeface="Arial Unicode MS" pitchFamily="34" charset="-128"/>
                <a:cs typeface="Tahoma" pitchFamily="34" charset="0"/>
              </a:rPr>
              <a:t>Kommerzielle Verwertung  - die Ausnahme</a:t>
            </a:r>
            <a:endParaRPr lang="de-DE" sz="2400" b="1" dirty="0">
              <a:latin typeface="+mn-lt"/>
              <a:ea typeface="Arial Unicode MS" pitchFamily="34" charset="-128"/>
              <a:cs typeface="Tahoma" pitchFamily="34" charset="0"/>
            </a:endParaRPr>
          </a:p>
        </p:txBody>
      </p:sp>
      <p:sp>
        <p:nvSpPr>
          <p:cNvPr id="13" name="Textfeld 4"/>
          <p:cNvSpPr txBox="1"/>
          <p:nvPr/>
        </p:nvSpPr>
        <p:spPr>
          <a:xfrm>
            <a:off x="1456947" y="3518219"/>
            <a:ext cx="6519639" cy="1782989"/>
          </a:xfrm>
          <a:prstGeom prst="rect">
            <a:avLst/>
          </a:prstGeom>
          <a:solidFill>
            <a:schemeClr val="bg1"/>
          </a:solidFill>
          <a:ln>
            <a:noFill/>
          </a:ln>
        </p:spPr>
        <p:txBody>
          <a:bodyPr wrap="square" anchorCtr="1" compatLnSpc="0">
            <a:spAutoFit/>
          </a:bodyPr>
          <a:lstStyle/>
          <a:p>
            <a:pPr algn="ctr" fontAlgn="auto" hangingPunct="0">
              <a:lnSpc>
                <a:spcPct val="150000"/>
              </a:lnSpc>
              <a:spcBef>
                <a:spcPts val="0"/>
              </a:spcBef>
              <a:spcAft>
                <a:spcPts val="0"/>
              </a:spcAft>
              <a:defRPr sz="1800" b="0" i="0" u="none" strike="noStrike" kern="0" cap="none" spc="0" baseline="0">
                <a:solidFill>
                  <a:srgbClr val="000000"/>
                </a:solidFill>
                <a:uFillTx/>
              </a:defRPr>
            </a:pPr>
            <a:r>
              <a:rPr lang="de-DE" sz="2400" b="1" kern="0" dirty="0" smtClean="0">
                <a:latin typeface="+mn-lt"/>
                <a:ea typeface="Arial Unicode MS" pitchFamily="2"/>
                <a:cs typeface="Tahoma" pitchFamily="2"/>
              </a:rPr>
              <a:t>Ein Konzept von „common </a:t>
            </a:r>
            <a:r>
              <a:rPr lang="de-DE" sz="2400" b="1" kern="0" dirty="0" err="1" smtClean="0">
                <a:latin typeface="+mn-lt"/>
                <a:ea typeface="Arial Unicode MS" pitchFamily="2"/>
                <a:cs typeface="Tahoma" pitchFamily="2"/>
              </a:rPr>
              <a:t>property</a:t>
            </a:r>
            <a:r>
              <a:rPr lang="de-DE" sz="2400" b="1" kern="0" dirty="0" smtClean="0">
                <a:latin typeface="+mn-lt"/>
                <a:ea typeface="Arial Unicode MS" pitchFamily="2"/>
                <a:cs typeface="Tahoma" pitchFamily="2"/>
              </a:rPr>
              <a:t> </a:t>
            </a:r>
            <a:r>
              <a:rPr lang="de-DE" sz="2400" b="1" kern="0" dirty="0" err="1" smtClean="0">
                <a:latin typeface="+mn-lt"/>
                <a:ea typeface="Arial Unicode MS" pitchFamily="2"/>
                <a:cs typeface="Tahoma" pitchFamily="2"/>
              </a:rPr>
              <a:t>rights</a:t>
            </a:r>
            <a:r>
              <a:rPr lang="de-DE" sz="2400" b="1" kern="0" dirty="0" smtClean="0">
                <a:latin typeface="+mn-lt"/>
                <a:ea typeface="Arial Unicode MS" pitchFamily="2"/>
                <a:cs typeface="Tahoma" pitchFamily="2"/>
              </a:rPr>
              <a:t>“ entwickeln, ohne „private individual </a:t>
            </a:r>
            <a:r>
              <a:rPr lang="de-DE" sz="2400" b="1" kern="0" dirty="0" err="1" smtClean="0">
                <a:latin typeface="+mn-lt"/>
                <a:ea typeface="Arial Unicode MS" pitchFamily="2"/>
                <a:cs typeface="Tahoma" pitchFamily="2"/>
              </a:rPr>
              <a:t>property</a:t>
            </a:r>
            <a:r>
              <a:rPr lang="de-DE" sz="2400" b="1" kern="0" dirty="0" smtClean="0">
                <a:latin typeface="+mn-lt"/>
                <a:ea typeface="Arial Unicode MS" pitchFamily="2"/>
                <a:cs typeface="Tahoma" pitchFamily="2"/>
              </a:rPr>
              <a:t> </a:t>
            </a:r>
            <a:r>
              <a:rPr lang="de-DE" sz="2400" b="1" kern="0" dirty="0" err="1" smtClean="0">
                <a:latin typeface="+mn-lt"/>
                <a:ea typeface="Arial Unicode MS" pitchFamily="2"/>
                <a:cs typeface="Tahoma" pitchFamily="2"/>
              </a:rPr>
              <a:t>rights</a:t>
            </a:r>
            <a:r>
              <a:rPr lang="de-DE" sz="2400" b="1" kern="0" dirty="0" smtClean="0">
                <a:latin typeface="+mn-lt"/>
                <a:ea typeface="Arial Unicode MS" pitchFamily="2"/>
                <a:cs typeface="Tahoma" pitchFamily="2"/>
              </a:rPr>
              <a:t>“ aufzugeben</a:t>
            </a:r>
            <a:endParaRPr lang="de-DE" sz="2400" b="1" kern="0" dirty="0">
              <a:latin typeface="+mn-lt"/>
              <a:ea typeface="Arial Unicode MS" pitchFamily="2"/>
              <a:cs typeface="Tahoma" pitchFamily="2"/>
            </a:endParaRPr>
          </a:p>
        </p:txBody>
      </p:sp>
      <p:sp>
        <p:nvSpPr>
          <p:cNvPr id="7" name="Rectangle 2"/>
          <p:cNvSpPr/>
          <p:nvPr/>
        </p:nvSpPr>
        <p:spPr>
          <a:xfrm>
            <a:off x="3356242" y="2469063"/>
            <a:ext cx="2721049" cy="709612"/>
          </a:xfrm>
          <a:prstGeom prst="rect">
            <a:avLst/>
          </a:prstGeom>
          <a:solidFill>
            <a:schemeClr val="bg1">
              <a:lumMod val="85000"/>
            </a:schemeClr>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latin typeface="+mn-lt"/>
                <a:ea typeface="Arial Unicode MS" pitchFamily="2"/>
                <a:cs typeface="Tahoma" pitchFamily="2"/>
              </a:rPr>
              <a:t>Herausforderung</a:t>
            </a:r>
            <a:endParaRPr lang="de-DE" sz="2400" b="1" i="1" kern="0" dirty="0">
              <a:latin typeface="+mn-lt"/>
              <a:ea typeface="Arial Unicode MS" pitchFamily="2"/>
              <a:cs typeface="Tahoma" pitchFamily="2"/>
            </a:endParaRPr>
          </a:p>
        </p:txBody>
      </p:sp>
      <p:sp>
        <p:nvSpPr>
          <p:cNvPr id="6" name="Rectangle 2"/>
          <p:cNvSpPr/>
          <p:nvPr/>
        </p:nvSpPr>
        <p:spPr>
          <a:xfrm>
            <a:off x="251520" y="116632"/>
            <a:ext cx="2721049" cy="709612"/>
          </a:xfrm>
          <a:prstGeom prst="rect">
            <a:avLst/>
          </a:prstGeom>
          <a:solidFill>
            <a:schemeClr val="tx1"/>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solidFill>
                  <a:srgbClr val="FFFFFF"/>
                </a:solidFill>
                <a:latin typeface="Arial" pitchFamily="18"/>
                <a:ea typeface="Arial Unicode MS" pitchFamily="2"/>
                <a:cs typeface="Tahoma" pitchFamily="2"/>
              </a:rPr>
              <a:t>Konsequenzen</a:t>
            </a:r>
            <a:endParaRPr lang="de-DE" sz="2400" b="1" i="1" kern="0" dirty="0">
              <a:solidFill>
                <a:srgbClr val="FFFFFF"/>
              </a:solidFill>
              <a:latin typeface="Arial" pitchFamily="18"/>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251520" y="116632"/>
            <a:ext cx="2721049" cy="709612"/>
          </a:xfrm>
          <a:prstGeom prst="rect">
            <a:avLst/>
          </a:prstGeom>
          <a:solidFill>
            <a:schemeClr val="tx1"/>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solidFill>
                  <a:srgbClr val="FFFFFF"/>
                </a:solidFill>
                <a:latin typeface="Arial" pitchFamily="18"/>
                <a:ea typeface="Arial Unicode MS" pitchFamily="2"/>
                <a:cs typeface="Tahoma" pitchFamily="2"/>
              </a:rPr>
              <a:t>Konsequenzen</a:t>
            </a:r>
            <a:endParaRPr lang="de-DE" sz="2400" b="1" i="1" kern="0" dirty="0">
              <a:solidFill>
                <a:srgbClr val="FFFFFF"/>
              </a:solidFill>
              <a:latin typeface="Arial" pitchFamily="18"/>
              <a:ea typeface="Arial Unicode MS" pitchFamily="2"/>
              <a:cs typeface="Tahoma" pitchFamily="2"/>
            </a:endParaRPr>
          </a:p>
        </p:txBody>
      </p:sp>
      <p:sp>
        <p:nvSpPr>
          <p:cNvPr id="9" name="Textfeld 8"/>
          <p:cNvSpPr txBox="1"/>
          <p:nvPr/>
        </p:nvSpPr>
        <p:spPr>
          <a:xfrm>
            <a:off x="611560" y="1744940"/>
            <a:ext cx="7920880" cy="769441"/>
          </a:xfrm>
          <a:prstGeom prst="rect">
            <a:avLst/>
          </a:prstGeom>
          <a:solidFill>
            <a:schemeClr val="bg1"/>
          </a:solidFill>
          <a:ln w="28575">
            <a:noFill/>
          </a:ln>
        </p:spPr>
        <p:txBody>
          <a:bodyPr wrap="square" rtlCol="0">
            <a:spAutoFit/>
          </a:bodyPr>
          <a:lstStyle/>
          <a:p>
            <a:pPr algn="ctr"/>
            <a:r>
              <a:rPr lang="de-DE" sz="2200" b="1" dirty="0" smtClean="0">
                <a:latin typeface="+mn-lt"/>
              </a:rPr>
              <a:t>Publikationsmärkte werden in mittlerer Perspektive tendenziell vollständig durch das  Open-Access-Paradigma bestimmt</a:t>
            </a:r>
            <a:endParaRPr lang="de-DE" sz="2200" b="1" dirty="0">
              <a:latin typeface="+mn-lt"/>
            </a:endParaRPr>
          </a:p>
        </p:txBody>
      </p:sp>
      <p:sp>
        <p:nvSpPr>
          <p:cNvPr id="10" name="Textfeld 9"/>
          <p:cNvSpPr txBox="1"/>
          <p:nvPr/>
        </p:nvSpPr>
        <p:spPr>
          <a:xfrm>
            <a:off x="683568" y="2825060"/>
            <a:ext cx="7344816" cy="1563377"/>
          </a:xfrm>
          <a:prstGeom prst="rect">
            <a:avLst/>
          </a:prstGeom>
          <a:noFill/>
        </p:spPr>
        <p:txBody>
          <a:bodyPr wrap="square" rtlCol="0">
            <a:spAutoFit/>
          </a:bodyPr>
          <a:lstStyle/>
          <a:p>
            <a:pPr algn="ctr">
              <a:lnSpc>
                <a:spcPct val="150000"/>
              </a:lnSpc>
            </a:pPr>
            <a:r>
              <a:rPr lang="de-DE" sz="2200" b="1" dirty="0" smtClean="0">
                <a:latin typeface="+mn-lt"/>
              </a:rPr>
              <a:t>Alle Zeichen deuten darauf hin, dass Open Access der Default-Wert für wissenschaftliches Publizierens werden wird.</a:t>
            </a:r>
            <a:endParaRPr lang="de-DE" sz="22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251520" y="116632"/>
            <a:ext cx="2721049" cy="709612"/>
          </a:xfrm>
          <a:prstGeom prst="rect">
            <a:avLst/>
          </a:prstGeom>
          <a:solidFill>
            <a:schemeClr val="tx1"/>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solidFill>
                  <a:srgbClr val="FFFFFF"/>
                </a:solidFill>
                <a:latin typeface="Arial" pitchFamily="18"/>
                <a:ea typeface="Arial Unicode MS" pitchFamily="2"/>
                <a:cs typeface="Tahoma" pitchFamily="2"/>
              </a:rPr>
              <a:t>Konsequenzen</a:t>
            </a:r>
            <a:endParaRPr lang="de-DE" sz="2400" b="1" i="1" kern="0" dirty="0">
              <a:solidFill>
                <a:srgbClr val="FFFFFF"/>
              </a:solidFill>
              <a:latin typeface="Arial" pitchFamily="18"/>
              <a:ea typeface="Arial Unicode MS" pitchFamily="2"/>
              <a:cs typeface="Tahoma" pitchFamily="2"/>
            </a:endParaRPr>
          </a:p>
        </p:txBody>
      </p:sp>
      <p:sp>
        <p:nvSpPr>
          <p:cNvPr id="5" name="Textfeld 4"/>
          <p:cNvSpPr txBox="1"/>
          <p:nvPr/>
        </p:nvSpPr>
        <p:spPr>
          <a:xfrm>
            <a:off x="683568" y="1268760"/>
            <a:ext cx="7920880" cy="769441"/>
          </a:xfrm>
          <a:prstGeom prst="rect">
            <a:avLst/>
          </a:prstGeom>
          <a:noFill/>
          <a:ln w="28575">
            <a:noFill/>
          </a:ln>
        </p:spPr>
        <p:txBody>
          <a:bodyPr wrap="square" rtlCol="0">
            <a:spAutoFit/>
          </a:bodyPr>
          <a:lstStyle/>
          <a:p>
            <a:pPr algn="ctr"/>
            <a:r>
              <a:rPr lang="de-DE" sz="2200" b="1" dirty="0" smtClean="0">
                <a:latin typeface="+mn-lt"/>
              </a:rPr>
              <a:t>Open-Access-Modelle entwickeln sich zunehmend auch im kommerziellen Umfeld</a:t>
            </a:r>
            <a:endParaRPr lang="de-DE" sz="2200" b="1" dirty="0">
              <a:latin typeface="+mn-lt"/>
            </a:endParaRPr>
          </a:p>
        </p:txBody>
      </p:sp>
      <p:sp>
        <p:nvSpPr>
          <p:cNvPr id="7" name="Textfeld 6"/>
          <p:cNvSpPr txBox="1"/>
          <p:nvPr/>
        </p:nvSpPr>
        <p:spPr>
          <a:xfrm>
            <a:off x="611560" y="2060848"/>
            <a:ext cx="7344816" cy="2123658"/>
          </a:xfrm>
          <a:prstGeom prst="rect">
            <a:avLst/>
          </a:prstGeom>
          <a:noFill/>
        </p:spPr>
        <p:txBody>
          <a:bodyPr wrap="square" rtlCol="0">
            <a:spAutoFit/>
          </a:bodyPr>
          <a:lstStyle/>
          <a:p>
            <a:pPr algn="ctr">
              <a:lnSpc>
                <a:spcPct val="150000"/>
              </a:lnSpc>
            </a:pPr>
            <a:r>
              <a:rPr lang="de-DE" sz="2200" b="1" dirty="0" smtClean="0">
                <a:latin typeface="+mn-lt"/>
              </a:rPr>
              <a:t>Alle Zeichen deuten darauf hin, dass Open Access Gold  von den wissenschaftlichen Publikationsverlagen übernommen </a:t>
            </a:r>
            <a:r>
              <a:rPr lang="de-DE" sz="2200" b="1" dirty="0" smtClean="0">
                <a:latin typeface="+mn-lt"/>
              </a:rPr>
              <a:t>wird und dafür (mit Erfolg) eine öffentliche Finanzierung erwartet</a:t>
            </a:r>
            <a:endParaRPr lang="de-DE" sz="2200" b="1" dirty="0" smtClean="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251520" y="116632"/>
            <a:ext cx="2721049" cy="709612"/>
          </a:xfrm>
          <a:prstGeom prst="rect">
            <a:avLst/>
          </a:prstGeom>
          <a:solidFill>
            <a:schemeClr val="tx1"/>
          </a:solidFill>
          <a:ln>
            <a:noFill/>
            <a:prstDash val="solid"/>
          </a:ln>
        </p:spPr>
        <p:txBody>
          <a:bodyPr anchor="ct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dirty="0" smtClean="0">
                <a:solidFill>
                  <a:srgbClr val="FFFFFF"/>
                </a:solidFill>
                <a:latin typeface="Arial" pitchFamily="18"/>
                <a:ea typeface="Arial Unicode MS" pitchFamily="2"/>
                <a:cs typeface="Tahoma" pitchFamily="2"/>
              </a:rPr>
              <a:t>Konsequenzen</a:t>
            </a:r>
            <a:endParaRPr lang="de-DE" sz="2400" b="1" i="1" kern="0" dirty="0">
              <a:solidFill>
                <a:srgbClr val="FFFFFF"/>
              </a:solidFill>
              <a:latin typeface="Arial" pitchFamily="18"/>
              <a:ea typeface="Arial Unicode MS" pitchFamily="2"/>
              <a:cs typeface="Tahoma" pitchFamily="2"/>
            </a:endParaRPr>
          </a:p>
        </p:txBody>
      </p:sp>
      <p:sp>
        <p:nvSpPr>
          <p:cNvPr id="8" name="Textfeld 7"/>
          <p:cNvSpPr txBox="1"/>
          <p:nvPr/>
        </p:nvSpPr>
        <p:spPr>
          <a:xfrm>
            <a:off x="1115616" y="1412776"/>
            <a:ext cx="7272808" cy="769441"/>
          </a:xfrm>
          <a:prstGeom prst="rect">
            <a:avLst/>
          </a:prstGeom>
          <a:noFill/>
          <a:ln w="28575">
            <a:noFill/>
          </a:ln>
        </p:spPr>
        <p:txBody>
          <a:bodyPr wrap="square" rtlCol="0">
            <a:spAutoFit/>
          </a:bodyPr>
          <a:lstStyle/>
          <a:p>
            <a:pPr algn="ctr"/>
            <a:r>
              <a:rPr lang="de-DE" sz="2200" b="1" dirty="0" smtClean="0">
                <a:latin typeface="+mn-lt"/>
              </a:rPr>
              <a:t>Soll die Öffentlichkeit, wie es sich derzeit abzeichnet, die </a:t>
            </a:r>
            <a:r>
              <a:rPr lang="de-DE" sz="2200" b="1" dirty="0" err="1" smtClean="0">
                <a:latin typeface="+mn-lt"/>
              </a:rPr>
              <a:t>OA</a:t>
            </a:r>
            <a:r>
              <a:rPr lang="de-DE" sz="2200" b="1" dirty="0" smtClean="0">
                <a:latin typeface="+mn-lt"/>
              </a:rPr>
              <a:t>-Gold-Modelle für die </a:t>
            </a:r>
            <a:r>
              <a:rPr lang="de-DE" sz="2200" b="1" dirty="0" smtClean="0">
                <a:latin typeface="+mn-lt"/>
              </a:rPr>
              <a:t>Informationswirtschaft </a:t>
            </a:r>
            <a:r>
              <a:rPr lang="de-DE" sz="2200" b="1" dirty="0" smtClean="0">
                <a:latin typeface="+mn-lt"/>
              </a:rPr>
              <a:t>finanzieren?</a:t>
            </a:r>
            <a:endParaRPr lang="de-DE" sz="2200" b="1" dirty="0">
              <a:latin typeface="+mn-lt"/>
            </a:endParaRPr>
          </a:p>
        </p:txBody>
      </p:sp>
      <p:sp>
        <p:nvSpPr>
          <p:cNvPr id="11" name="Textfeld 10"/>
          <p:cNvSpPr txBox="1"/>
          <p:nvPr/>
        </p:nvSpPr>
        <p:spPr>
          <a:xfrm>
            <a:off x="971600" y="2564904"/>
            <a:ext cx="7344816" cy="1107996"/>
          </a:xfrm>
          <a:prstGeom prst="rect">
            <a:avLst/>
          </a:prstGeom>
          <a:noFill/>
        </p:spPr>
        <p:txBody>
          <a:bodyPr wrap="square" rtlCol="0">
            <a:spAutoFit/>
          </a:bodyPr>
          <a:lstStyle/>
          <a:p>
            <a:pPr algn="ctr"/>
            <a:r>
              <a:rPr lang="de-DE" sz="2200" b="1" dirty="0" smtClean="0">
                <a:latin typeface="+mn-lt"/>
              </a:rPr>
              <a:t>Soll die Öffentlichkeit nicht nur die reinen Produktionskosten übernehmen, sondern auch den Gewinnerwartungen der </a:t>
            </a:r>
            <a:r>
              <a:rPr lang="de-DE" sz="2200" b="1" dirty="0" smtClean="0">
                <a:latin typeface="+mn-lt"/>
              </a:rPr>
              <a:t>kommerziellen </a:t>
            </a:r>
            <a:r>
              <a:rPr lang="de-DE" sz="2200" b="1" dirty="0" smtClean="0">
                <a:latin typeface="+mn-lt"/>
              </a:rPr>
              <a:t>Anbieter entsprechen?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547664" y="1628800"/>
            <a:ext cx="6264696" cy="646331"/>
          </a:xfrm>
          <a:prstGeom prst="rect">
            <a:avLst/>
          </a:prstGeom>
          <a:solidFill>
            <a:schemeClr val="tx1"/>
          </a:solidFill>
        </p:spPr>
        <p:txBody>
          <a:bodyPr wrap="square" rtlCol="0">
            <a:spAutoFit/>
          </a:bodyPr>
          <a:lstStyle/>
          <a:p>
            <a:pPr algn="ctr"/>
            <a:r>
              <a:rPr lang="en-US" sz="3600" dirty="0" err="1" smtClean="0">
                <a:solidFill>
                  <a:schemeClr val="bg1"/>
                </a:solidFill>
                <a:latin typeface="+mn-lt"/>
              </a:rPr>
              <a:t>Ende</a:t>
            </a:r>
            <a:endParaRPr lang="en-US" sz="3600" dirty="0">
              <a:solidFill>
                <a:schemeClr val="bg1"/>
              </a:solidFill>
              <a:latin typeface="+mn-lt"/>
            </a:endParaRPr>
          </a:p>
        </p:txBody>
      </p:sp>
      <p:sp>
        <p:nvSpPr>
          <p:cNvPr id="10" name="Textfeld 9"/>
          <p:cNvSpPr txBox="1"/>
          <p:nvPr/>
        </p:nvSpPr>
        <p:spPr>
          <a:xfrm>
            <a:off x="1547664" y="2420888"/>
            <a:ext cx="6264696" cy="1200329"/>
          </a:xfrm>
          <a:prstGeom prst="rect">
            <a:avLst/>
          </a:prstGeom>
          <a:solidFill>
            <a:schemeClr val="tx1"/>
          </a:solidFill>
        </p:spPr>
        <p:txBody>
          <a:bodyPr wrap="square" rtlCol="0">
            <a:spAutoFit/>
          </a:bodyPr>
          <a:lstStyle/>
          <a:p>
            <a:pPr algn="ctr"/>
            <a:r>
              <a:rPr lang="en-US" sz="3600" dirty="0" err="1" smtClean="0">
                <a:solidFill>
                  <a:schemeClr val="bg1"/>
                </a:solidFill>
                <a:latin typeface="+mn-lt"/>
              </a:rPr>
              <a:t>Vielen</a:t>
            </a:r>
            <a:r>
              <a:rPr lang="en-US" sz="3600" dirty="0" smtClean="0">
                <a:solidFill>
                  <a:schemeClr val="bg1"/>
                </a:solidFill>
                <a:latin typeface="+mn-lt"/>
              </a:rPr>
              <a:t> Dank </a:t>
            </a:r>
            <a:r>
              <a:rPr lang="en-US" sz="3600" dirty="0" err="1" smtClean="0">
                <a:solidFill>
                  <a:schemeClr val="bg1"/>
                </a:solidFill>
                <a:latin typeface="+mn-lt"/>
              </a:rPr>
              <a:t>für</a:t>
            </a:r>
            <a:r>
              <a:rPr lang="en-US" sz="3600" dirty="0" smtClean="0">
                <a:solidFill>
                  <a:schemeClr val="bg1"/>
                </a:solidFill>
                <a:latin typeface="+mn-lt"/>
              </a:rPr>
              <a:t> </a:t>
            </a:r>
            <a:r>
              <a:rPr lang="en-US" sz="3600" dirty="0" err="1" smtClean="0">
                <a:solidFill>
                  <a:schemeClr val="bg1"/>
                </a:solidFill>
                <a:latin typeface="+mn-lt"/>
              </a:rPr>
              <a:t>Ihre</a:t>
            </a:r>
            <a:r>
              <a:rPr lang="en-US" sz="3600" dirty="0" smtClean="0">
                <a:solidFill>
                  <a:schemeClr val="bg1"/>
                </a:solidFill>
                <a:latin typeface="+mn-lt"/>
              </a:rPr>
              <a:t> </a:t>
            </a:r>
            <a:r>
              <a:rPr lang="en-US" sz="3600" dirty="0" err="1" smtClean="0">
                <a:solidFill>
                  <a:schemeClr val="bg1"/>
                </a:solidFill>
                <a:latin typeface="+mn-lt"/>
              </a:rPr>
              <a:t>Aufmerksamkeit</a:t>
            </a:r>
            <a:r>
              <a:rPr lang="en-US" sz="3600" smtClean="0">
                <a:solidFill>
                  <a:schemeClr val="bg1"/>
                </a:solidFill>
                <a:latin typeface="+mn-lt"/>
              </a:rPr>
              <a:t>!</a:t>
            </a:r>
            <a:endParaRPr lang="en-US" sz="36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chemeClr val="tx1"/>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0" y="-27384"/>
            <a:ext cx="9144000" cy="553998"/>
          </a:xfrm>
          <a:prstGeom prst="rect">
            <a:avLst/>
          </a:prstGeom>
          <a:solidFill>
            <a:srgbClr val="002060"/>
          </a:solidFill>
        </p:spPr>
        <p:txBody>
          <a:bodyPr wrap="square">
            <a:spAutoFit/>
          </a:bodyPr>
          <a:lstStyle/>
          <a:p>
            <a:pPr algn="ctr">
              <a:lnSpc>
                <a:spcPct val="150000"/>
              </a:lnSpc>
              <a:defRPr/>
            </a:pPr>
            <a:r>
              <a:rPr lang="de-DE" sz="2000" b="1" dirty="0" smtClean="0">
                <a:solidFill>
                  <a:schemeClr val="bg1"/>
                </a:solidFill>
              </a:rPr>
              <a:t>Modell  einer c</a:t>
            </a:r>
            <a:r>
              <a:rPr lang="de-DE" sz="2000" b="1" i="1" dirty="0" smtClean="0">
                <a:solidFill>
                  <a:schemeClr val="bg1"/>
                </a:solidFill>
              </a:rPr>
              <a:t>ommons-based information economy/society</a:t>
            </a:r>
            <a:endParaRPr lang="de-DE" sz="2000" b="1" i="1" dirty="0">
              <a:solidFill>
                <a:schemeClr val="bg1"/>
              </a:solidFill>
            </a:endParaRPr>
          </a:p>
        </p:txBody>
      </p:sp>
      <p:grpSp>
        <p:nvGrpSpPr>
          <p:cNvPr id="2" name="Gruppieren 37"/>
          <p:cNvGrpSpPr/>
          <p:nvPr/>
        </p:nvGrpSpPr>
        <p:grpSpPr>
          <a:xfrm>
            <a:off x="1258826" y="764704"/>
            <a:ext cx="7129598" cy="5616624"/>
            <a:chOff x="1258826" y="764704"/>
            <a:chExt cx="7129598" cy="5400600"/>
          </a:xfrm>
        </p:grpSpPr>
        <p:sp>
          <p:nvSpPr>
            <p:cNvPr id="37" name="Rechteck 36"/>
            <p:cNvSpPr/>
            <p:nvPr/>
          </p:nvSpPr>
          <p:spPr>
            <a:xfrm>
              <a:off x="1259632" y="764704"/>
              <a:ext cx="7128792" cy="54006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396976" y="1777354"/>
              <a:ext cx="2614544" cy="12665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sp>
          <p:nvSpPr>
            <p:cNvPr id="16" name="Textfeld 22"/>
            <p:cNvSpPr txBox="1">
              <a:spLocks noChangeArrowheads="1"/>
            </p:cNvSpPr>
            <p:nvPr/>
          </p:nvSpPr>
          <p:spPr bwMode="auto">
            <a:xfrm>
              <a:off x="1475657" y="3296272"/>
              <a:ext cx="2376264"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latin typeface="+mn-lt"/>
                  <a:cs typeface="Arial" pitchFamily="34" charset="0"/>
                </a:rPr>
                <a:t>Geschäftsmodell über Mehrwertprodukte</a:t>
              </a:r>
              <a:endParaRPr lang="de-DE" b="1" dirty="0">
                <a:solidFill>
                  <a:srgbClr val="002060"/>
                </a:solidFill>
                <a:latin typeface="+mn-lt"/>
                <a:cs typeface="Arial" pitchFamily="34" charset="0"/>
              </a:endParaRPr>
            </a:p>
          </p:txBody>
        </p:sp>
        <p:sp>
          <p:nvSpPr>
            <p:cNvPr id="18" name="Rectangle 3"/>
            <p:cNvSpPr>
              <a:spLocks noChangeArrowheads="1"/>
            </p:cNvSpPr>
            <p:nvPr/>
          </p:nvSpPr>
          <p:spPr bwMode="auto">
            <a:xfrm>
              <a:off x="5593659" y="1978643"/>
              <a:ext cx="2268253" cy="923330"/>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b="1" dirty="0" smtClean="0">
                  <a:solidFill>
                    <a:srgbClr val="002060"/>
                  </a:solidFill>
                  <a:latin typeface="+mn-lt"/>
                  <a:cs typeface="Arial" pitchFamily="34" charset="0"/>
                </a:rPr>
                <a:t>Freie offene Nutzung der Informationsobjekte</a:t>
              </a:r>
            </a:p>
          </p:txBody>
        </p:sp>
        <p:sp>
          <p:nvSpPr>
            <p:cNvPr id="19" name="Nach oben gebogener Pfeil 18"/>
            <p:cNvSpPr/>
            <p:nvPr/>
          </p:nvSpPr>
          <p:spPr bwMode="auto">
            <a:xfrm flipV="1">
              <a:off x="6704248" y="1299193"/>
              <a:ext cx="457200" cy="3810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grpSp>
          <p:nvGrpSpPr>
            <p:cNvPr id="3" name="Gruppieren 20"/>
            <p:cNvGrpSpPr/>
            <p:nvPr/>
          </p:nvGrpSpPr>
          <p:grpSpPr>
            <a:xfrm>
              <a:off x="2027557" y="1807043"/>
              <a:ext cx="2614544" cy="1266527"/>
              <a:chOff x="481292" y="692696"/>
              <a:chExt cx="2614544" cy="1266527"/>
            </a:xfrm>
          </p:grpSpPr>
          <p:sp>
            <p:nvSpPr>
              <p:cNvPr id="22" name="Rechteck 21"/>
              <p:cNvSpPr/>
              <p:nvPr/>
            </p:nvSpPr>
            <p:spPr>
              <a:xfrm>
                <a:off x="481292" y="692696"/>
                <a:ext cx="2614544" cy="12665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sp>
            <p:nvSpPr>
              <p:cNvPr id="24" name="Rectangle 3"/>
              <p:cNvSpPr>
                <a:spLocks noChangeArrowheads="1"/>
              </p:cNvSpPr>
              <p:nvPr/>
            </p:nvSpPr>
            <p:spPr bwMode="auto">
              <a:xfrm>
                <a:off x="639486" y="851770"/>
                <a:ext cx="2242565" cy="923330"/>
              </a:xfrm>
              <a:prstGeom prst="rect">
                <a:avLst/>
              </a:prstGeom>
              <a:solidFill>
                <a:schemeClr val="bg1"/>
              </a:solidFill>
              <a:ln w="12700">
                <a:noFill/>
                <a:miter lim="800000"/>
                <a:headEnd type="none" w="sm" len="sm"/>
                <a:tailEnd type="none" w="sm" len="sm"/>
              </a:ln>
            </p:spPr>
            <p:txBody>
              <a:bodyPr wrap="square" anchor="ctr">
                <a:spAutoFit/>
              </a:bodyPr>
              <a:lstStyle/>
              <a:p>
                <a:pPr algn="ctr" eaLnBrk="0" hangingPunct="0"/>
                <a:r>
                  <a:rPr lang="de-DE" b="1" dirty="0" smtClean="0">
                    <a:solidFill>
                      <a:srgbClr val="002060"/>
                    </a:solidFill>
                    <a:latin typeface="+mn-lt"/>
                    <a:cs typeface="Arial" pitchFamily="34" charset="0"/>
                  </a:rPr>
                  <a:t>Lizenzen für einfache </a:t>
                </a:r>
                <a:r>
                  <a:rPr lang="de-DE" b="1" dirty="0">
                    <a:solidFill>
                      <a:srgbClr val="002060"/>
                    </a:solidFill>
                    <a:latin typeface="+mn-lt"/>
                    <a:cs typeface="Arial" pitchFamily="34" charset="0"/>
                  </a:rPr>
                  <a:t>kommerzielle </a:t>
                </a:r>
                <a:r>
                  <a:rPr lang="de-DE" b="1" dirty="0" smtClean="0">
                    <a:solidFill>
                      <a:srgbClr val="002060"/>
                    </a:solidFill>
                    <a:latin typeface="+mn-lt"/>
                    <a:cs typeface="Arial" pitchFamily="34" charset="0"/>
                  </a:rPr>
                  <a:t>Nutzungsrechte</a:t>
                </a:r>
                <a:endParaRPr lang="de-DE" b="1" dirty="0">
                  <a:solidFill>
                    <a:srgbClr val="002060"/>
                  </a:solidFill>
                  <a:latin typeface="+mn-lt"/>
                  <a:cs typeface="Arial" pitchFamily="34" charset="0"/>
                </a:endParaRPr>
              </a:p>
            </p:txBody>
          </p:sp>
        </p:grpSp>
        <p:sp>
          <p:nvSpPr>
            <p:cNvPr id="25" name="Nach oben gebogener Pfeil 24"/>
            <p:cNvSpPr/>
            <p:nvPr/>
          </p:nvSpPr>
          <p:spPr bwMode="auto">
            <a:xfrm rot="10800000">
              <a:off x="3103848" y="1320154"/>
              <a:ext cx="609600" cy="4572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dirty="0">
                <a:solidFill>
                  <a:srgbClr val="002060"/>
                </a:solidFill>
                <a:latin typeface="+mn-lt"/>
                <a:cs typeface="Arial" pitchFamily="34" charset="0"/>
              </a:endParaRPr>
            </a:p>
          </p:txBody>
        </p:sp>
        <p:sp>
          <p:nvSpPr>
            <p:cNvPr id="26" name="Rectangle 1067"/>
            <p:cNvSpPr>
              <a:spLocks noChangeArrowheads="1"/>
            </p:cNvSpPr>
            <p:nvPr/>
          </p:nvSpPr>
          <p:spPr bwMode="auto">
            <a:xfrm>
              <a:off x="1258826" y="4131798"/>
              <a:ext cx="3583204" cy="2033506"/>
            </a:xfrm>
            <a:prstGeom prst="rect">
              <a:avLst/>
            </a:prstGeom>
            <a:noFill/>
            <a:ln w="12700">
              <a:noFill/>
              <a:miter lim="800000"/>
              <a:headEnd/>
              <a:tailEnd/>
            </a:ln>
          </p:spPr>
          <p:txBody>
            <a:bodyPr wrap="square" lIns="90000" tIns="46800" rIns="90000" bIns="46800" anchor="ctr">
              <a:spAutoFit/>
            </a:bodyPr>
            <a:lstStyle/>
            <a:p>
              <a:pPr marL="363538" indent="-363538">
                <a:buFont typeface="Wingdings" pitchFamily="2" charset="2"/>
                <a:buChar char="Ø"/>
              </a:pPr>
              <a:r>
                <a:rPr lang="de-DE" b="1" dirty="0" smtClean="0">
                  <a:solidFill>
                    <a:srgbClr val="002060"/>
                  </a:solidFill>
                  <a:latin typeface="+mn-lt"/>
                </a:rPr>
                <a:t>Mediale Aufbereitung</a:t>
              </a:r>
            </a:p>
            <a:p>
              <a:pPr marL="363538" indent="-363538">
                <a:buFont typeface="Wingdings" pitchFamily="2" charset="2"/>
                <a:buChar char="Ø"/>
              </a:pPr>
              <a:r>
                <a:rPr lang="de-DE" b="1" dirty="0" smtClean="0">
                  <a:solidFill>
                    <a:srgbClr val="002060"/>
                  </a:solidFill>
                  <a:latin typeface="+mn-lt"/>
                </a:rPr>
                <a:t>Hypertextifizierung</a:t>
              </a:r>
              <a:r>
                <a:rPr lang="de-DE" b="1" dirty="0" smtClean="0">
                  <a:solidFill>
                    <a:srgbClr val="002060"/>
                  </a:solidFill>
                </a:rPr>
                <a:t>, </a:t>
              </a:r>
              <a:r>
                <a:rPr lang="de-DE" b="1" dirty="0" smtClean="0">
                  <a:solidFill>
                    <a:srgbClr val="002060"/>
                  </a:solidFill>
                  <a:latin typeface="+mn-lt"/>
                </a:rPr>
                <a:t>Dossiers</a:t>
              </a:r>
            </a:p>
            <a:p>
              <a:pPr marL="363538" indent="-363538">
                <a:buFont typeface="Wingdings" pitchFamily="2" charset="2"/>
                <a:buChar char="Ø"/>
              </a:pPr>
              <a:r>
                <a:rPr lang="de-DE" b="1" dirty="0" smtClean="0">
                  <a:solidFill>
                    <a:srgbClr val="002060"/>
                  </a:solidFill>
                  <a:latin typeface="+mn-lt"/>
                </a:rPr>
                <a:t>Summaries, </a:t>
              </a:r>
              <a:r>
                <a:rPr lang="de-DE" b="1" dirty="0" smtClean="0">
                  <a:solidFill>
                    <a:srgbClr val="002060"/>
                  </a:solidFill>
                </a:rPr>
                <a:t>Übersetzungen</a:t>
              </a:r>
            </a:p>
            <a:p>
              <a:pPr marL="363538" indent="-363538">
                <a:buFont typeface="Wingdings" pitchFamily="2" charset="2"/>
                <a:buChar char="Ø"/>
              </a:pPr>
              <a:r>
                <a:rPr lang="de-DE" b="1" dirty="0" smtClean="0">
                  <a:solidFill>
                    <a:srgbClr val="002060"/>
                  </a:solidFill>
                </a:rPr>
                <a:t>Retrieval- und Mining-Angebote</a:t>
              </a:r>
            </a:p>
            <a:p>
              <a:pPr marL="363538" indent="-363538">
                <a:buFont typeface="Wingdings" pitchFamily="2" charset="2"/>
                <a:buChar char="Ø"/>
              </a:pPr>
              <a:r>
                <a:rPr lang="de-DE" b="1" dirty="0" smtClean="0">
                  <a:solidFill>
                    <a:srgbClr val="002060"/>
                  </a:solidFill>
                </a:rPr>
                <a:t>Innovative Reviewmodelle</a:t>
              </a:r>
              <a:endParaRPr lang="de-DE" b="1" dirty="0">
                <a:solidFill>
                  <a:srgbClr val="002060"/>
                </a:solidFill>
                <a:latin typeface="+mn-lt"/>
              </a:endParaRPr>
            </a:p>
            <a:p>
              <a:pPr marL="363538" indent="-363538">
                <a:buFont typeface="Wingdings" pitchFamily="2" charset="2"/>
                <a:buChar char="Ø"/>
              </a:pPr>
              <a:r>
                <a:rPr lang="de-DE" b="1" dirty="0" smtClean="0">
                  <a:solidFill>
                    <a:srgbClr val="002060"/>
                  </a:solidFill>
                  <a:latin typeface="+mn-lt"/>
                </a:rPr>
                <a:t>Personelle und institutionelle Hintergrundinformation</a:t>
              </a:r>
            </a:p>
          </p:txBody>
        </p:sp>
        <p:sp>
          <p:nvSpPr>
            <p:cNvPr id="27" name="Textfeld 22"/>
            <p:cNvSpPr txBox="1">
              <a:spLocks noChangeArrowheads="1"/>
            </p:cNvSpPr>
            <p:nvPr/>
          </p:nvSpPr>
          <p:spPr bwMode="auto">
            <a:xfrm>
              <a:off x="3671900" y="3424455"/>
              <a:ext cx="2340260"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cs typeface="Arial" pitchFamily="34" charset="0"/>
                </a:rPr>
                <a:t>Kommerzielle Zweitverwertung der Informationsobjekte</a:t>
              </a:r>
              <a:endParaRPr lang="de-DE" b="1" dirty="0">
                <a:solidFill>
                  <a:srgbClr val="002060"/>
                </a:solidFill>
                <a:latin typeface="+mn-lt"/>
                <a:cs typeface="Arial" pitchFamily="34" charset="0"/>
              </a:endParaRPr>
            </a:p>
          </p:txBody>
        </p:sp>
        <p:sp>
          <p:nvSpPr>
            <p:cNvPr id="29" name="Pfeil nach unten 28"/>
            <p:cNvSpPr/>
            <p:nvPr/>
          </p:nvSpPr>
          <p:spPr>
            <a:xfrm>
              <a:off x="2614451"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sp>
          <p:nvSpPr>
            <p:cNvPr id="30" name="Pfeil nach unten 29"/>
            <p:cNvSpPr/>
            <p:nvPr/>
          </p:nvSpPr>
          <p:spPr>
            <a:xfrm>
              <a:off x="4338306"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2060"/>
                </a:solidFill>
              </a:endParaRPr>
            </a:p>
          </p:txBody>
        </p:sp>
        <p:sp>
          <p:nvSpPr>
            <p:cNvPr id="31" name="Textfeld 22"/>
            <p:cNvSpPr txBox="1">
              <a:spLocks noChangeArrowheads="1"/>
            </p:cNvSpPr>
            <p:nvPr/>
          </p:nvSpPr>
          <p:spPr bwMode="auto">
            <a:xfrm>
              <a:off x="5831334" y="5409765"/>
              <a:ext cx="2340260"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cs typeface="Arial" pitchFamily="34" charset="0"/>
                </a:rPr>
                <a:t>rechtlich abgesichert durch freie Lizenzen</a:t>
              </a:r>
              <a:endParaRPr lang="de-DE" b="1" dirty="0">
                <a:solidFill>
                  <a:srgbClr val="002060"/>
                </a:solidFill>
                <a:latin typeface="+mn-lt"/>
                <a:cs typeface="Arial" pitchFamily="34" charset="0"/>
              </a:endParaRPr>
            </a:p>
          </p:txBody>
        </p:sp>
        <p:cxnSp>
          <p:nvCxnSpPr>
            <p:cNvPr id="32" name="Gerade Verbindung 31"/>
            <p:cNvCxnSpPr/>
            <p:nvPr/>
          </p:nvCxnSpPr>
          <p:spPr>
            <a:xfrm>
              <a:off x="7161448" y="3043881"/>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7161448" y="3912441"/>
              <a:ext cx="2840" cy="4526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7161448" y="5066832"/>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feld 22"/>
            <p:cNvSpPr txBox="1">
              <a:spLocks noChangeArrowheads="1"/>
            </p:cNvSpPr>
            <p:nvPr/>
          </p:nvSpPr>
          <p:spPr bwMode="auto">
            <a:xfrm>
              <a:off x="5838430" y="4316405"/>
              <a:ext cx="2340260"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cs typeface="Arial" pitchFamily="34" charset="0"/>
                </a:rPr>
                <a:t>weiterentwickelt in </a:t>
              </a:r>
              <a:r>
                <a:rPr lang="de-DE" b="1" dirty="0" smtClean="0">
                  <a:solidFill>
                    <a:srgbClr val="002060"/>
                  </a:solidFill>
                </a:rPr>
                <a:t>kollaborativen Arbeitsumgebungen</a:t>
              </a:r>
              <a:r>
                <a:rPr lang="de-DE" b="1" dirty="0" smtClean="0">
                  <a:solidFill>
                    <a:srgbClr val="002060"/>
                  </a:solidFill>
                  <a:cs typeface="Arial" pitchFamily="34" charset="0"/>
                </a:rPr>
                <a:t>  </a:t>
              </a:r>
              <a:endParaRPr lang="de-DE" b="1" dirty="0">
                <a:solidFill>
                  <a:srgbClr val="002060"/>
                </a:solidFill>
                <a:latin typeface="+mn-lt"/>
                <a:cs typeface="Arial" pitchFamily="34" charset="0"/>
              </a:endParaRPr>
            </a:p>
          </p:txBody>
        </p:sp>
        <p:sp>
          <p:nvSpPr>
            <p:cNvPr id="36" name="Textfeld 22"/>
            <p:cNvSpPr txBox="1">
              <a:spLocks noChangeArrowheads="1"/>
            </p:cNvSpPr>
            <p:nvPr/>
          </p:nvSpPr>
          <p:spPr bwMode="auto">
            <a:xfrm>
              <a:off x="6012160" y="3296272"/>
              <a:ext cx="2340260"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cs typeface="Arial" pitchFamily="34" charset="0"/>
                </a:rPr>
                <a:t>erstellt von den AutorInnen in Bildung und Wissenschaft</a:t>
              </a:r>
              <a:endParaRPr lang="de-DE" b="1" dirty="0">
                <a:solidFill>
                  <a:srgbClr val="002060"/>
                </a:solidFill>
                <a:latin typeface="+mn-lt"/>
                <a:cs typeface="Arial" pitchFamily="34" charset="0"/>
              </a:endParaRPr>
            </a:p>
          </p:txBody>
        </p:sp>
        <p:sp>
          <p:nvSpPr>
            <p:cNvPr id="17" name="Rectangle 3"/>
            <p:cNvSpPr>
              <a:spLocks noChangeArrowheads="1"/>
            </p:cNvSpPr>
            <p:nvPr/>
          </p:nvSpPr>
          <p:spPr bwMode="auto">
            <a:xfrm>
              <a:off x="3635896" y="924109"/>
              <a:ext cx="3048000" cy="646331"/>
            </a:xfrm>
            <a:prstGeom prst="rect">
              <a:avLst/>
            </a:prstGeom>
            <a:solidFill>
              <a:schemeClr val="bg1"/>
            </a:solidFill>
            <a:ln w="12700">
              <a:solidFill>
                <a:schemeClr val="tx1"/>
              </a:solidFill>
              <a:miter lim="800000"/>
              <a:headEnd type="none" w="sm" len="sm"/>
              <a:tailEnd type="none" w="sm" len="sm"/>
            </a:ln>
          </p:spPr>
          <p:txBody>
            <a:bodyPr>
              <a:spAutoFit/>
            </a:bodyPr>
            <a:lstStyle/>
            <a:p>
              <a:pPr algn="ctr"/>
              <a:r>
                <a:rPr lang="de-DE" b="1" dirty="0" smtClean="0">
                  <a:solidFill>
                    <a:srgbClr val="002060"/>
                  </a:solidFill>
                </a:rPr>
                <a:t>Commons-basierte Informationsmärkte</a:t>
              </a:r>
              <a:endParaRPr lang="de-DE" b="1" dirty="0">
                <a:solidFill>
                  <a:srgbClr val="002060"/>
                </a:solidFill>
              </a:endParaRP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23528" y="116632"/>
            <a:ext cx="2520280" cy="461665"/>
          </a:xfrm>
          <a:prstGeom prst="rect">
            <a:avLst/>
          </a:prstGeom>
          <a:solidFill>
            <a:srgbClr val="002060"/>
          </a:solidFill>
        </p:spPr>
        <p:txBody>
          <a:bodyPr wrap="square" rtlCol="0">
            <a:spAutoFit/>
          </a:bodyPr>
          <a:lstStyle/>
          <a:p>
            <a:pPr algn="ctr"/>
            <a:r>
              <a:rPr lang="de-DE" sz="2400" dirty="0" smtClean="0">
                <a:solidFill>
                  <a:schemeClr val="bg1"/>
                </a:solidFill>
              </a:rPr>
              <a:t>§ 52a UrhG</a:t>
            </a:r>
            <a:endParaRPr lang="de-DE" sz="2400" dirty="0">
              <a:solidFill>
                <a:schemeClr val="bg1"/>
              </a:solidFill>
            </a:endParaRPr>
          </a:p>
        </p:txBody>
      </p:sp>
      <p:sp>
        <p:nvSpPr>
          <p:cNvPr id="7" name="Textfeld 6"/>
          <p:cNvSpPr txBox="1"/>
          <p:nvPr/>
        </p:nvSpPr>
        <p:spPr>
          <a:xfrm>
            <a:off x="2987824" y="188640"/>
            <a:ext cx="2808312" cy="523220"/>
          </a:xfrm>
          <a:prstGeom prst="rect">
            <a:avLst/>
          </a:prstGeom>
          <a:noFill/>
        </p:spPr>
        <p:txBody>
          <a:bodyPr wrap="square" rtlCol="0">
            <a:spAutoFit/>
          </a:bodyPr>
          <a:lstStyle/>
          <a:p>
            <a:r>
              <a:rPr lang="de-DE" sz="2000" dirty="0" smtClean="0"/>
              <a:t>vorher </a:t>
            </a:r>
            <a:r>
              <a:rPr lang="de-DE" sz="2800" dirty="0" smtClean="0"/>
              <a:t>- nachher</a:t>
            </a:r>
            <a:endParaRPr lang="de-DE" sz="2800" dirty="0"/>
          </a:p>
        </p:txBody>
      </p:sp>
      <p:sp>
        <p:nvSpPr>
          <p:cNvPr id="10" name="Textfeld 9"/>
          <p:cNvSpPr txBox="1"/>
          <p:nvPr/>
        </p:nvSpPr>
        <p:spPr>
          <a:xfrm>
            <a:off x="5292080" y="260648"/>
            <a:ext cx="1008112" cy="523220"/>
          </a:xfrm>
          <a:prstGeom prst="rect">
            <a:avLst/>
          </a:prstGeom>
          <a:noFill/>
        </p:spPr>
        <p:txBody>
          <a:bodyPr wrap="square" rtlCol="0">
            <a:spAutoFit/>
          </a:bodyPr>
          <a:lstStyle/>
          <a:p>
            <a:r>
              <a:rPr lang="de-DE" sz="2800" dirty="0" smtClean="0"/>
              <a:t>2003</a:t>
            </a:r>
            <a:endParaRPr lang="de-DE" sz="2800" dirty="0"/>
          </a:p>
        </p:txBody>
      </p:sp>
      <p:pic>
        <p:nvPicPr>
          <p:cNvPr id="8"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9"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kleine Teile eines Werkes</a:t>
            </a:r>
          </a:p>
        </p:txBody>
      </p:sp>
      <p:sp>
        <p:nvSpPr>
          <p:cNvPr id="11"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Nutzung IM Unterricht</a:t>
            </a:r>
          </a:p>
        </p:txBody>
      </p:sp>
      <p:sp>
        <p:nvSpPr>
          <p:cNvPr id="12"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bestimmt abgegrenzten Teilnehmer von Kursen</a:t>
            </a:r>
          </a:p>
        </p:txBody>
      </p:sp>
      <p:sp>
        <p:nvSpPr>
          <p:cNvPr id="13"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für die Nutzung genau definierter Forschungsgruppen</a:t>
            </a:r>
          </a:p>
        </p:txBody>
      </p:sp>
      <p:sp>
        <p:nvSpPr>
          <p:cNvPr id="14" name="AutoShape 8"/>
          <p:cNvSpPr>
            <a:spLocks noChangeArrowheads="1"/>
          </p:cNvSpPr>
          <p:nvPr/>
        </p:nvSpPr>
        <p:spPr bwMode="auto">
          <a:xfrm>
            <a:off x="5526088" y="990600"/>
            <a:ext cx="3078360" cy="492443"/>
          </a:xfrm>
          <a:prstGeom prst="wedgeRectCallout">
            <a:avLst>
              <a:gd name="adj1" fmla="val -24648"/>
              <a:gd name="adj2" fmla="val 154616"/>
            </a:avLst>
          </a:prstGeom>
          <a:solidFill>
            <a:srgbClr val="CBCBCB">
              <a:alpha val="50195"/>
            </a:srgbClr>
          </a:solidFill>
          <a:ln w="9525">
            <a:noFill/>
            <a:miter lim="800000"/>
            <a:headEnd/>
            <a:tailEnd/>
          </a:ln>
        </p:spPr>
        <p:txBody>
          <a:bodyPr wrap="square" lIns="0" tIns="0" rIns="0" bIns="0">
            <a:spAutoFit/>
          </a:bodyPr>
          <a:lstStyle/>
          <a:p>
            <a:pPr>
              <a:buFont typeface="Wingdings" pitchFamily="2" charset="2"/>
              <a:buNone/>
            </a:pPr>
            <a:r>
              <a:rPr lang="de-DE" sz="1600" b="1" dirty="0">
                <a:solidFill>
                  <a:srgbClr val="002060"/>
                </a:solidFill>
              </a:rPr>
              <a:t>befristet bis Ende 2006 </a:t>
            </a:r>
            <a:r>
              <a:rPr lang="de-DE" sz="1600" b="1" dirty="0" smtClean="0">
                <a:solidFill>
                  <a:srgbClr val="002060"/>
                </a:solidFill>
              </a:rPr>
              <a:t>– verlängert </a:t>
            </a:r>
            <a:r>
              <a:rPr lang="de-DE" sz="1600" b="1" dirty="0">
                <a:solidFill>
                  <a:srgbClr val="002060"/>
                </a:solidFill>
              </a:rPr>
              <a:t>bis </a:t>
            </a:r>
            <a:r>
              <a:rPr lang="de-DE" sz="1600" b="1" dirty="0" smtClean="0">
                <a:solidFill>
                  <a:srgbClr val="002060"/>
                </a:solidFill>
              </a:rPr>
              <a:t>2008, dann bis 2012, dann ???</a:t>
            </a:r>
            <a:endParaRPr lang="de-DE" sz="1600" b="1" dirty="0">
              <a:solidFill>
                <a:srgbClr val="002060"/>
              </a:solidFill>
            </a:endParaRPr>
          </a:p>
        </p:txBody>
      </p:sp>
      <p:sp>
        <p:nvSpPr>
          <p:cNvPr id="16"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ohne direktes oder indirektes kommerzielles Interesse</a:t>
            </a:r>
          </a:p>
        </p:txBody>
      </p:sp>
      <p:sp>
        <p:nvSpPr>
          <p:cNvPr id="17" name="AutoShape 10"/>
          <p:cNvSpPr>
            <a:spLocks noChangeArrowheads="1"/>
          </p:cNvSpPr>
          <p:nvPr/>
        </p:nvSpPr>
        <p:spPr bwMode="auto">
          <a:xfrm>
            <a:off x="6973888" y="3886200"/>
            <a:ext cx="2170112" cy="984885"/>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in Schulen nur mit expliziter Zustimmung der Rechtsinhaber</a:t>
            </a:r>
          </a:p>
        </p:txBody>
      </p:sp>
      <p:sp>
        <p:nvSpPr>
          <p:cNvPr id="18"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von Filmen erst nach 2 Jahren der Verwertung in Filmtheatern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1" grpId="0" animBg="1" autoUpdateAnimBg="0"/>
      <p:bldP spid="12" grpId="0" animBg="1" autoUpdateAnimBg="0"/>
      <p:bldP spid="13" grpId="0" animBg="1" autoUpdateAnimBg="0"/>
      <p:bldP spid="14" grpId="0" animBg="1" autoUpdateAnimBg="0"/>
      <p:bldP spid="16" grpId="0" animBg="1" autoUpdateAnimBg="0"/>
      <p:bldP spid="17" grpId="0" animBg="1" autoUpdateAnimBg="0"/>
      <p:bldP spid="18"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323528" y="116632"/>
            <a:ext cx="2520280" cy="461665"/>
          </a:xfrm>
          <a:prstGeom prst="rect">
            <a:avLst/>
          </a:prstGeom>
          <a:solidFill>
            <a:srgbClr val="002060"/>
          </a:solidFill>
        </p:spPr>
        <p:txBody>
          <a:bodyPr wrap="square" rtlCol="0">
            <a:spAutoFit/>
          </a:bodyPr>
          <a:lstStyle/>
          <a:p>
            <a:pPr algn="ctr"/>
            <a:r>
              <a:rPr lang="de-DE" sz="2400" dirty="0" smtClean="0">
                <a:solidFill>
                  <a:schemeClr val="bg1"/>
                </a:solidFill>
              </a:rPr>
              <a:t>§ 52a UrhG</a:t>
            </a:r>
            <a:endParaRPr lang="de-DE" sz="2400" dirty="0">
              <a:solidFill>
                <a:schemeClr val="bg1"/>
              </a:solidFill>
            </a:endParaRPr>
          </a:p>
        </p:txBody>
      </p:sp>
      <p:sp>
        <p:nvSpPr>
          <p:cNvPr id="7" name="Textfeld 6"/>
          <p:cNvSpPr txBox="1"/>
          <p:nvPr/>
        </p:nvSpPr>
        <p:spPr>
          <a:xfrm>
            <a:off x="2987824" y="188640"/>
            <a:ext cx="2808312" cy="523220"/>
          </a:xfrm>
          <a:prstGeom prst="rect">
            <a:avLst/>
          </a:prstGeom>
          <a:noFill/>
        </p:spPr>
        <p:txBody>
          <a:bodyPr wrap="square" rtlCol="0">
            <a:spAutoFit/>
          </a:bodyPr>
          <a:lstStyle/>
          <a:p>
            <a:r>
              <a:rPr lang="de-DE" sz="2000" dirty="0" smtClean="0"/>
              <a:t>vorher </a:t>
            </a:r>
            <a:r>
              <a:rPr lang="de-DE" sz="2800" dirty="0" smtClean="0"/>
              <a:t>- nachher</a:t>
            </a:r>
            <a:endParaRPr lang="de-DE" sz="2800" dirty="0"/>
          </a:p>
        </p:txBody>
      </p:sp>
      <p:sp>
        <p:nvSpPr>
          <p:cNvPr id="10" name="Textfeld 9"/>
          <p:cNvSpPr txBox="1"/>
          <p:nvPr/>
        </p:nvSpPr>
        <p:spPr>
          <a:xfrm>
            <a:off x="5292080" y="260648"/>
            <a:ext cx="1008112" cy="523220"/>
          </a:xfrm>
          <a:prstGeom prst="rect">
            <a:avLst/>
          </a:prstGeom>
          <a:noFill/>
        </p:spPr>
        <p:txBody>
          <a:bodyPr wrap="square" rtlCol="0">
            <a:spAutoFit/>
          </a:bodyPr>
          <a:lstStyle/>
          <a:p>
            <a:r>
              <a:rPr lang="de-DE" sz="2800" dirty="0" smtClean="0"/>
              <a:t>2003</a:t>
            </a:r>
            <a:endParaRPr lang="de-DE" sz="2800" dirty="0"/>
          </a:p>
        </p:txBody>
      </p:sp>
      <p:pic>
        <p:nvPicPr>
          <p:cNvPr id="8"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9"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kleine Teile eines Werkes</a:t>
            </a:r>
          </a:p>
        </p:txBody>
      </p:sp>
      <p:sp>
        <p:nvSpPr>
          <p:cNvPr id="11" name="AutoShape 5"/>
          <p:cNvSpPr>
            <a:spLocks noChangeArrowheads="1"/>
          </p:cNvSpPr>
          <p:nvPr/>
        </p:nvSpPr>
        <p:spPr bwMode="auto">
          <a:xfrm>
            <a:off x="2782888" y="914400"/>
            <a:ext cx="2170112" cy="492125"/>
          </a:xfrm>
          <a:prstGeom prst="wedgeRectCallout">
            <a:avLst>
              <a:gd name="adj1" fmla="val -148435"/>
              <a:gd name="adj2" fmla="val 35320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dirty="0">
                <a:solidFill>
                  <a:srgbClr val="002060"/>
                </a:solidFill>
              </a:rPr>
              <a:t>nur für die Nutzung IM Unterricht</a:t>
            </a:r>
          </a:p>
        </p:txBody>
      </p:sp>
      <p:sp>
        <p:nvSpPr>
          <p:cNvPr id="12"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nur für die bestimmt abgegrenzten Teilnehmer von Kursen</a:t>
            </a:r>
          </a:p>
        </p:txBody>
      </p:sp>
      <p:sp>
        <p:nvSpPr>
          <p:cNvPr id="13"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für die Nutzung genau definierter Forschungsgruppen</a:t>
            </a:r>
          </a:p>
        </p:txBody>
      </p:sp>
      <p:sp>
        <p:nvSpPr>
          <p:cNvPr id="14" name="AutoShape 8"/>
          <p:cNvSpPr>
            <a:spLocks noChangeArrowheads="1"/>
          </p:cNvSpPr>
          <p:nvPr/>
        </p:nvSpPr>
        <p:spPr bwMode="auto">
          <a:xfrm>
            <a:off x="5526088" y="990600"/>
            <a:ext cx="2474912" cy="492125"/>
          </a:xfrm>
          <a:prstGeom prst="wedgeRectCallout">
            <a:avLst>
              <a:gd name="adj1" fmla="val -24648"/>
              <a:gd name="adj2" fmla="val 154616"/>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befristet bis Ende 2006 </a:t>
            </a:r>
            <a:r>
              <a:rPr lang="de-DE" sz="1600" b="1" smtClean="0">
                <a:solidFill>
                  <a:srgbClr val="002060"/>
                </a:solidFill>
              </a:rPr>
              <a:t>–verlängert </a:t>
            </a:r>
            <a:r>
              <a:rPr lang="de-DE" sz="1600" b="1">
                <a:solidFill>
                  <a:srgbClr val="002060"/>
                </a:solidFill>
              </a:rPr>
              <a:t>bis 2008</a:t>
            </a:r>
          </a:p>
        </p:txBody>
      </p:sp>
      <p:sp>
        <p:nvSpPr>
          <p:cNvPr id="16"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ohne direktes oder indirektes kommerzielles Interesse</a:t>
            </a:r>
          </a:p>
        </p:txBody>
      </p:sp>
      <p:sp>
        <p:nvSpPr>
          <p:cNvPr id="17" name="AutoShape 10"/>
          <p:cNvSpPr>
            <a:spLocks noChangeArrowheads="1"/>
          </p:cNvSpPr>
          <p:nvPr/>
        </p:nvSpPr>
        <p:spPr bwMode="auto">
          <a:xfrm>
            <a:off x="6973888" y="3886200"/>
            <a:ext cx="2170112" cy="984885"/>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in Schulen nur mit expliziter Zustimmung der Rechtsinhaber</a:t>
            </a:r>
          </a:p>
        </p:txBody>
      </p:sp>
      <p:sp>
        <p:nvSpPr>
          <p:cNvPr id="18"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b="1">
                <a:solidFill>
                  <a:srgbClr val="002060"/>
                </a:solidFill>
              </a:rPr>
              <a:t>Nutzung von Filmen erst nach 2 Jahren der Verwertung in Filmtheatern</a:t>
            </a:r>
          </a:p>
        </p:txBody>
      </p:sp>
      <p:pic>
        <p:nvPicPr>
          <p:cNvPr id="6146" name="Picture 2"/>
          <p:cNvPicPr>
            <a:picLocks noChangeAspect="1" noChangeArrowheads="1"/>
          </p:cNvPicPr>
          <p:nvPr/>
        </p:nvPicPr>
        <p:blipFill>
          <a:blip r:embed="rId4" cstate="print"/>
          <a:srcRect/>
          <a:stretch>
            <a:fillRect/>
          </a:stretch>
        </p:blipFill>
        <p:spPr bwMode="auto">
          <a:xfrm>
            <a:off x="2411760" y="1268760"/>
            <a:ext cx="5747138" cy="2240335"/>
          </a:xfrm>
          <a:prstGeom prst="rect">
            <a:avLst/>
          </a:prstGeom>
          <a:noFill/>
          <a:ln w="9525">
            <a:noFill/>
            <a:miter lim="800000"/>
            <a:headEnd/>
            <a:tailEnd/>
          </a:ln>
        </p:spPr>
      </p:pic>
      <p:sp>
        <p:nvSpPr>
          <p:cNvPr id="19" name="AutoShape 11"/>
          <p:cNvSpPr>
            <a:spLocks noChangeArrowheads="1"/>
          </p:cNvSpPr>
          <p:nvPr/>
        </p:nvSpPr>
        <p:spPr bwMode="auto">
          <a:xfrm>
            <a:off x="611560" y="3573016"/>
            <a:ext cx="2713037" cy="492443"/>
          </a:xfrm>
          <a:prstGeom prst="wedgeRectCallout">
            <a:avLst>
              <a:gd name="adj1" fmla="val 126351"/>
              <a:gd name="adj2" fmla="val -222329"/>
            </a:avLst>
          </a:prstGeom>
          <a:solidFill>
            <a:srgbClr val="002060"/>
          </a:solidFill>
          <a:ln w="9525">
            <a:noFill/>
            <a:miter lim="800000"/>
            <a:headEnd/>
            <a:tailEnd/>
          </a:ln>
        </p:spPr>
        <p:txBody>
          <a:bodyPr lIns="0" tIns="0" rIns="0" bIns="0">
            <a:spAutoFit/>
          </a:bodyPr>
          <a:lstStyle/>
          <a:p>
            <a:pPr algn="ctr">
              <a:buFont typeface="Wingdings" pitchFamily="2" charset="2"/>
              <a:buNone/>
            </a:pPr>
            <a:r>
              <a:rPr lang="de-DE" sz="1600" b="1" dirty="0" smtClean="0">
                <a:solidFill>
                  <a:schemeClr val="bg1"/>
                </a:solidFill>
              </a:rPr>
              <a:t>Vergütungspflichtig: </a:t>
            </a:r>
          </a:p>
          <a:p>
            <a:pPr algn="ctr">
              <a:buFont typeface="Wingdings" pitchFamily="2" charset="2"/>
              <a:buNone/>
            </a:pPr>
            <a:r>
              <a:rPr lang="de-DE" sz="1600" b="1" dirty="0" smtClean="0">
                <a:solidFill>
                  <a:schemeClr val="bg1"/>
                </a:solidFill>
              </a:rPr>
              <a:t>Bildung und Wissenschaft</a:t>
            </a:r>
            <a:endParaRPr lang="de-DE"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pPr>
              <a:defRPr/>
            </a:pPr>
            <a:fld id="{D0A641DC-A43D-4F79-95D5-72D52FF4A8DF}" type="slidenum">
              <a:rPr lang="de-DE" smtClean="0"/>
              <a:pPr>
                <a:defRPr/>
              </a:pPr>
              <a:t>59</a:t>
            </a:fld>
            <a:endParaRPr lang="de-DE" dirty="0"/>
          </a:p>
        </p:txBody>
      </p:sp>
      <p:sp>
        <p:nvSpPr>
          <p:cNvPr id="8" name="Rectangle 2"/>
          <p:cNvSpPr txBox="1">
            <a:spLocks/>
          </p:cNvSpPr>
          <p:nvPr/>
        </p:nvSpPr>
        <p:spPr bwMode="auto">
          <a:xfrm>
            <a:off x="0" y="0"/>
            <a:ext cx="8820472" cy="908720"/>
          </a:xfrm>
          <a:prstGeom prst="rect">
            <a:avLst/>
          </a:prstGeom>
          <a:solidFill>
            <a:schemeClr val="tx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mj-lt"/>
                <a:ea typeface="+mj-ea"/>
                <a:cs typeface="+mj-cs"/>
              </a:rPr>
              <a:t>Die Verantwortung der Wissenschaft für einen offenen Zugang zum Wissen</a:t>
            </a:r>
            <a:endParaRPr kumimoji="0" lang="de-DE" sz="2400" b="0" i="0" u="none" strike="noStrike" kern="1200" cap="none" spc="0" normalizeH="0" baseline="0" noProof="0" dirty="0" smtClean="0">
              <a:ln>
                <a:noFill/>
              </a:ln>
              <a:solidFill>
                <a:schemeClr val="bg1"/>
              </a:solidFill>
              <a:effectLst/>
              <a:uLnTx/>
              <a:uFillTx/>
              <a:latin typeface="+mj-lt"/>
              <a:ea typeface="Arial Unicode MS" pitchFamily="34" charset="-128"/>
              <a:cs typeface="Arial" pitchFamily="34" charset="0"/>
            </a:endParaRPr>
          </a:p>
        </p:txBody>
      </p:sp>
      <p:sp>
        <p:nvSpPr>
          <p:cNvPr id="10" name="Flussdiagramm: Prozess 9"/>
          <p:cNvSpPr/>
          <p:nvPr/>
        </p:nvSpPr>
        <p:spPr>
          <a:xfrm>
            <a:off x="2627784" y="1700808"/>
            <a:ext cx="3024302" cy="144016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Was machen Leibniz-Preisträger mit ihren Publikationen?</a:t>
            </a:r>
            <a:endParaRPr lang="de-DE" sz="2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4"/>
          <p:cNvSpPr txBox="1"/>
          <p:nvPr/>
        </p:nvSpPr>
        <p:spPr>
          <a:xfrm>
            <a:off x="3635896" y="332656"/>
            <a:ext cx="4410050" cy="465138"/>
          </a:xfrm>
          <a:prstGeom prst="rect">
            <a:avLst/>
          </a:prstGeom>
          <a:noFill/>
          <a:ln>
            <a:noFill/>
          </a:ln>
        </p:spPr>
        <p:txBody>
          <a:bodyPr wrap="square"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de-DE" sz="2400" b="1" kern="0" dirty="0" smtClean="0">
                <a:latin typeface="Calibri" pitchFamily="18"/>
                <a:ea typeface="Arial Unicode MS" pitchFamily="2"/>
                <a:cs typeface="Tahoma" pitchFamily="2"/>
              </a:rPr>
              <a:t>Was sind Commons</a:t>
            </a:r>
            <a:r>
              <a:rPr lang="de-DE" sz="2400" b="1" kern="0" dirty="0">
                <a:latin typeface="Calibri" pitchFamily="18"/>
                <a:ea typeface="Arial Unicode MS" pitchFamily="2"/>
                <a:cs typeface="Tahoma" pitchFamily="2"/>
              </a:rPr>
              <a:t>?</a:t>
            </a:r>
          </a:p>
        </p:txBody>
      </p:sp>
      <p:grpSp>
        <p:nvGrpSpPr>
          <p:cNvPr id="2" name="Gruppieren 18"/>
          <p:cNvGrpSpPr>
            <a:grpSpLocks/>
          </p:cNvGrpSpPr>
          <p:nvPr/>
        </p:nvGrpSpPr>
        <p:grpSpPr bwMode="auto">
          <a:xfrm>
            <a:off x="2771800" y="2204864"/>
            <a:ext cx="6228184" cy="3547567"/>
            <a:chOff x="2376004" y="1619996"/>
            <a:chExt cx="6716158" cy="4410362"/>
          </a:xfrm>
        </p:grpSpPr>
        <p:pic>
          <p:nvPicPr>
            <p:cNvPr id="13" name="Grafik 16"/>
            <p:cNvPicPr>
              <a:picLocks noChangeAspect="1"/>
            </p:cNvPicPr>
            <p:nvPr/>
          </p:nvPicPr>
          <p:blipFill>
            <a:blip r:embed="rId2" cstate="print"/>
            <a:srcRect/>
            <a:stretch>
              <a:fillRect/>
            </a:stretch>
          </p:blipFill>
          <p:spPr bwMode="auto">
            <a:xfrm>
              <a:off x="2376004" y="1619996"/>
              <a:ext cx="6716158" cy="4069080"/>
            </a:xfrm>
            <a:prstGeom prst="rect">
              <a:avLst/>
            </a:prstGeom>
            <a:noFill/>
            <a:ln w="9525">
              <a:noFill/>
              <a:miter lim="800000"/>
              <a:headEnd/>
              <a:tailEnd/>
            </a:ln>
          </p:spPr>
        </p:pic>
        <p:sp>
          <p:nvSpPr>
            <p:cNvPr id="14" name="Textfeld 17"/>
            <p:cNvSpPr/>
            <p:nvPr/>
          </p:nvSpPr>
          <p:spPr>
            <a:xfrm>
              <a:off x="4611548" y="5736757"/>
              <a:ext cx="3723260" cy="2936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1400" kern="0" dirty="0">
                  <a:solidFill>
                    <a:srgbClr val="000000"/>
                  </a:solidFill>
                  <a:latin typeface="Arial" pitchFamily="18"/>
                  <a:ea typeface="Arial Unicode MS" pitchFamily="2"/>
                  <a:cs typeface="Tahoma" pitchFamily="2"/>
                </a:rPr>
                <a:t>Aus: Peter Barnes: Capitalism 3.0</a:t>
              </a:r>
            </a:p>
          </p:txBody>
        </p:sp>
      </p:grpSp>
      <p:sp>
        <p:nvSpPr>
          <p:cNvPr id="15" name="Rectangle 2"/>
          <p:cNvSpPr txBox="1">
            <a:spLocks/>
          </p:cNvSpPr>
          <p:nvPr/>
        </p:nvSpPr>
        <p:spPr>
          <a:xfrm>
            <a:off x="323528" y="188640"/>
            <a:ext cx="2806453" cy="512738"/>
          </a:xfrm>
          <a:prstGeom prst="rect">
            <a:avLst/>
          </a:prstGeom>
          <a:solidFill>
            <a:schemeClr val="tx1"/>
          </a:solidFill>
        </p:spPr>
        <p:txBody>
          <a:bodyP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smtClean="0">
                <a:ln>
                  <a:noFill/>
                </a:ln>
                <a:solidFill>
                  <a:schemeClr val="bg1"/>
                </a:solidFill>
                <a:effectLst/>
                <a:uLnTx/>
                <a:uFillTx/>
                <a:latin typeface="Calibri" pitchFamily="34"/>
                <a:ea typeface="+mj-ea"/>
                <a:cs typeface="+mj-cs"/>
              </a:rPr>
              <a:t>Commons</a:t>
            </a:r>
            <a:endParaRPr kumimoji="0" lang="en-US"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
        <p:nvSpPr>
          <p:cNvPr id="16" name="Untertitel 2"/>
          <p:cNvSpPr txBox="1">
            <a:spLocks/>
          </p:cNvSpPr>
          <p:nvPr/>
        </p:nvSpPr>
        <p:spPr bwMode="auto">
          <a:xfrm>
            <a:off x="323528" y="980728"/>
            <a:ext cx="2304255"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dirty="0" smtClean="0">
                <a:latin typeface="+mn-lt"/>
              </a:rPr>
              <a:t>Gemeinsames Erbe der </a:t>
            </a:r>
            <a:r>
              <a:rPr lang="de-DE" sz="9600" b="1" dirty="0" smtClean="0">
                <a:latin typeface="+mn-lt"/>
              </a:rPr>
              <a:t>Natur</a:t>
            </a:r>
            <a:endParaRPr lang="de-DE" sz="9600" b="1" dirty="0">
              <a:latin typeface="+mn-lt"/>
            </a:endParaRPr>
          </a:p>
          <a:p>
            <a:pPr marL="342900" indent="-342900" fontAlgn="auto">
              <a:lnSpc>
                <a:spcPct val="170000"/>
              </a:lnSpc>
              <a:spcBef>
                <a:spcPct val="20000"/>
              </a:spcBef>
              <a:spcAft>
                <a:spcPts val="0"/>
              </a:spcAft>
              <a:buFont typeface="Arial" pitchFamily="34" charset="0"/>
              <a:buNone/>
              <a:defRPr/>
            </a:pPr>
            <a:endParaRPr lang="de-DE" sz="3200" b="1" dirty="0">
              <a:latin typeface="+mn-lt"/>
            </a:endParaRPr>
          </a:p>
        </p:txBody>
      </p:sp>
      <p:sp>
        <p:nvSpPr>
          <p:cNvPr id="17" name="Untertitel 2"/>
          <p:cNvSpPr txBox="1">
            <a:spLocks/>
          </p:cNvSpPr>
          <p:nvPr/>
        </p:nvSpPr>
        <p:spPr bwMode="auto">
          <a:xfrm>
            <a:off x="251520" y="2564904"/>
            <a:ext cx="2736304" cy="936104"/>
          </a:xfrm>
          <a:prstGeom prst="rect">
            <a:avLst/>
          </a:prstGeom>
          <a:noFill/>
          <a:ln w="9525">
            <a:noFill/>
            <a:miter lim="800000"/>
            <a:headEnd/>
            <a:tailEnd/>
          </a:ln>
        </p:spPr>
        <p:txBody>
          <a:bodyPr>
            <a:normAutofit fontScale="25000" lnSpcReduction="20000"/>
          </a:bodyPr>
          <a:lstStyle/>
          <a:p>
            <a:pPr marL="342900" indent="-342900" fontAlgn="auto">
              <a:lnSpc>
                <a:spcPct val="170000"/>
              </a:lnSpc>
              <a:spcBef>
                <a:spcPct val="20000"/>
              </a:spcBef>
              <a:spcAft>
                <a:spcPts val="0"/>
              </a:spcAft>
              <a:buFont typeface="Arial" pitchFamily="34" charset="0"/>
              <a:buNone/>
              <a:defRPr/>
            </a:pPr>
            <a:r>
              <a:rPr lang="de-DE" sz="8000" b="1" dirty="0" smtClean="0">
                <a:latin typeface="+mn-lt"/>
              </a:rPr>
              <a:t>Gemeinsames Erbes des </a:t>
            </a:r>
            <a:r>
              <a:rPr lang="de-DE" sz="9600" b="1" dirty="0" smtClean="0">
                <a:latin typeface="+mn-lt"/>
              </a:rPr>
              <a:t>sozialen Lebens</a:t>
            </a:r>
            <a:endParaRPr lang="de-DE" sz="9600" b="1" dirty="0">
              <a:latin typeface="+mn-lt"/>
            </a:endParaRPr>
          </a:p>
          <a:p>
            <a:pPr marL="342900" indent="-342900" fontAlgn="auto">
              <a:lnSpc>
                <a:spcPct val="170000"/>
              </a:lnSpc>
              <a:spcBef>
                <a:spcPct val="20000"/>
              </a:spcBef>
              <a:spcAft>
                <a:spcPts val="0"/>
              </a:spcAft>
              <a:buFont typeface="Arial" pitchFamily="34" charset="0"/>
              <a:buNone/>
              <a:defRPr/>
            </a:pPr>
            <a:endParaRPr lang="de-DE" sz="3200" b="1" dirty="0">
              <a:latin typeface="+mn-lt"/>
            </a:endParaRPr>
          </a:p>
        </p:txBody>
      </p:sp>
      <p:sp>
        <p:nvSpPr>
          <p:cNvPr id="18" name="Untertitel 2"/>
          <p:cNvSpPr txBox="1">
            <a:spLocks/>
          </p:cNvSpPr>
          <p:nvPr/>
        </p:nvSpPr>
        <p:spPr bwMode="auto">
          <a:xfrm>
            <a:off x="467544" y="4077072"/>
            <a:ext cx="2520280" cy="2088232"/>
          </a:xfrm>
          <a:prstGeom prst="rect">
            <a:avLst/>
          </a:prstGeom>
          <a:noFill/>
          <a:ln w="9525">
            <a:noFill/>
            <a:miter lim="800000"/>
            <a:headEnd/>
            <a:tailEnd/>
          </a:ln>
        </p:spPr>
        <p:txBody>
          <a:bodyPr>
            <a:normAutofit fontScale="25000" lnSpcReduction="20000"/>
          </a:bodyPr>
          <a:lstStyle/>
          <a:p>
            <a:pPr marL="342900" indent="-342900" algn="ctr" fontAlgn="auto">
              <a:lnSpc>
                <a:spcPct val="150000"/>
              </a:lnSpc>
              <a:spcBef>
                <a:spcPct val="20000"/>
              </a:spcBef>
              <a:spcAft>
                <a:spcPts val="0"/>
              </a:spcAft>
              <a:buFont typeface="Arial" pitchFamily="34" charset="0"/>
              <a:buNone/>
              <a:defRPr/>
            </a:pPr>
            <a:r>
              <a:rPr lang="de-DE" sz="2900" b="1" dirty="0" smtClean="0">
                <a:latin typeface="+mn-lt"/>
              </a:rPr>
              <a:t>    </a:t>
            </a:r>
            <a:r>
              <a:rPr lang="de-DE" sz="8000" b="1" dirty="0" smtClean="0">
                <a:latin typeface="+mn-lt"/>
              </a:rPr>
              <a:t>Gemeinsames Erbe</a:t>
            </a:r>
            <a:br>
              <a:rPr lang="de-DE" sz="8000" b="1" dirty="0" smtClean="0">
                <a:latin typeface="+mn-lt"/>
              </a:rPr>
            </a:br>
            <a:r>
              <a:rPr lang="de-DE" sz="8000" b="1" dirty="0" smtClean="0">
                <a:latin typeface="+mn-lt"/>
              </a:rPr>
              <a:t> </a:t>
            </a:r>
            <a:r>
              <a:rPr lang="de-DE" sz="9600" b="1" dirty="0" smtClean="0">
                <a:latin typeface="+mn-lt"/>
              </a:rPr>
              <a:t>kultureller Kreativität</a:t>
            </a:r>
          </a:p>
          <a:p>
            <a:pPr marL="342900" indent="-342900" algn="ctr" fontAlgn="auto">
              <a:lnSpc>
                <a:spcPct val="150000"/>
              </a:lnSpc>
              <a:spcBef>
                <a:spcPct val="20000"/>
              </a:spcBef>
              <a:spcAft>
                <a:spcPts val="0"/>
              </a:spcAft>
              <a:buFont typeface="Arial" pitchFamily="34" charset="0"/>
              <a:buNone/>
              <a:defRPr/>
            </a:pPr>
            <a:r>
              <a:rPr lang="de-DE" sz="9600" b="1" dirty="0" smtClean="0">
                <a:latin typeface="+mn-lt"/>
              </a:rPr>
              <a:t>[Wissen]</a:t>
            </a:r>
            <a:endParaRPr lang="de-DE" sz="9600" b="1" dirty="0">
              <a:latin typeface="+mn-lt"/>
            </a:endParaRPr>
          </a:p>
        </p:txBody>
      </p:sp>
      <p:sp>
        <p:nvSpPr>
          <p:cNvPr id="19" name="Textfeld 4"/>
          <p:cNvSpPr txBox="1"/>
          <p:nvPr/>
        </p:nvSpPr>
        <p:spPr>
          <a:xfrm>
            <a:off x="3563888" y="1052736"/>
            <a:ext cx="4410050" cy="1219373"/>
          </a:xfrm>
          <a:prstGeom prst="rect">
            <a:avLst/>
          </a:prstGeom>
          <a:no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latin typeface="Calibri" pitchFamily="18"/>
                <a:ea typeface="Arial Unicode MS" pitchFamily="2"/>
                <a:cs typeface="Tahoma" pitchFamily="2"/>
              </a:rPr>
              <a:t>Commons sind institutionalisierte </a:t>
            </a:r>
            <a:br>
              <a:rPr lang="de-DE" sz="2400" b="1" kern="0" dirty="0" smtClean="0">
                <a:latin typeface="Calibri" pitchFamily="18"/>
                <a:ea typeface="Arial Unicode MS" pitchFamily="2"/>
                <a:cs typeface="Tahoma" pitchFamily="2"/>
              </a:rPr>
            </a:br>
            <a:r>
              <a:rPr lang="de-DE" sz="2400" b="1" kern="0" dirty="0" smtClean="0">
                <a:latin typeface="Calibri" pitchFamily="18"/>
                <a:ea typeface="Arial Unicode MS" pitchFamily="2"/>
                <a:cs typeface="Tahoma" pitchFamily="2"/>
              </a:rPr>
              <a:t>„common-pool resources“</a:t>
            </a:r>
            <a:endParaRPr lang="de-DE" sz="2400" b="1" kern="0" dirty="0">
              <a:latin typeface="Calibri" pitchFamily="18"/>
              <a:ea typeface="Arial Unicode MS"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611560" y="1609344"/>
            <a:ext cx="6840760" cy="646331"/>
          </a:xfrm>
          <a:prstGeom prst="rect">
            <a:avLst/>
          </a:prstGeom>
          <a:noFill/>
        </p:spPr>
        <p:txBody>
          <a:bodyPr wrap="square" rtlCol="0">
            <a:spAutoFit/>
          </a:bodyPr>
          <a:lstStyle/>
          <a:p>
            <a:r>
              <a:rPr lang="de-DE" b="1" dirty="0" smtClean="0">
                <a:latin typeface="+mn-lt"/>
              </a:rPr>
              <a:t>Neurowissenschaften </a:t>
            </a:r>
            <a:r>
              <a:rPr lang="en-US" b="1" dirty="0" smtClean="0">
                <a:latin typeface="+mn-lt"/>
              </a:rPr>
              <a:t>- </a:t>
            </a:r>
            <a:r>
              <a:rPr lang="de-DE" dirty="0" smtClean="0">
                <a:latin typeface="+mn-lt"/>
              </a:rPr>
              <a:t>Publikationen nur bis 2008 nachgewiesen; keine Publikation im Volltext frei verfügbar</a:t>
            </a:r>
            <a:endParaRPr lang="de-DE" dirty="0">
              <a:latin typeface="+mn-lt"/>
            </a:endParaRPr>
          </a:p>
        </p:txBody>
      </p:sp>
      <p:sp>
        <p:nvSpPr>
          <p:cNvPr id="30" name="Textfeld 29"/>
          <p:cNvSpPr txBox="1"/>
          <p:nvPr/>
        </p:nvSpPr>
        <p:spPr>
          <a:xfrm>
            <a:off x="611560" y="2359912"/>
            <a:ext cx="6840760" cy="646331"/>
          </a:xfrm>
          <a:prstGeom prst="rect">
            <a:avLst/>
          </a:prstGeom>
          <a:noFill/>
        </p:spPr>
        <p:txBody>
          <a:bodyPr wrap="square" rtlCol="0">
            <a:spAutoFit/>
          </a:bodyPr>
          <a:lstStyle/>
          <a:p>
            <a:r>
              <a:rPr lang="de-DE" b="1" dirty="0" smtClean="0">
                <a:latin typeface="+mn-lt"/>
              </a:rPr>
              <a:t>Informatik </a:t>
            </a:r>
            <a:r>
              <a:rPr lang="en-US" b="1" dirty="0" smtClean="0">
                <a:latin typeface="+mn-lt"/>
              </a:rPr>
              <a:t>- </a:t>
            </a:r>
            <a:r>
              <a:rPr lang="de-DE" dirty="0" smtClean="0">
                <a:latin typeface="+mn-lt"/>
              </a:rPr>
              <a:t>Weitgehend Links auf den Volltext, intensiv aus Proceedings</a:t>
            </a:r>
            <a:endParaRPr lang="de-DE" dirty="0">
              <a:latin typeface="+mn-lt"/>
            </a:endParaRPr>
          </a:p>
        </p:txBody>
      </p:sp>
      <p:sp>
        <p:nvSpPr>
          <p:cNvPr id="31" name="Textfeld 30"/>
          <p:cNvSpPr txBox="1"/>
          <p:nvPr/>
        </p:nvSpPr>
        <p:spPr>
          <a:xfrm>
            <a:off x="611560" y="3110480"/>
            <a:ext cx="6840760" cy="646331"/>
          </a:xfrm>
          <a:prstGeom prst="rect">
            <a:avLst/>
          </a:prstGeom>
          <a:noFill/>
        </p:spPr>
        <p:txBody>
          <a:bodyPr wrap="square" rtlCol="0">
            <a:spAutoFit/>
          </a:bodyPr>
          <a:lstStyle/>
          <a:p>
            <a:r>
              <a:rPr lang="de-DE" b="1" dirty="0" smtClean="0">
                <a:latin typeface="+mn-lt"/>
              </a:rPr>
              <a:t>Organische Geochemie </a:t>
            </a:r>
            <a:r>
              <a:rPr lang="en-US" b="1" dirty="0" smtClean="0">
                <a:latin typeface="+mn-lt"/>
              </a:rPr>
              <a:t>- </a:t>
            </a:r>
            <a:r>
              <a:rPr lang="de-DE" dirty="0" smtClean="0">
                <a:latin typeface="+mn-lt"/>
              </a:rPr>
              <a:t>Neuere Arbeiten mit Links zu ScienceDirect, dort Abstracts, sonst käuflicher Erwerb</a:t>
            </a:r>
            <a:endParaRPr lang="de-DE" dirty="0">
              <a:latin typeface="+mn-lt"/>
            </a:endParaRPr>
          </a:p>
        </p:txBody>
      </p:sp>
      <p:sp>
        <p:nvSpPr>
          <p:cNvPr id="32" name="Textfeld 31"/>
          <p:cNvSpPr txBox="1"/>
          <p:nvPr/>
        </p:nvSpPr>
        <p:spPr>
          <a:xfrm>
            <a:off x="611560" y="3861048"/>
            <a:ext cx="7128792" cy="369332"/>
          </a:xfrm>
          <a:prstGeom prst="rect">
            <a:avLst/>
          </a:prstGeom>
          <a:noFill/>
        </p:spPr>
        <p:txBody>
          <a:bodyPr wrap="square" rtlCol="0">
            <a:spAutoFit/>
          </a:bodyPr>
          <a:lstStyle/>
          <a:p>
            <a:r>
              <a:rPr lang="de-DE" b="1" dirty="0" smtClean="0">
                <a:latin typeface="+mn-lt"/>
              </a:rPr>
              <a:t>Zellbiologie</a:t>
            </a:r>
            <a:r>
              <a:rPr lang="de-DE" dirty="0" smtClean="0">
                <a:latin typeface="+mn-lt"/>
              </a:rPr>
              <a:t> </a:t>
            </a:r>
            <a:r>
              <a:rPr lang="en-US" b="1" dirty="0" smtClean="0">
                <a:latin typeface="+mn-lt"/>
              </a:rPr>
              <a:t>- </a:t>
            </a:r>
            <a:r>
              <a:rPr lang="de-DE" dirty="0" smtClean="0">
                <a:latin typeface="+mn-lt"/>
              </a:rPr>
              <a:t>Überwiegend downloadbar als PDF </a:t>
            </a:r>
            <a:r>
              <a:rPr lang="de-DE" i="1" dirty="0" smtClean="0">
                <a:latin typeface="+mn-lt"/>
              </a:rPr>
              <a:t>for personal use</a:t>
            </a:r>
            <a:r>
              <a:rPr lang="de-DE" dirty="0" smtClean="0">
                <a:latin typeface="+mn-lt"/>
              </a:rPr>
              <a:t>, ohne CC</a:t>
            </a:r>
            <a:endParaRPr lang="de-DE" dirty="0">
              <a:latin typeface="+mn-lt"/>
            </a:endParaRPr>
          </a:p>
        </p:txBody>
      </p:sp>
      <p:sp>
        <p:nvSpPr>
          <p:cNvPr id="33" name="Textfeld 32"/>
          <p:cNvSpPr txBox="1"/>
          <p:nvPr/>
        </p:nvSpPr>
        <p:spPr>
          <a:xfrm>
            <a:off x="611560" y="4314293"/>
            <a:ext cx="6840760" cy="369332"/>
          </a:xfrm>
          <a:prstGeom prst="rect">
            <a:avLst/>
          </a:prstGeom>
          <a:noFill/>
        </p:spPr>
        <p:txBody>
          <a:bodyPr wrap="square" rtlCol="0">
            <a:spAutoFit/>
          </a:bodyPr>
          <a:lstStyle/>
          <a:p>
            <a:r>
              <a:rPr lang="de-DE" b="1" dirty="0" smtClean="0">
                <a:latin typeface="+mn-lt"/>
              </a:rPr>
              <a:t>Experimentelle Festkörperphysik </a:t>
            </a:r>
            <a:r>
              <a:rPr lang="en-US" b="1" dirty="0" smtClean="0">
                <a:latin typeface="+mn-lt"/>
              </a:rPr>
              <a:t>- </a:t>
            </a:r>
            <a:r>
              <a:rPr lang="de-DE" dirty="0" smtClean="0">
                <a:latin typeface="+mn-lt"/>
              </a:rPr>
              <a:t>Preprints weitgehend unter arXiv</a:t>
            </a:r>
            <a:endParaRPr lang="de-DE" dirty="0">
              <a:latin typeface="+mn-lt"/>
            </a:endParaRPr>
          </a:p>
        </p:txBody>
      </p:sp>
      <p:sp>
        <p:nvSpPr>
          <p:cNvPr id="34" name="Textfeld 33"/>
          <p:cNvSpPr txBox="1"/>
          <p:nvPr/>
        </p:nvSpPr>
        <p:spPr>
          <a:xfrm>
            <a:off x="611560" y="4787861"/>
            <a:ext cx="6840760" cy="369332"/>
          </a:xfrm>
          <a:prstGeom prst="rect">
            <a:avLst/>
          </a:prstGeom>
          <a:noFill/>
        </p:spPr>
        <p:txBody>
          <a:bodyPr wrap="square" rtlCol="0">
            <a:spAutoFit/>
          </a:bodyPr>
          <a:lstStyle/>
          <a:p>
            <a:r>
              <a:rPr lang="en-US" b="1" dirty="0" smtClean="0">
                <a:latin typeface="+mn-lt"/>
              </a:rPr>
              <a:t>Röntgenphysik - </a:t>
            </a:r>
            <a:r>
              <a:rPr lang="de-DE" dirty="0" smtClean="0">
                <a:latin typeface="+mn-lt"/>
              </a:rPr>
              <a:t>Abstracts zugänglich</a:t>
            </a:r>
            <a:r>
              <a:rPr lang="de-DE" b="1" dirty="0" smtClean="0">
                <a:latin typeface="+mn-lt"/>
              </a:rPr>
              <a:t>;</a:t>
            </a:r>
            <a:r>
              <a:rPr lang="de-DE" dirty="0" smtClean="0">
                <a:latin typeface="+mn-lt"/>
              </a:rPr>
              <a:t> Volltexte käuflich zu erwerben</a:t>
            </a:r>
            <a:endParaRPr lang="de-DE" dirty="0">
              <a:latin typeface="+mn-lt"/>
            </a:endParaRPr>
          </a:p>
        </p:txBody>
      </p:sp>
      <p:sp>
        <p:nvSpPr>
          <p:cNvPr id="35" name="Textfeld 34"/>
          <p:cNvSpPr txBox="1"/>
          <p:nvPr/>
        </p:nvSpPr>
        <p:spPr>
          <a:xfrm>
            <a:off x="611560" y="5261429"/>
            <a:ext cx="6840760" cy="369332"/>
          </a:xfrm>
          <a:prstGeom prst="rect">
            <a:avLst/>
          </a:prstGeom>
          <a:noFill/>
        </p:spPr>
        <p:txBody>
          <a:bodyPr wrap="square" rtlCol="0">
            <a:spAutoFit/>
          </a:bodyPr>
          <a:lstStyle/>
          <a:p>
            <a:r>
              <a:rPr lang="de-DE" b="1" dirty="0" smtClean="0">
                <a:latin typeface="+mn-lt"/>
              </a:rPr>
              <a:t>Ägyptologie </a:t>
            </a:r>
            <a:r>
              <a:rPr lang="en-US" b="1" dirty="0" smtClean="0">
                <a:latin typeface="+mn-lt"/>
              </a:rPr>
              <a:t>-  </a:t>
            </a:r>
            <a:r>
              <a:rPr lang="de-DE" dirty="0" smtClean="0">
                <a:latin typeface="+mn-lt"/>
              </a:rPr>
              <a:t>Nichts frei verfügbar</a:t>
            </a:r>
            <a:endParaRPr lang="de-DE" dirty="0">
              <a:latin typeface="+mn-lt"/>
            </a:endParaRPr>
          </a:p>
        </p:txBody>
      </p:sp>
      <p:sp>
        <p:nvSpPr>
          <p:cNvPr id="36" name="Textfeld 35"/>
          <p:cNvSpPr txBox="1"/>
          <p:nvPr/>
        </p:nvSpPr>
        <p:spPr>
          <a:xfrm>
            <a:off x="611560" y="5734997"/>
            <a:ext cx="6840760" cy="646331"/>
          </a:xfrm>
          <a:prstGeom prst="rect">
            <a:avLst/>
          </a:prstGeom>
          <a:noFill/>
        </p:spPr>
        <p:txBody>
          <a:bodyPr wrap="square" rtlCol="0">
            <a:spAutoFit/>
          </a:bodyPr>
          <a:lstStyle/>
          <a:p>
            <a:r>
              <a:rPr lang="en-US" b="1" dirty="0" smtClean="0">
                <a:latin typeface="+mn-lt"/>
              </a:rPr>
              <a:t>Thermodynamik - </a:t>
            </a:r>
            <a:r>
              <a:rPr lang="de-DE" dirty="0" smtClean="0">
                <a:latin typeface="+mn-lt"/>
              </a:rPr>
              <a:t>Abstracts verfügbar; Volltexte käuflich über ScienceDirect</a:t>
            </a:r>
          </a:p>
        </p:txBody>
      </p:sp>
      <p:sp>
        <p:nvSpPr>
          <p:cNvPr id="37" name="Textfeld 36"/>
          <p:cNvSpPr txBox="1"/>
          <p:nvPr/>
        </p:nvSpPr>
        <p:spPr>
          <a:xfrm>
            <a:off x="611560" y="858776"/>
            <a:ext cx="6840760" cy="646331"/>
          </a:xfrm>
          <a:prstGeom prst="rect">
            <a:avLst/>
          </a:prstGeom>
          <a:noFill/>
        </p:spPr>
        <p:txBody>
          <a:bodyPr wrap="square" rtlCol="0">
            <a:spAutoFit/>
          </a:bodyPr>
          <a:lstStyle/>
          <a:p>
            <a:r>
              <a:rPr lang="en-US" b="1" dirty="0" smtClean="0">
                <a:latin typeface="+mn-lt"/>
              </a:rPr>
              <a:t>Molekulare Phytopathologie - </a:t>
            </a:r>
            <a:r>
              <a:rPr lang="de-DE" dirty="0" smtClean="0">
                <a:latin typeface="+mn-lt"/>
              </a:rPr>
              <a:t>Abstract oft unter PubMed frei verfügbar; nichts im Volltext frei verfügbar</a:t>
            </a:r>
            <a:endParaRPr lang="de-DE" dirty="0">
              <a:latin typeface="+mn-lt"/>
            </a:endParaRPr>
          </a:p>
        </p:txBody>
      </p:sp>
      <p:sp>
        <p:nvSpPr>
          <p:cNvPr id="38" name="Textfeld 37"/>
          <p:cNvSpPr txBox="1"/>
          <p:nvPr/>
        </p:nvSpPr>
        <p:spPr>
          <a:xfrm>
            <a:off x="0" y="-27384"/>
            <a:ext cx="9144000" cy="830997"/>
          </a:xfrm>
          <a:prstGeom prst="rect">
            <a:avLst/>
          </a:prstGeom>
          <a:solidFill>
            <a:schemeClr val="tx1"/>
          </a:solidFill>
        </p:spPr>
        <p:txBody>
          <a:bodyPr wrap="square">
            <a:spAutoFit/>
          </a:bodyPr>
          <a:lstStyle/>
          <a:p>
            <a:pPr algn="ctr"/>
            <a:r>
              <a:rPr lang="de-DE" sz="2400" dirty="0" smtClean="0">
                <a:solidFill>
                  <a:schemeClr val="bg1"/>
                </a:solidFill>
                <a:latin typeface="+mn-lt"/>
              </a:rPr>
              <a:t>Freie Verfügbarkeit von Publikationen von Leibniz-Preisträgern 2011</a:t>
            </a:r>
          </a:p>
          <a:p>
            <a:pPr algn="ctr"/>
            <a:r>
              <a:rPr lang="de-DE" sz="2400" dirty="0" smtClean="0">
                <a:solidFill>
                  <a:schemeClr val="bg1"/>
                </a:solidFill>
                <a:latin typeface="+mn-lt"/>
              </a:rPr>
              <a:t>über deren Website</a:t>
            </a:r>
            <a:endParaRPr lang="de-DE" sz="2400" dirty="0">
              <a:solidFill>
                <a:schemeClr val="bg1"/>
              </a:solidFill>
              <a:latin typeface="+mn-lt"/>
            </a:endParaRPr>
          </a:p>
        </p:txBody>
      </p:sp>
      <p:sp>
        <p:nvSpPr>
          <p:cNvPr id="12" name="Textfeld 11"/>
          <p:cNvSpPr txBox="1"/>
          <p:nvPr/>
        </p:nvSpPr>
        <p:spPr>
          <a:xfrm>
            <a:off x="6228184" y="2075364"/>
            <a:ext cx="2448386" cy="1569660"/>
          </a:xfrm>
          <a:prstGeom prst="rect">
            <a:avLst/>
          </a:prstGeom>
          <a:solidFill>
            <a:schemeClr val="tx1"/>
          </a:solidFill>
        </p:spPr>
        <p:txBody>
          <a:bodyPr wrap="square" rtlCol="0">
            <a:spAutoFit/>
          </a:bodyPr>
          <a:lstStyle/>
          <a:p>
            <a:pPr algn="ctr"/>
            <a:r>
              <a:rPr lang="en-US" sz="2400" dirty="0" smtClean="0">
                <a:solidFill>
                  <a:schemeClr val="bg1"/>
                </a:solidFill>
                <a:latin typeface="+mj-lt"/>
              </a:rPr>
              <a:t>Ca.30% </a:t>
            </a:r>
            <a:r>
              <a:rPr lang="en-US" sz="2400" dirty="0" err="1" smtClean="0">
                <a:solidFill>
                  <a:schemeClr val="bg1"/>
                </a:solidFill>
                <a:latin typeface="+mj-lt"/>
              </a:rPr>
              <a:t>frei</a:t>
            </a:r>
            <a:r>
              <a:rPr lang="en-US" sz="2400" dirty="0" smtClean="0">
                <a:solidFill>
                  <a:schemeClr val="bg1"/>
                </a:solidFill>
                <a:latin typeface="+mj-lt"/>
              </a:rPr>
              <a:t> </a:t>
            </a:r>
            <a:r>
              <a:rPr lang="en-US" sz="2400" dirty="0" err="1" smtClean="0">
                <a:solidFill>
                  <a:schemeClr val="bg1"/>
                </a:solidFill>
                <a:latin typeface="+mj-lt"/>
              </a:rPr>
              <a:t>verfügbar</a:t>
            </a:r>
            <a:r>
              <a:rPr lang="en-US" sz="2400" dirty="0" smtClean="0">
                <a:solidFill>
                  <a:schemeClr val="bg1"/>
                </a:solidFill>
                <a:latin typeface="+mj-lt"/>
              </a:rPr>
              <a:t>, </a:t>
            </a:r>
            <a:r>
              <a:rPr lang="en-US" sz="2400" dirty="0" err="1" smtClean="0">
                <a:solidFill>
                  <a:schemeClr val="bg1"/>
                </a:solidFill>
                <a:latin typeface="+mj-lt"/>
              </a:rPr>
              <a:t>aber</a:t>
            </a:r>
            <a:r>
              <a:rPr lang="en-US" sz="2400" dirty="0" smtClean="0">
                <a:solidFill>
                  <a:schemeClr val="bg1"/>
                </a:solidFill>
                <a:latin typeface="+mj-lt"/>
              </a:rPr>
              <a:t> </a:t>
            </a:r>
            <a:r>
              <a:rPr lang="en-US" sz="2400" dirty="0" err="1" smtClean="0">
                <a:solidFill>
                  <a:schemeClr val="bg1"/>
                </a:solidFill>
                <a:latin typeface="+mj-lt"/>
              </a:rPr>
              <a:t>i.d.R</a:t>
            </a:r>
            <a:r>
              <a:rPr lang="en-US" sz="2400" dirty="0" smtClean="0">
                <a:solidFill>
                  <a:schemeClr val="bg1"/>
                </a:solidFill>
                <a:latin typeface="+mj-lt"/>
              </a:rPr>
              <a:t>. </a:t>
            </a:r>
            <a:r>
              <a:rPr lang="en-US" sz="2400" dirty="0" err="1" smtClean="0">
                <a:solidFill>
                  <a:schemeClr val="bg1"/>
                </a:solidFill>
                <a:latin typeface="+mj-lt"/>
              </a:rPr>
              <a:t>ohne</a:t>
            </a:r>
            <a:r>
              <a:rPr lang="en-US" sz="2400" dirty="0" smtClean="0">
                <a:solidFill>
                  <a:schemeClr val="bg1"/>
                </a:solidFill>
                <a:latin typeface="+mj-lt"/>
              </a:rPr>
              <a:t> </a:t>
            </a:r>
            <a:r>
              <a:rPr lang="en-US" sz="2400" dirty="0" err="1" smtClean="0">
                <a:solidFill>
                  <a:schemeClr val="bg1"/>
                </a:solidFill>
                <a:latin typeface="+mj-lt"/>
              </a:rPr>
              <a:t>freie</a:t>
            </a:r>
            <a:r>
              <a:rPr lang="en-US" sz="2400" dirty="0" smtClean="0">
                <a:solidFill>
                  <a:schemeClr val="bg1"/>
                </a:solidFill>
                <a:latin typeface="+mj-lt"/>
              </a:rPr>
              <a:t> </a:t>
            </a:r>
            <a:r>
              <a:rPr lang="en-US" sz="2400" dirty="0" err="1" smtClean="0">
                <a:solidFill>
                  <a:schemeClr val="bg1"/>
                </a:solidFill>
                <a:latin typeface="+mj-lt"/>
              </a:rPr>
              <a:t>Lizenz</a:t>
            </a:r>
            <a:endParaRPr lang="en-US" sz="2400"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feld 36"/>
          <p:cNvSpPr txBox="1"/>
          <p:nvPr/>
        </p:nvSpPr>
        <p:spPr>
          <a:xfrm>
            <a:off x="611560" y="838453"/>
            <a:ext cx="8208912" cy="5509200"/>
          </a:xfrm>
          <a:prstGeom prst="rect">
            <a:avLst/>
          </a:prstGeom>
          <a:noFill/>
        </p:spPr>
        <p:txBody>
          <a:bodyPr wrap="square" rtlCol="0">
            <a:spAutoFit/>
          </a:bodyPr>
          <a:lstStyle/>
          <a:p>
            <a:r>
              <a:rPr lang="de-DE" sz="1600" dirty="0" smtClean="0">
                <a:latin typeface="+mj-lt"/>
              </a:rPr>
              <a:t>Prof. Dr. Thomas Bauer, </a:t>
            </a:r>
            <a:r>
              <a:rPr lang="de-DE" sz="1600" b="1" dirty="0" smtClean="0">
                <a:latin typeface="+mj-lt"/>
              </a:rPr>
              <a:t>Islamwissenschaft</a:t>
            </a:r>
            <a:r>
              <a:rPr lang="de-DE" sz="1600" dirty="0" smtClean="0">
                <a:latin typeface="+mj-lt"/>
              </a:rPr>
              <a:t>, Universität Münster</a:t>
            </a:r>
            <a:br>
              <a:rPr lang="de-DE" sz="1600" dirty="0" smtClean="0">
                <a:latin typeface="+mj-lt"/>
              </a:rPr>
            </a:br>
            <a:r>
              <a:rPr lang="de-DE" sz="1600" dirty="0" smtClean="0">
                <a:latin typeface="+mj-lt"/>
              </a:rPr>
              <a:t>(</a:t>
            </a:r>
            <a:r>
              <a:rPr lang="de-DE" sz="1600" b="1" dirty="0" smtClean="0">
                <a:latin typeface="+mj-lt"/>
              </a:rPr>
              <a:t>zahlreiche </a:t>
            </a:r>
            <a:r>
              <a:rPr lang="de-DE" sz="1600" b="1" dirty="0" err="1" smtClean="0">
                <a:latin typeface="+mj-lt"/>
              </a:rPr>
              <a:t>Aufsätz</a:t>
            </a:r>
            <a:r>
              <a:rPr lang="de-DE" sz="1600" b="1" dirty="0" smtClean="0">
                <a:latin typeface="+mj-lt"/>
              </a:rPr>
              <a:t> frei einsehbar </a:t>
            </a:r>
            <a:r>
              <a:rPr lang="de-DE" sz="1600" dirty="0" smtClean="0">
                <a:latin typeface="+mj-lt"/>
              </a:rPr>
              <a:t>– ohne Lizenz versehen)</a:t>
            </a:r>
          </a:p>
          <a:p>
            <a:r>
              <a:rPr lang="de-DE" sz="1600" dirty="0" smtClean="0">
                <a:latin typeface="+mj-lt"/>
              </a:rPr>
              <a:t>Prof. Dr. Ivan </a:t>
            </a:r>
            <a:r>
              <a:rPr lang="de-DE" sz="1600" dirty="0" err="1" smtClean="0">
                <a:latin typeface="+mj-lt"/>
              </a:rPr>
              <a:t>Dikic</a:t>
            </a:r>
            <a:r>
              <a:rPr lang="de-DE" sz="1600" dirty="0" smtClean="0">
                <a:latin typeface="+mj-lt"/>
              </a:rPr>
              <a:t>, </a:t>
            </a:r>
            <a:r>
              <a:rPr lang="de-DE" sz="1600" b="1" dirty="0" smtClean="0">
                <a:latin typeface="+mj-lt"/>
              </a:rPr>
              <a:t>Biochemie/Zellbiologie</a:t>
            </a:r>
            <a:r>
              <a:rPr lang="de-DE" sz="1600" dirty="0" smtClean="0">
                <a:latin typeface="+mj-lt"/>
              </a:rPr>
              <a:t>, Universität Frankfurt am Main (</a:t>
            </a:r>
            <a:r>
              <a:rPr lang="de-DE" sz="1600" b="1" dirty="0" smtClean="0">
                <a:latin typeface="+mj-lt"/>
              </a:rPr>
              <a:t>weitgehend kostenpflichtige Publikationen</a:t>
            </a:r>
            <a:r>
              <a:rPr lang="de-DE" sz="1600" dirty="0" smtClean="0">
                <a:latin typeface="+mj-lt"/>
              </a:rPr>
              <a:t>)</a:t>
            </a:r>
          </a:p>
          <a:p>
            <a:r>
              <a:rPr lang="de-DE" sz="1600" dirty="0" smtClean="0">
                <a:latin typeface="+mj-lt"/>
              </a:rPr>
              <a:t>Prof. Dr. Frank </a:t>
            </a:r>
            <a:r>
              <a:rPr lang="de-DE" sz="1600" dirty="0" err="1" smtClean="0">
                <a:latin typeface="+mj-lt"/>
              </a:rPr>
              <a:t>Glorius</a:t>
            </a:r>
            <a:r>
              <a:rPr lang="de-DE" sz="1600" dirty="0" smtClean="0">
                <a:latin typeface="+mj-lt"/>
              </a:rPr>
              <a:t>, </a:t>
            </a:r>
            <a:r>
              <a:rPr lang="de-DE" sz="1600" b="1" dirty="0" smtClean="0">
                <a:latin typeface="+mj-lt"/>
              </a:rPr>
              <a:t>Molekülchemie</a:t>
            </a:r>
            <a:r>
              <a:rPr lang="de-DE" sz="1600" dirty="0" smtClean="0">
                <a:latin typeface="+mj-lt"/>
              </a:rPr>
              <a:t>, Universität Münster (</a:t>
            </a:r>
            <a:r>
              <a:rPr lang="de-DE" sz="1600" b="1" dirty="0" smtClean="0">
                <a:latin typeface="+mj-lt"/>
              </a:rPr>
              <a:t>weitgehend frei über </a:t>
            </a:r>
            <a:r>
              <a:rPr lang="de-DE" sz="1600" b="1" dirty="0" err="1" smtClean="0">
                <a:latin typeface="+mj-lt"/>
              </a:rPr>
              <a:t>DOI</a:t>
            </a:r>
            <a:r>
              <a:rPr lang="de-DE" sz="1600" b="1" dirty="0" smtClean="0">
                <a:latin typeface="+mj-lt"/>
              </a:rPr>
              <a:t> verfügbar</a:t>
            </a:r>
            <a:r>
              <a:rPr lang="de-DE" sz="1600" dirty="0" smtClean="0">
                <a:latin typeface="+mj-lt"/>
              </a:rPr>
              <a:t>)</a:t>
            </a:r>
          </a:p>
          <a:p>
            <a:r>
              <a:rPr lang="de-DE" sz="1600" dirty="0" smtClean="0">
                <a:latin typeface="+mj-lt"/>
              </a:rPr>
              <a:t>Prof. Dr. Onur </a:t>
            </a:r>
            <a:r>
              <a:rPr lang="de-DE" sz="1600" dirty="0" err="1" smtClean="0">
                <a:latin typeface="+mj-lt"/>
              </a:rPr>
              <a:t>Güntürkün</a:t>
            </a:r>
            <a:r>
              <a:rPr lang="de-DE" sz="1600" dirty="0" smtClean="0">
                <a:latin typeface="+mj-lt"/>
              </a:rPr>
              <a:t>, </a:t>
            </a:r>
            <a:r>
              <a:rPr lang="de-DE" sz="1600" b="1" dirty="0" smtClean="0">
                <a:latin typeface="+mj-lt"/>
              </a:rPr>
              <a:t>Biologische Psychologie</a:t>
            </a:r>
            <a:r>
              <a:rPr lang="de-DE" sz="1600" dirty="0" smtClean="0">
                <a:latin typeface="+mj-lt"/>
              </a:rPr>
              <a:t>, Universität Bochum (</a:t>
            </a:r>
            <a:r>
              <a:rPr lang="de-DE" sz="1600" b="1" dirty="0" smtClean="0">
                <a:latin typeface="+mj-lt"/>
              </a:rPr>
              <a:t>weitgehend frei als </a:t>
            </a:r>
            <a:r>
              <a:rPr lang="de-DE" sz="1600" b="1" dirty="0" err="1" smtClean="0">
                <a:latin typeface="+mj-lt"/>
              </a:rPr>
              <a:t>PDF</a:t>
            </a:r>
            <a:r>
              <a:rPr lang="de-DE" sz="1600" b="1" dirty="0" smtClean="0">
                <a:latin typeface="+mj-lt"/>
              </a:rPr>
              <a:t> verfügbar</a:t>
            </a:r>
            <a:r>
              <a:rPr lang="de-DE" sz="1600" dirty="0" smtClean="0">
                <a:latin typeface="+mj-lt"/>
              </a:rPr>
              <a:t>)</a:t>
            </a:r>
          </a:p>
          <a:p>
            <a:r>
              <a:rPr lang="de-DE" sz="1600" dirty="0" smtClean="0">
                <a:latin typeface="+mj-lt"/>
              </a:rPr>
              <a:t>Prof. Dr. Peter Hegemann</a:t>
            </a:r>
            <a:r>
              <a:rPr lang="de-DE" sz="1600" b="1" dirty="0" smtClean="0">
                <a:latin typeface="+mj-lt"/>
              </a:rPr>
              <a:t>, Biophysik</a:t>
            </a:r>
            <a:r>
              <a:rPr lang="de-DE" sz="1600" dirty="0" smtClean="0">
                <a:latin typeface="+mj-lt"/>
              </a:rPr>
              <a:t>, Humboldt-Universität zu Berlin (</a:t>
            </a:r>
            <a:r>
              <a:rPr lang="de-DE" sz="1600" b="1" dirty="0" smtClean="0">
                <a:latin typeface="+mj-lt"/>
              </a:rPr>
              <a:t>weitgehend frei als </a:t>
            </a:r>
            <a:r>
              <a:rPr lang="de-DE" sz="1600" b="1" dirty="0" err="1" smtClean="0">
                <a:latin typeface="+mj-lt"/>
              </a:rPr>
              <a:t>PDF</a:t>
            </a:r>
            <a:r>
              <a:rPr lang="de-DE" sz="1600" b="1" dirty="0" smtClean="0">
                <a:latin typeface="+mj-lt"/>
              </a:rPr>
              <a:t> verfügba</a:t>
            </a:r>
            <a:r>
              <a:rPr lang="de-DE" sz="1600" dirty="0" smtClean="0">
                <a:latin typeface="+mj-lt"/>
              </a:rPr>
              <a:t>r)</a:t>
            </a:r>
          </a:p>
          <a:p>
            <a:r>
              <a:rPr lang="de-DE" sz="1600" dirty="0" smtClean="0">
                <a:latin typeface="+mj-lt"/>
              </a:rPr>
              <a:t>Prof. Dr.-Ing. Marion </a:t>
            </a:r>
            <a:r>
              <a:rPr lang="de-DE" sz="1600" dirty="0" err="1" smtClean="0">
                <a:latin typeface="+mj-lt"/>
              </a:rPr>
              <a:t>Merklein</a:t>
            </a:r>
            <a:r>
              <a:rPr lang="de-DE" sz="1600" dirty="0" smtClean="0">
                <a:latin typeface="+mj-lt"/>
              </a:rPr>
              <a:t>, </a:t>
            </a:r>
            <a:r>
              <a:rPr lang="de-DE" sz="1600" b="1" dirty="0" smtClean="0">
                <a:latin typeface="+mj-lt"/>
              </a:rPr>
              <a:t>Umformtechnik/Fertigungstechni</a:t>
            </a:r>
            <a:r>
              <a:rPr lang="de-DE" sz="1600" dirty="0" smtClean="0">
                <a:latin typeface="+mj-lt"/>
              </a:rPr>
              <a:t>k, Universität Erlangen-Nürnberg (</a:t>
            </a:r>
            <a:r>
              <a:rPr lang="de-DE" sz="1600" b="1" dirty="0" smtClean="0">
                <a:latin typeface="+mj-lt"/>
              </a:rPr>
              <a:t>nichts frei </a:t>
            </a:r>
            <a:r>
              <a:rPr lang="de-DE" sz="1600" b="1" dirty="0" err="1" smtClean="0">
                <a:latin typeface="+mj-lt"/>
              </a:rPr>
              <a:t>verfübar</a:t>
            </a:r>
            <a:r>
              <a:rPr lang="de-DE" sz="1600" dirty="0" smtClean="0">
                <a:latin typeface="+mj-lt"/>
              </a:rPr>
              <a:t>)</a:t>
            </a:r>
          </a:p>
          <a:p>
            <a:r>
              <a:rPr lang="de-DE" sz="1600" dirty="0" smtClean="0">
                <a:latin typeface="+mj-lt"/>
              </a:rPr>
              <a:t>Prof. Dr. Roderich </a:t>
            </a:r>
            <a:r>
              <a:rPr lang="de-DE" sz="1600" dirty="0" err="1" smtClean="0">
                <a:latin typeface="+mj-lt"/>
              </a:rPr>
              <a:t>Moessner</a:t>
            </a:r>
            <a:r>
              <a:rPr lang="de-DE" sz="1600" dirty="0" smtClean="0">
                <a:latin typeface="+mj-lt"/>
              </a:rPr>
              <a:t>, </a:t>
            </a:r>
            <a:r>
              <a:rPr lang="de-DE" sz="1600" b="1" dirty="0" smtClean="0">
                <a:latin typeface="+mj-lt"/>
              </a:rPr>
              <a:t>Theoretische Festkörperphysik</a:t>
            </a:r>
            <a:r>
              <a:rPr lang="de-DE" sz="1600" dirty="0" smtClean="0">
                <a:latin typeface="+mj-lt"/>
              </a:rPr>
              <a:t>, Max-Planck-Institut für Physik komplexer Systeme, Dresden (entsprechen der </a:t>
            </a:r>
            <a:r>
              <a:rPr lang="de-DE" sz="1600" dirty="0" err="1" smtClean="0">
                <a:latin typeface="+mj-lt"/>
              </a:rPr>
              <a:t>MPI</a:t>
            </a:r>
            <a:r>
              <a:rPr lang="de-DE" sz="1600" dirty="0" smtClean="0">
                <a:latin typeface="+mj-lt"/>
              </a:rPr>
              <a:t>-</a:t>
            </a:r>
            <a:r>
              <a:rPr lang="de-DE" sz="1600" dirty="0" err="1" smtClean="0">
                <a:latin typeface="+mj-lt"/>
              </a:rPr>
              <a:t>OA</a:t>
            </a:r>
            <a:r>
              <a:rPr lang="de-DE" sz="1600" dirty="0" smtClean="0">
                <a:latin typeface="+mj-lt"/>
              </a:rPr>
              <a:t>-Politik weitgehend frei verfügbar)</a:t>
            </a:r>
            <a:br>
              <a:rPr lang="de-DE" sz="1600" dirty="0" smtClean="0">
                <a:latin typeface="+mj-lt"/>
              </a:rPr>
            </a:br>
            <a:r>
              <a:rPr lang="de-DE" sz="1600" dirty="0" smtClean="0">
                <a:latin typeface="+mj-lt"/>
              </a:rPr>
              <a:t>Prof. Dr. Achim Rosch</a:t>
            </a:r>
            <a:r>
              <a:rPr lang="de-DE" sz="1600" b="1" dirty="0" smtClean="0">
                <a:latin typeface="+mj-lt"/>
              </a:rPr>
              <a:t>, Theoretische Festkörperphysik</a:t>
            </a:r>
            <a:r>
              <a:rPr lang="de-DE" sz="1600" dirty="0" smtClean="0">
                <a:latin typeface="+mj-lt"/>
              </a:rPr>
              <a:t>, Universität zu Köln (</a:t>
            </a:r>
            <a:r>
              <a:rPr lang="de-DE" sz="1600" b="1" dirty="0" smtClean="0">
                <a:latin typeface="+mj-lt"/>
              </a:rPr>
              <a:t>nur Abstracts verfügba</a:t>
            </a:r>
            <a:r>
              <a:rPr lang="de-DE" sz="1600" dirty="0" smtClean="0">
                <a:latin typeface="+mj-lt"/>
              </a:rPr>
              <a:t>r)</a:t>
            </a:r>
          </a:p>
          <a:p>
            <a:r>
              <a:rPr lang="de-DE" sz="1600" dirty="0" smtClean="0">
                <a:latin typeface="+mj-lt"/>
              </a:rPr>
              <a:t>Prof. Dr. Erika von Mutius, </a:t>
            </a:r>
            <a:r>
              <a:rPr lang="de-DE" sz="1600" b="1" dirty="0" smtClean="0">
                <a:latin typeface="+mj-lt"/>
              </a:rPr>
              <a:t>Kinderheilkunde</a:t>
            </a:r>
            <a:r>
              <a:rPr lang="de-DE" sz="1600" dirty="0" smtClean="0">
                <a:latin typeface="+mj-lt"/>
              </a:rPr>
              <a:t>, </a:t>
            </a:r>
            <a:r>
              <a:rPr lang="de-DE" sz="1600" b="1" dirty="0" smtClean="0">
                <a:latin typeface="+mj-lt"/>
              </a:rPr>
              <a:t>Allergologie, Epidemiologie</a:t>
            </a:r>
            <a:r>
              <a:rPr lang="de-DE" sz="1600" dirty="0" smtClean="0">
                <a:latin typeface="+mj-lt"/>
              </a:rPr>
              <a:t>, Klinikum der Universität München (</a:t>
            </a:r>
            <a:r>
              <a:rPr lang="de-DE" sz="1600" b="1" dirty="0" smtClean="0">
                <a:latin typeface="+mj-lt"/>
              </a:rPr>
              <a:t>nichts frei verfügbar</a:t>
            </a:r>
            <a:r>
              <a:rPr lang="de-DE" sz="1600" dirty="0" smtClean="0">
                <a:latin typeface="+mj-lt"/>
              </a:rPr>
              <a:t>)</a:t>
            </a:r>
          </a:p>
          <a:p>
            <a:r>
              <a:rPr lang="de-DE" sz="1600" dirty="0" smtClean="0">
                <a:latin typeface="+mj-lt"/>
              </a:rPr>
              <a:t>Prof. Dr. Vasilis </a:t>
            </a:r>
            <a:r>
              <a:rPr lang="de-DE" sz="1600" dirty="0" err="1" smtClean="0">
                <a:latin typeface="+mj-lt"/>
              </a:rPr>
              <a:t>Ntziachristos</a:t>
            </a:r>
            <a:r>
              <a:rPr lang="de-DE" sz="1600" dirty="0" smtClean="0">
                <a:latin typeface="+mj-lt"/>
              </a:rPr>
              <a:t>, </a:t>
            </a:r>
            <a:r>
              <a:rPr lang="de-DE" sz="1600" b="1" dirty="0" smtClean="0">
                <a:latin typeface="+mj-lt"/>
              </a:rPr>
              <a:t>Biomedizinische </a:t>
            </a:r>
            <a:r>
              <a:rPr lang="de-DE" sz="1600" b="1" dirty="0" err="1" smtClean="0">
                <a:latin typeface="+mj-lt"/>
              </a:rPr>
              <a:t>Bildgebung</a:t>
            </a:r>
            <a:r>
              <a:rPr lang="de-DE" sz="1600" b="1" dirty="0" smtClean="0">
                <a:latin typeface="+mj-lt"/>
              </a:rPr>
              <a:t> mit optischen Methoden</a:t>
            </a:r>
            <a:r>
              <a:rPr lang="de-DE" sz="1600" dirty="0" smtClean="0">
                <a:latin typeface="+mj-lt"/>
              </a:rPr>
              <a:t>, Technische Universität München (</a:t>
            </a:r>
            <a:r>
              <a:rPr lang="de-DE" sz="1600" b="1" dirty="0" smtClean="0">
                <a:latin typeface="+mj-lt"/>
              </a:rPr>
              <a:t>nichts frei verfügbar</a:t>
            </a:r>
            <a:r>
              <a:rPr lang="de-DE" sz="1600" dirty="0" smtClean="0">
                <a:latin typeface="+mj-lt"/>
              </a:rPr>
              <a:t>)</a:t>
            </a:r>
          </a:p>
          <a:p>
            <a:r>
              <a:rPr lang="de-DE" sz="1600" dirty="0" smtClean="0">
                <a:latin typeface="+mj-lt"/>
              </a:rPr>
              <a:t>Prof. Dr. Lutz Raphael, Neuere und Neueste </a:t>
            </a:r>
            <a:r>
              <a:rPr lang="de-DE" sz="1600" i="1" dirty="0" smtClean="0">
                <a:latin typeface="+mj-lt"/>
              </a:rPr>
              <a:t>Geschichte</a:t>
            </a:r>
            <a:r>
              <a:rPr lang="de-DE" sz="1600" dirty="0" smtClean="0">
                <a:latin typeface="+mj-lt"/>
              </a:rPr>
              <a:t>, Universität Trier (ein Artikel 2014 frei verfügbar, ohne Lizenz, sonst kommerziell verfügbar))</a:t>
            </a:r>
            <a:endParaRPr lang="de-DE" sz="1600" dirty="0">
              <a:latin typeface="+mj-lt"/>
            </a:endParaRPr>
          </a:p>
        </p:txBody>
      </p:sp>
      <p:sp>
        <p:nvSpPr>
          <p:cNvPr id="38" name="Textfeld 37"/>
          <p:cNvSpPr txBox="1"/>
          <p:nvPr/>
        </p:nvSpPr>
        <p:spPr>
          <a:xfrm>
            <a:off x="0" y="-27384"/>
            <a:ext cx="9144000" cy="830997"/>
          </a:xfrm>
          <a:prstGeom prst="rect">
            <a:avLst/>
          </a:prstGeom>
          <a:solidFill>
            <a:schemeClr val="tx1"/>
          </a:solidFill>
        </p:spPr>
        <p:txBody>
          <a:bodyPr wrap="square">
            <a:spAutoFit/>
          </a:bodyPr>
          <a:lstStyle/>
          <a:p>
            <a:pPr algn="ctr"/>
            <a:r>
              <a:rPr lang="de-DE" sz="2400" dirty="0" smtClean="0">
                <a:solidFill>
                  <a:schemeClr val="bg1"/>
                </a:solidFill>
                <a:latin typeface="+mn-lt"/>
              </a:rPr>
              <a:t>Freie Verfügbarkeit von Publikationen von Leibniz-Preisträgern 2013</a:t>
            </a:r>
          </a:p>
          <a:p>
            <a:pPr algn="ctr"/>
            <a:r>
              <a:rPr lang="de-DE" sz="2400" dirty="0" smtClean="0">
                <a:solidFill>
                  <a:schemeClr val="bg1"/>
                </a:solidFill>
                <a:latin typeface="+mn-lt"/>
              </a:rPr>
              <a:t>über deren Website</a:t>
            </a:r>
            <a:endParaRPr lang="de-DE" sz="2400" dirty="0">
              <a:solidFill>
                <a:schemeClr val="bg1"/>
              </a:solidFill>
              <a:latin typeface="+mn-lt"/>
            </a:endParaRPr>
          </a:p>
        </p:txBody>
      </p:sp>
      <p:sp>
        <p:nvSpPr>
          <p:cNvPr id="4" name="Textfeld 3"/>
          <p:cNvSpPr txBox="1"/>
          <p:nvPr/>
        </p:nvSpPr>
        <p:spPr>
          <a:xfrm>
            <a:off x="6228184" y="2060810"/>
            <a:ext cx="2448386" cy="1569660"/>
          </a:xfrm>
          <a:prstGeom prst="rect">
            <a:avLst/>
          </a:prstGeom>
          <a:solidFill>
            <a:schemeClr val="tx1"/>
          </a:solidFill>
        </p:spPr>
        <p:txBody>
          <a:bodyPr wrap="square" rtlCol="0">
            <a:spAutoFit/>
          </a:bodyPr>
          <a:lstStyle/>
          <a:p>
            <a:pPr algn="ctr"/>
            <a:r>
              <a:rPr lang="en-US" sz="2400" dirty="0" smtClean="0">
                <a:solidFill>
                  <a:schemeClr val="bg1"/>
                </a:solidFill>
                <a:latin typeface="+mj-lt"/>
              </a:rPr>
              <a:t>Ca.50% </a:t>
            </a:r>
            <a:r>
              <a:rPr lang="en-US" sz="2400" dirty="0" err="1" smtClean="0">
                <a:solidFill>
                  <a:schemeClr val="bg1"/>
                </a:solidFill>
                <a:latin typeface="+mj-lt"/>
              </a:rPr>
              <a:t>frei</a:t>
            </a:r>
            <a:r>
              <a:rPr lang="en-US" sz="2400" dirty="0" smtClean="0">
                <a:solidFill>
                  <a:schemeClr val="bg1"/>
                </a:solidFill>
                <a:latin typeface="+mj-lt"/>
              </a:rPr>
              <a:t> </a:t>
            </a:r>
            <a:r>
              <a:rPr lang="en-US" sz="2400" dirty="0" err="1" smtClean="0">
                <a:solidFill>
                  <a:schemeClr val="bg1"/>
                </a:solidFill>
                <a:latin typeface="+mj-lt"/>
              </a:rPr>
              <a:t>verfügbar</a:t>
            </a:r>
            <a:r>
              <a:rPr lang="en-US" sz="2400" dirty="0" smtClean="0">
                <a:solidFill>
                  <a:schemeClr val="bg1"/>
                </a:solidFill>
                <a:latin typeface="+mj-lt"/>
              </a:rPr>
              <a:t>, </a:t>
            </a:r>
            <a:r>
              <a:rPr lang="en-US" sz="2400" dirty="0" err="1" smtClean="0">
                <a:solidFill>
                  <a:schemeClr val="bg1"/>
                </a:solidFill>
                <a:latin typeface="+mj-lt"/>
              </a:rPr>
              <a:t>aber</a:t>
            </a:r>
            <a:r>
              <a:rPr lang="en-US" sz="2400" dirty="0" smtClean="0">
                <a:solidFill>
                  <a:schemeClr val="bg1"/>
                </a:solidFill>
                <a:latin typeface="+mj-lt"/>
              </a:rPr>
              <a:t> </a:t>
            </a:r>
            <a:r>
              <a:rPr lang="en-US" sz="2400" dirty="0" err="1" smtClean="0">
                <a:solidFill>
                  <a:schemeClr val="bg1"/>
                </a:solidFill>
                <a:latin typeface="+mj-lt"/>
              </a:rPr>
              <a:t>i.d.R</a:t>
            </a:r>
            <a:r>
              <a:rPr lang="en-US" sz="2400" dirty="0" smtClean="0">
                <a:solidFill>
                  <a:schemeClr val="bg1"/>
                </a:solidFill>
                <a:latin typeface="+mj-lt"/>
              </a:rPr>
              <a:t>. </a:t>
            </a:r>
            <a:r>
              <a:rPr lang="en-US" sz="2400" dirty="0" err="1" smtClean="0">
                <a:solidFill>
                  <a:schemeClr val="bg1"/>
                </a:solidFill>
                <a:latin typeface="+mj-lt"/>
              </a:rPr>
              <a:t>ohne</a:t>
            </a:r>
            <a:r>
              <a:rPr lang="en-US" sz="2400" dirty="0" smtClean="0">
                <a:solidFill>
                  <a:schemeClr val="bg1"/>
                </a:solidFill>
                <a:latin typeface="+mj-lt"/>
              </a:rPr>
              <a:t> </a:t>
            </a:r>
            <a:r>
              <a:rPr lang="en-US" sz="2400" dirty="0" err="1" smtClean="0">
                <a:solidFill>
                  <a:schemeClr val="bg1"/>
                </a:solidFill>
                <a:latin typeface="+mj-lt"/>
              </a:rPr>
              <a:t>freie</a:t>
            </a:r>
            <a:r>
              <a:rPr lang="en-US" sz="2400" dirty="0" smtClean="0">
                <a:solidFill>
                  <a:schemeClr val="bg1"/>
                </a:solidFill>
                <a:latin typeface="+mj-lt"/>
              </a:rPr>
              <a:t> </a:t>
            </a:r>
            <a:r>
              <a:rPr lang="en-US" sz="2400" dirty="0" err="1" smtClean="0">
                <a:solidFill>
                  <a:schemeClr val="bg1"/>
                </a:solidFill>
                <a:latin typeface="+mj-lt"/>
              </a:rPr>
              <a:t>Lizenz</a:t>
            </a:r>
            <a:endParaRPr lang="en-US" sz="2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395536" y="1268760"/>
            <a:ext cx="8208912" cy="1323439"/>
          </a:xfrm>
          <a:prstGeom prst="rect">
            <a:avLst/>
          </a:prstGeom>
          <a:noFill/>
        </p:spPr>
        <p:txBody>
          <a:bodyPr wrap="square" rtlCol="0">
            <a:spAutoFit/>
          </a:bodyPr>
          <a:lstStyle/>
          <a:p>
            <a:pPr algn="ctr"/>
            <a:r>
              <a:rPr lang="en-US" sz="2000" b="1" dirty="0" smtClean="0">
                <a:latin typeface="+mn-lt"/>
              </a:rPr>
              <a:t>Stevan Harnad </a:t>
            </a:r>
            <a:r>
              <a:rPr lang="en-US" sz="2000" dirty="0" smtClean="0">
                <a:latin typeface="+mn-lt"/>
              </a:rPr>
              <a:t>geht davon aus, dass “</a:t>
            </a:r>
            <a:r>
              <a:rPr lang="en-US" sz="2000" b="1" dirty="0" smtClean="0">
                <a:latin typeface="+mn-lt"/>
              </a:rPr>
              <a:t>91% of journals </a:t>
            </a:r>
            <a:r>
              <a:rPr lang="en-US" sz="2000" dirty="0" smtClean="0">
                <a:latin typeface="+mn-lt"/>
              </a:rPr>
              <a:t>have even given author </a:t>
            </a:r>
            <a:r>
              <a:rPr lang="en-US" sz="2000" b="1" dirty="0" smtClean="0">
                <a:latin typeface="+mn-lt"/>
              </a:rPr>
              <a:t>self-archiving</a:t>
            </a:r>
            <a:r>
              <a:rPr lang="en-US" sz="2000" dirty="0" smtClean="0">
                <a:latin typeface="+mn-lt"/>
              </a:rPr>
              <a:t> their explicit green light”</a:t>
            </a:r>
          </a:p>
          <a:p>
            <a:pPr algn="ctr"/>
            <a:r>
              <a:rPr lang="en-US" sz="2000" dirty="0" smtClean="0">
                <a:latin typeface="+mn-lt"/>
              </a:rPr>
              <a:t>(oft aber nur in der Preprint-Version)</a:t>
            </a:r>
          </a:p>
          <a:p>
            <a:pPr algn="ctr"/>
            <a:r>
              <a:rPr lang="de-DE" sz="2000" dirty="0" smtClean="0">
                <a:latin typeface="+mn-lt"/>
              </a:rPr>
              <a:t>http://www.eprints.org/openaccess/</a:t>
            </a:r>
            <a:endParaRPr lang="de-DE" sz="2000" dirty="0">
              <a:latin typeface="+mn-lt"/>
            </a:endParaRPr>
          </a:p>
        </p:txBody>
      </p:sp>
      <p:sp>
        <p:nvSpPr>
          <p:cNvPr id="17" name="Textfeld 16"/>
          <p:cNvSpPr txBox="1"/>
          <p:nvPr/>
        </p:nvSpPr>
        <p:spPr>
          <a:xfrm>
            <a:off x="1043608" y="3925505"/>
            <a:ext cx="1800200" cy="1015663"/>
          </a:xfrm>
          <a:prstGeom prst="rect">
            <a:avLst/>
          </a:prstGeom>
          <a:noFill/>
        </p:spPr>
        <p:txBody>
          <a:bodyPr wrap="square" rtlCol="0">
            <a:spAutoFit/>
          </a:bodyPr>
          <a:lstStyle/>
          <a:p>
            <a:pPr algn="ctr"/>
            <a:r>
              <a:rPr lang="de-DE" sz="2000" dirty="0" smtClean="0">
                <a:latin typeface="+mn-lt"/>
              </a:rPr>
              <a:t>auf der </a:t>
            </a:r>
            <a:r>
              <a:rPr lang="de-DE" sz="2000" b="1" dirty="0" smtClean="0">
                <a:latin typeface="+mn-lt"/>
              </a:rPr>
              <a:t>eigenen Website</a:t>
            </a:r>
            <a:endParaRPr lang="de-DE" sz="2000" b="1" dirty="0">
              <a:latin typeface="+mn-lt"/>
            </a:endParaRPr>
          </a:p>
        </p:txBody>
      </p:sp>
      <p:sp>
        <p:nvSpPr>
          <p:cNvPr id="18" name="Textfeld 17"/>
          <p:cNvSpPr txBox="1"/>
          <p:nvPr/>
        </p:nvSpPr>
        <p:spPr>
          <a:xfrm>
            <a:off x="3923928" y="3925505"/>
            <a:ext cx="4176464" cy="707886"/>
          </a:xfrm>
          <a:prstGeom prst="rect">
            <a:avLst/>
          </a:prstGeom>
          <a:noFill/>
        </p:spPr>
        <p:txBody>
          <a:bodyPr wrap="square" rtlCol="0">
            <a:spAutoFit/>
          </a:bodyPr>
          <a:lstStyle/>
          <a:p>
            <a:pPr algn="ctr"/>
            <a:r>
              <a:rPr lang="de-DE" sz="2000" dirty="0" smtClean="0">
                <a:latin typeface="+mn-lt"/>
              </a:rPr>
              <a:t>auf einem </a:t>
            </a:r>
            <a:r>
              <a:rPr lang="de-DE" sz="2000" b="1" dirty="0" smtClean="0">
                <a:latin typeface="+mn-lt"/>
              </a:rPr>
              <a:t>institutionellen oder fachspezifischen Repository</a:t>
            </a:r>
            <a:endParaRPr lang="de-DE" sz="2000" b="1" dirty="0">
              <a:latin typeface="+mn-lt"/>
            </a:endParaRPr>
          </a:p>
        </p:txBody>
      </p:sp>
      <p:sp>
        <p:nvSpPr>
          <p:cNvPr id="19" name="Pfeil nach unten 18"/>
          <p:cNvSpPr/>
          <p:nvPr/>
        </p:nvSpPr>
        <p:spPr>
          <a:xfrm rot="2077296">
            <a:off x="2337311" y="2489376"/>
            <a:ext cx="458630" cy="1401749"/>
          </a:xfrm>
          <a:prstGeom prst="downArrow">
            <a:avLst>
              <a:gd name="adj1" fmla="val 50000"/>
              <a:gd name="adj2" fmla="val 57114"/>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0" name="Pfeil nach unten 19"/>
          <p:cNvSpPr/>
          <p:nvPr/>
        </p:nvSpPr>
        <p:spPr>
          <a:xfrm rot="19223390">
            <a:off x="4141756" y="2456347"/>
            <a:ext cx="458630" cy="1526137"/>
          </a:xfrm>
          <a:prstGeom prst="downArrow">
            <a:avLst>
              <a:gd name="adj1" fmla="val 50000"/>
              <a:gd name="adj2" fmla="val 57114"/>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9" name="Textfeld 8"/>
          <p:cNvSpPr txBox="1"/>
          <p:nvPr/>
        </p:nvSpPr>
        <p:spPr>
          <a:xfrm>
            <a:off x="0" y="-27384"/>
            <a:ext cx="9144000" cy="830997"/>
          </a:xfrm>
          <a:prstGeom prst="rect">
            <a:avLst/>
          </a:prstGeom>
          <a:solidFill>
            <a:schemeClr val="tx1"/>
          </a:solidFill>
        </p:spPr>
        <p:txBody>
          <a:bodyPr wrap="square">
            <a:spAutoFit/>
          </a:bodyPr>
          <a:lstStyle/>
          <a:p>
            <a:pPr algn="ctr"/>
            <a:r>
              <a:rPr lang="de-DE" sz="2400" b="1" dirty="0" smtClean="0">
                <a:solidFill>
                  <a:schemeClr val="bg1"/>
                </a:solidFill>
                <a:latin typeface="+mn-lt"/>
              </a:rPr>
              <a:t>Warum so wenig frei verfügbar, obgleich es an sich unproblematisch möglich wäre?</a:t>
            </a:r>
            <a:endParaRPr lang="de-DE"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223628" y="920914"/>
            <a:ext cx="6336704" cy="707886"/>
          </a:xfrm>
          <a:prstGeom prst="rect">
            <a:avLst/>
          </a:prstGeom>
          <a:noFill/>
        </p:spPr>
        <p:txBody>
          <a:bodyPr wrap="square" rtlCol="0">
            <a:spAutoFit/>
          </a:bodyPr>
          <a:lstStyle/>
          <a:p>
            <a:pPr algn="ctr"/>
            <a:r>
              <a:rPr lang="de-DE" sz="2000" dirty="0" smtClean="0">
                <a:latin typeface="+mn-lt"/>
              </a:rPr>
              <a:t>Warum so </a:t>
            </a:r>
            <a:r>
              <a:rPr lang="de-DE" sz="2000" b="1" dirty="0" smtClean="0">
                <a:latin typeface="+mn-lt"/>
              </a:rPr>
              <a:t>wenig frei verfügbar</a:t>
            </a:r>
            <a:r>
              <a:rPr lang="de-DE" sz="2000" dirty="0" smtClean="0">
                <a:latin typeface="+mn-lt"/>
              </a:rPr>
              <a:t>, obgleich es an sich </a:t>
            </a:r>
            <a:r>
              <a:rPr lang="de-DE" sz="2000" b="1" dirty="0" smtClean="0">
                <a:latin typeface="+mn-lt"/>
              </a:rPr>
              <a:t>unproblematisch möglich </a:t>
            </a:r>
            <a:r>
              <a:rPr lang="de-DE" sz="2000" dirty="0" smtClean="0">
                <a:latin typeface="+mn-lt"/>
              </a:rPr>
              <a:t>wäre?</a:t>
            </a:r>
            <a:endParaRPr lang="de-DE" sz="2000" dirty="0">
              <a:latin typeface="+mn-lt"/>
            </a:endParaRPr>
          </a:p>
        </p:txBody>
      </p:sp>
      <p:sp>
        <p:nvSpPr>
          <p:cNvPr id="11" name="Textfeld 10"/>
          <p:cNvSpPr txBox="1"/>
          <p:nvPr/>
        </p:nvSpPr>
        <p:spPr>
          <a:xfrm>
            <a:off x="1223628" y="1700808"/>
            <a:ext cx="6336704" cy="1015663"/>
          </a:xfrm>
          <a:prstGeom prst="rect">
            <a:avLst/>
          </a:prstGeom>
          <a:noFill/>
        </p:spPr>
        <p:txBody>
          <a:bodyPr wrap="square" rtlCol="0">
            <a:spAutoFit/>
          </a:bodyPr>
          <a:lstStyle/>
          <a:p>
            <a:pPr algn="ctr"/>
            <a:r>
              <a:rPr lang="de-DE" sz="2000" dirty="0" smtClean="0">
                <a:latin typeface="+mn-lt"/>
              </a:rPr>
              <a:t>Die meisten </a:t>
            </a:r>
            <a:r>
              <a:rPr lang="de-DE" sz="2000" b="1" dirty="0" smtClean="0">
                <a:latin typeface="+mn-lt"/>
              </a:rPr>
              <a:t>Verlage</a:t>
            </a:r>
            <a:r>
              <a:rPr lang="de-DE" sz="2000" dirty="0" smtClean="0">
                <a:latin typeface="+mn-lt"/>
              </a:rPr>
              <a:t> bzw. deren Zeitschriften, in denen die Preisträger veröffentlichen, </a:t>
            </a:r>
            <a:r>
              <a:rPr lang="de-DE" sz="2000" b="1" dirty="0" smtClean="0">
                <a:latin typeface="+mn-lt"/>
              </a:rPr>
              <a:t>erlauben eine öffentliche Zugänglichmachung als Zweitpublikation</a:t>
            </a:r>
            <a:endParaRPr lang="de-DE" sz="2000" b="1" dirty="0">
              <a:latin typeface="+mn-lt"/>
            </a:endParaRPr>
          </a:p>
        </p:txBody>
      </p:sp>
      <p:sp>
        <p:nvSpPr>
          <p:cNvPr id="12" name="Textfeld 11"/>
          <p:cNvSpPr txBox="1"/>
          <p:nvPr/>
        </p:nvSpPr>
        <p:spPr>
          <a:xfrm>
            <a:off x="2267744" y="3429000"/>
            <a:ext cx="6336704" cy="400110"/>
          </a:xfrm>
          <a:prstGeom prst="rect">
            <a:avLst/>
          </a:prstGeom>
          <a:noFill/>
        </p:spPr>
        <p:txBody>
          <a:bodyPr wrap="square" rtlCol="0">
            <a:spAutoFit/>
          </a:bodyPr>
          <a:lstStyle/>
          <a:p>
            <a:pPr marL="268288" indent="-268288">
              <a:buFont typeface="Wingdings" pitchFamily="2" charset="2"/>
              <a:buChar char="Ø"/>
            </a:pPr>
            <a:r>
              <a:rPr lang="de-DE" sz="2000" dirty="0" smtClean="0">
                <a:latin typeface="+mn-lt"/>
              </a:rPr>
              <a:t> mit oder ohne </a:t>
            </a:r>
            <a:r>
              <a:rPr lang="de-DE" sz="2000" b="1" dirty="0" smtClean="0">
                <a:latin typeface="+mn-lt"/>
              </a:rPr>
              <a:t>Embargofrist</a:t>
            </a:r>
            <a:r>
              <a:rPr lang="de-DE" sz="2000" dirty="0" smtClean="0">
                <a:latin typeface="+mn-lt"/>
              </a:rPr>
              <a:t> (6-12 Monate)</a:t>
            </a:r>
            <a:endParaRPr lang="de-DE" sz="2000" dirty="0">
              <a:latin typeface="+mn-lt"/>
            </a:endParaRPr>
          </a:p>
        </p:txBody>
      </p:sp>
      <p:sp>
        <p:nvSpPr>
          <p:cNvPr id="13" name="Textfeld 12"/>
          <p:cNvSpPr txBox="1"/>
          <p:nvPr/>
        </p:nvSpPr>
        <p:spPr>
          <a:xfrm>
            <a:off x="2267744" y="2924944"/>
            <a:ext cx="6336704" cy="400110"/>
          </a:xfrm>
          <a:prstGeom prst="rect">
            <a:avLst/>
          </a:prstGeom>
          <a:noFill/>
        </p:spPr>
        <p:txBody>
          <a:bodyPr wrap="square" rtlCol="0">
            <a:spAutoFit/>
          </a:bodyPr>
          <a:lstStyle/>
          <a:p>
            <a:pPr marL="268288" indent="-268288">
              <a:buFont typeface="Wingdings" pitchFamily="2" charset="2"/>
              <a:buChar char="Ø"/>
            </a:pPr>
            <a:r>
              <a:rPr lang="de-DE" sz="2000" dirty="0" smtClean="0">
                <a:latin typeface="+mn-lt"/>
              </a:rPr>
              <a:t> </a:t>
            </a:r>
            <a:r>
              <a:rPr lang="de-DE" sz="2000" b="1" dirty="0" smtClean="0">
                <a:latin typeface="+mn-lt"/>
              </a:rPr>
              <a:t>nicht</a:t>
            </a:r>
            <a:r>
              <a:rPr lang="de-DE" sz="2000" dirty="0" smtClean="0">
                <a:latin typeface="+mn-lt"/>
              </a:rPr>
              <a:t> für </a:t>
            </a:r>
            <a:r>
              <a:rPr lang="de-DE" sz="2000" b="1" dirty="0" smtClean="0">
                <a:latin typeface="+mn-lt"/>
              </a:rPr>
              <a:t>kommerzielle</a:t>
            </a:r>
            <a:r>
              <a:rPr lang="de-DE" sz="2000" dirty="0" smtClean="0">
                <a:latin typeface="+mn-lt"/>
              </a:rPr>
              <a:t> Zwecke</a:t>
            </a:r>
            <a:endParaRPr lang="de-DE" sz="2000" dirty="0">
              <a:latin typeface="+mn-lt"/>
            </a:endParaRPr>
          </a:p>
        </p:txBody>
      </p:sp>
      <p:sp>
        <p:nvSpPr>
          <p:cNvPr id="14" name="Textfeld 13"/>
          <p:cNvSpPr txBox="1"/>
          <p:nvPr/>
        </p:nvSpPr>
        <p:spPr>
          <a:xfrm>
            <a:off x="2267744" y="4005064"/>
            <a:ext cx="5256584" cy="707886"/>
          </a:xfrm>
          <a:prstGeom prst="rect">
            <a:avLst/>
          </a:prstGeom>
          <a:noFill/>
        </p:spPr>
        <p:txBody>
          <a:bodyPr wrap="square" rtlCol="0">
            <a:spAutoFit/>
          </a:bodyPr>
          <a:lstStyle/>
          <a:p>
            <a:pPr marL="268288" indent="-268288">
              <a:buFont typeface="Wingdings" pitchFamily="2" charset="2"/>
              <a:buChar char="Ø"/>
            </a:pPr>
            <a:r>
              <a:rPr lang="de-DE" sz="2000" dirty="0" smtClean="0">
                <a:latin typeface="+mn-lt"/>
              </a:rPr>
              <a:t> im </a:t>
            </a:r>
            <a:r>
              <a:rPr lang="de-DE" sz="2000" b="1" dirty="0" smtClean="0">
                <a:latin typeface="+mn-lt"/>
              </a:rPr>
              <a:t>Verlagsformat</a:t>
            </a:r>
            <a:r>
              <a:rPr lang="de-DE" sz="2000" dirty="0" smtClean="0">
                <a:latin typeface="+mn-lt"/>
              </a:rPr>
              <a:t> (</a:t>
            </a:r>
            <a:r>
              <a:rPr lang="de-DE" sz="2000" b="1" dirty="0" smtClean="0">
                <a:latin typeface="+mn-lt"/>
              </a:rPr>
              <a:t>selten</a:t>
            </a:r>
            <a:r>
              <a:rPr lang="de-DE" sz="2000" dirty="0" smtClean="0">
                <a:latin typeface="+mn-lt"/>
              </a:rPr>
              <a:t>) z.B. IEEE in der verlagsformatierten pdf-Datei</a:t>
            </a:r>
          </a:p>
        </p:txBody>
      </p:sp>
      <p:sp>
        <p:nvSpPr>
          <p:cNvPr id="15" name="Textfeld 14"/>
          <p:cNvSpPr txBox="1"/>
          <p:nvPr/>
        </p:nvSpPr>
        <p:spPr>
          <a:xfrm>
            <a:off x="2267744" y="4797152"/>
            <a:ext cx="5400600" cy="707886"/>
          </a:xfrm>
          <a:prstGeom prst="rect">
            <a:avLst/>
          </a:prstGeom>
          <a:noFill/>
        </p:spPr>
        <p:txBody>
          <a:bodyPr wrap="square" rtlCol="0">
            <a:spAutoFit/>
          </a:bodyPr>
          <a:lstStyle/>
          <a:p>
            <a:pPr marL="268288" indent="-268288">
              <a:buFont typeface="Wingdings" pitchFamily="2" charset="2"/>
              <a:buChar char="Ø"/>
            </a:pPr>
            <a:r>
              <a:rPr lang="de-DE" sz="2000" dirty="0" smtClean="0">
                <a:latin typeface="+mn-lt"/>
              </a:rPr>
              <a:t> im </a:t>
            </a:r>
            <a:r>
              <a:rPr lang="de-DE" sz="2000" b="1" dirty="0" smtClean="0">
                <a:latin typeface="+mn-lt"/>
              </a:rPr>
              <a:t>Autorenformat</a:t>
            </a:r>
            <a:r>
              <a:rPr lang="de-DE" sz="2000" dirty="0" smtClean="0">
                <a:latin typeface="+mn-lt"/>
              </a:rPr>
              <a:t> (wie nach Begutachtung </a:t>
            </a:r>
          </a:p>
          <a:p>
            <a:pPr marL="268288"/>
            <a:r>
              <a:rPr lang="de-DE" sz="2000" dirty="0" smtClean="0">
                <a:latin typeface="+mn-lt"/>
              </a:rPr>
              <a:t>an den Verlag geschickt)</a:t>
            </a:r>
            <a:endParaRPr lang="de-DE" sz="2000" dirty="0">
              <a:latin typeface="+mn-lt"/>
            </a:endParaRPr>
          </a:p>
        </p:txBody>
      </p:sp>
      <p:sp>
        <p:nvSpPr>
          <p:cNvPr id="16" name="Textfeld 15"/>
          <p:cNvSpPr txBox="1"/>
          <p:nvPr/>
        </p:nvSpPr>
        <p:spPr>
          <a:xfrm>
            <a:off x="0" y="-27384"/>
            <a:ext cx="9144000" cy="830997"/>
          </a:xfrm>
          <a:prstGeom prst="rect">
            <a:avLst/>
          </a:prstGeom>
          <a:solidFill>
            <a:schemeClr val="tx1"/>
          </a:solidFill>
        </p:spPr>
        <p:txBody>
          <a:bodyPr wrap="square">
            <a:spAutoFit/>
          </a:bodyPr>
          <a:lstStyle/>
          <a:p>
            <a:pPr algn="ctr"/>
            <a:r>
              <a:rPr lang="de-DE" sz="2400" b="1" dirty="0" smtClean="0">
                <a:solidFill>
                  <a:schemeClr val="bg1"/>
                </a:solidFill>
                <a:latin typeface="+mn-lt"/>
              </a:rPr>
              <a:t>Warum so wenig frei verfügbar, obgleich es an sich unproblematisch möglich wäre?</a:t>
            </a:r>
            <a:endParaRPr lang="de-DE"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71600" y="1196752"/>
            <a:ext cx="6336704" cy="707886"/>
          </a:xfrm>
          <a:prstGeom prst="rect">
            <a:avLst/>
          </a:prstGeom>
          <a:noFill/>
        </p:spPr>
        <p:txBody>
          <a:bodyPr wrap="square" rtlCol="0">
            <a:spAutoFit/>
          </a:bodyPr>
          <a:lstStyle/>
          <a:p>
            <a:pPr algn="ctr"/>
            <a:r>
              <a:rPr lang="de-DE" sz="2000" b="1" dirty="0" smtClean="0">
                <a:latin typeface="+mn-lt"/>
              </a:rPr>
              <a:t>Warum so wenig frei verfügbar, obgleich es an sich unproblematisch möglich wäre?</a:t>
            </a:r>
            <a:endParaRPr lang="de-DE" sz="2000" dirty="0">
              <a:latin typeface="+mn-lt"/>
            </a:endParaRPr>
          </a:p>
        </p:txBody>
      </p:sp>
      <p:sp>
        <p:nvSpPr>
          <p:cNvPr id="10" name="Textfeld 9"/>
          <p:cNvSpPr txBox="1"/>
          <p:nvPr/>
        </p:nvSpPr>
        <p:spPr>
          <a:xfrm>
            <a:off x="2627784" y="2172926"/>
            <a:ext cx="3384376"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kein Interesse</a:t>
            </a:r>
            <a:endParaRPr lang="de-DE" sz="2000" dirty="0">
              <a:solidFill>
                <a:schemeClr val="bg1"/>
              </a:solidFill>
              <a:latin typeface="+mn-lt"/>
            </a:endParaRPr>
          </a:p>
        </p:txBody>
      </p:sp>
      <p:sp>
        <p:nvSpPr>
          <p:cNvPr id="11" name="Textfeld 10"/>
          <p:cNvSpPr txBox="1"/>
          <p:nvPr/>
        </p:nvSpPr>
        <p:spPr>
          <a:xfrm>
            <a:off x="2627784" y="3645024"/>
            <a:ext cx="3384376"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zu aufwändig</a:t>
            </a:r>
            <a:endParaRPr lang="de-DE" sz="2000" dirty="0">
              <a:solidFill>
                <a:schemeClr val="bg1"/>
              </a:solidFill>
              <a:latin typeface="+mn-lt"/>
            </a:endParaRPr>
          </a:p>
        </p:txBody>
      </p:sp>
      <p:sp>
        <p:nvSpPr>
          <p:cNvPr id="12" name="Textfeld 11"/>
          <p:cNvSpPr txBox="1"/>
          <p:nvPr/>
        </p:nvSpPr>
        <p:spPr>
          <a:xfrm>
            <a:off x="2627784" y="4245090"/>
            <a:ext cx="3384376"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Rechtsunsicherheit</a:t>
            </a:r>
            <a:endParaRPr lang="de-DE" sz="2000" dirty="0">
              <a:solidFill>
                <a:schemeClr val="bg1"/>
              </a:solidFill>
              <a:latin typeface="+mn-lt"/>
            </a:endParaRPr>
          </a:p>
        </p:txBody>
      </p:sp>
      <p:sp>
        <p:nvSpPr>
          <p:cNvPr id="13" name="Textfeld 12"/>
          <p:cNvSpPr txBox="1"/>
          <p:nvPr/>
        </p:nvSpPr>
        <p:spPr>
          <a:xfrm>
            <a:off x="2627784" y="4869160"/>
            <a:ext cx="3384376" cy="400110"/>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Sorge vor Missbrauch</a:t>
            </a:r>
            <a:endParaRPr lang="de-DE" sz="2000" dirty="0">
              <a:solidFill>
                <a:schemeClr val="bg1"/>
              </a:solidFill>
              <a:latin typeface="+mn-lt"/>
            </a:endParaRPr>
          </a:p>
        </p:txBody>
      </p:sp>
      <p:sp>
        <p:nvSpPr>
          <p:cNvPr id="14" name="Textfeld 13"/>
          <p:cNvSpPr txBox="1"/>
          <p:nvPr/>
        </p:nvSpPr>
        <p:spPr>
          <a:xfrm>
            <a:off x="2627784" y="2717052"/>
            <a:ext cx="3384376" cy="707886"/>
          </a:xfrm>
          <a:prstGeom prst="rect">
            <a:avLst/>
          </a:prstGeom>
          <a:solidFill>
            <a:schemeClr val="tx1"/>
          </a:solidFill>
        </p:spPr>
        <p:txBody>
          <a:bodyPr wrap="square" rtlCol="0">
            <a:spAutoFit/>
          </a:bodyPr>
          <a:lstStyle/>
          <a:p>
            <a:pPr algn="ctr"/>
            <a:r>
              <a:rPr lang="de-DE" sz="2000" b="1" dirty="0" smtClean="0">
                <a:solidFill>
                  <a:schemeClr val="bg1"/>
                </a:solidFill>
                <a:latin typeface="+mn-lt"/>
              </a:rPr>
              <a:t>Kommerzielle Erstpublikation ausreichend</a:t>
            </a:r>
            <a:endParaRPr lang="de-DE" sz="2000" dirty="0">
              <a:solidFill>
                <a:schemeClr val="bg1"/>
              </a:solidFill>
              <a:latin typeface="+mn-lt"/>
            </a:endParaRPr>
          </a:p>
        </p:txBody>
      </p:sp>
      <p:sp>
        <p:nvSpPr>
          <p:cNvPr id="15" name="Textfeld 14"/>
          <p:cNvSpPr txBox="1"/>
          <p:nvPr/>
        </p:nvSpPr>
        <p:spPr>
          <a:xfrm>
            <a:off x="1331640" y="5661248"/>
            <a:ext cx="6336704" cy="707886"/>
          </a:xfrm>
          <a:prstGeom prst="rect">
            <a:avLst/>
          </a:prstGeom>
          <a:noFill/>
        </p:spPr>
        <p:txBody>
          <a:bodyPr wrap="square" rtlCol="0">
            <a:spAutoFit/>
          </a:bodyPr>
          <a:lstStyle/>
          <a:p>
            <a:pPr algn="ctr"/>
            <a:r>
              <a:rPr lang="de-DE" sz="2000" b="1" dirty="0" smtClean="0">
                <a:latin typeface="+mn-lt"/>
              </a:rPr>
              <a:t>Warum so wenig frei verfügbar, obgleich Wissen ein Gemeingut (ein </a:t>
            </a:r>
            <a:r>
              <a:rPr lang="de-DE" sz="2000" b="1" dirty="0" err="1" smtClean="0">
                <a:latin typeface="+mn-lt"/>
              </a:rPr>
              <a:t>Commons</a:t>
            </a:r>
            <a:r>
              <a:rPr lang="de-DE" sz="2000" b="1" dirty="0" smtClean="0">
                <a:latin typeface="+mn-lt"/>
              </a:rPr>
              <a:t>) ist</a:t>
            </a:r>
            <a:endParaRPr lang="de-DE" sz="2000" dirty="0">
              <a:latin typeface="+mn-lt"/>
            </a:endParaRPr>
          </a:p>
        </p:txBody>
      </p:sp>
      <p:sp>
        <p:nvSpPr>
          <p:cNvPr id="17" name="Textfeld 16"/>
          <p:cNvSpPr txBox="1"/>
          <p:nvPr/>
        </p:nvSpPr>
        <p:spPr>
          <a:xfrm>
            <a:off x="0" y="-27384"/>
            <a:ext cx="9144000" cy="830997"/>
          </a:xfrm>
          <a:prstGeom prst="rect">
            <a:avLst/>
          </a:prstGeom>
          <a:solidFill>
            <a:schemeClr val="tx1"/>
          </a:solidFill>
        </p:spPr>
        <p:txBody>
          <a:bodyPr wrap="square">
            <a:spAutoFit/>
          </a:bodyPr>
          <a:lstStyle/>
          <a:p>
            <a:pPr algn="ctr"/>
            <a:r>
              <a:rPr lang="de-DE" sz="2400" b="1" dirty="0" smtClean="0">
                <a:solidFill>
                  <a:schemeClr val="bg1"/>
                </a:solidFill>
                <a:latin typeface="+mn-lt"/>
              </a:rPr>
              <a:t>Warum so wenig frei verfügbar, obgleich es an sich unproblematisch möglich wäre?</a:t>
            </a:r>
            <a:endParaRPr lang="de-DE"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4"/>
          <p:cNvSpPr txBox="1"/>
          <p:nvPr/>
        </p:nvSpPr>
        <p:spPr>
          <a:xfrm>
            <a:off x="467544" y="44624"/>
            <a:ext cx="8064896" cy="843693"/>
          </a:xfrm>
          <a:prstGeom prst="rect">
            <a:avLst/>
          </a:prstGeom>
          <a:noFill/>
          <a:ln>
            <a:noFill/>
          </a:ln>
        </p:spPr>
        <p:txBody>
          <a:bodyPr wrap="square"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b="1" kern="0" dirty="0" smtClean="0">
                <a:solidFill>
                  <a:srgbClr val="333366"/>
                </a:solidFill>
                <a:latin typeface="Calibri" pitchFamily="18"/>
                <a:ea typeface="Arial Unicode MS" pitchFamily="2"/>
                <a:cs typeface="Tahoma" pitchFamily="2"/>
              </a:rPr>
              <a:t>Commons sind institutionalisierte </a:t>
            </a:r>
            <a:br>
              <a:rPr lang="de-DE" sz="2400" b="1" kern="0" dirty="0" smtClean="0">
                <a:solidFill>
                  <a:srgbClr val="333366"/>
                </a:solidFill>
                <a:latin typeface="Calibri" pitchFamily="18"/>
                <a:ea typeface="Arial Unicode MS" pitchFamily="2"/>
                <a:cs typeface="Tahoma" pitchFamily="2"/>
              </a:rPr>
            </a:br>
            <a:r>
              <a:rPr lang="de-DE" sz="2400" b="1" kern="0" dirty="0" smtClean="0">
                <a:solidFill>
                  <a:srgbClr val="333366"/>
                </a:solidFill>
                <a:latin typeface="Calibri" pitchFamily="18"/>
                <a:ea typeface="Arial Unicode MS" pitchFamily="2"/>
                <a:cs typeface="Tahoma" pitchFamily="2"/>
              </a:rPr>
              <a:t>„common-pool resources“</a:t>
            </a:r>
            <a:endParaRPr lang="de-DE" sz="2400" b="1" kern="0" dirty="0">
              <a:solidFill>
                <a:srgbClr val="333366"/>
              </a:solidFill>
              <a:latin typeface="Calibri" pitchFamily="18"/>
              <a:ea typeface="Arial Unicode MS" pitchFamily="2"/>
              <a:cs typeface="Tahoma" pitchFamily="2"/>
            </a:endParaRPr>
          </a:p>
        </p:txBody>
      </p:sp>
      <p:pic>
        <p:nvPicPr>
          <p:cNvPr id="12" name="Picture 3"/>
          <p:cNvPicPr>
            <a:picLocks noChangeAspect="1" noChangeArrowheads="1"/>
          </p:cNvPicPr>
          <p:nvPr/>
        </p:nvPicPr>
        <p:blipFill>
          <a:blip r:embed="rId2" cstate="print"/>
          <a:srcRect/>
          <a:stretch>
            <a:fillRect/>
          </a:stretch>
        </p:blipFill>
        <p:spPr bwMode="auto">
          <a:xfrm>
            <a:off x="251520" y="1947604"/>
            <a:ext cx="2357438" cy="3584575"/>
          </a:xfrm>
          <a:prstGeom prst="rect">
            <a:avLst/>
          </a:prstGeom>
          <a:noFill/>
          <a:ln w="9525">
            <a:noFill/>
            <a:miter lim="800000"/>
            <a:headEnd/>
            <a:tailEnd/>
          </a:ln>
        </p:spPr>
      </p:pic>
      <p:sp>
        <p:nvSpPr>
          <p:cNvPr id="21" name="Rectangle 2"/>
          <p:cNvSpPr txBox="1">
            <a:spLocks/>
          </p:cNvSpPr>
          <p:nvPr/>
        </p:nvSpPr>
        <p:spPr>
          <a:xfrm>
            <a:off x="1331640" y="828005"/>
            <a:ext cx="6731223" cy="512763"/>
          </a:xfrm>
          <a:prstGeom prst="rect">
            <a:avLst/>
          </a:prstGeom>
          <a:solidFill>
            <a:schemeClr val="tx1"/>
          </a:solidFill>
        </p:spPr>
        <p:txBody>
          <a:bodyPr anchorCtr="1"/>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en-US" sz="2400" b="0" i="0" u="none" strike="noStrike" kern="1200" cap="none" spc="0" normalizeH="0" baseline="0" noProof="0" dirty="0" err="1" smtClean="0">
                <a:ln>
                  <a:noFill/>
                </a:ln>
                <a:solidFill>
                  <a:schemeClr val="bg1"/>
                </a:solidFill>
                <a:effectLst/>
                <a:uLnTx/>
                <a:uFillTx/>
                <a:latin typeface="Calibri" pitchFamily="34" charset="0"/>
                <a:ea typeface="Arial Unicode MS" pitchFamily="34" charset="-128"/>
                <a:cs typeface="Arial" pitchFamily="34" charset="0"/>
              </a:rPr>
              <a:t>Begründung</a:t>
            </a:r>
            <a:r>
              <a:rPr kumimoji="0" lang="en-US" sz="2400" b="0" i="0" u="none" strike="noStrike" kern="1200" cap="none" spc="0" normalizeH="0" baseline="0" noProof="0" dirty="0" smtClean="0">
                <a:ln>
                  <a:noFill/>
                </a:ln>
                <a:solidFill>
                  <a:schemeClr val="bg1"/>
                </a:solidFill>
                <a:effectLst/>
                <a:uLnTx/>
                <a:uFillTx/>
                <a:latin typeface="Calibri" pitchFamily="34" charset="0"/>
                <a:ea typeface="Arial Unicode MS" pitchFamily="34" charset="-128"/>
                <a:cs typeface="Arial" pitchFamily="34" charset="0"/>
              </a:rPr>
              <a:t> </a:t>
            </a:r>
            <a:r>
              <a:rPr kumimoji="0" lang="en-US" sz="2400" b="0" i="0" u="none" strike="noStrike" kern="1200" cap="none" spc="0" normalizeH="0" baseline="0" noProof="0" dirty="0" err="1" smtClean="0">
                <a:ln>
                  <a:noFill/>
                </a:ln>
                <a:solidFill>
                  <a:schemeClr val="bg1"/>
                </a:solidFill>
                <a:effectLst/>
                <a:uLnTx/>
                <a:uFillTx/>
                <a:latin typeface="Calibri" pitchFamily="34" charset="0"/>
                <a:ea typeface="Arial Unicode MS" pitchFamily="34" charset="-128"/>
                <a:cs typeface="Arial" pitchFamily="34" charset="0"/>
              </a:rPr>
              <a:t>durch</a:t>
            </a:r>
            <a:r>
              <a:rPr kumimoji="0" lang="en-US" sz="2400" b="0" i="0" u="none" strike="noStrike" kern="1200" cap="none" spc="0" normalizeH="0" baseline="0" noProof="0" dirty="0" smtClean="0">
                <a:ln>
                  <a:noFill/>
                </a:ln>
                <a:solidFill>
                  <a:schemeClr val="bg1"/>
                </a:solidFill>
                <a:effectLst/>
                <a:uLnTx/>
                <a:uFillTx/>
                <a:latin typeface="Calibri" pitchFamily="34" charset="0"/>
                <a:ea typeface="Arial Unicode MS" pitchFamily="34" charset="-128"/>
                <a:cs typeface="Arial" pitchFamily="34" charset="0"/>
              </a:rPr>
              <a:t> die</a:t>
            </a:r>
            <a:r>
              <a:rPr kumimoji="0" lang="en-US" sz="2400" b="0" i="0" u="none" strike="noStrike" kern="1200" cap="none" spc="0" normalizeH="0" noProof="0" dirty="0" smtClean="0">
                <a:ln>
                  <a:noFill/>
                </a:ln>
                <a:solidFill>
                  <a:schemeClr val="bg1"/>
                </a:solidFill>
                <a:effectLst/>
                <a:uLnTx/>
                <a:uFillTx/>
                <a:latin typeface="Calibri" pitchFamily="34" charset="0"/>
                <a:ea typeface="Arial Unicode MS" pitchFamily="34" charset="-128"/>
                <a:cs typeface="Arial" pitchFamily="34" charset="0"/>
              </a:rPr>
              <a:t> </a:t>
            </a:r>
            <a:r>
              <a:rPr kumimoji="0" lang="en-US" sz="2400" b="0" i="0" u="none" strike="noStrike" kern="1200" cap="none" spc="0" normalizeH="0" noProof="0" dirty="0" err="1" smtClean="0">
                <a:ln>
                  <a:noFill/>
                </a:ln>
                <a:solidFill>
                  <a:schemeClr val="bg1"/>
                </a:solidFill>
                <a:effectLst/>
                <a:uLnTx/>
                <a:uFillTx/>
                <a:latin typeface="Calibri" pitchFamily="34" charset="0"/>
                <a:ea typeface="Arial Unicode MS" pitchFamily="34" charset="-128"/>
                <a:cs typeface="Arial" pitchFamily="34" charset="0"/>
              </a:rPr>
              <a:t>Institutionenökonomik</a:t>
            </a:r>
            <a:endParaRPr kumimoji="0" lang="de-DE" sz="24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grpSp>
        <p:nvGrpSpPr>
          <p:cNvPr id="23" name="Gruppieren 22"/>
          <p:cNvGrpSpPr/>
          <p:nvPr/>
        </p:nvGrpSpPr>
        <p:grpSpPr>
          <a:xfrm>
            <a:off x="2699792" y="1196752"/>
            <a:ext cx="6336704" cy="4464496"/>
            <a:chOff x="2699792" y="1340768"/>
            <a:chExt cx="6336704" cy="4464496"/>
          </a:xfrm>
        </p:grpSpPr>
        <p:sp>
          <p:nvSpPr>
            <p:cNvPr id="20" name="Textfeld 2"/>
            <p:cNvSpPr txBox="1">
              <a:spLocks noChangeArrowheads="1"/>
            </p:cNvSpPr>
            <p:nvPr/>
          </p:nvSpPr>
          <p:spPr bwMode="auto">
            <a:xfrm>
              <a:off x="2699792" y="2019612"/>
              <a:ext cx="6336704" cy="3785652"/>
            </a:xfrm>
            <a:prstGeom prst="rect">
              <a:avLst/>
            </a:prstGeom>
            <a:noFill/>
            <a:ln w="9525">
              <a:noFill/>
              <a:miter lim="800000"/>
              <a:headEnd/>
              <a:tailEnd/>
            </a:ln>
          </p:spPr>
          <p:txBody>
            <a:bodyPr wrap="square">
              <a:spAutoFit/>
            </a:bodyPr>
            <a:lstStyle/>
            <a:p>
              <a:r>
                <a:rPr lang="de-DE" sz="2400" b="1" dirty="0" smtClean="0">
                  <a:latin typeface="+mn-lt"/>
                </a:rPr>
                <a:t>Elinor Oström</a:t>
              </a:r>
              <a:r>
                <a:rPr lang="de-DE" dirty="0">
                  <a:latin typeface="+mn-lt"/>
                </a:rPr>
                <a:t>: </a:t>
              </a:r>
            </a:p>
            <a:p>
              <a:endParaRPr lang="de-DE" dirty="0">
                <a:latin typeface="+mn-lt"/>
              </a:endParaRPr>
            </a:p>
            <a:p>
              <a:endParaRPr lang="de-DE" dirty="0">
                <a:latin typeface="+mn-lt"/>
              </a:endParaRPr>
            </a:p>
            <a:p>
              <a:pPr>
                <a:lnSpc>
                  <a:spcPct val="150000"/>
                </a:lnSpc>
              </a:pPr>
              <a:r>
                <a:rPr lang="de-DE" sz="2000" dirty="0" smtClean="0">
                  <a:latin typeface="+mn-lt"/>
                </a:rPr>
                <a:t>Gemeingüter (Commons)  </a:t>
              </a:r>
              <a:r>
                <a:rPr lang="de-DE" sz="2000" dirty="0">
                  <a:latin typeface="+mn-lt"/>
                </a:rPr>
                <a:t>gibt es nicht als solche. Sie werden aus </a:t>
              </a:r>
              <a:r>
                <a:rPr lang="de-DE" sz="2000" b="1" dirty="0">
                  <a:latin typeface="+mn-lt"/>
                </a:rPr>
                <a:t>dem allgemeinen Pool der natürlichen, sozialen und immateriellen Ressourcen </a:t>
              </a:r>
              <a:r>
                <a:rPr lang="de-DE" sz="2000" dirty="0">
                  <a:latin typeface="+mn-lt"/>
                </a:rPr>
                <a:t>gebildet, wenn sich Organisationsformen, auch Wertmuster für den Umgang mit diesem Pool entwickeln und verfestigt, eben </a:t>
              </a:r>
              <a:r>
                <a:rPr lang="de-DE" sz="2000" b="1" dirty="0">
                  <a:latin typeface="+mn-lt"/>
                </a:rPr>
                <a:t>institutionalisiert</a:t>
              </a:r>
              <a:r>
                <a:rPr lang="de-DE" sz="2000" dirty="0">
                  <a:latin typeface="+mn-lt"/>
                </a:rPr>
                <a:t> haben. </a:t>
              </a:r>
              <a:endParaRPr lang="de-DE" dirty="0"/>
            </a:p>
          </p:txBody>
        </p:sp>
        <p:pic>
          <p:nvPicPr>
            <p:cNvPr id="22" name="Picture 2" descr="https://encrypted-tbn0.google.com/images?q=tbn:ANd9GcQS9HelKY6AlJL7EA21RYNJHIuSE0oJI2p7ALpnv74lWoeVMTIW"/>
            <p:cNvPicPr>
              <a:picLocks noChangeAspect="1" noChangeArrowheads="1"/>
            </p:cNvPicPr>
            <p:nvPr/>
          </p:nvPicPr>
          <p:blipFill>
            <a:blip r:embed="rId3" cstate="print"/>
            <a:srcRect/>
            <a:stretch>
              <a:fillRect/>
            </a:stretch>
          </p:blipFill>
          <p:spPr bwMode="auto">
            <a:xfrm>
              <a:off x="7164288" y="1340768"/>
              <a:ext cx="1584176" cy="174703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enförmige Legende 2"/>
          <p:cNvSpPr/>
          <p:nvPr/>
        </p:nvSpPr>
        <p:spPr>
          <a:xfrm>
            <a:off x="179512" y="1998465"/>
            <a:ext cx="2448272" cy="2438647"/>
          </a:xfrm>
          <a:prstGeom prst="cloudCallout">
            <a:avLst>
              <a:gd name="adj1" fmla="val 74135"/>
              <a:gd name="adj2" fmla="val 719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b="1" dirty="0" smtClean="0">
                <a:solidFill>
                  <a:schemeClr val="tx1"/>
                </a:solidFill>
              </a:rPr>
              <a:t>Common Pool Resources</a:t>
            </a:r>
            <a:endParaRPr lang="de-DE" sz="2400" b="1" dirty="0">
              <a:solidFill>
                <a:schemeClr val="tx1"/>
              </a:solidFill>
            </a:endParaRPr>
          </a:p>
        </p:txBody>
      </p:sp>
      <p:sp>
        <p:nvSpPr>
          <p:cNvPr id="4" name="Legende mit Pfeil nach rechts 3"/>
          <p:cNvSpPr/>
          <p:nvPr/>
        </p:nvSpPr>
        <p:spPr>
          <a:xfrm>
            <a:off x="3489000" y="2987660"/>
            <a:ext cx="2955208" cy="1368152"/>
          </a:xfrm>
          <a:prstGeom prst="right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smtClean="0"/>
              <a:t>Institutiona-</a:t>
            </a:r>
          </a:p>
          <a:p>
            <a:pPr algn="ctr">
              <a:lnSpc>
                <a:spcPct val="150000"/>
              </a:lnSpc>
            </a:pPr>
            <a:r>
              <a:rPr lang="de-DE" sz="2400" dirty="0" smtClean="0"/>
              <a:t>lisierung</a:t>
            </a:r>
            <a:endParaRPr lang="de-DE" sz="2400" dirty="0"/>
          </a:p>
        </p:txBody>
      </p:sp>
      <p:sp>
        <p:nvSpPr>
          <p:cNvPr id="5" name="Abgerundetes Rechteck 4"/>
          <p:cNvSpPr/>
          <p:nvPr/>
        </p:nvSpPr>
        <p:spPr>
          <a:xfrm>
            <a:off x="6516216" y="2708920"/>
            <a:ext cx="2448272" cy="1656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solidFill>
              </a:rPr>
              <a:t>Commons</a:t>
            </a:r>
            <a:endParaRPr lang="de-DE" sz="2400" b="1" dirty="0">
              <a:solidFill>
                <a:schemeClr val="tx1"/>
              </a:solidFill>
            </a:endParaRPr>
          </a:p>
        </p:txBody>
      </p:sp>
      <p:sp>
        <p:nvSpPr>
          <p:cNvPr id="6" name="Textfeld 5"/>
          <p:cNvSpPr txBox="1"/>
          <p:nvPr/>
        </p:nvSpPr>
        <p:spPr>
          <a:xfrm>
            <a:off x="2555776" y="4843026"/>
            <a:ext cx="4248472" cy="1754326"/>
          </a:xfrm>
          <a:prstGeom prst="rect">
            <a:avLst/>
          </a:prstGeom>
          <a:noFill/>
        </p:spPr>
        <p:txBody>
          <a:bodyPr wrap="square" rtlCol="0">
            <a:spAutoFit/>
          </a:bodyPr>
          <a:lstStyle/>
          <a:p>
            <a:pPr algn="ctr"/>
            <a:r>
              <a:rPr lang="de-DE" dirty="0" smtClean="0">
                <a:latin typeface="+mn-lt"/>
              </a:rPr>
              <a:t>Kommunikation </a:t>
            </a:r>
          </a:p>
          <a:p>
            <a:pPr algn="ctr"/>
            <a:r>
              <a:rPr lang="de-DE" dirty="0" smtClean="0">
                <a:latin typeface="+mn-lt"/>
              </a:rPr>
              <a:t>Konsensfindungsverfahren</a:t>
            </a:r>
          </a:p>
          <a:p>
            <a:pPr algn="ctr"/>
            <a:r>
              <a:rPr lang="de-DE" dirty="0" smtClean="0">
                <a:latin typeface="+mn-lt"/>
              </a:rPr>
              <a:t>Verpflichtungen</a:t>
            </a:r>
          </a:p>
          <a:p>
            <a:pPr algn="ctr"/>
            <a:r>
              <a:rPr lang="de-DE" dirty="0" smtClean="0">
                <a:latin typeface="+mn-lt"/>
              </a:rPr>
              <a:t>Verträge</a:t>
            </a:r>
          </a:p>
          <a:p>
            <a:pPr algn="ctr"/>
            <a:r>
              <a:rPr lang="de-DE" dirty="0" smtClean="0"/>
              <a:t>Regel, Gesetze, bindende Vorschriften</a:t>
            </a:r>
          </a:p>
          <a:p>
            <a:pPr algn="ctr"/>
            <a:r>
              <a:rPr lang="de-DE" dirty="0" smtClean="0">
                <a:latin typeface="+mn-lt"/>
              </a:rPr>
              <a:t>Kontrollmechanismen, Sanktionen</a:t>
            </a:r>
            <a:endParaRPr lang="de-DE" dirty="0">
              <a:latin typeface="+mn-lt"/>
            </a:endParaRPr>
          </a:p>
        </p:txBody>
      </p:sp>
      <p:sp>
        <p:nvSpPr>
          <p:cNvPr id="7" name="Textfeld 6"/>
          <p:cNvSpPr txBox="1"/>
          <p:nvPr/>
        </p:nvSpPr>
        <p:spPr>
          <a:xfrm>
            <a:off x="3491880" y="2546320"/>
            <a:ext cx="1944216" cy="369332"/>
          </a:xfrm>
          <a:prstGeom prst="rect">
            <a:avLst/>
          </a:prstGeom>
          <a:solidFill>
            <a:schemeClr val="tx1"/>
          </a:solidFill>
        </p:spPr>
        <p:txBody>
          <a:bodyPr wrap="square" rtlCol="0">
            <a:spAutoFit/>
          </a:bodyPr>
          <a:lstStyle/>
          <a:p>
            <a:pPr algn="ctr"/>
            <a:r>
              <a:rPr lang="de-DE" dirty="0" smtClean="0">
                <a:solidFill>
                  <a:schemeClr val="bg1"/>
                </a:solidFill>
              </a:rPr>
              <a:t>Prinzipien/Werte</a:t>
            </a:r>
            <a:endParaRPr lang="de-DE" dirty="0">
              <a:solidFill>
                <a:schemeClr val="bg1"/>
              </a:solidFill>
            </a:endParaRPr>
          </a:p>
        </p:txBody>
      </p:sp>
      <p:sp>
        <p:nvSpPr>
          <p:cNvPr id="8" name="Textfeld 7"/>
          <p:cNvSpPr txBox="1"/>
          <p:nvPr/>
        </p:nvSpPr>
        <p:spPr>
          <a:xfrm>
            <a:off x="3491880" y="4427820"/>
            <a:ext cx="1944216" cy="369332"/>
          </a:xfrm>
          <a:prstGeom prst="rect">
            <a:avLst/>
          </a:prstGeom>
          <a:solidFill>
            <a:schemeClr val="tx1"/>
          </a:solidFill>
        </p:spPr>
        <p:txBody>
          <a:bodyPr wrap="square" rtlCol="0">
            <a:spAutoFit/>
          </a:bodyPr>
          <a:lstStyle/>
          <a:p>
            <a:pPr algn="ctr"/>
            <a:r>
              <a:rPr lang="de-DE" dirty="0" smtClean="0">
                <a:solidFill>
                  <a:schemeClr val="bg1"/>
                </a:solidFill>
              </a:rPr>
              <a:t>Verfahren</a:t>
            </a:r>
            <a:endParaRPr lang="de-DE" dirty="0">
              <a:solidFill>
                <a:schemeClr val="bg1"/>
              </a:solidFill>
            </a:endParaRPr>
          </a:p>
        </p:txBody>
      </p:sp>
      <p:sp>
        <p:nvSpPr>
          <p:cNvPr id="9" name="Textfeld 8"/>
          <p:cNvSpPr txBox="1"/>
          <p:nvPr/>
        </p:nvSpPr>
        <p:spPr>
          <a:xfrm>
            <a:off x="251520" y="4556735"/>
            <a:ext cx="2196752" cy="2400657"/>
          </a:xfrm>
          <a:prstGeom prst="rect">
            <a:avLst/>
          </a:prstGeom>
          <a:noFill/>
        </p:spPr>
        <p:txBody>
          <a:bodyPr wrap="square" rtlCol="0">
            <a:spAutoFit/>
          </a:bodyPr>
          <a:lstStyle/>
          <a:p>
            <a:pPr algn="ctr"/>
            <a:r>
              <a:rPr lang="de-DE" dirty="0" smtClean="0">
                <a:latin typeface="+mn-lt"/>
              </a:rPr>
              <a:t>Saubere Luft und Wasser</a:t>
            </a:r>
          </a:p>
          <a:p>
            <a:pPr algn="ctr"/>
            <a:r>
              <a:rPr lang="de-DE" dirty="0" smtClean="0">
                <a:latin typeface="+mn-lt"/>
              </a:rPr>
              <a:t>Rohstoffe</a:t>
            </a:r>
          </a:p>
          <a:p>
            <a:pPr algn="ctr"/>
            <a:r>
              <a:rPr lang="de-DE" dirty="0" smtClean="0">
                <a:latin typeface="+mn-lt"/>
              </a:rPr>
              <a:t>der öffentliche Raum</a:t>
            </a:r>
          </a:p>
          <a:p>
            <a:pPr algn="ctr"/>
            <a:r>
              <a:rPr lang="de-DE" dirty="0" smtClean="0">
                <a:latin typeface="+mn-lt"/>
              </a:rPr>
              <a:t>Gesundheit</a:t>
            </a:r>
          </a:p>
          <a:p>
            <a:pPr algn="ctr"/>
            <a:r>
              <a:rPr lang="de-DE" dirty="0" smtClean="0">
                <a:latin typeface="+mn-lt"/>
              </a:rPr>
              <a:t>Finanzen</a:t>
            </a:r>
          </a:p>
          <a:p>
            <a:pPr algn="ctr"/>
            <a:r>
              <a:rPr lang="de-DE" sz="2400" b="1" dirty="0" smtClean="0">
                <a:latin typeface="+mn-lt"/>
              </a:rPr>
              <a:t>Wissen</a:t>
            </a:r>
          </a:p>
          <a:p>
            <a:pPr algn="ctr"/>
            <a:endParaRPr lang="de-DE" dirty="0" smtClean="0"/>
          </a:p>
        </p:txBody>
      </p:sp>
      <p:sp>
        <p:nvSpPr>
          <p:cNvPr id="10" name="Rectangle 2"/>
          <p:cNvSpPr txBox="1">
            <a:spLocks/>
          </p:cNvSpPr>
          <p:nvPr/>
        </p:nvSpPr>
        <p:spPr>
          <a:xfrm>
            <a:off x="0" y="63326"/>
            <a:ext cx="8964488" cy="917402"/>
          </a:xfrm>
          <a:prstGeom prst="rect">
            <a:avLst/>
          </a:prstGeom>
          <a:solidFill>
            <a:schemeClr val="tx1"/>
          </a:solidFill>
        </p:spPr>
        <p:txBody>
          <a:bodyP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Commons</a:t>
            </a:r>
            <a:r>
              <a:rPr kumimoji="0" lang="de-DE" sz="2800" b="0" i="0" u="none" strike="noStrike" kern="1200" cap="none" spc="0" normalizeH="0" baseline="0" noProof="0" dirty="0" smtClean="0">
                <a:ln>
                  <a:noFill/>
                </a:ln>
                <a:solidFill>
                  <a:schemeClr val="bg1"/>
                </a:solidFill>
                <a:effectLst/>
                <a:uLnTx/>
                <a:uFillTx/>
                <a:latin typeface="Calibri" pitchFamily="34"/>
                <a:ea typeface="+mj-ea"/>
                <a:cs typeface="+mj-cs"/>
              </a:rPr>
              <a:t> entstehen durch Institutionalisierungsformen von “</a:t>
            </a: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common</a:t>
            </a:r>
            <a:r>
              <a:rPr kumimoji="0" lang="de-DE" sz="2800" b="0" i="0" u="none" strike="noStrike" kern="1200" cap="none" spc="0" normalizeH="0" noProof="0" dirty="0" smtClean="0">
                <a:ln>
                  <a:noFill/>
                </a:ln>
                <a:solidFill>
                  <a:schemeClr val="bg1"/>
                </a:solidFill>
                <a:effectLst/>
                <a:uLnTx/>
                <a:uFillTx/>
                <a:latin typeface="Calibri" pitchFamily="34"/>
                <a:ea typeface="+mj-ea"/>
                <a:cs typeface="+mj-cs"/>
              </a:rPr>
              <a:t> </a:t>
            </a: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pool</a:t>
            </a:r>
            <a:r>
              <a:rPr kumimoji="0" lang="de-DE" sz="2800" b="0" i="0" u="none" strike="noStrike" kern="1200" cap="none" spc="0" normalizeH="0" noProof="0" dirty="0" smtClean="0">
                <a:ln>
                  <a:noFill/>
                </a:ln>
                <a:solidFill>
                  <a:schemeClr val="bg1"/>
                </a:solidFill>
                <a:effectLst/>
                <a:uLnTx/>
                <a:uFillTx/>
                <a:latin typeface="Calibri" pitchFamily="34"/>
                <a:ea typeface="+mj-ea"/>
                <a:cs typeface="+mj-cs"/>
              </a:rPr>
              <a:t> </a:t>
            </a:r>
            <a:r>
              <a:rPr kumimoji="0" lang="de-DE" sz="2800" b="0" i="0" u="none" strike="noStrike" kern="1200" cap="none" spc="0" normalizeH="0" baseline="0" noProof="0" dirty="0" err="1" smtClean="0">
                <a:ln>
                  <a:noFill/>
                </a:ln>
                <a:solidFill>
                  <a:schemeClr val="bg1"/>
                </a:solidFill>
                <a:effectLst/>
                <a:uLnTx/>
                <a:uFillTx/>
                <a:latin typeface="Calibri" pitchFamily="34"/>
                <a:ea typeface="+mj-ea"/>
                <a:cs typeface="+mj-cs"/>
              </a:rPr>
              <a:t>resources</a:t>
            </a:r>
            <a:r>
              <a:rPr kumimoji="0" lang="de-DE" sz="2800" b="0" i="0" u="none" strike="noStrike" kern="1200" cap="none" spc="0" normalizeH="0" baseline="0" noProof="0" dirty="0" smtClean="0">
                <a:ln>
                  <a:noFill/>
                </a:ln>
                <a:solidFill>
                  <a:schemeClr val="bg1"/>
                </a:solidFill>
                <a:effectLst/>
                <a:uLnTx/>
                <a:uFillTx/>
                <a:latin typeface="Calibri" pitchFamily="34"/>
                <a:ea typeface="+mj-ea"/>
                <a:cs typeface="+mj-cs"/>
              </a:rPr>
              <a:t>”</a:t>
            </a:r>
            <a:endPar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
        <p:nvSpPr>
          <p:cNvPr id="12" name="Legende mit Pfeil nach oben 11"/>
          <p:cNvSpPr/>
          <p:nvPr/>
        </p:nvSpPr>
        <p:spPr>
          <a:xfrm>
            <a:off x="6732240" y="4365104"/>
            <a:ext cx="2232248" cy="1440160"/>
          </a:xfrm>
          <a:prstGeom prst="up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sind</a:t>
            </a:r>
            <a:r>
              <a:rPr lang="en-US" sz="2400" dirty="0" smtClean="0"/>
              <a:t> </a:t>
            </a:r>
            <a:r>
              <a:rPr lang="en-US" sz="2400" dirty="0" err="1" smtClean="0"/>
              <a:t>sozial</a:t>
            </a:r>
            <a:r>
              <a:rPr lang="en-US" sz="2400" dirty="0" smtClean="0"/>
              <a:t> </a:t>
            </a:r>
            <a:r>
              <a:rPr lang="en-US" sz="2400" dirty="0" err="1" smtClean="0"/>
              <a:t>konstruiert</a:t>
            </a:r>
            <a:endParaRPr lang="en-US" sz="2400" dirty="0"/>
          </a:p>
        </p:txBody>
      </p:sp>
      <p:sp>
        <p:nvSpPr>
          <p:cNvPr id="13" name="Textfeld 12"/>
          <p:cNvSpPr txBox="1"/>
          <p:nvPr/>
        </p:nvSpPr>
        <p:spPr>
          <a:xfrm>
            <a:off x="1403648" y="936104"/>
            <a:ext cx="2664296" cy="1200329"/>
          </a:xfrm>
          <a:prstGeom prst="rect">
            <a:avLst/>
          </a:prstGeom>
          <a:noFill/>
        </p:spPr>
        <p:txBody>
          <a:bodyPr wrap="square" rtlCol="0">
            <a:spAutoFit/>
          </a:bodyPr>
          <a:lstStyle/>
          <a:p>
            <a:pPr algn="ctr"/>
            <a:r>
              <a:rPr lang="de-DE" dirty="0" smtClean="0"/>
              <a:t>Privatisierung</a:t>
            </a:r>
          </a:p>
          <a:p>
            <a:pPr algn="ctr"/>
            <a:r>
              <a:rPr lang="de-DE" dirty="0" smtClean="0"/>
              <a:t>„enclosure of the mind“</a:t>
            </a:r>
          </a:p>
          <a:p>
            <a:pPr algn="ctr"/>
            <a:r>
              <a:rPr lang="de-DE" dirty="0" smtClean="0"/>
              <a:t>Profitabilität</a:t>
            </a:r>
          </a:p>
          <a:p>
            <a:pPr algn="ctr"/>
            <a:r>
              <a:rPr lang="de-DE" dirty="0" smtClean="0"/>
              <a:t>verknappte Ressource</a:t>
            </a:r>
          </a:p>
        </p:txBody>
      </p:sp>
      <p:cxnSp>
        <p:nvCxnSpPr>
          <p:cNvPr id="14" name="Gerade Verbindung mit Pfeil 13"/>
          <p:cNvCxnSpPr/>
          <p:nvPr/>
        </p:nvCxnSpPr>
        <p:spPr>
          <a:xfrm flipH="1">
            <a:off x="5508104" y="2492896"/>
            <a:ext cx="432048"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87824" y="2492896"/>
            <a:ext cx="432048"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4572000" y="980728"/>
            <a:ext cx="2448272" cy="1477328"/>
          </a:xfrm>
          <a:prstGeom prst="rect">
            <a:avLst/>
          </a:prstGeom>
          <a:noFill/>
        </p:spPr>
        <p:txBody>
          <a:bodyPr wrap="square" rtlCol="0">
            <a:spAutoFit/>
          </a:bodyPr>
          <a:lstStyle/>
          <a:p>
            <a:pPr algn="ctr"/>
            <a:r>
              <a:rPr lang="de-DE" dirty="0" smtClean="0">
                <a:latin typeface="+mn-lt"/>
              </a:rPr>
              <a:t>Teilen</a:t>
            </a:r>
          </a:p>
          <a:p>
            <a:pPr algn="ctr"/>
            <a:r>
              <a:rPr lang="de-DE" dirty="0" smtClean="0">
                <a:latin typeface="+mn-lt"/>
              </a:rPr>
              <a:t>Gerechtigkeit, Fairness</a:t>
            </a:r>
          </a:p>
          <a:p>
            <a:pPr algn="ctr"/>
            <a:r>
              <a:rPr lang="de-DE" dirty="0" smtClean="0">
                <a:latin typeface="+mn-lt"/>
              </a:rPr>
              <a:t>Inklusion</a:t>
            </a:r>
          </a:p>
          <a:p>
            <a:pPr algn="ctr"/>
            <a:r>
              <a:rPr lang="de-DE" dirty="0" smtClean="0">
                <a:latin typeface="+mn-lt"/>
              </a:rPr>
              <a:t>Nachhaltigkeit, Offenheit</a:t>
            </a:r>
          </a:p>
        </p:txBody>
      </p:sp>
      <p:sp>
        <p:nvSpPr>
          <p:cNvPr id="19" name="Legende mit Pfeil nach unten 18"/>
          <p:cNvSpPr/>
          <p:nvPr/>
        </p:nvSpPr>
        <p:spPr>
          <a:xfrm>
            <a:off x="7020272" y="1052736"/>
            <a:ext cx="1872208" cy="1656184"/>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sind</a:t>
            </a:r>
            <a:r>
              <a:rPr lang="en-US" sz="2400" dirty="0" smtClean="0"/>
              <a:t> moral-/wert-</a:t>
            </a:r>
            <a:r>
              <a:rPr lang="en-US" sz="2400" dirty="0" err="1" smtClean="0"/>
              <a:t>gesteuert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p"/>
      <p:bldP spid="7" grpId="0" animBg="1"/>
      <p:bldP spid="8" grpId="0" animBg="1"/>
      <p:bldP spid="9" grpId="0"/>
      <p:bldP spid="12" grpId="0" animBg="1"/>
      <p:bldP spid="13" grpId="0" build="p"/>
      <p:bldP spid="16" grpId="0" build="p"/>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bwMode="auto">
          <a:xfrm>
            <a:off x="2123728" y="1700808"/>
            <a:ext cx="4536504" cy="2592288"/>
          </a:xfrm>
          <a:prstGeom prst="rect">
            <a:avLst/>
          </a:prstGeom>
          <a:solidFill>
            <a:schemeClr val="tx1"/>
          </a:solid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0" i="0" u="none" strike="noStrike" kern="1200" cap="none" spc="0" normalizeH="0" baseline="0" noProof="0" dirty="0" smtClean="0">
                <a:ln>
                  <a:noFill/>
                </a:ln>
                <a:solidFill>
                  <a:schemeClr val="bg1"/>
                </a:solidFill>
                <a:effectLst/>
                <a:uLnTx/>
                <a:uFillTx/>
                <a:latin typeface="Calibri" pitchFamily="34"/>
                <a:ea typeface="+mj-ea"/>
                <a:cs typeface="+mj-cs"/>
              </a:rPr>
              <a:t>Wissen als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0" i="0" u="none" strike="noStrike" kern="1200" cap="none" spc="0" normalizeH="0" baseline="0" noProof="0" dirty="0" err="1" smtClean="0">
                <a:ln>
                  <a:noFill/>
                </a:ln>
                <a:solidFill>
                  <a:schemeClr val="bg1"/>
                </a:solidFill>
                <a:effectLst/>
                <a:uLnTx/>
                <a:uFillTx/>
                <a:latin typeface="Calibri" pitchFamily="34"/>
                <a:ea typeface="+mj-ea"/>
                <a:cs typeface="+mj-cs"/>
              </a:rPr>
              <a:t>Commons</a:t>
            </a:r>
            <a:endParaRPr kumimoji="0" lang="de-DE" sz="3600" b="0" i="0" u="none" strike="noStrike" kern="1200" cap="none" spc="0" normalizeH="0" baseline="0" noProof="0" dirty="0" smtClean="0">
              <a:ln>
                <a:noFill/>
              </a:ln>
              <a:solidFill>
                <a:schemeClr val="bg1"/>
              </a:solidFill>
              <a:effectLst/>
              <a:uLnTx/>
              <a:uFillTx/>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3223</Words>
  <Application>Microsoft Office PowerPoint</Application>
  <PresentationFormat>Bildschirmpräsentation (4:3)</PresentationFormat>
  <Paragraphs>472</Paragraphs>
  <Slides>64</Slides>
  <Notes>35</Notes>
  <HiddenSlides>0</HiddenSlides>
  <MMClips>0</MMClips>
  <ScaleCrop>false</ScaleCrop>
  <HeadingPairs>
    <vt:vector size="4" baseType="variant">
      <vt:variant>
        <vt:lpstr>Design</vt:lpstr>
      </vt:variant>
      <vt:variant>
        <vt:i4>1</vt:i4>
      </vt:variant>
      <vt:variant>
        <vt:lpstr>Folientitel</vt:lpstr>
      </vt:variant>
      <vt:variant>
        <vt:i4>64</vt:i4>
      </vt:variant>
    </vt:vector>
  </HeadingPairs>
  <TitlesOfParts>
    <vt:vector size="65"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Informationsmarkt-modelle für die Institutionalisierung von Wissen</vt:lpstr>
      <vt:lpstr>Folie 17</vt:lpstr>
      <vt:lpstr>Folie 18</vt:lpstr>
      <vt:lpstr>Folie 19</vt:lpstr>
      <vt:lpstr>Folie 20</vt:lpstr>
      <vt:lpstr>Folie 21</vt:lpstr>
      <vt:lpstr>Folie 22</vt:lpstr>
      <vt:lpstr>Open Access als Form der Institutionalisierung von Wissen</vt:lpstr>
      <vt:lpstr>Open Access als Form der Institutionalisierung von Wissen</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vector>
  </TitlesOfParts>
  <Company>UNI Konstanz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rk</cp:lastModifiedBy>
  <cp:revision>57</cp:revision>
  <dcterms:created xsi:type="dcterms:W3CDTF">2009-03-12T10:45:45Z</dcterms:created>
  <dcterms:modified xsi:type="dcterms:W3CDTF">2014-03-26T06:23:08Z</dcterms:modified>
</cp:coreProperties>
</file>