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0"/>
  </p:notesMasterIdLst>
  <p:handoutMasterIdLst>
    <p:handoutMasterId r:id="rId31"/>
  </p:handoutMasterIdLst>
  <p:sldIdLst>
    <p:sldId id="257" r:id="rId2"/>
    <p:sldId id="374" r:id="rId3"/>
    <p:sldId id="440" r:id="rId4"/>
    <p:sldId id="439" r:id="rId5"/>
    <p:sldId id="386" r:id="rId6"/>
    <p:sldId id="438" r:id="rId7"/>
    <p:sldId id="437" r:id="rId8"/>
    <p:sldId id="426" r:id="rId9"/>
    <p:sldId id="447" r:id="rId10"/>
    <p:sldId id="446" r:id="rId11"/>
    <p:sldId id="443" r:id="rId12"/>
    <p:sldId id="445" r:id="rId13"/>
    <p:sldId id="412" r:id="rId14"/>
    <p:sldId id="413" r:id="rId15"/>
    <p:sldId id="442" r:id="rId16"/>
    <p:sldId id="405" r:id="rId17"/>
    <p:sldId id="429" r:id="rId18"/>
    <p:sldId id="430" r:id="rId19"/>
    <p:sldId id="436" r:id="rId20"/>
    <p:sldId id="431" r:id="rId21"/>
    <p:sldId id="435" r:id="rId22"/>
    <p:sldId id="432" r:id="rId23"/>
    <p:sldId id="428" r:id="rId24"/>
    <p:sldId id="406" r:id="rId25"/>
    <p:sldId id="410" r:id="rId26"/>
    <p:sldId id="398" r:id="rId27"/>
    <p:sldId id="375" r:id="rId28"/>
    <p:sldId id="354" r:id="rId29"/>
  </p:sldIdLst>
  <p:sldSz cx="9144000" cy="6858000" type="screen4x3"/>
  <p:notesSz cx="6877050" cy="10001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38" autoAdjust="0"/>
    <p:restoredTop sz="86432" autoAdjust="0"/>
  </p:normalViewPr>
  <p:slideViewPr>
    <p:cSldViewPr>
      <p:cViewPr varScale="1">
        <p:scale>
          <a:sx n="84" d="100"/>
          <a:sy n="84" d="100"/>
        </p:scale>
        <p:origin x="-1320" y="-104"/>
      </p:cViewPr>
      <p:guideLst>
        <p:guide orient="horz" pos="2160"/>
        <p:guide pos="2880"/>
      </p:guideLst>
    </p:cSldViewPr>
  </p:slideViewPr>
  <p:outlineViewPr>
    <p:cViewPr>
      <p:scale>
        <a:sx n="33" d="100"/>
        <a:sy n="33" d="100"/>
      </p:scale>
      <p:origin x="0" y="414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9738" cy="50006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95725" y="0"/>
            <a:ext cx="2979738" cy="500063"/>
          </a:xfrm>
          <a:prstGeom prst="rect">
            <a:avLst/>
          </a:prstGeom>
        </p:spPr>
        <p:txBody>
          <a:bodyPr vert="horz" lIns="91440" tIns="45720" rIns="91440" bIns="45720" rtlCol="0"/>
          <a:lstStyle>
            <a:lvl1pPr algn="r">
              <a:defRPr sz="1200"/>
            </a:lvl1pPr>
          </a:lstStyle>
          <a:p>
            <a:fld id="{3C54D388-D9B2-4CC9-AEEF-6356A36F095E}" type="datetimeFigureOut">
              <a:rPr lang="de-DE" smtClean="0"/>
              <a:pPr/>
              <a:t>21.10.15</a:t>
            </a:fld>
            <a:endParaRPr lang="de-DE"/>
          </a:p>
        </p:txBody>
      </p:sp>
      <p:sp>
        <p:nvSpPr>
          <p:cNvPr id="4" name="Fußzeilenplatzhalter 3"/>
          <p:cNvSpPr>
            <a:spLocks noGrp="1"/>
          </p:cNvSpPr>
          <p:nvPr>
            <p:ph type="ftr" sz="quarter" idx="2"/>
          </p:nvPr>
        </p:nvSpPr>
        <p:spPr>
          <a:xfrm>
            <a:off x="0" y="9499600"/>
            <a:ext cx="2979738" cy="5000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95725" y="9499600"/>
            <a:ext cx="2979738" cy="500063"/>
          </a:xfrm>
          <a:prstGeom prst="rect">
            <a:avLst/>
          </a:prstGeom>
        </p:spPr>
        <p:txBody>
          <a:bodyPr vert="horz" lIns="91440" tIns="45720" rIns="91440" bIns="45720" rtlCol="0" anchor="b"/>
          <a:lstStyle>
            <a:lvl1pPr algn="r">
              <a:defRPr sz="1200"/>
            </a:lvl1pPr>
          </a:lstStyle>
          <a:p>
            <a:fld id="{41DF449B-82E6-41D9-BB9D-AC3D75C20D44}" type="slidenum">
              <a:rPr lang="de-DE" smtClean="0"/>
              <a:pPr/>
              <a:t>‹Nr.›</a:t>
            </a:fld>
            <a:endParaRPr lang="de-DE"/>
          </a:p>
        </p:txBody>
      </p:sp>
    </p:spTree>
    <p:extLst>
      <p:ext uri="{BB962C8B-B14F-4D97-AF65-F5344CB8AC3E}">
        <p14:creationId xmlns:p14="http://schemas.microsoft.com/office/powerpoint/2010/main" val="2489489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0055" cy="500063"/>
          </a:xfrm>
          <a:prstGeom prst="rect">
            <a:avLst/>
          </a:prstGeom>
        </p:spPr>
        <p:txBody>
          <a:bodyPr vert="horz" lIns="96442" tIns="48221" rIns="96442" bIns="48221" rtlCol="0"/>
          <a:lstStyle>
            <a:lvl1pPr algn="l">
              <a:defRPr sz="1300"/>
            </a:lvl1pPr>
          </a:lstStyle>
          <a:p>
            <a:endParaRPr lang="de-DE"/>
          </a:p>
        </p:txBody>
      </p:sp>
      <p:sp>
        <p:nvSpPr>
          <p:cNvPr id="3" name="Datumsplatzhalter 2"/>
          <p:cNvSpPr>
            <a:spLocks noGrp="1"/>
          </p:cNvSpPr>
          <p:nvPr>
            <p:ph type="dt" idx="1"/>
          </p:nvPr>
        </p:nvSpPr>
        <p:spPr>
          <a:xfrm>
            <a:off x="3895404" y="0"/>
            <a:ext cx="2980055" cy="500063"/>
          </a:xfrm>
          <a:prstGeom prst="rect">
            <a:avLst/>
          </a:prstGeom>
        </p:spPr>
        <p:txBody>
          <a:bodyPr vert="horz" lIns="96442" tIns="48221" rIns="96442" bIns="48221" rtlCol="0"/>
          <a:lstStyle>
            <a:lvl1pPr algn="r">
              <a:defRPr sz="1300"/>
            </a:lvl1pPr>
          </a:lstStyle>
          <a:p>
            <a:fld id="{40B9E0B2-6349-4318-BCA3-4C68B7753837}" type="datetimeFigureOut">
              <a:rPr lang="de-DE" smtClean="0"/>
              <a:pPr/>
              <a:t>21.10.15</a:t>
            </a:fld>
            <a:endParaRPr lang="de-DE"/>
          </a:p>
        </p:txBody>
      </p:sp>
      <p:sp>
        <p:nvSpPr>
          <p:cNvPr id="4" name="Folienbildplatzhalt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0" anchor="ctr"/>
          <a:lstStyle/>
          <a:p>
            <a:endParaRPr lang="de-DE"/>
          </a:p>
        </p:txBody>
      </p:sp>
      <p:sp>
        <p:nvSpPr>
          <p:cNvPr id="5" name="Notizenplatzhalter 4"/>
          <p:cNvSpPr>
            <a:spLocks noGrp="1"/>
          </p:cNvSpPr>
          <p:nvPr>
            <p:ph type="body" sz="quarter" idx="3"/>
          </p:nvPr>
        </p:nvSpPr>
        <p:spPr>
          <a:xfrm>
            <a:off x="687705" y="4750594"/>
            <a:ext cx="5501640" cy="4500563"/>
          </a:xfrm>
          <a:prstGeom prst="rect">
            <a:avLst/>
          </a:prstGeom>
        </p:spPr>
        <p:txBody>
          <a:bodyPr vert="horz" lIns="96442" tIns="48221" rIns="96442" bIns="48221"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99451"/>
            <a:ext cx="2980055" cy="500063"/>
          </a:xfrm>
          <a:prstGeom prst="rect">
            <a:avLst/>
          </a:prstGeom>
        </p:spPr>
        <p:txBody>
          <a:bodyPr vert="horz" lIns="96442" tIns="48221" rIns="96442" bIns="48221" rtlCol="0" anchor="b"/>
          <a:lstStyle>
            <a:lvl1pPr algn="l">
              <a:defRPr sz="1300"/>
            </a:lvl1pPr>
          </a:lstStyle>
          <a:p>
            <a:endParaRPr lang="de-DE"/>
          </a:p>
        </p:txBody>
      </p:sp>
      <p:sp>
        <p:nvSpPr>
          <p:cNvPr id="7" name="Foliennummernplatzhalter 6"/>
          <p:cNvSpPr>
            <a:spLocks noGrp="1"/>
          </p:cNvSpPr>
          <p:nvPr>
            <p:ph type="sldNum" sz="quarter" idx="5"/>
          </p:nvPr>
        </p:nvSpPr>
        <p:spPr>
          <a:xfrm>
            <a:off x="3895404" y="9499451"/>
            <a:ext cx="2980055" cy="500063"/>
          </a:xfrm>
          <a:prstGeom prst="rect">
            <a:avLst/>
          </a:prstGeom>
        </p:spPr>
        <p:txBody>
          <a:bodyPr vert="horz" lIns="96442" tIns="48221" rIns="96442" bIns="48221" rtlCol="0" anchor="b"/>
          <a:lstStyle>
            <a:lvl1pPr algn="r">
              <a:defRPr sz="1300"/>
            </a:lvl1pPr>
          </a:lstStyle>
          <a:p>
            <a:fld id="{A31BEFE6-EFEA-4A80-84D1-CAFB541CAC28}" type="slidenum">
              <a:rPr lang="de-DE" smtClean="0"/>
              <a:pPr/>
              <a:t>‹Nr.›</a:t>
            </a:fld>
            <a:endParaRPr lang="de-DE"/>
          </a:p>
        </p:txBody>
      </p:sp>
    </p:spTree>
    <p:extLst>
      <p:ext uri="{BB962C8B-B14F-4D97-AF65-F5344CB8AC3E}">
        <p14:creationId xmlns:p14="http://schemas.microsoft.com/office/powerpoint/2010/main" val="1941299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96995" y="10091540"/>
            <a:ext cx="2980055" cy="531316"/>
          </a:xfrm>
          <a:prstGeom prst="rect">
            <a:avLst/>
          </a:prstGeom>
          <a:noFill/>
          <a:ln>
            <a:noFill/>
          </a:ln>
        </p:spPr>
        <p:txBody>
          <a:bodyPr lIns="20127" tIns="0" rIns="20127" bIns="0" anchor="b" compatLnSpc="0"/>
          <a:lstStyle/>
          <a:p>
            <a:pPr algn="r" fontAlgn="auto" hangingPunct="0">
              <a:spcBef>
                <a:spcPts val="0"/>
              </a:spcBef>
              <a:spcAft>
                <a:spcPts val="0"/>
              </a:spcAft>
              <a:defRPr sz="1800" b="0" i="0" u="none" strike="noStrike" kern="0" cap="none" spc="0" baseline="0">
                <a:solidFill>
                  <a:srgbClr val="000000"/>
                </a:solidFill>
                <a:uFillTx/>
              </a:defRPr>
            </a:pPr>
            <a:fld id="{3D704DEF-D7CC-4E6F-A34A-CB673AF4B70E}" type="slidenum">
              <a:rPr lang="de-DE" sz="1100" i="1" kern="0">
                <a:solidFill>
                  <a:srgbClr val="000000"/>
                </a:solidFill>
                <a:latin typeface="Arial" pitchFamily="34"/>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28</a:t>
            </a:fld>
            <a:endParaRPr lang="de-DE" sz="1100" i="1" kern="0">
              <a:solidFill>
                <a:srgbClr val="000000"/>
              </a:solidFill>
              <a:latin typeface="Arial" pitchFamily="34"/>
              <a:ea typeface="Arial Unicode MS" pitchFamily="2"/>
              <a:cs typeface="Tahoma" pitchFamily="2"/>
            </a:endParaRPr>
          </a:p>
        </p:txBody>
      </p:sp>
      <p:sp>
        <p:nvSpPr>
          <p:cNvPr id="106499" name="Rectangle 2"/>
          <p:cNvSpPr>
            <a:spLocks noGrp="1" noRot="1" noChangeAspect="1" noTextEdit="1"/>
          </p:cNvSpPr>
          <p:nvPr>
            <p:ph type="sldImg"/>
          </p:nvPr>
        </p:nvSpPr>
        <p:spPr>
          <a:xfrm>
            <a:off x="790575" y="803275"/>
            <a:ext cx="5295900" cy="3971925"/>
          </a:xfrm>
          <a:solidFill>
            <a:srgbClr val="4F81BD"/>
          </a:solidFill>
          <a:ln w="25557">
            <a:solidFill>
              <a:srgbClr val="385D8A"/>
            </a:solidFill>
          </a:ln>
        </p:spPr>
      </p:sp>
      <p:sp>
        <p:nvSpPr>
          <p:cNvPr id="106500" name="Rectangle 3"/>
          <p:cNvSpPr txBox="1">
            <a:spLocks noGrp="1"/>
          </p:cNvSpPr>
          <p:nvPr>
            <p:ph type="body" sz="quarter" idx="1"/>
          </p:nvPr>
        </p:nvSpPr>
        <p:spPr bwMode="auto">
          <a:xfrm>
            <a:off x="916940" y="5044034"/>
            <a:ext cx="5043170" cy="4783583"/>
          </a:xfrm>
          <a:noFill/>
        </p:spPr>
        <p:txBody>
          <a:bodyPr lIns="97955" tIns="48982" rIns="97955" bIns="48982" numCol="1">
            <a:prstTxWarp prst="textNoShape">
              <a:avLst/>
            </a:prstTxWarp>
          </a:bodyPr>
          <a:lstStyle/>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a:p>
            <a:pPr eaLnBrk="1"/>
            <a:endParaRPr lang="de-DE" smtClean="0">
              <a:latin typeface="Arial" pitchFamily="34" charset="0"/>
              <a:ea typeface="Arial Unicode MS" pitchFamily="34" charset="-128"/>
              <a:cs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solidFill>
            <a:srgbClr val="4F81BD"/>
          </a:solidFill>
          <a:ln w="25557">
            <a:solidFill>
              <a:srgbClr val="385D8A"/>
            </a:solidFill>
          </a:ln>
        </p:spPr>
      </p:sp>
      <p:sp>
        <p:nvSpPr>
          <p:cNvPr id="60419" name="Notizenplatzhalter 2"/>
          <p:cNvSpPr txBox="1">
            <a:spLocks noGrp="1"/>
          </p:cNvSpPr>
          <p:nvPr>
            <p:ph type="body" sz="quarter" idx="1"/>
          </p:nvPr>
        </p:nvSpPr>
        <p:spPr bwMode="auto">
          <a:xfrm>
            <a:off x="687705" y="4750594"/>
            <a:ext cx="5501640" cy="184666"/>
          </a:xfrm>
          <a:noFill/>
        </p:spPr>
        <p:txBody>
          <a:bodyPr lIns="0" tIns="0" rIns="0" bIns="0" numCol="1">
            <a:prstTxWarp prst="textNoShape">
              <a:avLst/>
            </a:prstTxWarp>
            <a:spAutoFit/>
          </a:bodyPr>
          <a:lstStyle/>
          <a:p>
            <a:pPr eaLnBrk="1" hangingPunct="1"/>
            <a:endParaRPr lang="de-DE" dirty="0" smtClean="0">
              <a:latin typeface="Arial" pitchFamily="34" charset="0"/>
              <a:ea typeface="Arial Unicode MS" pitchFamily="34" charset="-128"/>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21.10.15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21.10.15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21.10.15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txBox="1">
            <a:spLocks noGrp="1"/>
          </p:cNvSpPr>
          <p:nvPr>
            <p:ph type="title"/>
          </p:nvPr>
        </p:nvSpPr>
        <p:spPr>
          <a:xfrm>
            <a:off x="-179999" y="144722"/>
            <a:ext cx="7543800" cy="1295284"/>
          </a:xfrm>
        </p:spPr>
        <p:txBody>
          <a:bodyPr/>
          <a:lstStyle>
            <a:lvl1pPr>
              <a:defRPr lang="de-DE"/>
            </a:lvl1pPr>
          </a:lstStyle>
          <a:p>
            <a:pPr lvl="0"/>
            <a:r>
              <a:rPr lang="de-DE"/>
              <a:t>Titelmasterformat durch Klicken bearbeiten</a:t>
            </a:r>
          </a:p>
        </p:txBody>
      </p:sp>
      <p:sp>
        <p:nvSpPr>
          <p:cNvPr id="3" name="Inhaltsplatzhalter 2"/>
          <p:cNvSpPr txBox="1">
            <a:spLocks noGrp="1"/>
          </p:cNvSpPr>
          <p:nvPr>
            <p:ph type="title" idx="4294967295"/>
          </p:nvPr>
        </p:nvSpPr>
        <p:spPr>
          <a:xfrm>
            <a:off x="539998" y="1439997"/>
            <a:ext cx="8229600" cy="719998"/>
          </a:xfrm>
        </p:spPr>
        <p:txBody>
          <a:bodyPr anchor="t"/>
          <a:lstStyle>
            <a:lvl1pPr marL="343082" indent="-343082">
              <a:spcBef>
                <a:spcPts val="700"/>
              </a:spcBef>
              <a:buClr>
                <a:srgbClr val="330066"/>
              </a:buClr>
              <a:buSzPct val="70000"/>
              <a:buFont typeface="Wingdings" pitchFamily="2"/>
              <a:buChar char="l"/>
              <a:defRPr lang="de-DE" sz="3000" b="0">
                <a:solidFill>
                  <a:srgbClr val="000000"/>
                </a:solidFill>
              </a:defRPr>
            </a:lvl1pPr>
          </a:lstStyle>
          <a:p>
            <a:pPr lvl="0"/>
            <a:r>
              <a:rPr lang="de-DE"/>
              <a:t>Textmasterformate durch Klicken bearbeiten</a:t>
            </a:r>
            <a:br>
              <a:rPr lang="de-DE"/>
            </a:br>
            <a:r>
              <a:rPr lang="de-DE"/>
              <a:t>Zweite Ebene</a:t>
            </a:r>
            <a:br>
              <a:rPr lang="de-DE"/>
            </a:br>
            <a:r>
              <a:rPr lang="de-DE"/>
              <a:t>Dritte Ebene</a:t>
            </a:r>
            <a:br>
              <a:rPr lang="de-DE"/>
            </a:br>
            <a:r>
              <a:rPr lang="de-DE"/>
              <a:t>Vierte Ebene</a:t>
            </a:r>
            <a:br>
              <a:rPr lang="de-DE"/>
            </a:br>
            <a:r>
              <a:rPr lang="de-DE"/>
              <a:t>Fünfte Ebene</a:t>
            </a:r>
          </a:p>
        </p:txBody>
      </p:sp>
      <p:sp>
        <p:nvSpPr>
          <p:cNvPr id="4" name="Inhaltsplatzhalter 3"/>
          <p:cNvSpPr txBox="1">
            <a:spLocks noGrp="1"/>
          </p:cNvSpPr>
          <p:nvPr>
            <p:ph type="title" idx="4294967295"/>
          </p:nvPr>
        </p:nvSpPr>
        <p:spPr>
          <a:xfrm>
            <a:off x="539998" y="1439997"/>
            <a:ext cx="6479996" cy="3805915"/>
          </a:xfrm>
        </p:spPr>
        <p:txBody>
          <a:bodyPr lIns="0" tIns="0" rIns="0" bIns="0" anchor="t" anchorCtr="1"/>
          <a:lstStyle>
            <a:lvl1pPr algn="ctr" hangingPunct="0">
              <a:buNone/>
              <a:defRPr lang="de-DE" sz="4400" b="0" kern="1200">
                <a:cs typeface="Tahoma" pitchFamily="2"/>
              </a:defRPr>
            </a:lvl1pPr>
          </a:lstStyle>
          <a:p>
            <a:pPr lvl="0"/>
            <a:endParaRPr lang="de-DE"/>
          </a:p>
        </p:txBody>
      </p:sp>
      <p:sp>
        <p:nvSpPr>
          <p:cNvPr id="9" name="Inhaltsplatzhalter 8"/>
          <p:cNvSpPr txBox="1">
            <a:spLocks noGrp="1"/>
          </p:cNvSpPr>
          <p:nvPr>
            <p:ph idx="1"/>
          </p:nvPr>
        </p:nvSpPr>
        <p:spPr>
          <a:xfrm>
            <a:off x="457200" y="1604515"/>
            <a:ext cx="8229243" cy="4525923"/>
          </a:xfrm>
        </p:spPr>
        <p:txBody>
          <a:bodyPr lIns="0" tIns="0" rIns="0" bIns="0"/>
          <a:lstStyle>
            <a:lvl1pPr hangingPunct="0">
              <a:defRPr lang="de-DE"/>
            </a:lvl1pPr>
          </a:lstStyle>
          <a:p>
            <a:pPr lvl="0"/>
            <a:endParaRPr lang="de-DE"/>
          </a:p>
        </p:txBody>
      </p:sp>
      <p:sp>
        <p:nvSpPr>
          <p:cNvPr id="8" name="Foliennummernplatzhalter 4"/>
          <p:cNvSpPr txBox="1"/>
          <p:nvPr userDrawn="1"/>
        </p:nvSpPr>
        <p:spPr>
          <a:xfrm>
            <a:off x="8460432" y="6384925"/>
            <a:ext cx="622300" cy="473075"/>
          </a:xfrm>
          <a:prstGeom prst="rect">
            <a:avLst/>
          </a:prstGeom>
          <a:noFill/>
          <a:ln>
            <a:noFill/>
          </a:ln>
        </p:spPr>
        <p:txBody>
          <a:bodyPr lIns="0" tIns="0" rIns="0" bIns="0" compatLnSpc="0"/>
          <a:lstStyle/>
          <a:p>
            <a:pPr algn="r" fontAlgn="auto" hangingPunct="0">
              <a:spcBef>
                <a:spcPts val="0"/>
              </a:spcBef>
              <a:spcAft>
                <a:spcPts val="0"/>
              </a:spcAft>
              <a:defRPr sz="1800" b="0" i="0" u="none" strike="noStrike" kern="0" cap="none" spc="0" baseline="0">
                <a:solidFill>
                  <a:srgbClr val="000000"/>
                </a:solidFill>
                <a:uFillTx/>
              </a:defRPr>
            </a:pPr>
            <a:endParaRPr lang="de-DE" sz="1400" kern="0">
              <a:solidFill>
                <a:srgbClr val="000000"/>
              </a:solidFill>
              <a:latin typeface="Times New Roman" pitchFamily="18"/>
              <a:ea typeface="Arial Unicode MS" pitchFamily="2"/>
              <a:cs typeface="Tahoma" pitchFamily="2"/>
            </a:endParaRPr>
          </a:p>
          <a:p>
            <a:pPr algn="r" fontAlgn="auto" hangingPunct="0">
              <a:spcBef>
                <a:spcPts val="0"/>
              </a:spcBef>
              <a:spcAft>
                <a:spcPts val="0"/>
              </a:spcAft>
              <a:defRPr sz="1800" b="0" i="0" u="none" strike="noStrike" kern="0" cap="none" spc="0" baseline="0">
                <a:solidFill>
                  <a:srgbClr val="000000"/>
                </a:solidFill>
                <a:uFillTx/>
              </a:defRPr>
            </a:pPr>
            <a:fld id="{FB7B90B2-DC34-4E68-8936-D808C3A47442}" type="slidenum">
              <a:rPr lang="de-DE" sz="1400" kern="0">
                <a:solidFill>
                  <a:srgbClr val="000000"/>
                </a:solidFill>
                <a:latin typeface="Times New Roman" pitchFamily="18"/>
                <a:ea typeface="Arial Unicode MS" pitchFamily="2"/>
                <a:cs typeface="Tahoma" pitchFamily="2"/>
              </a:rPr>
              <a:pPr algn="r" fontAlgn="auto" hangingPunct="0">
                <a:spcBef>
                  <a:spcPts val="0"/>
                </a:spcBef>
                <a:spcAft>
                  <a:spcPts val="0"/>
                </a:spcAft>
                <a:defRPr sz="1800" b="0" i="0" u="none" strike="noStrike" kern="0" cap="none" spc="0" baseline="0">
                  <a:solidFill>
                    <a:srgbClr val="000000"/>
                  </a:solidFill>
                  <a:uFillTx/>
                </a:defRPr>
              </a:pPr>
              <a:t>‹Nr.›</a:t>
            </a:fld>
            <a:endParaRPr lang="de-DE" sz="1400" kern="0">
              <a:solidFill>
                <a:srgbClr val="000000"/>
              </a:solidFill>
              <a:latin typeface="Times New Roman" pitchFamily="18"/>
              <a:ea typeface="Arial Unicode MS" pitchFamily="2"/>
              <a:cs typeface="Tahoma" pitchFamily="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4" name="Textfeld 3"/>
          <p:cNvSpPr txBox="1"/>
          <p:nvPr/>
        </p:nvSpPr>
        <p:spPr>
          <a:xfrm>
            <a:off x="215900" y="6264275"/>
            <a:ext cx="8099425" cy="503238"/>
          </a:xfrm>
          <a:prstGeom prst="rect">
            <a:avLst/>
          </a:prstGeom>
          <a:noFill/>
          <a:ln>
            <a:noFill/>
          </a:ln>
        </p:spPr>
        <p:txBody>
          <a:bodyPr lIns="0" tIns="0" rIns="0" bIns="0" anchorCtr="1" compatLnSpc="0"/>
          <a:lstStyle/>
          <a:p>
            <a:pPr algn="ctr" fontAlgn="auto" hangingPunct="0">
              <a:spcBef>
                <a:spcPts val="0"/>
              </a:spcBef>
              <a:spcAft>
                <a:spcPts val="0"/>
              </a:spcAft>
              <a:defRPr sz="1800" b="0" i="0" u="none" strike="noStrike" kern="0" cap="none" spc="0" baseline="0">
                <a:solidFill>
                  <a:srgbClr val="000000"/>
                </a:solidFill>
                <a:uFillTx/>
              </a:defRPr>
            </a:pPr>
            <a:r>
              <a:rPr lang="de-DE" sz="2200" b="1" kern="0" dirty="0" err="1">
                <a:solidFill>
                  <a:srgbClr val="FFFFFF"/>
                </a:solidFill>
                <a:latin typeface="Calibri" pitchFamily="34"/>
                <a:ea typeface="Arial Unicode MS" pitchFamily="2"/>
                <a:cs typeface="Tahoma" pitchFamily="2"/>
              </a:rPr>
              <a:t>Towards</a:t>
            </a:r>
            <a:r>
              <a:rPr lang="de-DE" sz="2200" b="1" kern="0" dirty="0">
                <a:solidFill>
                  <a:srgbClr val="FFFFFF"/>
                </a:solidFill>
                <a:latin typeface="Calibri" pitchFamily="34"/>
                <a:ea typeface="Arial Unicode MS" pitchFamily="2"/>
                <a:cs typeface="Tahoma" pitchFamily="2"/>
              </a:rPr>
              <a:t> a </a:t>
            </a:r>
            <a:r>
              <a:rPr lang="de-DE" sz="2200" b="1" kern="0" dirty="0" err="1">
                <a:solidFill>
                  <a:srgbClr val="FFFFFF"/>
                </a:solidFill>
                <a:latin typeface="Calibri" pitchFamily="34"/>
                <a:ea typeface="Arial Unicode MS" pitchFamily="2"/>
                <a:cs typeface="Tahoma" pitchFamily="2"/>
              </a:rPr>
              <a:t>commons-based</a:t>
            </a:r>
            <a:r>
              <a:rPr lang="de-DE" sz="2200" b="1" kern="0" dirty="0">
                <a:solidFill>
                  <a:srgbClr val="FFFFFF"/>
                </a:solidFill>
                <a:latin typeface="Calibri" pitchFamily="34"/>
                <a:ea typeface="Arial Unicode MS" pitchFamily="2"/>
                <a:cs typeface="Tahoma" pitchFamily="2"/>
              </a:rPr>
              <a:t> copyright</a:t>
            </a:r>
            <a:r>
              <a:rPr lang="de-DE" sz="2200" b="1" kern="0" dirty="0">
                <a:solidFill>
                  <a:srgbClr val="FFFFFF"/>
                </a:solidFill>
                <a:latin typeface="Calibri" pitchFamily="34"/>
                <a:ea typeface="Arial Unicode MS" pitchFamily="2"/>
                <a:cs typeface="Arial" pitchFamily="2"/>
              </a:rPr>
              <a:t>– </a:t>
            </a:r>
            <a:r>
              <a:rPr lang="de-DE" sz="2200" b="1" kern="0" dirty="0" err="1">
                <a:solidFill>
                  <a:srgbClr val="FFFFFF"/>
                </a:solidFill>
                <a:latin typeface="Calibri" pitchFamily="34"/>
                <a:ea typeface="Arial Unicode MS" pitchFamily="2"/>
                <a:cs typeface="Arial" pitchFamily="2"/>
              </a:rPr>
              <a:t>IFLA</a:t>
            </a:r>
            <a:r>
              <a:rPr lang="de-DE" sz="2200" b="1" kern="0" dirty="0">
                <a:solidFill>
                  <a:srgbClr val="FFFFFF"/>
                </a:solidFill>
                <a:latin typeface="Calibri" pitchFamily="34"/>
                <a:ea typeface="Arial Unicode MS" pitchFamily="2"/>
                <a:cs typeface="Arial" pitchFamily="2"/>
              </a:rPr>
              <a:t> 08/2010</a:t>
            </a:r>
          </a:p>
        </p:txBody>
      </p:sp>
      <p:sp>
        <p:nvSpPr>
          <p:cNvPr id="2" name="Titel 1"/>
          <p:cNvSpPr txBox="1">
            <a:spLocks noGrp="1"/>
          </p:cNvSpPr>
          <p:nvPr>
            <p:ph type="title"/>
          </p:nvPr>
        </p:nvSpPr>
        <p:spPr>
          <a:xfrm>
            <a:off x="313200" y="122401"/>
            <a:ext cx="7543800" cy="1295284"/>
          </a:xfrm>
        </p:spPr>
        <p:txBody>
          <a:bodyPr/>
          <a:lstStyle>
            <a:lvl1pPr>
              <a:defRPr lang="de-DE"/>
            </a:lvl1pPr>
          </a:lstStyle>
          <a:p>
            <a:pPr lvl="0"/>
            <a:r>
              <a:rPr lang="de-DE"/>
              <a:t>Titelmasterformat durch Klicken bearbeiten</a:t>
            </a:r>
          </a:p>
        </p:txBody>
      </p:sp>
      <p:sp>
        <p:nvSpPr>
          <p:cNvPr id="7" name="Textplatzhalter 6"/>
          <p:cNvSpPr txBox="1">
            <a:spLocks noGrp="1"/>
          </p:cNvSpPr>
          <p:nvPr>
            <p:ph type="body" idx="4294967295"/>
          </p:nvPr>
        </p:nvSpPr>
        <p:spPr>
          <a:xfrm>
            <a:off x="457200" y="1604515"/>
            <a:ext cx="8229243" cy="4525923"/>
          </a:xfrm>
        </p:spPr>
        <p:txBody>
          <a:bodyPr lIns="0" tIns="0" rIns="0" bIns="0"/>
          <a:lstStyle>
            <a:lvl1pPr hangingPunct="0">
              <a:buNone/>
              <a:defRPr lang="de-DE"/>
            </a:lvl1pPr>
          </a:lstStyle>
          <a:p>
            <a:pPr lvl="0"/>
            <a:endParaRPr lang="de-DE"/>
          </a:p>
        </p:txBody>
      </p:sp>
      <p:sp>
        <p:nvSpPr>
          <p:cNvPr id="6" name="Datumsplatzhalter 2"/>
          <p:cNvSpPr txBox="1">
            <a:spLocks noGrp="1"/>
          </p:cNvSpPr>
          <p:nvPr>
            <p:ph type="dt" sz="half" idx="10"/>
          </p:nvPr>
        </p:nvSpPr>
        <p:spPr>
          <a:xfrm>
            <a:off x="457200" y="6248400"/>
            <a:ext cx="2133600" cy="457200"/>
          </a:xfrm>
          <a:prstGeom prst="rect">
            <a:avLst/>
          </a:prstGeom>
        </p:spPr>
        <p:txBody>
          <a:bodyPr/>
          <a:lstStyle>
            <a:lvl1pPr>
              <a:defRPr/>
            </a:lvl1pPr>
          </a:lstStyle>
          <a:p>
            <a:pPr>
              <a:defRPr/>
            </a:pPr>
            <a:endParaRPr/>
          </a:p>
        </p:txBody>
      </p:sp>
      <p:sp>
        <p:nvSpPr>
          <p:cNvPr id="8" name="Fußzeilenplatzhalter 3"/>
          <p:cNvSpPr txBox="1">
            <a:spLocks noGrp="1"/>
          </p:cNvSpPr>
          <p:nvPr>
            <p:ph type="ftr" sz="quarter" idx="11"/>
          </p:nvPr>
        </p:nvSpPr>
        <p:spPr>
          <a:xfrm>
            <a:off x="3124200" y="6248400"/>
            <a:ext cx="2895600" cy="457200"/>
          </a:xfrm>
          <a:prstGeom prst="rect">
            <a:avLst/>
          </a:prstGeom>
        </p:spPr>
        <p:txBody>
          <a:bodyPr/>
          <a:lstStyle>
            <a:lvl1pPr>
              <a:defRPr/>
            </a:lvl1pPr>
          </a:lstStyle>
          <a:p>
            <a:pPr>
              <a:defRPr/>
            </a:pPr>
            <a:endParaRPr/>
          </a:p>
        </p:txBody>
      </p:sp>
      <p:sp>
        <p:nvSpPr>
          <p:cNvPr id="9" name="Foliennummernplatzhalter 4"/>
          <p:cNvSpPr txBox="1">
            <a:spLocks noGrp="1"/>
          </p:cNvSpPr>
          <p:nvPr>
            <p:ph type="sldNum" sz="quarter" idx="12"/>
          </p:nvPr>
        </p:nvSpPr>
        <p:spPr>
          <a:xfrm>
            <a:off x="6553200" y="6248400"/>
            <a:ext cx="2133600" cy="457200"/>
          </a:xfrm>
          <a:prstGeom prst="rect">
            <a:avLst/>
          </a:prstGeom>
        </p:spPr>
        <p:txBody>
          <a:bodyPr/>
          <a:lstStyle>
            <a:lvl1pPr>
              <a:defRPr/>
            </a:lvl1pPr>
          </a:lstStyle>
          <a:p>
            <a:pPr>
              <a:defRPr/>
            </a:pPr>
            <a:fld id="{5781AFB8-79D7-4DF3-9527-D589F491934B}" type="slidenum">
              <a:rPr/>
              <a:pPr>
                <a:defRPr/>
              </a:pPr>
              <a:t>‹Nr.›</a:t>
            </a:fld>
            <a:endParaRPr/>
          </a:p>
        </p:txBody>
      </p:sp>
      <p:sp>
        <p:nvSpPr>
          <p:cNvPr id="11" name="Foliennummernplatzhalter 4"/>
          <p:cNvSpPr txBox="1">
            <a:spLocks/>
          </p:cNvSpPr>
          <p:nvPr userDrawn="1"/>
        </p:nvSpPr>
        <p:spPr>
          <a:xfrm>
            <a:off x="8748464" y="6506740"/>
            <a:ext cx="395536" cy="351260"/>
          </a:xfrm>
          <a:prstGeom prst="rect">
            <a:avLst/>
          </a:prstGeom>
        </p:spPr>
        <p:txBody>
          <a:bodyPr lIns="0" tIns="0" rIns="0" bIns="0"/>
          <a:lstStyle>
            <a:lvl1pPr hangingPunct="0">
              <a:defRPr lang="de-DE" sz="1400">
                <a:latin typeface="Times New Roman" pitchFamily="18"/>
                <a:cs typeface="Tahoma" pitchFamily="2"/>
              </a:defRPr>
            </a:lvl1pPr>
            <a:lvl2pPr marL="0" marR="0" lvl="0" indent="0" algn="r" defTabSz="914400" rtl="0" fontAlgn="auto" hangingPunct="0">
              <a:lnSpc>
                <a:spcPct val="100000"/>
              </a:lnSpc>
              <a:spcBef>
                <a:spcPts val="0"/>
              </a:spcBef>
              <a:spcAft>
                <a:spcPts val="0"/>
              </a:spcAft>
              <a:buNone/>
              <a:tabLst/>
              <a:defRPr lang="de-DE" sz="1400" b="0" i="0" u="none" strike="noStrike" kern="1200" cap="none" spc="0" baseline="0">
                <a:solidFill>
                  <a:srgbClr val="000000"/>
                </a:solidFill>
                <a:uFillTx/>
                <a:latin typeface="Times New Roman" pitchFamily="18"/>
                <a:ea typeface="Arial Unicode MS" pitchFamily="2"/>
                <a:cs typeface="Tahoma" pitchFamily="2"/>
              </a:defRPr>
            </a:lvl2pPr>
          </a:lstStyle>
          <a:p>
            <a:pPr marL="0" marR="0" lvl="0" indent="0" algn="l" defTabSz="914400" rtl="0" eaLnBrk="1" fontAlgn="base" latinLnBrk="0" hangingPunct="0">
              <a:lnSpc>
                <a:spcPct val="100000"/>
              </a:lnSpc>
              <a:spcBef>
                <a:spcPct val="0"/>
              </a:spcBef>
              <a:spcAft>
                <a:spcPct val="0"/>
              </a:spcAft>
              <a:buClrTx/>
              <a:buSzTx/>
              <a:buFontTx/>
              <a:buNone/>
              <a:tabLst/>
              <a:defRPr/>
            </a:pPr>
            <a:fld id="{C66621D2-31D1-4367-B584-32C6DB17A6B9}" type="slidenum">
              <a:rPr kumimoji="0" lang="de-DE" sz="1400" b="0" i="0" u="none" strike="noStrike" kern="1200" cap="none" spc="0" normalizeH="0" baseline="0" noProof="0" smtClean="0">
                <a:ln>
                  <a:noFill/>
                </a:ln>
                <a:solidFill>
                  <a:schemeClr val="tx1"/>
                </a:solidFill>
                <a:effectLst/>
                <a:uLnTx/>
                <a:uFillTx/>
                <a:latin typeface="Times New Roman" pitchFamily="18"/>
                <a:ea typeface="+mn-ea"/>
                <a:cs typeface="Tahoma" pitchFamily="2"/>
              </a:rPr>
              <a:pPr marL="0" marR="0" lvl="0" indent="0" algn="l" defTabSz="914400" rtl="0" eaLnBrk="1" fontAlgn="base" latinLnBrk="0" hangingPunct="0">
                <a:lnSpc>
                  <a:spcPct val="100000"/>
                </a:lnSpc>
                <a:spcBef>
                  <a:spcPct val="0"/>
                </a:spcBef>
                <a:spcAft>
                  <a:spcPct val="0"/>
                </a:spcAft>
                <a:buClrTx/>
                <a:buSzTx/>
                <a:buFontTx/>
                <a:buNone/>
                <a:tabLst/>
                <a:defRPr/>
              </a:pPr>
              <a:t>‹Nr.›</a:t>
            </a:fld>
            <a:endParaRPr kumimoji="0" lang="de-DE" sz="1400" b="0" i="0" u="none" strike="noStrike" kern="1200" cap="none" spc="0" normalizeH="0" baseline="0" noProof="0">
              <a:ln>
                <a:noFill/>
              </a:ln>
              <a:solidFill>
                <a:schemeClr val="tx1"/>
              </a:solidFill>
              <a:effectLst/>
              <a:uLnTx/>
              <a:uFillTx/>
              <a:latin typeface="Times New Roman" pitchFamily="18"/>
              <a:ea typeface="+mn-ea"/>
              <a:cs typeface="Tahoma" pitchFamily="2"/>
            </a:endParaRPr>
          </a:p>
        </p:txBody>
      </p:sp>
      <p:sp>
        <p:nvSpPr>
          <p:cNvPr id="12" name="Textfeld 11"/>
          <p:cNvSpPr txBox="1"/>
          <p:nvPr userDrawn="1"/>
        </p:nvSpPr>
        <p:spPr>
          <a:xfrm>
            <a:off x="0" y="6641976"/>
            <a:ext cx="8748464" cy="216024"/>
          </a:xfrm>
          <a:prstGeom prst="rect">
            <a:avLst/>
          </a:prstGeom>
          <a:solidFill>
            <a:srgbClr val="333366"/>
          </a:solidFill>
          <a:ln>
            <a:noFill/>
          </a:ln>
        </p:spPr>
        <p:txBody>
          <a:bodyPr lIns="0" tIns="0" rIns="0" bIns="0" anchorCtr="1" compatLnSpc="0"/>
          <a:lstStyle/>
          <a:p>
            <a:pPr algn="ctr" eaLnBrk="1" hangingPunct="1">
              <a:buNone/>
            </a:pPr>
            <a:r>
              <a:rPr lang="de-DE" sz="1400" kern="1200" smtClean="0">
                <a:solidFill>
                  <a:schemeClr val="bg1"/>
                </a:solidFill>
                <a:latin typeface="+mn-lt"/>
                <a:ea typeface="+mn-ea"/>
                <a:cs typeface="+mn-cs"/>
              </a:rPr>
              <a:t>Wissensökologie und Wissensökonomie müssen kein Widerspruch sein - ODOK 2012 – FH Wels 12.9.2012</a:t>
            </a:r>
            <a:endParaRPr lang="de-DE" sz="1400" kern="1200">
              <a:solidFill>
                <a:schemeClr val="bg1"/>
              </a:solidFill>
              <a:latin typeface="+mn-lt"/>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F76760A-2AA9-43B6-8740-68A50030F216}" type="datetimeFigureOut">
              <a:rPr lang="de-DE" smtClean="0"/>
              <a:pPr/>
              <a:t>21.10.15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BF76760A-2AA9-43B6-8740-68A50030F216}" type="datetimeFigureOut">
              <a:rPr lang="de-DE" smtClean="0"/>
              <a:pPr/>
              <a:t>21.10.15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F76760A-2AA9-43B6-8740-68A50030F216}" type="datetimeFigureOut">
              <a:rPr lang="de-DE" smtClean="0"/>
              <a:pPr/>
              <a:t>21.10.15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F76760A-2AA9-43B6-8740-68A50030F216}" type="datetimeFigureOut">
              <a:rPr lang="de-DE" smtClean="0"/>
              <a:pPr/>
              <a:t>21.10.15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F76760A-2AA9-43B6-8740-68A50030F216}" type="datetimeFigureOut">
              <a:rPr lang="de-DE" smtClean="0"/>
              <a:pPr/>
              <a:t>21.10.15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76760A-2AA9-43B6-8740-68A50030F216}" type="datetimeFigureOut">
              <a:rPr lang="de-DE" smtClean="0"/>
              <a:pPr/>
              <a:t>21.10.15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21.10.15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F76760A-2AA9-43B6-8740-68A50030F216}" type="datetimeFigureOut">
              <a:rPr lang="de-DE" smtClean="0"/>
              <a:pPr/>
              <a:t>21.10.15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E3645BC-8F41-49BC-81AF-B015B29A90EE}"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6760A-2AA9-43B6-8740-68A50030F216}" type="datetimeFigureOut">
              <a:rPr lang="de-DE" smtClean="0"/>
              <a:pPr/>
              <a:t>21.10.15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645BC-8F41-49BC-81AF-B015B29A90EE}"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8.xml"/><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slide" Target="slide2.xml"/><Relationship Id="rId5" Type="http://schemas.openxmlformats.org/officeDocument/2006/relationships/image" Target="../media/image3.png"/><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Grp="1"/>
          </p:cNvSpPr>
          <p:nvPr>
            <p:ph type="title"/>
          </p:nvPr>
        </p:nvSpPr>
        <p:spPr>
          <a:xfrm>
            <a:off x="2123728" y="4077072"/>
            <a:ext cx="6840760" cy="1440160"/>
          </a:xfrm>
          <a:solidFill>
            <a:schemeClr val="tx2">
              <a:lumMod val="20000"/>
              <a:lumOff val="80000"/>
            </a:schemeClr>
          </a:solidFill>
        </p:spPr>
        <p:txBody>
          <a:bodyPr anchor="ctr" anchorCtr="1">
            <a:noAutofit/>
          </a:bodyPr>
          <a:lstStyle/>
          <a:p>
            <a:pPr>
              <a:spcBef>
                <a:spcPts val="500"/>
              </a:spcBef>
            </a:pP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800" dirty="0" smtClean="0">
                <a:latin typeface="+mn-lt"/>
              </a:rPr>
              <a:t>Rainer Kuhlen</a:t>
            </a:r>
            <a:br>
              <a:rPr lang="de-DE" sz="2800" dirty="0" smtClean="0">
                <a:latin typeface="+mn-lt"/>
              </a:rPr>
            </a:br>
            <a:r>
              <a:rPr lang="de-DE" sz="1800" dirty="0" smtClean="0">
                <a:latin typeface="+mn-lt"/>
              </a:rPr>
              <a:t>Sprecher des Aktionsbündnisses Urheberrecht für Bildung und Wissenschaft </a:t>
            </a:r>
            <a:br>
              <a:rPr lang="de-DE" sz="1800" dirty="0" smtClean="0">
                <a:latin typeface="+mn-lt"/>
              </a:rPr>
            </a:br>
            <a:r>
              <a:rPr lang="de-DE" sz="1800" dirty="0" smtClean="0">
                <a:latin typeface="+mn-lt"/>
              </a:rPr>
              <a:t>www.kuhlen.name</a:t>
            </a:r>
            <a:r>
              <a:rPr sz="1800" b="1" dirty="0" smtClean="0">
                <a:latin typeface="+mn-lt"/>
                <a:ea typeface="Arial Unicode MS" pitchFamily="34" charset="-128"/>
                <a:cs typeface="Arial" pitchFamily="34" charset="0"/>
              </a:rPr>
              <a:t/>
            </a:r>
            <a:br>
              <a:rPr sz="1800" b="1" dirty="0" smtClean="0">
                <a:latin typeface="+mn-lt"/>
                <a:ea typeface="Arial Unicode MS" pitchFamily="34" charset="-128"/>
                <a:cs typeface="Arial" pitchFamily="34" charset="0"/>
              </a:rPr>
            </a:b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endParaRPr sz="2000" b="1" dirty="0" smtClean="0">
              <a:latin typeface="+mn-lt"/>
              <a:ea typeface="Arial Unicode MS" pitchFamily="34" charset="-128"/>
              <a:cs typeface="Arial" pitchFamily="34" charset="0"/>
            </a:endParaRPr>
          </a:p>
        </p:txBody>
      </p:sp>
      <p:sp>
        <p:nvSpPr>
          <p:cNvPr id="8" name="Rechteck 7"/>
          <p:cNvSpPr/>
          <p:nvPr/>
        </p:nvSpPr>
        <p:spPr>
          <a:xfrm>
            <a:off x="8676456" y="6525344"/>
            <a:ext cx="467544"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utoShape 6">
            <a:hlinkClick r:id="rId3" action="ppaction://hlinksldjump"/>
          </p:cNvPr>
          <p:cNvSpPr>
            <a:spLocks/>
          </p:cNvSpPr>
          <p:nvPr/>
        </p:nvSpPr>
        <p:spPr bwMode="auto">
          <a:xfrm flipH="1">
            <a:off x="8028384" y="6381328"/>
            <a:ext cx="945704" cy="593570"/>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wrap="square" lIns="18004" tIns="10799" rIns="18004" bIns="10799" anchor="ctr" anchorCtr="1">
            <a:spAutoFit/>
          </a:bodyPr>
          <a:lstStyle/>
          <a:p>
            <a:endParaRPr lang="de-DE" dirty="0"/>
          </a:p>
        </p:txBody>
      </p:sp>
      <p:sp>
        <p:nvSpPr>
          <p:cNvPr id="11" name="Rectangle 2"/>
          <p:cNvSpPr txBox="1">
            <a:spLocks noGrp="1"/>
          </p:cNvSpPr>
          <p:nvPr>
            <p:ph type="title"/>
          </p:nvPr>
        </p:nvSpPr>
        <p:spPr>
          <a:xfrm>
            <a:off x="1835696" y="2060848"/>
            <a:ext cx="7128792" cy="1728192"/>
          </a:xfrm>
          <a:solidFill>
            <a:srgbClr val="000090"/>
          </a:solidFill>
        </p:spPr>
        <p:txBody>
          <a:bodyPr anchor="ctr" anchorCtr="1">
            <a:noAutofit/>
          </a:bodyPr>
          <a:lstStyle/>
          <a:p>
            <a:pPr>
              <a:spcBef>
                <a:spcPts val="500"/>
              </a:spcBef>
            </a:pP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800" b="1" dirty="0" smtClean="0">
                <a:solidFill>
                  <a:schemeClr val="bg1"/>
                </a:solidFill>
              </a:rPr>
              <a:t>Anforderungen </a:t>
            </a:r>
            <a:r>
              <a:rPr lang="de-DE" sz="2800" b="1" dirty="0">
                <a:solidFill>
                  <a:schemeClr val="bg1"/>
                </a:solidFill>
              </a:rPr>
              <a:t>zur Umsetzung einer Allgemeinen Bildungs- und Wissenschaftsschranke</a:t>
            </a:r>
            <a:r>
              <a:rPr sz="1800" b="1" dirty="0" smtClean="0">
                <a:solidFill>
                  <a:schemeClr val="bg1"/>
                </a:solidFill>
                <a:latin typeface="+mn-lt"/>
                <a:ea typeface="Arial Unicode MS" pitchFamily="34" charset="-128"/>
                <a:cs typeface="Arial" pitchFamily="34" charset="0"/>
              </a:rPr>
              <a:t/>
            </a:r>
            <a:br>
              <a:rPr sz="1800" b="1" dirty="0" smtClean="0">
                <a:solidFill>
                  <a:schemeClr val="bg1"/>
                </a:solidFill>
                <a:latin typeface="+mn-lt"/>
                <a:ea typeface="Arial Unicode MS" pitchFamily="34" charset="-128"/>
                <a:cs typeface="Arial" pitchFamily="34" charset="0"/>
              </a:rPr>
            </a:br>
            <a:r>
              <a:rPr sz="2000" b="1" dirty="0" smtClean="0">
                <a:solidFill>
                  <a:schemeClr val="bg1"/>
                </a:solidFill>
                <a:latin typeface="+mn-lt"/>
                <a:ea typeface="Arial Unicode MS" pitchFamily="34" charset="-128"/>
                <a:cs typeface="Arial" pitchFamily="34" charset="0"/>
              </a:rPr>
              <a:t/>
            </a:r>
            <a:br>
              <a:rPr sz="2000" b="1" dirty="0" smtClean="0">
                <a:solidFill>
                  <a:schemeClr val="bg1"/>
                </a:solidFill>
                <a:latin typeface="+mn-lt"/>
                <a:ea typeface="Arial Unicode MS" pitchFamily="34" charset="-128"/>
                <a:cs typeface="Arial" pitchFamily="34" charset="0"/>
              </a:rPr>
            </a:br>
            <a:endParaRPr sz="2000" b="1" dirty="0" smtClean="0">
              <a:solidFill>
                <a:schemeClr val="bg1"/>
              </a:solidFill>
              <a:latin typeface="+mn-lt"/>
              <a:ea typeface="Arial Unicode MS" pitchFamily="34" charset="-128"/>
              <a:cs typeface="Arial" pitchFamily="34" charset="0"/>
            </a:endParaRPr>
          </a:p>
        </p:txBody>
      </p:sp>
      <p:sp>
        <p:nvSpPr>
          <p:cNvPr id="13" name="Rectangle 2"/>
          <p:cNvSpPr txBox="1">
            <a:spLocks noGrp="1"/>
          </p:cNvSpPr>
          <p:nvPr>
            <p:ph type="title" idx="4294967295"/>
          </p:nvPr>
        </p:nvSpPr>
        <p:spPr>
          <a:xfrm>
            <a:off x="2027718" y="5589240"/>
            <a:ext cx="6936770" cy="792088"/>
          </a:xfrm>
          <a:solidFill>
            <a:schemeClr val="tx2">
              <a:lumMod val="20000"/>
              <a:lumOff val="80000"/>
            </a:schemeClr>
          </a:solidFill>
        </p:spPr>
        <p:txBody>
          <a:bodyPr anchor="ctr" anchorCtr="1">
            <a:noAutofit/>
          </a:bodyPr>
          <a:lstStyle/>
          <a:p>
            <a:r>
              <a:rPr lang="de-DE" sz="1800" dirty="0" smtClean="0">
                <a:latin typeface="+mn-lt"/>
              </a:rPr>
              <a:t>15. Oktober 2015 i</a:t>
            </a:r>
            <a:r>
              <a:rPr lang="de-DE" sz="1800" i="1" dirty="0" smtClean="0"/>
              <a:t>n </a:t>
            </a:r>
            <a:r>
              <a:rPr lang="de-DE" sz="1800" i="1" dirty="0"/>
              <a:t>Räumen des </a:t>
            </a:r>
            <a:r>
              <a:rPr lang="de-DE" sz="1800" i="1" dirty="0" err="1"/>
              <a:t>Wikimedia</a:t>
            </a:r>
            <a:r>
              <a:rPr lang="de-DE" sz="1800" i="1" dirty="0"/>
              <a:t> e.V. </a:t>
            </a:r>
            <a:r>
              <a:rPr lang="de-DE" sz="1800" dirty="0" smtClean="0">
                <a:latin typeface="+mn-lt"/>
              </a:rPr>
              <a:t> in Berlin</a:t>
            </a:r>
            <a:endParaRPr lang="de-DE" sz="1800" dirty="0" smtClean="0">
              <a:latin typeface="+mn-lt"/>
              <a:ea typeface="Arial Unicode MS" pitchFamily="34" charset="-128"/>
              <a:cs typeface="Arial" pitchFamily="34" charset="0"/>
            </a:endParaRPr>
          </a:p>
        </p:txBody>
      </p:sp>
      <p:sp>
        <p:nvSpPr>
          <p:cNvPr id="10" name="Rectangle 2"/>
          <p:cNvSpPr txBox="1">
            <a:spLocks noGrp="1"/>
          </p:cNvSpPr>
          <p:nvPr>
            <p:ph type="title"/>
          </p:nvPr>
        </p:nvSpPr>
        <p:spPr>
          <a:xfrm>
            <a:off x="0" y="44624"/>
            <a:ext cx="9144000" cy="1872208"/>
          </a:xfrm>
          <a:solidFill>
            <a:schemeClr val="tx2">
              <a:lumMod val="20000"/>
              <a:lumOff val="80000"/>
            </a:schemeClr>
          </a:solidFill>
        </p:spPr>
        <p:txBody>
          <a:bodyPr anchor="ctr" anchorCtr="1">
            <a:noAutofit/>
          </a:bodyPr>
          <a:lstStyle/>
          <a:p>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r>
              <a:rPr lang="de-DE" sz="2000" b="1" dirty="0" smtClean="0">
                <a:latin typeface="+mn-lt"/>
                <a:ea typeface="Arial Unicode MS" pitchFamily="34" charset="-128"/>
                <a:cs typeface="Arial" pitchFamily="34" charset="0"/>
              </a:rPr>
              <a:t/>
            </a:r>
            <a:br>
              <a:rPr lang="de-DE" sz="2000" b="1" dirty="0" smtClean="0">
                <a:latin typeface="+mn-lt"/>
                <a:ea typeface="Arial Unicode MS" pitchFamily="34" charset="-128"/>
                <a:cs typeface="Arial" pitchFamily="34" charset="0"/>
              </a:rPr>
            </a:br>
            <a:r>
              <a:rPr lang="de-DE" sz="2400" b="1" dirty="0"/>
              <a:t>Sind Bildung, Wissenschaft und Vergütung europäische oder nationale Aspekte des Urheberrechts?</a:t>
            </a:r>
            <a:br>
              <a:rPr lang="de-DE" sz="2400" b="1" dirty="0"/>
            </a:br>
            <a:r>
              <a:rPr lang="de-DE" sz="2400" b="1" dirty="0"/>
              <a:t>Offener Workshop des „Urheberrecht für Bildung und Wissenschaft e.V</a:t>
            </a:r>
            <a:r>
              <a:rPr lang="de-DE" sz="2400" b="1" dirty="0" smtClean="0"/>
              <a:t>.</a:t>
            </a:r>
            <a:r>
              <a:rPr sz="2000" b="1" dirty="0" smtClean="0">
                <a:latin typeface="+mn-lt"/>
                <a:ea typeface="Arial Unicode MS" pitchFamily="34" charset="-128"/>
                <a:cs typeface="Arial" pitchFamily="34" charset="0"/>
              </a:rPr>
              <a:t/>
            </a:r>
            <a:br>
              <a:rPr sz="2000" b="1" dirty="0" smtClean="0">
                <a:latin typeface="+mn-lt"/>
                <a:ea typeface="Arial Unicode MS" pitchFamily="34" charset="-128"/>
                <a:cs typeface="Arial" pitchFamily="34" charset="0"/>
              </a:rPr>
            </a:br>
            <a:endParaRPr sz="2000" b="1" dirty="0" smtClean="0">
              <a:latin typeface="+mn-lt"/>
              <a:ea typeface="Arial Unicode MS" pitchFamily="34" charset="-128"/>
              <a:cs typeface="Arial" pitchFamily="34" charset="0"/>
            </a:endParaRPr>
          </a:p>
        </p:txBody>
      </p:sp>
      <p:pic>
        <p:nvPicPr>
          <p:cNvPr id="1028" name="Picture 4"/>
          <p:cNvPicPr>
            <a:picLocks noChangeAspect="1" noChangeArrowheads="1"/>
          </p:cNvPicPr>
          <p:nvPr/>
        </p:nvPicPr>
        <p:blipFill>
          <a:blip r:embed="rId4" cstate="print"/>
          <a:srcRect/>
          <a:stretch>
            <a:fillRect/>
          </a:stretch>
        </p:blipFill>
        <p:spPr bwMode="auto">
          <a:xfrm>
            <a:off x="61410" y="3068960"/>
            <a:ext cx="2206334" cy="2852930"/>
          </a:xfrm>
          <a:prstGeom prst="rect">
            <a:avLst/>
          </a:prstGeom>
          <a:noFill/>
          <a:ln w="9525">
            <a:noFill/>
            <a:miter lim="800000"/>
            <a:headEnd/>
            <a:tailEnd/>
          </a:ln>
        </p:spPr>
      </p:pic>
      <p:sp>
        <p:nvSpPr>
          <p:cNvPr id="2" name="Textfeld 1"/>
          <p:cNvSpPr txBox="1"/>
          <p:nvPr/>
        </p:nvSpPr>
        <p:spPr>
          <a:xfrm>
            <a:off x="395536" y="6453336"/>
            <a:ext cx="7344816" cy="369332"/>
          </a:xfrm>
          <a:prstGeom prst="rect">
            <a:avLst/>
          </a:prstGeom>
          <a:noFill/>
        </p:spPr>
        <p:txBody>
          <a:bodyPr wrap="square" rtlCol="0">
            <a:spAutoFit/>
          </a:bodyPr>
          <a:lstStyle/>
          <a:p>
            <a:r>
              <a:rPr lang="de-DE" smtClean="0"/>
              <a:t>Die Folien </a:t>
            </a:r>
            <a:r>
              <a:rPr lang="de-DE" dirty="0" smtClean="0"/>
              <a:t>wurden im Anschluss an den Vortrag noch einmal überarbeitet.</a:t>
            </a:r>
            <a:endParaRPr lang="de-DE"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95536" y="1340768"/>
            <a:ext cx="8352928" cy="1965666"/>
          </a:xfrm>
          <a:prstGeom prst="rect">
            <a:avLst/>
          </a:prstGeom>
          <a:noFill/>
        </p:spPr>
        <p:txBody>
          <a:bodyPr wrap="square" rtlCol="0">
            <a:spAutoFit/>
          </a:bodyPr>
          <a:lstStyle/>
          <a:p>
            <a:pPr algn="ctr">
              <a:lnSpc>
                <a:spcPct val="140000"/>
              </a:lnSpc>
            </a:pPr>
            <a:r>
              <a:rPr lang="de-DE" sz="2200" smtClean="0"/>
              <a:t>(</a:t>
            </a:r>
            <a:r>
              <a:rPr lang="de-DE" sz="2200" dirty="0" smtClean="0"/>
              <a:t>jeweils in Abs.1, Satz 1)</a:t>
            </a:r>
            <a:br>
              <a:rPr lang="de-DE" sz="2200" dirty="0" smtClean="0"/>
            </a:br>
            <a:r>
              <a:rPr lang="de-DE" sz="2200" dirty="0" smtClean="0"/>
              <a:t>wird eine Einschränkung der privilegierten Nutzung </a:t>
            </a:r>
            <a:r>
              <a:rPr lang="de-DE" sz="2200" dirty="0"/>
              <a:t>durch „</a:t>
            </a:r>
            <a:r>
              <a:rPr lang="de-DE" sz="2200" b="1" dirty="0"/>
              <a:t>keinen kommerziellen </a:t>
            </a:r>
            <a:r>
              <a:rPr lang="de-DE" sz="2200" b="1" dirty="0" smtClean="0"/>
              <a:t>Zwecken“ </a:t>
            </a:r>
            <a:r>
              <a:rPr lang="de-DE" sz="2200" dirty="0" smtClean="0"/>
              <a:t>(XX-</a:t>
            </a:r>
            <a:r>
              <a:rPr lang="de-DE" sz="2200" dirty="0" err="1" smtClean="0"/>
              <a:t>Durantay</a:t>
            </a:r>
            <a:r>
              <a:rPr lang="de-DE" sz="2200" dirty="0" smtClean="0"/>
              <a:t>) bzw. durch „</a:t>
            </a:r>
            <a:r>
              <a:rPr lang="de-DE" sz="2200" b="1" dirty="0"/>
              <a:t>nicht kommerzielle </a:t>
            </a:r>
            <a:r>
              <a:rPr lang="de-DE" sz="2200" b="1" dirty="0" smtClean="0"/>
              <a:t>Zwecke</a:t>
            </a:r>
            <a:r>
              <a:rPr lang="de-DE" sz="2200" dirty="0" smtClean="0"/>
              <a:t>“ (Aktionsbündnis) vorgenommen.</a:t>
            </a:r>
          </a:p>
        </p:txBody>
      </p:sp>
      <p:sp>
        <p:nvSpPr>
          <p:cNvPr id="5" name="Rechteck 4"/>
          <p:cNvSpPr/>
          <p:nvPr/>
        </p:nvSpPr>
        <p:spPr>
          <a:xfrm>
            <a:off x="0" y="0"/>
            <a:ext cx="9144000" cy="980728"/>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rgbClr val="FFFFFF"/>
                </a:solidFill>
              </a:rPr>
              <a:t>In beiden </a:t>
            </a:r>
            <a:r>
              <a:rPr lang="de-DE" sz="3200" b="1" dirty="0" smtClean="0">
                <a:solidFill>
                  <a:srgbClr val="FFFFFF"/>
                </a:solidFill>
              </a:rPr>
              <a:t>Vorschlägen</a:t>
            </a:r>
            <a:endParaRPr lang="de-DE" sz="2400" dirty="0" smtClean="0">
              <a:solidFill>
                <a:srgbClr val="FFFFFF"/>
              </a:solidFill>
            </a:endParaRPr>
          </a:p>
        </p:txBody>
      </p:sp>
      <p:sp>
        <p:nvSpPr>
          <p:cNvPr id="7" name="Textfeld 6"/>
          <p:cNvSpPr txBox="1"/>
          <p:nvPr/>
        </p:nvSpPr>
        <p:spPr>
          <a:xfrm>
            <a:off x="323528" y="3573016"/>
            <a:ext cx="8352928" cy="3088025"/>
          </a:xfrm>
          <a:prstGeom prst="rect">
            <a:avLst/>
          </a:prstGeom>
          <a:noFill/>
        </p:spPr>
        <p:txBody>
          <a:bodyPr wrap="square" rtlCol="0">
            <a:spAutoFit/>
          </a:bodyPr>
          <a:lstStyle/>
          <a:p>
            <a:pPr algn="ctr">
              <a:lnSpc>
                <a:spcPct val="140000"/>
              </a:lnSpc>
            </a:pPr>
            <a:r>
              <a:rPr lang="de-DE" sz="2000" dirty="0" smtClean="0"/>
              <a:t>Das Kriterium „</a:t>
            </a:r>
            <a:r>
              <a:rPr lang="de-DE" sz="2000" b="1" dirty="0" smtClean="0"/>
              <a:t>nicht-kommerziell</a:t>
            </a:r>
            <a:r>
              <a:rPr lang="de-DE" sz="2000" dirty="0" smtClean="0"/>
              <a:t>“ wird, nicht zuletzt auch in der gegenwärtigen Reformdiskussion in der EU, als </a:t>
            </a:r>
            <a:r>
              <a:rPr lang="de-DE" sz="2000" b="1" dirty="0" smtClean="0"/>
              <a:t>zu einschränkend </a:t>
            </a:r>
            <a:r>
              <a:rPr lang="de-DE" sz="2000" dirty="0" smtClean="0"/>
              <a:t>kritisiert. </a:t>
            </a:r>
          </a:p>
          <a:p>
            <a:pPr algn="ctr">
              <a:lnSpc>
                <a:spcPct val="140000"/>
              </a:lnSpc>
            </a:pPr>
            <a:r>
              <a:rPr lang="de-DE" sz="2000" dirty="0" smtClean="0"/>
              <a:t>Möglich wäre eine Einschränkung, dass durch die durch ABWS privilegierte Nutzung von Wissenschaftlern in Forschungsvorhaben, an denen Partner aus der Wirtschaft beteiligt sind, </a:t>
            </a:r>
            <a:r>
              <a:rPr lang="de-DE" sz="2000" b="1" dirty="0" smtClean="0"/>
              <a:t>kein direkter kommerzieller Nutzen </a:t>
            </a:r>
            <a:r>
              <a:rPr lang="de-DE" sz="2000" dirty="0" smtClean="0"/>
              <a:t>erzielt werden darf – es sich eben um Forschung handelt. Aber die Diskussion ist darüber noch offen.</a:t>
            </a:r>
          </a:p>
        </p:txBody>
      </p:sp>
    </p:spTree>
    <p:extLst>
      <p:ext uri="{BB962C8B-B14F-4D97-AF65-F5344CB8AC3E}">
        <p14:creationId xmlns:p14="http://schemas.microsoft.com/office/powerpoint/2010/main" val="15045719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467544" y="1196752"/>
            <a:ext cx="8352928" cy="830997"/>
          </a:xfrm>
          <a:prstGeom prst="rect">
            <a:avLst/>
          </a:prstGeom>
          <a:noFill/>
        </p:spPr>
        <p:txBody>
          <a:bodyPr wrap="square" rtlCol="0">
            <a:spAutoFit/>
          </a:bodyPr>
          <a:lstStyle/>
          <a:p>
            <a:r>
              <a:rPr lang="de-DE" sz="2400" dirty="0" smtClean="0"/>
              <a:t>Schon im Titel bezieht sich die ABWS nicht nur auf Wissenschaft sondern auch auf Bildung.</a:t>
            </a:r>
            <a:endParaRPr lang="de-DE" sz="2400" dirty="0"/>
          </a:p>
        </p:txBody>
      </p:sp>
      <p:sp>
        <p:nvSpPr>
          <p:cNvPr id="5" name="Rechteck 4"/>
          <p:cNvSpPr/>
          <p:nvPr/>
        </p:nvSpPr>
        <p:spPr>
          <a:xfrm>
            <a:off x="0" y="0"/>
            <a:ext cx="9144000" cy="980728"/>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rgbClr val="FFFFFF"/>
                </a:solidFill>
              </a:rPr>
              <a:t>A</a:t>
            </a:r>
            <a:r>
              <a:rPr lang="de-DE" sz="2400" b="1" dirty="0" smtClean="0">
                <a:solidFill>
                  <a:srgbClr val="FFFFFF"/>
                </a:solidFill>
              </a:rPr>
              <a:t>llgemeine Bildungs- und Wissenschaftsschranke - § XX - Detailkritik an dem </a:t>
            </a:r>
            <a:r>
              <a:rPr lang="de-DE" sz="2400" b="1" dirty="0" err="1" smtClean="0">
                <a:solidFill>
                  <a:srgbClr val="FFFFFF"/>
                </a:solidFill>
              </a:rPr>
              <a:t>Durantaye</a:t>
            </a:r>
            <a:r>
              <a:rPr lang="de-DE" sz="2400" b="1" dirty="0" smtClean="0">
                <a:solidFill>
                  <a:srgbClr val="FFFFFF"/>
                </a:solidFill>
              </a:rPr>
              <a:t>-Vorschlag</a:t>
            </a:r>
            <a:endParaRPr lang="de-DE" sz="2400" dirty="0" smtClean="0">
              <a:solidFill>
                <a:srgbClr val="FFFFFF"/>
              </a:solidFill>
            </a:endParaRPr>
          </a:p>
        </p:txBody>
      </p:sp>
      <p:sp>
        <p:nvSpPr>
          <p:cNvPr id="8" name="Textfeld 7"/>
          <p:cNvSpPr txBox="1"/>
          <p:nvPr/>
        </p:nvSpPr>
        <p:spPr>
          <a:xfrm>
            <a:off x="395536" y="2132856"/>
            <a:ext cx="8352928" cy="3416320"/>
          </a:xfrm>
          <a:prstGeom prst="rect">
            <a:avLst/>
          </a:prstGeom>
          <a:noFill/>
        </p:spPr>
        <p:txBody>
          <a:bodyPr wrap="square" rtlCol="0">
            <a:spAutoFit/>
          </a:bodyPr>
          <a:lstStyle/>
          <a:p>
            <a:r>
              <a:rPr lang="de-DE" sz="2400" dirty="0" smtClean="0"/>
              <a:t>Die Formulierung in Abs. 1, Satz 1 „</a:t>
            </a:r>
            <a:r>
              <a:rPr lang="de-DE" sz="2400" b="1" dirty="0"/>
              <a:t>Veranschaulichung des Unterrichts an </a:t>
            </a:r>
            <a:r>
              <a:rPr lang="de-DE" sz="2400" b="1" dirty="0" smtClean="0"/>
              <a:t>Bildungseinrichtungen“</a:t>
            </a:r>
            <a:r>
              <a:rPr lang="de-DE" sz="2400" dirty="0" smtClean="0"/>
              <a:t> hält das Aktionsbündnis für zu eng. </a:t>
            </a:r>
          </a:p>
          <a:p>
            <a:endParaRPr lang="de-DE" sz="2400" dirty="0" smtClean="0"/>
          </a:p>
          <a:p>
            <a:r>
              <a:rPr lang="de-DE" sz="2400" dirty="0" smtClean="0"/>
              <a:t>Der Vorschlag „</a:t>
            </a:r>
            <a:r>
              <a:rPr lang="de-DE" sz="2400" b="1" dirty="0"/>
              <a:t>Lehr- und Lernprozesse von Lehrveranstaltungen an </a:t>
            </a:r>
            <a:r>
              <a:rPr lang="de-DE" sz="2400" b="1" dirty="0" smtClean="0"/>
              <a:t>Bildungseinrichtungen</a:t>
            </a:r>
            <a:r>
              <a:rPr lang="de-DE" sz="2400" dirty="0" smtClean="0"/>
              <a:t>“ ist weiter und trägt mit der Privilegierung auch des </a:t>
            </a:r>
            <a:r>
              <a:rPr lang="de-DE" sz="2400" b="1" dirty="0" smtClean="0"/>
              <a:t>Lernens</a:t>
            </a:r>
            <a:r>
              <a:rPr lang="de-DE" sz="2400" dirty="0" smtClean="0"/>
              <a:t> den didaktischen Zielen des selbstbestimmten Lernens, nicht nur, aber vor allem im eLearning, Rechnung.</a:t>
            </a:r>
            <a:endParaRPr lang="de-DE" sz="2400" dirty="0"/>
          </a:p>
        </p:txBody>
      </p:sp>
    </p:spTree>
    <p:extLst>
      <p:ext uri="{BB962C8B-B14F-4D97-AF65-F5344CB8AC3E}">
        <p14:creationId xmlns:p14="http://schemas.microsoft.com/office/powerpoint/2010/main" val="374246575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115616" y="144016"/>
            <a:ext cx="6264696"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Zwischenfazit</a:t>
            </a:r>
            <a:endParaRPr lang="de-DE" sz="2400" b="1" dirty="0">
              <a:solidFill>
                <a:srgbClr val="FFFFFF"/>
              </a:solidFill>
            </a:endParaRPr>
          </a:p>
        </p:txBody>
      </p:sp>
      <p:sp>
        <p:nvSpPr>
          <p:cNvPr id="6" name="Textfeld 5"/>
          <p:cNvSpPr txBox="1"/>
          <p:nvPr/>
        </p:nvSpPr>
        <p:spPr>
          <a:xfrm>
            <a:off x="575048" y="960886"/>
            <a:ext cx="8568952" cy="1815882"/>
          </a:xfrm>
          <a:prstGeom prst="rect">
            <a:avLst/>
          </a:prstGeom>
          <a:noFill/>
        </p:spPr>
        <p:txBody>
          <a:bodyPr wrap="square" rtlCol="0">
            <a:spAutoFit/>
          </a:bodyPr>
          <a:lstStyle/>
          <a:p>
            <a:r>
              <a:rPr lang="de-DE" sz="2200" dirty="0" smtClean="0"/>
              <a:t>Das Aktionsbündnis verwendet in der Klausel nicht den unbestimmten Rechtsbegriff „geboten“, sondern orientiert alles an dem Zweckbegriff für Forschung bzw. Lehren </a:t>
            </a:r>
            <a:r>
              <a:rPr lang="de-DE" sz="2400" b="1" dirty="0" smtClean="0"/>
              <a:t>und Lernen</a:t>
            </a:r>
            <a:r>
              <a:rPr lang="de-DE" sz="2200" dirty="0" smtClean="0"/>
              <a:t>. </a:t>
            </a:r>
          </a:p>
          <a:p>
            <a:endParaRPr lang="de-DE" sz="2200" dirty="0"/>
          </a:p>
          <a:p>
            <a:r>
              <a:rPr lang="de-DE" sz="2200" dirty="0" smtClean="0"/>
              <a:t>Anders </a:t>
            </a:r>
            <a:r>
              <a:rPr lang="de-DE" sz="2200" dirty="0" err="1" smtClean="0"/>
              <a:t>Durantaye</a:t>
            </a:r>
            <a:r>
              <a:rPr lang="de-DE" sz="2200" dirty="0" smtClean="0"/>
              <a:t> § XX, Abs. 1, Satz 1</a:t>
            </a:r>
          </a:p>
        </p:txBody>
      </p:sp>
      <p:sp>
        <p:nvSpPr>
          <p:cNvPr id="7" name="Textfeld 6"/>
          <p:cNvSpPr txBox="1"/>
          <p:nvPr/>
        </p:nvSpPr>
        <p:spPr>
          <a:xfrm>
            <a:off x="546295" y="2852936"/>
            <a:ext cx="8568952" cy="1107996"/>
          </a:xfrm>
          <a:prstGeom prst="rect">
            <a:avLst/>
          </a:prstGeom>
          <a:noFill/>
        </p:spPr>
        <p:txBody>
          <a:bodyPr wrap="square" rtlCol="0">
            <a:spAutoFit/>
          </a:bodyPr>
          <a:lstStyle/>
          <a:p>
            <a:r>
              <a:rPr lang="de-DE" sz="2200" dirty="0" smtClean="0"/>
              <a:t>Nach dem </a:t>
            </a:r>
            <a:r>
              <a:rPr lang="de-DE" sz="2200" dirty="0" err="1" smtClean="0"/>
              <a:t>Durantaye</a:t>
            </a:r>
            <a:r>
              <a:rPr lang="de-DE" sz="2200" dirty="0" smtClean="0"/>
              <a:t>-Vorschlag </a:t>
            </a:r>
            <a:r>
              <a:rPr lang="de-DE" sz="2200" dirty="0"/>
              <a:t>würden, im Einvernehmen mit der derzeit geltenden Rechtsprechung, </a:t>
            </a:r>
            <a:r>
              <a:rPr lang="de-DE" sz="2200" dirty="0" smtClean="0"/>
              <a:t>durch „geboten“ die bisherigen Regelungen </a:t>
            </a:r>
            <a:r>
              <a:rPr lang="de-DE" sz="2200" dirty="0" err="1" smtClean="0"/>
              <a:t>z.b.</a:t>
            </a:r>
            <a:r>
              <a:rPr lang="de-DE" sz="2200" dirty="0" smtClean="0"/>
              <a:t> von § 52a, weiter bestehen bleiben.:</a:t>
            </a:r>
          </a:p>
        </p:txBody>
      </p:sp>
      <p:sp>
        <p:nvSpPr>
          <p:cNvPr id="8" name="Textfeld 7"/>
          <p:cNvSpPr txBox="1"/>
          <p:nvPr/>
        </p:nvSpPr>
        <p:spPr>
          <a:xfrm>
            <a:off x="580359" y="4070682"/>
            <a:ext cx="8568952" cy="769441"/>
          </a:xfrm>
          <a:prstGeom prst="rect">
            <a:avLst/>
          </a:prstGeom>
          <a:noFill/>
        </p:spPr>
        <p:txBody>
          <a:bodyPr wrap="square" rtlCol="0">
            <a:spAutoFit/>
          </a:bodyPr>
          <a:lstStyle/>
          <a:p>
            <a:pPr marL="342900" indent="-342900">
              <a:buFont typeface="Wingdings" charset="2"/>
              <a:buChar char="ü"/>
            </a:pPr>
            <a:r>
              <a:rPr lang="de-DE" sz="2200" dirty="0" smtClean="0"/>
              <a:t>Nutzung nicht erlaubt, wenn ein (angemessenes) Verlagsangebot vorliegt</a:t>
            </a:r>
          </a:p>
        </p:txBody>
      </p:sp>
      <p:sp>
        <p:nvSpPr>
          <p:cNvPr id="9" name="Textfeld 8"/>
          <p:cNvSpPr txBox="1"/>
          <p:nvPr/>
        </p:nvSpPr>
        <p:spPr>
          <a:xfrm>
            <a:off x="572983" y="4934778"/>
            <a:ext cx="8103473" cy="1446550"/>
          </a:xfrm>
          <a:prstGeom prst="rect">
            <a:avLst/>
          </a:prstGeom>
          <a:noFill/>
        </p:spPr>
        <p:txBody>
          <a:bodyPr wrap="square" rtlCol="0">
            <a:spAutoFit/>
          </a:bodyPr>
          <a:lstStyle/>
          <a:p>
            <a:pPr marL="342900" indent="-342900">
              <a:buFont typeface="Wingdings" charset="2"/>
              <a:buChar char="ü"/>
            </a:pPr>
            <a:r>
              <a:rPr lang="de-DE" sz="2200" dirty="0" smtClean="0"/>
              <a:t>Nur „</a:t>
            </a:r>
            <a:r>
              <a:rPr lang="de-DE" sz="2200" dirty="0"/>
              <a:t>veröffentlichte kleine Teile eines Werkes, Werke geringen Umfangs sowie einzelne Beiträge aus Zeitungen oder </a:t>
            </a:r>
            <a:r>
              <a:rPr lang="de-DE" sz="2200" dirty="0" err="1" smtClean="0"/>
              <a:t>Zeitschrif-ten</a:t>
            </a:r>
            <a:r>
              <a:rPr lang="de-DE" sz="2200" dirty="0" smtClean="0"/>
              <a:t>“ (entsprechend 52a UrhG)  </a:t>
            </a:r>
            <a:r>
              <a:rPr lang="de-DE" sz="2200" dirty="0"/>
              <a:t>dürfen zur Veranschaulichung des Unterrichts bzw. für die eigene Forschung genutzt </a:t>
            </a:r>
            <a:r>
              <a:rPr lang="de-DE" sz="2200" dirty="0" smtClean="0"/>
              <a:t>werden.</a:t>
            </a:r>
            <a:endParaRPr lang="de-DE" sz="2200" dirty="0"/>
          </a:p>
        </p:txBody>
      </p:sp>
      <p:sp>
        <p:nvSpPr>
          <p:cNvPr id="10" name="Rechteck 9"/>
          <p:cNvSpPr/>
          <p:nvPr/>
        </p:nvSpPr>
        <p:spPr>
          <a:xfrm>
            <a:off x="0" y="0"/>
            <a:ext cx="9144000" cy="980728"/>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rgbClr val="FFFFFF"/>
                </a:solidFill>
              </a:rPr>
              <a:t>A</a:t>
            </a:r>
            <a:r>
              <a:rPr lang="de-DE" sz="2400" b="1" dirty="0" smtClean="0">
                <a:solidFill>
                  <a:srgbClr val="FFFFFF"/>
                </a:solidFill>
              </a:rPr>
              <a:t>llgemeine Bildungs- und Wissenschaftsschranke - § XX Grundlegende Kritik an dem </a:t>
            </a:r>
            <a:r>
              <a:rPr lang="de-DE" sz="2400" b="1" dirty="0" err="1" smtClean="0">
                <a:solidFill>
                  <a:srgbClr val="FFFFFF"/>
                </a:solidFill>
              </a:rPr>
              <a:t>Durantaye</a:t>
            </a:r>
            <a:r>
              <a:rPr lang="de-DE" sz="2400" b="1" dirty="0" smtClean="0">
                <a:solidFill>
                  <a:srgbClr val="FFFFFF"/>
                </a:solidFill>
              </a:rPr>
              <a:t>-Vorschlag</a:t>
            </a:r>
            <a:endParaRPr lang="de-DE" sz="2400" dirty="0" smtClean="0">
              <a:solidFill>
                <a:srgbClr val="FFFFFF"/>
              </a:solidFill>
            </a:endParaRPr>
          </a:p>
        </p:txBody>
      </p:sp>
    </p:spTree>
    <p:extLst>
      <p:ext uri="{BB962C8B-B14F-4D97-AF65-F5344CB8AC3E}">
        <p14:creationId xmlns:p14="http://schemas.microsoft.com/office/powerpoint/2010/main" val="360805513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P spid="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0"/>
            <a:ext cx="9144000" cy="980728"/>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rgbClr val="FFFFFF"/>
                </a:solidFill>
              </a:rPr>
              <a:t>A</a:t>
            </a:r>
            <a:r>
              <a:rPr lang="de-DE" sz="2400" b="1" dirty="0" smtClean="0">
                <a:solidFill>
                  <a:srgbClr val="FFFFFF"/>
                </a:solidFill>
              </a:rPr>
              <a:t>llgemeine Bildungs- und Wissenschaftsschranke - § XX – Bildung und Wissenschaft (de la </a:t>
            </a:r>
            <a:r>
              <a:rPr lang="de-DE" sz="2400" b="1" dirty="0" err="1" smtClean="0">
                <a:solidFill>
                  <a:srgbClr val="FFFFFF"/>
                </a:solidFill>
              </a:rPr>
              <a:t>Durantaye</a:t>
            </a:r>
            <a:r>
              <a:rPr lang="de-DE" sz="2400" b="1" dirty="0" smtClean="0">
                <a:solidFill>
                  <a:srgbClr val="FFFFFF"/>
                </a:solidFill>
              </a:rPr>
              <a:t>) - erwägenswert</a:t>
            </a:r>
            <a:endParaRPr lang="de-DE" sz="2400" dirty="0" smtClean="0">
              <a:solidFill>
                <a:srgbClr val="FFFFFF"/>
              </a:solidFill>
            </a:endParaRPr>
          </a:p>
        </p:txBody>
      </p:sp>
      <p:sp>
        <p:nvSpPr>
          <p:cNvPr id="4" name="Textfeld 3"/>
          <p:cNvSpPr txBox="1"/>
          <p:nvPr/>
        </p:nvSpPr>
        <p:spPr>
          <a:xfrm>
            <a:off x="395536" y="908720"/>
            <a:ext cx="8352928" cy="666849"/>
          </a:xfrm>
          <a:prstGeom prst="rect">
            <a:avLst/>
          </a:prstGeom>
          <a:noFill/>
        </p:spPr>
        <p:txBody>
          <a:bodyPr wrap="square" rtlCol="0">
            <a:spAutoFit/>
          </a:bodyPr>
          <a:lstStyle/>
          <a:p>
            <a:pPr>
              <a:lnSpc>
                <a:spcPct val="140000"/>
              </a:lnSpc>
            </a:pPr>
            <a:r>
              <a:rPr lang="de-DE" sz="2800" b="1" dirty="0" smtClean="0"/>
              <a:t>Abs. 3 von XX</a:t>
            </a:r>
            <a:endParaRPr lang="de-DE" sz="2400" dirty="0"/>
          </a:p>
        </p:txBody>
      </p:sp>
      <p:sp>
        <p:nvSpPr>
          <p:cNvPr id="2" name="Textfeld 1"/>
          <p:cNvSpPr txBox="1"/>
          <p:nvPr/>
        </p:nvSpPr>
        <p:spPr>
          <a:xfrm>
            <a:off x="395536" y="1844824"/>
            <a:ext cx="8280920" cy="933589"/>
          </a:xfrm>
          <a:prstGeom prst="rect">
            <a:avLst/>
          </a:prstGeom>
          <a:noFill/>
        </p:spPr>
        <p:txBody>
          <a:bodyPr wrap="square" rtlCol="0">
            <a:spAutoFit/>
          </a:bodyPr>
          <a:lstStyle/>
          <a:p>
            <a:pPr>
              <a:lnSpc>
                <a:spcPct val="140000"/>
              </a:lnSpc>
            </a:pPr>
            <a:r>
              <a:rPr lang="de-DE" sz="2000" dirty="0"/>
              <a:t>3) </a:t>
            </a:r>
            <a:r>
              <a:rPr lang="de-DE" sz="2000" dirty="0" smtClean="0"/>
              <a:t>Zum </a:t>
            </a:r>
            <a:r>
              <a:rPr lang="de-DE" sz="2000" dirty="0"/>
              <a:t>Zweck der </a:t>
            </a:r>
            <a:r>
              <a:rPr lang="de-DE" sz="2000" b="1" dirty="0"/>
              <a:t>wissenschaftlichen Forschung </a:t>
            </a:r>
            <a:r>
              <a:rPr lang="de-DE" sz="2000" dirty="0"/>
              <a:t>ist auch die </a:t>
            </a:r>
            <a:r>
              <a:rPr lang="de-DE" sz="2000" b="1" dirty="0" smtClean="0"/>
              <a:t>Vervielfältigung </a:t>
            </a:r>
            <a:r>
              <a:rPr lang="de-DE" sz="2000" b="1" dirty="0"/>
              <a:t>unveröffentlichter Werke </a:t>
            </a:r>
            <a:r>
              <a:rPr lang="de-DE" sz="2000" dirty="0"/>
              <a:t>zulässig. </a:t>
            </a:r>
            <a:r>
              <a:rPr lang="de-DE" sz="2000" dirty="0" smtClean="0"/>
              <a:t>§</a:t>
            </a:r>
            <a:r>
              <a:rPr lang="de-DE" sz="2000" dirty="0"/>
              <a:t>§ 12 bis 14 bleiben unberührt</a:t>
            </a:r>
            <a:r>
              <a:rPr lang="de-DE" sz="2000" dirty="0" smtClean="0"/>
              <a:t>.</a:t>
            </a:r>
            <a:endParaRPr lang="de-DE" sz="2000" dirty="0"/>
          </a:p>
        </p:txBody>
      </p:sp>
      <p:sp>
        <p:nvSpPr>
          <p:cNvPr id="6" name="Textfeld 5"/>
          <p:cNvSpPr txBox="1"/>
          <p:nvPr/>
        </p:nvSpPr>
        <p:spPr>
          <a:xfrm>
            <a:off x="467544" y="3356992"/>
            <a:ext cx="8136904" cy="933589"/>
          </a:xfrm>
          <a:prstGeom prst="rect">
            <a:avLst/>
          </a:prstGeom>
          <a:noFill/>
        </p:spPr>
        <p:txBody>
          <a:bodyPr wrap="square" rtlCol="0">
            <a:spAutoFit/>
          </a:bodyPr>
          <a:lstStyle/>
          <a:p>
            <a:pPr algn="ctr">
              <a:lnSpc>
                <a:spcPct val="140000"/>
              </a:lnSpc>
            </a:pPr>
            <a:r>
              <a:rPr lang="de-DE" sz="2000" b="1" dirty="0" smtClean="0"/>
              <a:t>Diese Erweiterung sollte auch in den Vorschlag des Aktionsbündnisses übernommen werden.</a:t>
            </a:r>
            <a:endParaRPr lang="de-DE" sz="2000" b="1"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44624"/>
            <a:ext cx="9144000" cy="593304"/>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7500" lnSpcReduction="20000"/>
          </a:bodyPr>
          <a:lstStyle/>
          <a:p>
            <a:pPr algn="ctr"/>
            <a:endParaRPr lang="de-DE" sz="2400" b="1" dirty="0" smtClean="0">
              <a:solidFill>
                <a:srgbClr val="FFFFFF"/>
              </a:solidFill>
            </a:endParaRPr>
          </a:p>
          <a:p>
            <a:pPr algn="dist"/>
            <a:r>
              <a:rPr lang="de-DE" sz="2600" b="1" dirty="0" smtClean="0">
                <a:solidFill>
                  <a:srgbClr val="FFFFFF"/>
                </a:solidFill>
              </a:rPr>
              <a:t>§ YY </a:t>
            </a:r>
            <a:r>
              <a:rPr lang="en-US" sz="2600" b="1" dirty="0" err="1" smtClean="0">
                <a:solidFill>
                  <a:srgbClr val="FFFFFF"/>
                </a:solidFill>
              </a:rPr>
              <a:t>Bibliotheken</a:t>
            </a:r>
            <a:r>
              <a:rPr lang="en-US" sz="2600" b="1" dirty="0" smtClean="0">
                <a:solidFill>
                  <a:srgbClr val="FFFFFF"/>
                </a:solidFill>
              </a:rPr>
              <a:t>, </a:t>
            </a:r>
            <a:r>
              <a:rPr lang="en-US" sz="2600" b="1" dirty="0" err="1" smtClean="0">
                <a:solidFill>
                  <a:srgbClr val="FFFFFF"/>
                </a:solidFill>
              </a:rPr>
              <a:t>Museen</a:t>
            </a:r>
            <a:r>
              <a:rPr lang="en-US" sz="2600" b="1" dirty="0" smtClean="0">
                <a:solidFill>
                  <a:srgbClr val="FFFFFF"/>
                </a:solidFill>
              </a:rPr>
              <a:t> und Archive (</a:t>
            </a:r>
            <a:r>
              <a:rPr lang="de-DE" sz="2600" b="1" dirty="0" smtClean="0">
                <a:solidFill>
                  <a:srgbClr val="FFFFFF"/>
                </a:solidFill>
              </a:rPr>
              <a:t>de </a:t>
            </a:r>
            <a:r>
              <a:rPr lang="de-DE" sz="2600" b="1" dirty="0">
                <a:solidFill>
                  <a:srgbClr val="FFFFFF"/>
                </a:solidFill>
              </a:rPr>
              <a:t>la </a:t>
            </a:r>
            <a:r>
              <a:rPr lang="de-DE" sz="2600" b="1" dirty="0" err="1">
                <a:solidFill>
                  <a:srgbClr val="FFFFFF"/>
                </a:solidFill>
              </a:rPr>
              <a:t>Durantaye</a:t>
            </a:r>
            <a:r>
              <a:rPr lang="de-DE" sz="2600" b="1" dirty="0" smtClean="0">
                <a:solidFill>
                  <a:srgbClr val="FFFFFF"/>
                </a:solidFill>
              </a:rPr>
              <a:t>)</a:t>
            </a:r>
            <a:endParaRPr lang="en-US" sz="2400" b="1" dirty="0" smtClean="0">
              <a:solidFill>
                <a:srgbClr val="FFFFFF"/>
              </a:solidFill>
            </a:endParaRPr>
          </a:p>
          <a:p>
            <a:pPr algn="ctr"/>
            <a:endParaRPr lang="de-DE" sz="2400" b="1" dirty="0" smtClean="0">
              <a:solidFill>
                <a:schemeClr val="tx1"/>
              </a:solidFill>
            </a:endParaRPr>
          </a:p>
        </p:txBody>
      </p:sp>
      <p:sp>
        <p:nvSpPr>
          <p:cNvPr id="4" name="Textfeld 3"/>
          <p:cNvSpPr txBox="1"/>
          <p:nvPr/>
        </p:nvSpPr>
        <p:spPr>
          <a:xfrm>
            <a:off x="179512" y="620688"/>
            <a:ext cx="8712968" cy="6401754"/>
          </a:xfrm>
          <a:prstGeom prst="rect">
            <a:avLst/>
          </a:prstGeom>
          <a:noFill/>
        </p:spPr>
        <p:txBody>
          <a:bodyPr wrap="square" rtlCol="0">
            <a:spAutoFit/>
          </a:bodyPr>
          <a:lstStyle/>
          <a:p>
            <a:r>
              <a:rPr lang="de-DE" sz="1600" dirty="0" smtClean="0"/>
              <a:t>(1) Zulässig ist das Herstellen oder </a:t>
            </a:r>
            <a:r>
              <a:rPr lang="de-DE" sz="1600" dirty="0" err="1" smtClean="0"/>
              <a:t>Herstellenlassen</a:t>
            </a:r>
            <a:r>
              <a:rPr lang="de-DE" sz="1600" dirty="0" smtClean="0"/>
              <a:t> von Vervielfältigungsstücken durch öffentlich zugängliche Bibliotheken, Museen oder durch Archive, die keinen unmittelbaren oder mittelbaren kommerziellen Zweck </a:t>
            </a:r>
            <a:r>
              <a:rPr lang="en-US" sz="1600" dirty="0" err="1" smtClean="0"/>
              <a:t>verfolgen</a:t>
            </a:r>
            <a:r>
              <a:rPr lang="en-US" sz="1600" dirty="0" smtClean="0"/>
              <a:t>, </a:t>
            </a:r>
            <a:r>
              <a:rPr lang="en-US" sz="1600" dirty="0" err="1" smtClean="0"/>
              <a:t>zur</a:t>
            </a:r>
            <a:r>
              <a:rPr lang="en-US" sz="1600" dirty="0" smtClean="0"/>
              <a:t> </a:t>
            </a:r>
            <a:r>
              <a:rPr lang="en-US" sz="1600" dirty="0" err="1" smtClean="0"/>
              <a:t>Archivierung</a:t>
            </a:r>
            <a:endParaRPr lang="en-US" sz="1600" dirty="0" smtClean="0"/>
          </a:p>
          <a:p>
            <a:r>
              <a:rPr lang="de-DE" sz="1600" dirty="0" smtClean="0"/>
              <a:t>	1. von Werken aus ihrem eigenen Bestand,</a:t>
            </a:r>
          </a:p>
          <a:p>
            <a:r>
              <a:rPr lang="de-DE" sz="1600" dirty="0" smtClean="0"/>
              <a:t>	2. von öffentlich zugänglich gemachten Werken, die ohne vorherige Anmeldung 	unentgeltlich für jedermann zum vollautomatisierten Abruf bereitstehen, wenn und 	soweit die Vervielfältigung zu diesem Zweck geboten ist.</a:t>
            </a:r>
          </a:p>
          <a:p>
            <a:r>
              <a:rPr lang="de-DE" sz="1600" dirty="0" smtClean="0"/>
              <a:t>(2) Zulässig ist die Vervielfältigung und öffentliche Zugänglichmachung von veröffentlichten Werken aus dem eigenen Bestand durch die in Absatz 1 genannten Einrichtungen zur Zugänglichmachung für Zwecke der wissenschaftlichen Forschung und privater Studien </a:t>
            </a:r>
            <a:r>
              <a:rPr lang="de-DE" b="1" dirty="0" smtClean="0"/>
              <a:t>an eigens dafür eingerichteten</a:t>
            </a:r>
          </a:p>
          <a:p>
            <a:r>
              <a:rPr lang="de-DE" b="1" dirty="0" smtClean="0"/>
              <a:t>elektronischen Terminals in ihren Räumlichkeiten</a:t>
            </a:r>
            <a:r>
              <a:rPr lang="de-DE" sz="1600" dirty="0" smtClean="0"/>
              <a:t>, wenn die </a:t>
            </a:r>
            <a:r>
              <a:rPr lang="de-DE" b="1" dirty="0" smtClean="0"/>
              <a:t>Nutzung durch </a:t>
            </a:r>
            <a:r>
              <a:rPr lang="en-US" b="1" dirty="0" smtClean="0"/>
              <a:t>die </a:t>
            </a:r>
            <a:r>
              <a:rPr lang="en-US" b="1" dirty="0" err="1" smtClean="0"/>
              <a:t>Einrichtungen</a:t>
            </a:r>
            <a:r>
              <a:rPr lang="en-US" b="1" dirty="0" smtClean="0"/>
              <a:t> </a:t>
            </a:r>
            <a:r>
              <a:rPr lang="en-US" b="1" dirty="0" err="1" smtClean="0"/>
              <a:t>geboten</a:t>
            </a:r>
            <a:r>
              <a:rPr lang="en-US" sz="1600" dirty="0" smtClean="0"/>
              <a:t> </a:t>
            </a:r>
            <a:r>
              <a:rPr lang="en-US" sz="1600" dirty="0" err="1" smtClean="0"/>
              <a:t>ist</a:t>
            </a:r>
            <a:r>
              <a:rPr lang="en-US" sz="1600" dirty="0" smtClean="0"/>
              <a:t>.</a:t>
            </a:r>
          </a:p>
          <a:p>
            <a:r>
              <a:rPr lang="en-US" sz="1600" dirty="0" smtClean="0"/>
              <a:t> </a:t>
            </a:r>
            <a:r>
              <a:rPr lang="de-DE" sz="1600" dirty="0" smtClean="0"/>
              <a:t>(3) Zulässig ist auf Einzelbestellung die Vervielfältigung und Übermittlung veröffentlichter Werke durch öffentlich zugängliche Bibliotheken</a:t>
            </a:r>
          </a:p>
          <a:p>
            <a:r>
              <a:rPr lang="de-DE" sz="1600" dirty="0" smtClean="0"/>
              <a:t>	1. im Wege </a:t>
            </a:r>
            <a:r>
              <a:rPr lang="de-DE" sz="1600" b="1" dirty="0" smtClean="0"/>
              <a:t>des Post- und Faxvers</a:t>
            </a:r>
            <a:r>
              <a:rPr lang="de-DE" sz="1600" dirty="0" smtClean="0"/>
              <a:t>ands, sofern die Nutzung durch den </a:t>
            </a:r>
            <a:r>
              <a:rPr lang="de-DE" sz="1600" b="1" dirty="0" smtClean="0"/>
              <a:t>Besteller </a:t>
            </a:r>
            <a:r>
              <a:rPr lang="en-US" sz="1600" b="1" dirty="0" err="1" smtClean="0"/>
              <a:t>nach</a:t>
            </a:r>
            <a:r>
              <a:rPr lang="en-US" sz="1600" b="1" dirty="0" smtClean="0"/>
              <a:t> § 5</a:t>
            </a:r>
            <a:r>
              <a:rPr lang="en-US" sz="1600" dirty="0" smtClean="0"/>
              <a:t>3 	</a:t>
            </a:r>
            <a:r>
              <a:rPr lang="en-US" sz="1600" dirty="0" err="1" smtClean="0"/>
              <a:t>zulässig</a:t>
            </a:r>
            <a:r>
              <a:rPr lang="en-US" sz="1600" dirty="0" smtClean="0"/>
              <a:t> </a:t>
            </a:r>
            <a:r>
              <a:rPr lang="en-US" sz="1600" dirty="0" err="1" smtClean="0"/>
              <a:t>ist</a:t>
            </a:r>
            <a:r>
              <a:rPr lang="en-US" sz="1600" dirty="0" smtClean="0"/>
              <a:t>,</a:t>
            </a:r>
          </a:p>
          <a:p>
            <a:r>
              <a:rPr lang="de-DE" sz="1600" dirty="0" smtClean="0"/>
              <a:t>	2. auch in sonstiger elektronischer Form, sofern die Nutzung durch den Besteller nach § 	53 	zulässig ist und keinen kommerziellen Zwecken </a:t>
            </a:r>
            <a:r>
              <a:rPr lang="en-US" sz="1600" dirty="0" err="1" smtClean="0"/>
              <a:t>dient</a:t>
            </a:r>
            <a:r>
              <a:rPr lang="en-US" sz="1600" dirty="0" smtClean="0"/>
              <a:t>,</a:t>
            </a:r>
          </a:p>
          <a:p>
            <a:r>
              <a:rPr lang="de-DE" sz="1600" dirty="0" smtClean="0"/>
              <a:t>	3. auch in sonstiger elektronischer Form </a:t>
            </a:r>
            <a:r>
              <a:rPr lang="de-DE" sz="1600" b="1" dirty="0" smtClean="0"/>
              <a:t>zur </a:t>
            </a:r>
            <a:r>
              <a:rPr lang="de-DE" b="1" dirty="0" smtClean="0"/>
              <a:t>Veranschaulichung des Unterrichts oder für 	Zwecke der wissenschaftlichen Forschung, wenn dies </a:t>
            </a:r>
            <a:r>
              <a:rPr lang="en-US" b="1" dirty="0" err="1" smtClean="0"/>
              <a:t>keinen</a:t>
            </a:r>
            <a:r>
              <a:rPr lang="en-US" b="1" dirty="0" smtClean="0"/>
              <a:t> </a:t>
            </a:r>
            <a:r>
              <a:rPr lang="en-US" b="1" dirty="0" err="1" smtClean="0"/>
              <a:t>kommerziellen</a:t>
            </a:r>
            <a:r>
              <a:rPr lang="en-US" b="1" dirty="0" smtClean="0"/>
              <a:t> </a:t>
            </a:r>
            <a:r>
              <a:rPr lang="en-US" b="1" dirty="0" err="1" smtClean="0"/>
              <a:t>Zwecken</a:t>
            </a:r>
            <a:r>
              <a:rPr lang="en-US" b="1" dirty="0" smtClean="0"/>
              <a:t> 	</a:t>
            </a:r>
            <a:r>
              <a:rPr lang="en-US" b="1" dirty="0" err="1" smtClean="0"/>
              <a:t>dient</a:t>
            </a:r>
            <a:r>
              <a:rPr lang="en-US" sz="1600" dirty="0" smtClean="0"/>
              <a:t>, </a:t>
            </a:r>
            <a:r>
              <a:rPr lang="de-DE" sz="1600" dirty="0" smtClean="0"/>
              <a:t>wenn und soweit die Vervielfältigung in ihrem Umfang geboten ist.</a:t>
            </a:r>
          </a:p>
          <a:p>
            <a:r>
              <a:rPr lang="de-DE" sz="1600" dirty="0" smtClean="0"/>
              <a:t>(4) 1Für die Vervielfältigung und öffentliche Zugänglichmachung nach Absatz 2 sowie die Vervielfältigung und Übermittlung nach Absatz 3 ist dem Urheber eine angemessene Vergütung zu zahlen. 2Der Anspruch kann nur durch eine Verwertungsgesellschaft geltend gemacht werden. 3§§ 54 bis 54h </a:t>
            </a:r>
            <a:r>
              <a:rPr lang="en-US" sz="1600" dirty="0" err="1" smtClean="0"/>
              <a:t>bleiben</a:t>
            </a:r>
            <a:r>
              <a:rPr lang="en-US" sz="1600" dirty="0" smtClean="0"/>
              <a:t> </a:t>
            </a:r>
            <a:r>
              <a:rPr lang="en-US" sz="1600" dirty="0" err="1" smtClean="0"/>
              <a:t>unberührt</a:t>
            </a:r>
            <a:r>
              <a:rPr lang="en-US" sz="1600" dirty="0" smtClean="0"/>
              <a:t>.</a:t>
            </a:r>
            <a:endParaRPr lang="de-DE" sz="16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27660"/>
            <a:ext cx="9144000" cy="404664"/>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rgbClr val="FFFFFF"/>
              </a:solidFill>
            </a:endParaRPr>
          </a:p>
          <a:p>
            <a:pPr algn="ctr"/>
            <a:r>
              <a:rPr lang="de-DE" sz="2400" b="1" dirty="0" smtClean="0">
                <a:solidFill>
                  <a:srgbClr val="FFFFFF"/>
                </a:solidFill>
              </a:rPr>
              <a:t>§ YY </a:t>
            </a:r>
            <a:r>
              <a:rPr lang="en-US" sz="2400" b="1" dirty="0" err="1" smtClean="0">
                <a:solidFill>
                  <a:srgbClr val="FFFFFF"/>
                </a:solidFill>
              </a:rPr>
              <a:t>Bibliotheken</a:t>
            </a:r>
            <a:r>
              <a:rPr lang="en-US" sz="2400" b="1" dirty="0" smtClean="0">
                <a:solidFill>
                  <a:srgbClr val="FFFFFF"/>
                </a:solidFill>
              </a:rPr>
              <a:t>, </a:t>
            </a:r>
            <a:r>
              <a:rPr lang="en-US" sz="2400" b="1" dirty="0" err="1" smtClean="0">
                <a:solidFill>
                  <a:srgbClr val="FFFFFF"/>
                </a:solidFill>
              </a:rPr>
              <a:t>Museen</a:t>
            </a:r>
            <a:r>
              <a:rPr lang="en-US" sz="2400" b="1" dirty="0" smtClean="0">
                <a:solidFill>
                  <a:srgbClr val="FFFFFF"/>
                </a:solidFill>
              </a:rPr>
              <a:t> und Archive</a:t>
            </a:r>
          </a:p>
          <a:p>
            <a:pPr algn="ctr"/>
            <a:endParaRPr lang="de-DE" sz="2400" b="1" dirty="0" smtClean="0">
              <a:solidFill>
                <a:schemeClr val="tx1"/>
              </a:solidFill>
            </a:endParaRPr>
          </a:p>
        </p:txBody>
      </p:sp>
      <p:sp>
        <p:nvSpPr>
          <p:cNvPr id="5" name="Textfeld 4"/>
          <p:cNvSpPr txBox="1"/>
          <p:nvPr/>
        </p:nvSpPr>
        <p:spPr>
          <a:xfrm>
            <a:off x="899592" y="1412776"/>
            <a:ext cx="6696744" cy="1107996"/>
          </a:xfrm>
          <a:prstGeom prst="rect">
            <a:avLst/>
          </a:prstGeom>
          <a:noFill/>
        </p:spPr>
        <p:txBody>
          <a:bodyPr wrap="square" rtlCol="0">
            <a:spAutoFit/>
          </a:bodyPr>
          <a:lstStyle/>
          <a:p>
            <a:r>
              <a:rPr lang="de-DE" sz="2200" dirty="0" smtClean="0"/>
              <a:t>Das Aktionsbündnis schlägt vor, die auf Bildung und Wissenschaft bezogenen Regelungen aus YY (also die auf </a:t>
            </a:r>
            <a:r>
              <a:rPr lang="de-DE" sz="2200" dirty="0" err="1" smtClean="0"/>
              <a:t>BuW</a:t>
            </a:r>
            <a:r>
              <a:rPr lang="de-DE" sz="2200" dirty="0" smtClean="0"/>
              <a:t> bezogenen Leistungen) in die ABWS zu integrieren.</a:t>
            </a:r>
            <a:endParaRPr lang="de-DE" sz="2200" dirty="0"/>
          </a:p>
        </p:txBody>
      </p:sp>
      <p:sp>
        <p:nvSpPr>
          <p:cNvPr id="6" name="Textfeld 5"/>
          <p:cNvSpPr txBox="1"/>
          <p:nvPr/>
        </p:nvSpPr>
        <p:spPr>
          <a:xfrm>
            <a:off x="899592" y="2852936"/>
            <a:ext cx="6696744" cy="1446550"/>
          </a:xfrm>
          <a:prstGeom prst="rect">
            <a:avLst/>
          </a:prstGeom>
          <a:noFill/>
        </p:spPr>
        <p:txBody>
          <a:bodyPr wrap="square" rtlCol="0">
            <a:spAutoFit/>
          </a:bodyPr>
          <a:lstStyle/>
          <a:p>
            <a:r>
              <a:rPr lang="de-DE" sz="2200" dirty="0" smtClean="0"/>
              <a:t>Der YY-Vorschlag belässt die nicht mehr zeitgemäße Ein-</a:t>
            </a:r>
            <a:r>
              <a:rPr lang="de-DE" sz="2200" dirty="0" err="1" smtClean="0"/>
              <a:t>schränkungen</a:t>
            </a:r>
            <a:r>
              <a:rPr lang="de-DE" sz="2200" dirty="0" smtClean="0"/>
              <a:t> aus §§ 52b (z.B. „</a:t>
            </a:r>
            <a:r>
              <a:rPr lang="de-DE" sz="2200" b="1" dirty="0" smtClean="0"/>
              <a:t>an </a:t>
            </a:r>
            <a:r>
              <a:rPr lang="de-DE" sz="2200" b="1" dirty="0"/>
              <a:t>eigens dafür </a:t>
            </a:r>
            <a:r>
              <a:rPr lang="de-DE" sz="2200" b="1" dirty="0" err="1" smtClean="0"/>
              <a:t>einge</a:t>
            </a:r>
            <a:r>
              <a:rPr lang="de-DE" sz="2200" b="1" dirty="0" smtClean="0"/>
              <a:t>-richteten elektronischen </a:t>
            </a:r>
            <a:r>
              <a:rPr lang="de-DE" sz="2200" b="1" dirty="0"/>
              <a:t>Terminals in ihren </a:t>
            </a:r>
            <a:r>
              <a:rPr lang="de-DE" sz="2200" b="1" dirty="0" smtClean="0"/>
              <a:t>Räumlich-</a:t>
            </a:r>
            <a:r>
              <a:rPr lang="de-DE" sz="2200" b="1" dirty="0" err="1" smtClean="0"/>
              <a:t>keiten</a:t>
            </a:r>
            <a:r>
              <a:rPr lang="de-DE" sz="2200" b="1" dirty="0" smtClean="0"/>
              <a:t>“) </a:t>
            </a:r>
            <a:r>
              <a:rPr lang="de-DE" sz="2200" dirty="0" smtClean="0"/>
              <a:t>und 53a.</a:t>
            </a:r>
            <a:endParaRPr lang="de-DE" sz="2200" dirty="0"/>
          </a:p>
        </p:txBody>
      </p:sp>
    </p:spTree>
    <p:extLst>
      <p:ext uri="{BB962C8B-B14F-4D97-AF65-F5344CB8AC3E}">
        <p14:creationId xmlns:p14="http://schemas.microsoft.com/office/powerpoint/2010/main" val="3368762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a:t>
            </a:r>
            <a:endParaRPr lang="de-DE" sz="2400" b="1" dirty="0">
              <a:solidFill>
                <a:srgbClr val="FFFFFF"/>
              </a:solidFill>
            </a:endParaRPr>
          </a:p>
        </p:txBody>
      </p:sp>
      <p:sp>
        <p:nvSpPr>
          <p:cNvPr id="4" name="Textfeld 3"/>
          <p:cNvSpPr txBox="1"/>
          <p:nvPr/>
        </p:nvSpPr>
        <p:spPr>
          <a:xfrm>
            <a:off x="251520" y="887229"/>
            <a:ext cx="8568952" cy="9725738"/>
          </a:xfrm>
          <a:prstGeom prst="rect">
            <a:avLst/>
          </a:prstGeom>
          <a:noFill/>
        </p:spPr>
        <p:txBody>
          <a:bodyPr wrap="square" rtlCol="0">
            <a:spAutoFit/>
          </a:bodyPr>
          <a:lstStyle/>
          <a:p>
            <a:pPr algn="ctr"/>
            <a:r>
              <a:rPr lang="de-DE" sz="2200" dirty="0"/>
              <a:t>Schrankenregelungen, die systematisch zum Urheberrechtsgesetz gehören, </a:t>
            </a:r>
            <a:r>
              <a:rPr lang="de-DE" sz="2200" dirty="0" smtClean="0"/>
              <a:t>laufen Gefahr dann sozusagen </a:t>
            </a:r>
            <a:r>
              <a:rPr lang="de-DE" sz="2200" dirty="0"/>
              <a:t>ausgehebelt </a:t>
            </a:r>
            <a:r>
              <a:rPr lang="de-DE" sz="2200" dirty="0" smtClean="0"/>
              <a:t>zu werden</a:t>
            </a:r>
            <a:r>
              <a:rPr lang="de-DE" sz="2200" dirty="0"/>
              <a:t>, wenn </a:t>
            </a:r>
            <a:r>
              <a:rPr lang="de-DE" sz="2200" dirty="0" smtClean="0"/>
              <a:t>für </a:t>
            </a:r>
            <a:r>
              <a:rPr lang="de-DE" sz="2200" dirty="0"/>
              <a:t>die Nutzung publizierter und elektronisch verfügbarer Werke Lizenzangebote der Informationswirtschaft </a:t>
            </a:r>
            <a:r>
              <a:rPr lang="de-DE" sz="2200" dirty="0" smtClean="0"/>
              <a:t>Vorrang haben. </a:t>
            </a:r>
          </a:p>
          <a:p>
            <a:endParaRPr lang="de-DE" sz="2200" dirty="0"/>
          </a:p>
          <a:p>
            <a:r>
              <a:rPr lang="de-DE" sz="2200" dirty="0"/>
              <a:t>Das hat zum ersten Mal </a:t>
            </a:r>
            <a:r>
              <a:rPr lang="de-DE" sz="2200" b="1" dirty="0"/>
              <a:t>2003</a:t>
            </a:r>
            <a:r>
              <a:rPr lang="de-DE" sz="2200" dirty="0"/>
              <a:t> Eingang in das deutsche Urheberrecht über einen eher versteckten </a:t>
            </a:r>
            <a:r>
              <a:rPr lang="de-DE" sz="2200" b="1" dirty="0"/>
              <a:t>§ 95b </a:t>
            </a:r>
            <a:r>
              <a:rPr lang="de-DE" sz="2200" dirty="0" smtClean="0"/>
              <a:t>gefunden (Regelung für den Umgang mit DRM). </a:t>
            </a:r>
          </a:p>
          <a:p>
            <a:endParaRPr lang="de-DE" sz="2200" dirty="0" smtClean="0"/>
          </a:p>
          <a:p>
            <a:r>
              <a:rPr lang="de-DE" sz="2200" b="1" dirty="0" smtClean="0"/>
              <a:t>Zwar</a:t>
            </a:r>
            <a:r>
              <a:rPr lang="de-DE" sz="2200" dirty="0" smtClean="0"/>
              <a:t>: DRM muss beseitigt werden, wenn dies die Nutzung einer Schranke (wie § 52a) behindert bzw. ausschließt. (entsprechend Abs. 1 und 2)</a:t>
            </a:r>
          </a:p>
          <a:p>
            <a:r>
              <a:rPr lang="de-DE" sz="2200" dirty="0"/>
              <a:t/>
            </a:r>
            <a:br>
              <a:rPr lang="de-DE" sz="2200" dirty="0"/>
            </a:br>
            <a:r>
              <a:rPr lang="de-DE" sz="2200" b="1" dirty="0" smtClean="0"/>
              <a:t>Aber</a:t>
            </a:r>
            <a:r>
              <a:rPr lang="de-DE" sz="2200" dirty="0" smtClean="0"/>
              <a:t>: </a:t>
            </a:r>
            <a:r>
              <a:rPr lang="de-DE" sz="2200" dirty="0"/>
              <a:t>Durchsetzung </a:t>
            </a:r>
            <a:r>
              <a:rPr lang="de-DE" sz="2000" dirty="0"/>
              <a:t>von Schrankenbestimmungen wie  § 52a </a:t>
            </a:r>
            <a:r>
              <a:rPr lang="de-DE" sz="2000" dirty="0" smtClean="0"/>
              <a:t>gilt nicht,  </a:t>
            </a:r>
            <a:r>
              <a:rPr lang="de-DE" sz="2000" dirty="0"/>
              <a:t>„soweit Werke und sonstige Schutzgegenstände der Öffentlichkeit auf Grund einer</a:t>
            </a:r>
            <a:r>
              <a:rPr lang="de-DE" sz="2000" b="1" dirty="0"/>
              <a:t> vertraglichen Vereinbarung</a:t>
            </a:r>
            <a:r>
              <a:rPr lang="de-DE" sz="2000" dirty="0"/>
              <a:t> in einer Weise zugänglich gemacht werden, dass sie Mitgliedern der Öffentlichkeit von Orten und zu Zeiten ihrer Wahl zugänglich sind.“ </a:t>
            </a:r>
            <a:r>
              <a:rPr lang="de-DE" sz="2000" dirty="0" smtClean="0"/>
              <a:t> (Abs. 3)</a:t>
            </a:r>
          </a:p>
          <a:p>
            <a:pPr marL="266700" indent="-266700">
              <a:buFont typeface="Wingdings" pitchFamily="2" charset="2"/>
              <a:buChar char="Ø"/>
            </a:pPr>
            <a:endParaRPr lang="de-DE" sz="2000" b="1" dirty="0"/>
          </a:p>
          <a:p>
            <a:pPr marL="266700" indent="-266700">
              <a:buFont typeface="Wingdings" pitchFamily="2" charset="2"/>
              <a:buChar char="Ø"/>
            </a:pPr>
            <a:endParaRPr lang="de-DE" sz="2000" b="1" dirty="0" smtClean="0"/>
          </a:p>
          <a:p>
            <a:pPr marL="266700" indent="-266700">
              <a:buFont typeface="Wingdings" pitchFamily="2" charset="2"/>
              <a:buChar char="Ø"/>
            </a:pPr>
            <a:endParaRPr lang="de-DE" sz="2000" b="1" dirty="0" smtClean="0"/>
          </a:p>
          <a:p>
            <a:pPr marL="266700" indent="-266700">
              <a:buFont typeface="Wingdings" pitchFamily="2" charset="2"/>
              <a:buChar char="Ø"/>
            </a:pPr>
            <a:r>
              <a:rPr lang="de-DE" sz="2000" b="1" dirty="0" smtClean="0"/>
              <a:t>Das </a:t>
            </a:r>
            <a:r>
              <a:rPr lang="de-DE" sz="2000" dirty="0" smtClean="0"/>
              <a:t>Aktionsbündnis hält diese Interpretation des „</a:t>
            </a:r>
            <a:r>
              <a:rPr lang="de-DE" sz="2000" dirty="0" err="1" smtClean="0"/>
              <a:t>geboten“für</a:t>
            </a:r>
            <a:r>
              <a:rPr lang="de-DE" sz="2000" dirty="0" smtClean="0"/>
              <a:t> gänzlich unakzeptabel und bezweifelt, ob durch die Texte der bestehenden Normen und deren Begründungen diese </a:t>
            </a:r>
            <a:r>
              <a:rPr lang="de-DE" sz="2000" dirty="0" err="1" smtClean="0"/>
              <a:t>Interpetation</a:t>
            </a:r>
            <a:r>
              <a:rPr lang="de-DE" sz="2000" dirty="0" smtClean="0"/>
              <a:t> des „geboten“ geboten bzw. gedeckt ist.</a:t>
            </a:r>
            <a:endParaRPr lang="en-US" sz="2000" b="1" dirty="0" smtClean="0"/>
          </a:p>
          <a:p>
            <a:pPr marL="266700" indent="-266700">
              <a:buFont typeface="Wingdings" pitchFamily="2" charset="2"/>
              <a:buChar char="Ø"/>
            </a:pPr>
            <a:endParaRPr lang="de-DE" sz="2000" dirty="0" smtClean="0"/>
          </a:p>
          <a:p>
            <a:pPr marL="266700" indent="-266700">
              <a:buFont typeface="Wingdings" pitchFamily="2" charset="2"/>
              <a:buChar char="Ø"/>
            </a:pPr>
            <a:r>
              <a:rPr lang="de-DE" sz="2000" dirty="0" smtClean="0"/>
              <a:t>Das Aktionsbündnis verwendet in der Klausel nicht „geboten“, sondern orientiert alles an dem Zweckbegriff. Eine Suche nach passenden Lizenzangeboten ist keinem Wissenschaftler und keinem Lehrendem zuzumuten. Die Bestimmungen in der Klausel sollen unabdingbar sein.</a:t>
            </a:r>
            <a:br>
              <a:rPr lang="de-DE" sz="2000" dirty="0" smtClean="0"/>
            </a:br>
            <a:endParaRPr lang="de-DE" sz="20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51520" y="1124744"/>
            <a:ext cx="8568952" cy="3877984"/>
          </a:xfrm>
          <a:prstGeom prst="rect">
            <a:avLst/>
          </a:prstGeom>
          <a:noFill/>
        </p:spPr>
        <p:txBody>
          <a:bodyPr wrap="square" rtlCol="0">
            <a:spAutoFit/>
          </a:bodyPr>
          <a:lstStyle/>
          <a:p>
            <a:r>
              <a:rPr lang="de-DE" sz="2200" dirty="0"/>
              <a:t>Bei der </a:t>
            </a:r>
            <a:r>
              <a:rPr lang="de-DE" sz="2200" b="1" dirty="0"/>
              <a:t>zweiten Urheberrechtsreform</a:t>
            </a:r>
            <a:r>
              <a:rPr lang="de-DE" sz="2200" dirty="0"/>
              <a:t>, wirksam mit Beginn 2008, wurde diese </a:t>
            </a:r>
            <a:r>
              <a:rPr lang="de-DE" sz="2200" b="1" dirty="0"/>
              <a:t>Priorität des kommerziellen </a:t>
            </a:r>
            <a:r>
              <a:rPr lang="de-DE" sz="2200" b="1" dirty="0" smtClean="0"/>
              <a:t>Lizenzvereinbarung </a:t>
            </a:r>
            <a:r>
              <a:rPr lang="de-DE" sz="2200" dirty="0"/>
              <a:t>zum ersten Mal in einer Schrankenbestimmung direkt festgeschrieben, und zwar in „§ 53a </a:t>
            </a:r>
            <a:r>
              <a:rPr lang="de-DE" sz="2200" dirty="0" err="1"/>
              <a:t>Kopienversand</a:t>
            </a:r>
            <a:r>
              <a:rPr lang="de-DE" sz="2200" dirty="0"/>
              <a:t> auf </a:t>
            </a:r>
            <a:r>
              <a:rPr lang="de-DE" sz="2200" dirty="0" smtClean="0"/>
              <a:t>Bestellung“. </a:t>
            </a:r>
          </a:p>
          <a:p>
            <a:endParaRPr lang="de-DE" sz="2200" dirty="0"/>
          </a:p>
          <a:p>
            <a:r>
              <a:rPr lang="de-DE" sz="2200" dirty="0"/>
              <a:t>„Die Vervielfältigung und Übermittlung in sonstiger elektronischer Form ist ferner nur dann zulässig, wenn der Zugang zu den Beiträgen oder kleinen Teilen eines Werkes den Mitgliedern der Öffentlichkeit nicht offensichtlich von Orten und zu Zeiten ihrer Wahl mittels einer </a:t>
            </a:r>
            <a:r>
              <a:rPr lang="de-DE" sz="2200" b="1" dirty="0"/>
              <a:t>vertraglichen Ver</a:t>
            </a:r>
            <a:r>
              <a:rPr lang="de-DE" sz="2400" b="1" dirty="0"/>
              <a:t>einbarung zu angemessenen Bedingungen </a:t>
            </a:r>
            <a:r>
              <a:rPr lang="de-DE" sz="2400" dirty="0"/>
              <a:t>ermöglicht wird.</a:t>
            </a:r>
            <a:r>
              <a:rPr lang="de-DE" sz="2400" dirty="0" smtClean="0"/>
              <a:t>“</a:t>
            </a:r>
            <a:endParaRPr lang="de-DE" sz="2400" dirty="0"/>
          </a:p>
        </p:txBody>
      </p:sp>
      <p:sp>
        <p:nvSpPr>
          <p:cNvPr id="5" name="Rechteck 4"/>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a:t>
            </a:r>
            <a:endParaRPr lang="de-DE" sz="2400" b="1" dirty="0">
              <a:solidFill>
                <a:srgbClr val="FFFFFF"/>
              </a:solidFill>
            </a:endParaRPr>
          </a:p>
        </p:txBody>
      </p:sp>
    </p:spTree>
    <p:extLst>
      <p:ext uri="{BB962C8B-B14F-4D97-AF65-F5344CB8AC3E}">
        <p14:creationId xmlns:p14="http://schemas.microsoft.com/office/powerpoint/2010/main" val="295153156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a:t>
            </a:r>
            <a:endParaRPr lang="de-DE" sz="2400" b="1" dirty="0">
              <a:solidFill>
                <a:srgbClr val="FFFFFF"/>
              </a:solidFill>
            </a:endParaRPr>
          </a:p>
        </p:txBody>
      </p:sp>
      <p:grpSp>
        <p:nvGrpSpPr>
          <p:cNvPr id="8" name="Gruppierung 7"/>
          <p:cNvGrpSpPr/>
          <p:nvPr/>
        </p:nvGrpSpPr>
        <p:grpSpPr>
          <a:xfrm>
            <a:off x="251520" y="887229"/>
            <a:ext cx="8568952" cy="5913373"/>
            <a:chOff x="251520" y="887229"/>
            <a:chExt cx="8568952" cy="5913373"/>
          </a:xfrm>
        </p:grpSpPr>
        <p:sp>
          <p:nvSpPr>
            <p:cNvPr id="4" name="Textfeld 3"/>
            <p:cNvSpPr txBox="1"/>
            <p:nvPr/>
          </p:nvSpPr>
          <p:spPr>
            <a:xfrm>
              <a:off x="251520" y="887229"/>
              <a:ext cx="8568952" cy="1446550"/>
            </a:xfrm>
            <a:prstGeom prst="rect">
              <a:avLst/>
            </a:prstGeom>
            <a:noFill/>
          </p:spPr>
          <p:txBody>
            <a:bodyPr wrap="square" rtlCol="0">
              <a:spAutoFit/>
            </a:bodyPr>
            <a:lstStyle/>
            <a:p>
              <a:r>
                <a:rPr lang="de-DE" sz="2200" dirty="0"/>
                <a:t>2013 hat der </a:t>
              </a:r>
              <a:r>
                <a:rPr lang="de-DE" sz="2200" b="1" dirty="0"/>
                <a:t>Bundesgerichtshof</a:t>
              </a:r>
              <a:r>
                <a:rPr lang="de-DE" sz="2200" dirty="0"/>
                <a:t> </a:t>
              </a:r>
              <a:r>
                <a:rPr lang="de-DE" sz="2200" dirty="0" smtClean="0"/>
                <a:t>quasi eine </a:t>
              </a:r>
              <a:r>
                <a:rPr lang="de-DE" sz="2200" b="1" dirty="0" smtClean="0"/>
                <a:t>Universalisierung </a:t>
              </a:r>
              <a:r>
                <a:rPr lang="de-DE" sz="2200" b="1" dirty="0"/>
                <a:t>des Vorrangs des kommerziellen </a:t>
              </a:r>
              <a:r>
                <a:rPr lang="de-DE" sz="2200" b="1" dirty="0" smtClean="0"/>
                <a:t>Vertragsangebots </a:t>
              </a:r>
              <a:r>
                <a:rPr lang="de-DE" sz="2200" dirty="0"/>
                <a:t>festgeschrieben, indem er es auch auf  § 52a angewendet hat: </a:t>
              </a:r>
              <a:endParaRPr lang="de-DE" sz="2200" dirty="0" smtClean="0"/>
            </a:p>
            <a:p>
              <a:endParaRPr lang="de-DE" sz="2200" dirty="0"/>
            </a:p>
          </p:txBody>
        </p:sp>
        <p:sp>
          <p:nvSpPr>
            <p:cNvPr id="2" name="Textfeld 1"/>
            <p:cNvSpPr txBox="1"/>
            <p:nvPr/>
          </p:nvSpPr>
          <p:spPr>
            <a:xfrm>
              <a:off x="395536" y="5877272"/>
              <a:ext cx="8064896" cy="923330"/>
            </a:xfrm>
            <a:prstGeom prst="rect">
              <a:avLst/>
            </a:prstGeom>
            <a:noFill/>
          </p:spPr>
          <p:txBody>
            <a:bodyPr wrap="square" rtlCol="0">
              <a:spAutoFit/>
            </a:bodyPr>
            <a:lstStyle/>
            <a:p>
              <a:r>
                <a:rPr lang="de-DE" dirty="0"/>
                <a:t>http://</a:t>
              </a:r>
              <a:r>
                <a:rPr lang="de-DE" dirty="0" err="1"/>
                <a:t>juris.bundesgerichtshof.de</a:t>
              </a:r>
              <a:r>
                <a:rPr lang="de-DE" dirty="0"/>
                <a:t>/</a:t>
              </a:r>
              <a:r>
                <a:rPr lang="de-DE" dirty="0" err="1"/>
                <a:t>cgi</a:t>
              </a:r>
              <a:r>
                <a:rPr lang="de-DE" dirty="0"/>
                <a:t>-bin/</a:t>
              </a:r>
              <a:r>
                <a:rPr lang="de-DE" dirty="0" err="1"/>
                <a:t>rechtsprechung</a:t>
              </a:r>
              <a:r>
                <a:rPr lang="de-DE" dirty="0"/>
                <a:t>/</a:t>
              </a:r>
              <a:r>
                <a:rPr lang="de-DE" dirty="0" err="1"/>
                <a:t>document.py?Gericht</a:t>
              </a:r>
              <a:r>
                <a:rPr lang="de-DE" dirty="0"/>
                <a:t>=</a:t>
              </a:r>
              <a:r>
                <a:rPr lang="de-DE" dirty="0" err="1"/>
                <a:t>bgh&amp;Art</a:t>
              </a:r>
              <a:r>
                <a:rPr lang="de-DE" dirty="0"/>
                <a:t>=</a:t>
              </a:r>
              <a:r>
                <a:rPr lang="de-DE" dirty="0" err="1"/>
                <a:t>en&amp;Datum</a:t>
              </a:r>
              <a:r>
                <a:rPr lang="de-DE" dirty="0"/>
                <a:t>=</a:t>
              </a:r>
              <a:r>
                <a:rPr lang="de-DE" dirty="0" err="1"/>
                <a:t>Aktuell&amp;nr</a:t>
              </a:r>
              <a:r>
                <a:rPr lang="de-DE" dirty="0"/>
                <a:t>=67491&amp;linked=</a:t>
              </a:r>
              <a:r>
                <a:rPr lang="de-DE" dirty="0" err="1"/>
                <a:t>urt&amp;Blank</a:t>
              </a:r>
              <a:r>
                <a:rPr lang="de-DE" dirty="0"/>
                <a:t>=1&amp;file=</a:t>
              </a:r>
              <a:r>
                <a:rPr lang="de-DE" dirty="0" err="1"/>
                <a:t>dokument.pdf</a:t>
              </a:r>
              <a:endParaRPr lang="de-DE" dirty="0"/>
            </a:p>
          </p:txBody>
        </p:sp>
      </p:grpSp>
      <p:sp>
        <p:nvSpPr>
          <p:cNvPr id="7" name="Textfeld 6"/>
          <p:cNvSpPr txBox="1"/>
          <p:nvPr/>
        </p:nvSpPr>
        <p:spPr>
          <a:xfrm>
            <a:off x="323528" y="1988840"/>
            <a:ext cx="8568952" cy="2471446"/>
          </a:xfrm>
          <a:prstGeom prst="rect">
            <a:avLst/>
          </a:prstGeom>
          <a:noFill/>
        </p:spPr>
        <p:txBody>
          <a:bodyPr wrap="square" rtlCol="0">
            <a:spAutoFit/>
          </a:bodyPr>
          <a:lstStyle/>
          <a:p>
            <a:pPr>
              <a:lnSpc>
                <a:spcPct val="130000"/>
              </a:lnSpc>
            </a:pPr>
            <a:r>
              <a:rPr lang="de-DE" sz="2200" dirty="0" smtClean="0"/>
              <a:t>„</a:t>
            </a:r>
            <a:r>
              <a:rPr lang="de-DE" sz="2200" dirty="0"/>
              <a:t>Das Öffentlich-Zugänglichmachen ist nicht zu dem jeweiligen Zweck im Sinne von § 52a Abs. 1 Nr. 1 UrhG </a:t>
            </a:r>
            <a:r>
              <a:rPr lang="de-DE" sz="2400" b="1" dirty="0"/>
              <a:t>geboten</a:t>
            </a:r>
            <a:r>
              <a:rPr lang="de-DE" sz="2200" dirty="0"/>
              <a:t> und damit unzulässig, wenn der Rechtsinhaber die Werke oder Werkteile in digitaler Form für die Nutzung im Netz d</a:t>
            </a:r>
            <a:r>
              <a:rPr lang="de-DE" sz="2400" dirty="0"/>
              <a:t>er jeweiligen Einrichtung </a:t>
            </a:r>
            <a:r>
              <a:rPr lang="de-DE" sz="2400" b="1" dirty="0"/>
              <a:t>zu angemessenen Bedingungen</a:t>
            </a:r>
            <a:r>
              <a:rPr lang="de-DE" sz="2400" dirty="0"/>
              <a:t> </a:t>
            </a:r>
            <a:r>
              <a:rPr lang="de-DE" sz="2800" b="1" dirty="0"/>
              <a:t>anbietet</a:t>
            </a:r>
            <a:r>
              <a:rPr lang="de-DE" sz="2400" dirty="0"/>
              <a:t>.“ </a:t>
            </a:r>
          </a:p>
        </p:txBody>
      </p:sp>
      <p:sp>
        <p:nvSpPr>
          <p:cNvPr id="9" name="Textfeld 8"/>
          <p:cNvSpPr txBox="1"/>
          <p:nvPr/>
        </p:nvSpPr>
        <p:spPr>
          <a:xfrm>
            <a:off x="611560" y="4437112"/>
            <a:ext cx="7488832" cy="1661993"/>
          </a:xfrm>
          <a:prstGeom prst="rect">
            <a:avLst/>
          </a:prstGeom>
          <a:noFill/>
        </p:spPr>
        <p:txBody>
          <a:bodyPr wrap="square" rtlCol="0">
            <a:spAutoFit/>
          </a:bodyPr>
          <a:lstStyle/>
          <a:p>
            <a:pPr algn="ctr"/>
            <a:r>
              <a:rPr lang="de-DE" sz="2800" b="1" dirty="0" smtClean="0"/>
              <a:t>Nutzung</a:t>
            </a:r>
            <a:r>
              <a:rPr lang="de-DE" sz="2800" dirty="0" smtClean="0"/>
              <a:t> „</a:t>
            </a:r>
            <a:r>
              <a:rPr lang="de-DE" sz="2800" b="1" dirty="0"/>
              <a:t>geboten</a:t>
            </a:r>
            <a:r>
              <a:rPr lang="de-DE" sz="2800" b="1" dirty="0" smtClean="0"/>
              <a:t>“, </a:t>
            </a:r>
            <a:r>
              <a:rPr lang="de-DE" sz="2800" b="1" dirty="0"/>
              <a:t>wenn nicht „angeboten</a:t>
            </a:r>
            <a:r>
              <a:rPr lang="de-DE" sz="2800" b="1" dirty="0" smtClean="0"/>
              <a:t>“</a:t>
            </a:r>
            <a:r>
              <a:rPr lang="de-DE" sz="2800" b="1" dirty="0"/>
              <a:t/>
            </a:r>
            <a:br>
              <a:rPr lang="de-DE" sz="2800" b="1" dirty="0"/>
            </a:br>
            <a:r>
              <a:rPr lang="de-DE" sz="2800" b="1" dirty="0" smtClean="0"/>
              <a:t/>
            </a:r>
            <a:br>
              <a:rPr lang="de-DE" sz="2800" b="1" dirty="0" smtClean="0"/>
            </a:br>
            <a:r>
              <a:rPr lang="de-DE" sz="2800" b="1" dirty="0" smtClean="0"/>
              <a:t>Oder</a:t>
            </a:r>
            <a:r>
              <a:rPr lang="de-DE" sz="2800" b="1" dirty="0"/>
              <a:t>: </a:t>
            </a:r>
            <a:r>
              <a:rPr lang="de-DE" sz="2800" b="1" dirty="0" smtClean="0"/>
              <a:t>Nutzung nicht </a:t>
            </a:r>
            <a:r>
              <a:rPr lang="de-DE" sz="2800" b="1" dirty="0"/>
              <a:t>geboten, wenn </a:t>
            </a:r>
            <a:r>
              <a:rPr lang="de-DE" sz="2800" b="1" dirty="0" smtClean="0"/>
              <a:t>angeboten</a:t>
            </a:r>
            <a:endParaRPr lang="de-DE" sz="2800" b="1" dirty="0"/>
          </a:p>
          <a:p>
            <a:pPr algn="ctr"/>
            <a:endParaRPr lang="de-DE" dirty="0"/>
          </a:p>
        </p:txBody>
      </p:sp>
    </p:spTree>
    <p:extLst>
      <p:ext uri="{BB962C8B-B14F-4D97-AF65-F5344CB8AC3E}">
        <p14:creationId xmlns:p14="http://schemas.microsoft.com/office/powerpoint/2010/main" val="100696680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a:t>
            </a:r>
            <a:endParaRPr lang="de-DE" sz="2400" b="1" dirty="0">
              <a:solidFill>
                <a:srgbClr val="FFFFFF"/>
              </a:solidFill>
            </a:endParaRPr>
          </a:p>
        </p:txBody>
      </p:sp>
      <p:sp>
        <p:nvSpPr>
          <p:cNvPr id="4" name="Textfeld 3"/>
          <p:cNvSpPr txBox="1"/>
          <p:nvPr/>
        </p:nvSpPr>
        <p:spPr>
          <a:xfrm>
            <a:off x="251520" y="887229"/>
            <a:ext cx="8568952" cy="1446550"/>
          </a:xfrm>
          <a:prstGeom prst="rect">
            <a:avLst/>
          </a:prstGeom>
          <a:noFill/>
        </p:spPr>
        <p:txBody>
          <a:bodyPr wrap="square" rtlCol="0">
            <a:spAutoFit/>
          </a:bodyPr>
          <a:lstStyle/>
          <a:p>
            <a:r>
              <a:rPr lang="de-DE" sz="2200" dirty="0"/>
              <a:t>2013 hat der </a:t>
            </a:r>
            <a:r>
              <a:rPr lang="de-DE" sz="2200" b="1" dirty="0"/>
              <a:t>Bundesgerichtshof</a:t>
            </a:r>
            <a:r>
              <a:rPr lang="de-DE" sz="2200" dirty="0"/>
              <a:t> </a:t>
            </a:r>
            <a:r>
              <a:rPr lang="de-DE" sz="2200" dirty="0" smtClean="0"/>
              <a:t>quasi eine </a:t>
            </a:r>
            <a:r>
              <a:rPr lang="de-DE" sz="2200" b="1" dirty="0" smtClean="0"/>
              <a:t>Universalisierung </a:t>
            </a:r>
            <a:r>
              <a:rPr lang="de-DE" sz="2200" b="1" dirty="0"/>
              <a:t>des Vorrangs des kommerziellen </a:t>
            </a:r>
            <a:r>
              <a:rPr lang="de-DE" sz="2200" b="1" dirty="0" smtClean="0"/>
              <a:t>Vertragsangebots </a:t>
            </a:r>
            <a:r>
              <a:rPr lang="de-DE" sz="2200" dirty="0"/>
              <a:t>festgeschrieben, indem er es auch auf  § 52a angewendet hat: </a:t>
            </a:r>
            <a:endParaRPr lang="de-DE" sz="2200" dirty="0" smtClean="0"/>
          </a:p>
          <a:p>
            <a:endParaRPr lang="de-DE" sz="2200" dirty="0"/>
          </a:p>
        </p:txBody>
      </p:sp>
      <p:sp>
        <p:nvSpPr>
          <p:cNvPr id="7" name="Textfeld 6"/>
          <p:cNvSpPr txBox="1"/>
          <p:nvPr/>
        </p:nvSpPr>
        <p:spPr>
          <a:xfrm>
            <a:off x="323528" y="1988840"/>
            <a:ext cx="8568952" cy="1034129"/>
          </a:xfrm>
          <a:prstGeom prst="rect">
            <a:avLst/>
          </a:prstGeom>
          <a:noFill/>
        </p:spPr>
        <p:txBody>
          <a:bodyPr wrap="square" rtlCol="0">
            <a:spAutoFit/>
          </a:bodyPr>
          <a:lstStyle/>
          <a:p>
            <a:pPr>
              <a:lnSpc>
                <a:spcPct val="130000"/>
              </a:lnSpc>
            </a:pPr>
            <a:r>
              <a:rPr lang="de-DE" sz="2200" dirty="0" smtClean="0"/>
              <a:t>§ XX (</a:t>
            </a:r>
            <a:r>
              <a:rPr lang="de-DE" sz="2200" dirty="0" err="1" smtClean="0"/>
              <a:t>Durantaye</a:t>
            </a:r>
            <a:r>
              <a:rPr lang="de-DE" sz="2200" dirty="0" smtClean="0"/>
              <a:t>) folgt </a:t>
            </a:r>
            <a:r>
              <a:rPr lang="de-DE" sz="2200" dirty="0" err="1" smtClean="0"/>
              <a:t>dem:</a:t>
            </a:r>
            <a:r>
              <a:rPr lang="de-DE" sz="2400" dirty="0" err="1" smtClean="0"/>
              <a:t>„</a:t>
            </a:r>
            <a:r>
              <a:rPr lang="de-DE" sz="2400" dirty="0" err="1"/>
              <a:t>Die</a:t>
            </a:r>
            <a:r>
              <a:rPr lang="de-DE" sz="2400" dirty="0"/>
              <a:t> Schranke [gemeint ist § XX] soll nicht in jedem Fall privatautonomen Lösungen vorgehen.“ (231) </a:t>
            </a:r>
          </a:p>
        </p:txBody>
      </p:sp>
      <p:sp>
        <p:nvSpPr>
          <p:cNvPr id="9" name="Textfeld 8"/>
          <p:cNvSpPr txBox="1"/>
          <p:nvPr/>
        </p:nvSpPr>
        <p:spPr>
          <a:xfrm>
            <a:off x="395536" y="3068960"/>
            <a:ext cx="8424936" cy="2554545"/>
          </a:xfrm>
          <a:prstGeom prst="rect">
            <a:avLst/>
          </a:prstGeom>
          <a:noFill/>
        </p:spPr>
        <p:txBody>
          <a:bodyPr wrap="square" rtlCol="0">
            <a:spAutoFit/>
          </a:bodyPr>
          <a:lstStyle/>
          <a:p>
            <a:r>
              <a:rPr lang="de-DE" sz="2000" dirty="0"/>
              <a:t>„Dies [der </a:t>
            </a:r>
            <a:r>
              <a:rPr lang="de-DE" sz="2000" b="1" dirty="0"/>
              <a:t>Vorrang des Lizenzangebots] entspricht verfassungs- und völkerrechtlichen Vorgaben.</a:t>
            </a:r>
            <a:r>
              <a:rPr lang="de-DE" sz="2000" dirty="0"/>
              <a:t> Aufgrund der </a:t>
            </a:r>
            <a:r>
              <a:rPr lang="de-DE" sz="2000" b="1" dirty="0"/>
              <a:t>Institutsgarantie des Eigentums </a:t>
            </a:r>
            <a:r>
              <a:rPr lang="de-DE" sz="2000" dirty="0"/>
              <a:t>nach Art. 14 Abs. 1 GG1636 dürfte der Ersatz von Ausschließlichkeitsrechten durch Vergütungsansprüche im Kerngeschäftsfeld des Rechteinhabers nicht zulässig sein. </a:t>
            </a:r>
            <a:r>
              <a:rPr lang="de-DE" sz="2000" b="1" dirty="0"/>
              <a:t>Mit der zweiten und dritten Stufe des Drei-Stufen-Tests … wäre es ebenfalls unvereinbar</a:t>
            </a:r>
            <a:r>
              <a:rPr lang="de-DE" sz="2000" dirty="0"/>
              <a:t>, wenn Nutzungen nach § XX stets zulässig wären, obwohl Rechteinhaber sie als zugeschnittene Leistungen in ihrem Kerngeschäft anbieten</a:t>
            </a:r>
            <a:r>
              <a:rPr lang="de-DE" sz="2000" dirty="0" smtClean="0"/>
              <a:t>.“ (231)</a:t>
            </a:r>
            <a:endParaRPr lang="de-DE" sz="2000" dirty="0"/>
          </a:p>
        </p:txBody>
      </p:sp>
      <p:sp>
        <p:nvSpPr>
          <p:cNvPr id="8" name="Textfeld 7"/>
          <p:cNvSpPr txBox="1"/>
          <p:nvPr/>
        </p:nvSpPr>
        <p:spPr>
          <a:xfrm>
            <a:off x="549869" y="5733256"/>
            <a:ext cx="8568952" cy="955646"/>
          </a:xfrm>
          <a:prstGeom prst="rect">
            <a:avLst/>
          </a:prstGeom>
          <a:noFill/>
        </p:spPr>
        <p:txBody>
          <a:bodyPr wrap="square" rtlCol="0">
            <a:spAutoFit/>
          </a:bodyPr>
          <a:lstStyle/>
          <a:p>
            <a:pPr>
              <a:lnSpc>
                <a:spcPct val="130000"/>
              </a:lnSpc>
            </a:pPr>
            <a:r>
              <a:rPr lang="de-DE" sz="2200" dirty="0" smtClean="0"/>
              <a:t>Das Aktionsbündnis hält diese enge verfassungs- und völkerrechtliche Interpretation sowie die des Dreistufentests nicht für erforderlich.</a:t>
            </a:r>
            <a:endParaRPr lang="de-DE" sz="2400" dirty="0"/>
          </a:p>
        </p:txBody>
      </p:sp>
    </p:spTree>
    <p:extLst>
      <p:ext uri="{BB962C8B-B14F-4D97-AF65-F5344CB8AC3E}">
        <p14:creationId xmlns:p14="http://schemas.microsoft.com/office/powerpoint/2010/main" val="27745584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323528" y="476672"/>
            <a:ext cx="8568952" cy="1107996"/>
          </a:xfrm>
          <a:prstGeom prst="rect">
            <a:avLst/>
          </a:prstGeom>
          <a:noFill/>
        </p:spPr>
        <p:txBody>
          <a:bodyPr wrap="square" rtlCol="0">
            <a:spAutoFit/>
          </a:bodyPr>
          <a:lstStyle/>
          <a:p>
            <a:r>
              <a:rPr lang="de-DE" sz="2200" b="1" dirty="0" smtClean="0">
                <a:solidFill>
                  <a:srgbClr val="002060"/>
                </a:solidFill>
              </a:rPr>
              <a:t>Die Allgemeine Bildungs- und Wissenschaftsschranke /-schranke steht im Zentrum der Bemühungen des Aktionsbündnisses um ein wissenschaftsfreundliches Urheberrecht</a:t>
            </a:r>
            <a:endParaRPr lang="de-DE" sz="2200" b="1" dirty="0">
              <a:solidFill>
                <a:srgbClr val="002060"/>
              </a:solidFill>
            </a:endParaRPr>
          </a:p>
        </p:txBody>
      </p:sp>
      <p:sp>
        <p:nvSpPr>
          <p:cNvPr id="12" name="Textfeld 11"/>
          <p:cNvSpPr txBox="1"/>
          <p:nvPr/>
        </p:nvSpPr>
        <p:spPr>
          <a:xfrm>
            <a:off x="323528" y="1844824"/>
            <a:ext cx="8568952" cy="769441"/>
          </a:xfrm>
          <a:prstGeom prst="rect">
            <a:avLst/>
          </a:prstGeom>
          <a:noFill/>
        </p:spPr>
        <p:txBody>
          <a:bodyPr wrap="square" rtlCol="0">
            <a:spAutoFit/>
          </a:bodyPr>
          <a:lstStyle/>
          <a:p>
            <a:r>
              <a:rPr lang="de-DE" sz="2200" b="1" dirty="0" smtClean="0">
                <a:solidFill>
                  <a:srgbClr val="002060"/>
                </a:solidFill>
              </a:rPr>
              <a:t>Aber das deutsche Wissenschaftsurheberrecht hat noch einige andere Baustellen:</a:t>
            </a:r>
            <a:endParaRPr lang="de-DE" sz="2200" b="1" dirty="0">
              <a:solidFill>
                <a:srgbClr val="002060"/>
              </a:solidFill>
            </a:endParaRPr>
          </a:p>
        </p:txBody>
      </p:sp>
      <p:sp>
        <p:nvSpPr>
          <p:cNvPr id="13" name="Textfeld 12"/>
          <p:cNvSpPr txBox="1"/>
          <p:nvPr/>
        </p:nvSpPr>
        <p:spPr>
          <a:xfrm>
            <a:off x="323528" y="2780928"/>
            <a:ext cx="8568952" cy="1107996"/>
          </a:xfrm>
          <a:prstGeom prst="rect">
            <a:avLst/>
          </a:prstGeom>
          <a:noFill/>
        </p:spPr>
        <p:txBody>
          <a:bodyPr wrap="square" rtlCol="0">
            <a:spAutoFit/>
          </a:bodyPr>
          <a:lstStyle/>
          <a:p>
            <a:r>
              <a:rPr lang="de-DE" sz="2200" b="1" dirty="0" smtClean="0">
                <a:solidFill>
                  <a:srgbClr val="002060"/>
                </a:solidFill>
              </a:rPr>
              <a:t>Aus dem Urhebervertragsrecht: </a:t>
            </a:r>
            <a:r>
              <a:rPr lang="de-DE" sz="2200" dirty="0" smtClean="0">
                <a:solidFill>
                  <a:srgbClr val="002060"/>
                </a:solidFill>
              </a:rPr>
              <a:t>Verbesserung des im letzten Jahr eingeführten Zweitverwertungsrechts (sollte Zweitveröffentlichungs-recht heißen)</a:t>
            </a:r>
            <a:endParaRPr lang="de-DE" sz="2200" dirty="0">
              <a:solidFill>
                <a:srgbClr val="002060"/>
              </a:solidFill>
            </a:endParaRPr>
          </a:p>
        </p:txBody>
      </p:sp>
      <p:sp>
        <p:nvSpPr>
          <p:cNvPr id="26" name="Textfeld 25"/>
          <p:cNvSpPr txBox="1"/>
          <p:nvPr/>
        </p:nvSpPr>
        <p:spPr>
          <a:xfrm>
            <a:off x="221768" y="7461448"/>
            <a:ext cx="6912768" cy="1107996"/>
          </a:xfrm>
          <a:prstGeom prst="rect">
            <a:avLst/>
          </a:prstGeom>
          <a:noFill/>
        </p:spPr>
        <p:txBody>
          <a:bodyPr wrap="square" rtlCol="0">
            <a:spAutoFit/>
          </a:bodyPr>
          <a:lstStyle/>
          <a:p>
            <a:r>
              <a:rPr lang="de-DE" sz="2200" b="1" dirty="0" smtClean="0">
                <a:solidFill>
                  <a:srgbClr val="002060"/>
                </a:solidFill>
              </a:rPr>
              <a:t>Rechtlich gesicherte Pauschallösungen sind erforderlich . Alternativ: zeitlich befriste öffentliche Ausschreibung eines beabsichtigten Digitalisierung</a:t>
            </a:r>
            <a:endParaRPr lang="de-DE" sz="2200" b="1" dirty="0">
              <a:solidFill>
                <a:srgbClr val="002060"/>
              </a:solidFill>
            </a:endParaRPr>
          </a:p>
        </p:txBody>
      </p:sp>
      <p:sp>
        <p:nvSpPr>
          <p:cNvPr id="29" name="Textfeld 28"/>
          <p:cNvSpPr txBox="1"/>
          <p:nvPr/>
        </p:nvSpPr>
        <p:spPr>
          <a:xfrm>
            <a:off x="1979712" y="4077072"/>
            <a:ext cx="6912768" cy="769441"/>
          </a:xfrm>
          <a:prstGeom prst="rect">
            <a:avLst/>
          </a:prstGeom>
          <a:noFill/>
        </p:spPr>
        <p:txBody>
          <a:bodyPr wrap="square" rtlCol="0">
            <a:spAutoFit/>
          </a:bodyPr>
          <a:lstStyle/>
          <a:p>
            <a:r>
              <a:rPr lang="de-DE" sz="2200" dirty="0" smtClean="0">
                <a:solidFill>
                  <a:srgbClr val="002060"/>
                </a:solidFill>
              </a:rPr>
              <a:t>Es sollte klargestellt werden, dass das </a:t>
            </a:r>
            <a:r>
              <a:rPr lang="de-DE" sz="2200" b="1" dirty="0" err="1" smtClean="0">
                <a:solidFill>
                  <a:srgbClr val="002060"/>
                </a:solidFill>
              </a:rPr>
              <a:t>Zweitveröffent-lichungsrecht</a:t>
            </a:r>
            <a:r>
              <a:rPr lang="de-DE" sz="2200" b="1" dirty="0" smtClean="0">
                <a:solidFill>
                  <a:srgbClr val="002060"/>
                </a:solidFill>
              </a:rPr>
              <a:t> mehrfach genutzt</a:t>
            </a:r>
            <a:r>
              <a:rPr lang="de-DE" sz="2200" dirty="0" smtClean="0">
                <a:solidFill>
                  <a:srgbClr val="002060"/>
                </a:solidFill>
              </a:rPr>
              <a:t> werden kann.</a:t>
            </a:r>
            <a:endParaRPr lang="de-DE" sz="2200" dirty="0">
              <a:solidFill>
                <a:srgbClr val="002060"/>
              </a:solidFill>
            </a:endParaRPr>
          </a:p>
        </p:txBody>
      </p:sp>
      <p:sp>
        <p:nvSpPr>
          <p:cNvPr id="30" name="Textfeld 29"/>
          <p:cNvSpPr txBox="1"/>
          <p:nvPr/>
        </p:nvSpPr>
        <p:spPr>
          <a:xfrm>
            <a:off x="1979712" y="5222810"/>
            <a:ext cx="6912768" cy="1446550"/>
          </a:xfrm>
          <a:prstGeom prst="rect">
            <a:avLst/>
          </a:prstGeom>
          <a:noFill/>
        </p:spPr>
        <p:txBody>
          <a:bodyPr wrap="square" rtlCol="0">
            <a:spAutoFit/>
          </a:bodyPr>
          <a:lstStyle/>
          <a:p>
            <a:r>
              <a:rPr lang="de-DE" sz="2200" dirty="0" smtClean="0">
                <a:solidFill>
                  <a:srgbClr val="002060"/>
                </a:solidFill>
              </a:rPr>
              <a:t>Das </a:t>
            </a:r>
            <a:r>
              <a:rPr lang="de-DE" sz="2200" dirty="0">
                <a:solidFill>
                  <a:srgbClr val="002060"/>
                </a:solidFill>
              </a:rPr>
              <a:t>Zweitveröffentlichungsrecht </a:t>
            </a:r>
            <a:r>
              <a:rPr lang="de-DE" sz="2200" dirty="0" smtClean="0">
                <a:solidFill>
                  <a:srgbClr val="002060"/>
                </a:solidFill>
              </a:rPr>
              <a:t> darf nicht nur Werke aus Drittmittelprojekten bzw. außeruniversitärer </a:t>
            </a:r>
            <a:r>
              <a:rPr lang="de-DE" sz="2200" dirty="0" err="1" smtClean="0">
                <a:solidFill>
                  <a:srgbClr val="002060"/>
                </a:solidFill>
              </a:rPr>
              <a:t>institutio-neller</a:t>
            </a:r>
            <a:r>
              <a:rPr lang="de-DE" sz="2200" dirty="0" smtClean="0">
                <a:solidFill>
                  <a:srgbClr val="002060"/>
                </a:solidFill>
              </a:rPr>
              <a:t> Forschung begünstigen, sondern </a:t>
            </a:r>
            <a:r>
              <a:rPr lang="de-DE" sz="2200" b="1" dirty="0" smtClean="0">
                <a:solidFill>
                  <a:srgbClr val="002060"/>
                </a:solidFill>
              </a:rPr>
              <a:t>alle Wissenschaft-</a:t>
            </a:r>
            <a:r>
              <a:rPr lang="de-DE" sz="2200" b="1" dirty="0" err="1" smtClean="0">
                <a:solidFill>
                  <a:srgbClr val="002060"/>
                </a:solidFill>
              </a:rPr>
              <a:t>ler</a:t>
            </a:r>
            <a:r>
              <a:rPr lang="de-DE" sz="2200" b="1" dirty="0" smtClean="0">
                <a:solidFill>
                  <a:srgbClr val="002060"/>
                </a:solidFill>
              </a:rPr>
              <a:t> bzw. deren Werke an Hochschulen</a:t>
            </a:r>
            <a:r>
              <a:rPr lang="de-DE" sz="2200" dirty="0" smtClean="0">
                <a:solidFill>
                  <a:srgbClr val="002060"/>
                </a:solidFill>
              </a:rPr>
              <a:t>. </a:t>
            </a:r>
            <a:endParaRPr lang="de-DE" sz="2200" dirty="0">
              <a:solidFill>
                <a:srgbClr val="00206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26" grpId="0"/>
      <p:bldP spid="29" grpId="1"/>
      <p:bldP spid="30"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23528" y="2780928"/>
            <a:ext cx="8568952" cy="2436051"/>
          </a:xfrm>
          <a:prstGeom prst="rect">
            <a:avLst/>
          </a:prstGeom>
          <a:noFill/>
        </p:spPr>
        <p:txBody>
          <a:bodyPr wrap="square" rtlCol="0">
            <a:spAutoFit/>
          </a:bodyPr>
          <a:lstStyle/>
          <a:p>
            <a:pPr>
              <a:lnSpc>
                <a:spcPct val="130000"/>
              </a:lnSpc>
            </a:pPr>
            <a:r>
              <a:rPr lang="de-DE" sz="2200" dirty="0" smtClean="0"/>
              <a:t>„</a:t>
            </a:r>
            <a:r>
              <a:rPr lang="de-DE" sz="2400" dirty="0"/>
              <a:t>Das setzt allerdings nicht nur voraus, dass die geforderte </a:t>
            </a:r>
            <a:r>
              <a:rPr lang="de-DE" sz="2400" b="1" dirty="0"/>
              <a:t>Lizenzgebühr angemessen ist, </a:t>
            </a:r>
            <a:r>
              <a:rPr lang="de-DE" sz="2400" dirty="0"/>
              <a:t>sondern auch, dass das </a:t>
            </a:r>
            <a:r>
              <a:rPr lang="de-DE" sz="2400" b="1" dirty="0"/>
              <a:t>Lizenzangebot unschwer aufzufinden </a:t>
            </a:r>
            <a:r>
              <a:rPr lang="de-DE" sz="2400" dirty="0"/>
              <a:t>ist und die </a:t>
            </a:r>
            <a:r>
              <a:rPr lang="de-DE" sz="2400" b="1" dirty="0"/>
              <a:t>Verfügbarkeit </a:t>
            </a:r>
            <a:r>
              <a:rPr lang="de-DE" sz="2400" dirty="0"/>
              <a:t>des Werkes oder der Werkteile</a:t>
            </a:r>
            <a:r>
              <a:rPr lang="de-DE" sz="2400" b="1" dirty="0"/>
              <a:t> schnell und unproblematisch </a:t>
            </a:r>
            <a:r>
              <a:rPr lang="de-DE" sz="2200" dirty="0"/>
              <a:t>gewährleistet ist.“</a:t>
            </a:r>
          </a:p>
        </p:txBody>
      </p:sp>
      <p:sp>
        <p:nvSpPr>
          <p:cNvPr id="7" name="Rechteck 6"/>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Lizenzen-des Vertragsangebots?</a:t>
            </a:r>
            <a:endParaRPr lang="de-DE" sz="2400" b="1" dirty="0">
              <a:solidFill>
                <a:srgbClr val="FFFFFF"/>
              </a:solidFill>
            </a:endParaRPr>
          </a:p>
        </p:txBody>
      </p:sp>
      <p:sp>
        <p:nvSpPr>
          <p:cNvPr id="8" name="Textfeld 7"/>
          <p:cNvSpPr txBox="1"/>
          <p:nvPr/>
        </p:nvSpPr>
        <p:spPr>
          <a:xfrm>
            <a:off x="251520" y="1052736"/>
            <a:ext cx="8568952" cy="1107996"/>
          </a:xfrm>
          <a:prstGeom prst="rect">
            <a:avLst/>
          </a:prstGeom>
          <a:noFill/>
        </p:spPr>
        <p:txBody>
          <a:bodyPr wrap="square" rtlCol="0">
            <a:spAutoFit/>
          </a:bodyPr>
          <a:lstStyle/>
          <a:p>
            <a:r>
              <a:rPr lang="de-DE" sz="2200" dirty="0" smtClean="0"/>
              <a:t>Der BGH hat den Vorrang des </a:t>
            </a:r>
            <a:r>
              <a:rPr lang="de-DE" sz="2200" b="1" dirty="0" smtClean="0"/>
              <a:t>Vertragsangebots an das Kriterium des angemessen gebunden</a:t>
            </a:r>
            <a:r>
              <a:rPr lang="de-DE" sz="2200" dirty="0" smtClean="0"/>
              <a:t> und diesen unbestimmten Rechtsbegriff präzisiert: </a:t>
            </a:r>
            <a:endParaRPr lang="de-DE" sz="2200" dirty="0"/>
          </a:p>
        </p:txBody>
      </p:sp>
    </p:spTree>
    <p:extLst>
      <p:ext uri="{BB962C8B-B14F-4D97-AF65-F5344CB8AC3E}">
        <p14:creationId xmlns:p14="http://schemas.microsoft.com/office/powerpoint/2010/main" val="252731098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51520" y="887229"/>
            <a:ext cx="8568952" cy="1785104"/>
          </a:xfrm>
          <a:prstGeom prst="rect">
            <a:avLst/>
          </a:prstGeom>
          <a:noFill/>
        </p:spPr>
        <p:txBody>
          <a:bodyPr wrap="square" rtlCol="0">
            <a:spAutoFit/>
          </a:bodyPr>
          <a:lstStyle/>
          <a:p>
            <a:r>
              <a:rPr lang="de-DE" sz="2200" dirty="0" smtClean="0"/>
              <a:t>BGH:</a:t>
            </a:r>
          </a:p>
          <a:p>
            <a:pPr marL="342900" indent="-342900">
              <a:buFont typeface="Wingdings" charset="2"/>
              <a:buChar char="ü"/>
            </a:pPr>
            <a:r>
              <a:rPr lang="de-DE" sz="2200" b="1" dirty="0"/>
              <a:t>Lizenzgebühr angemessen </a:t>
            </a:r>
            <a:endParaRPr lang="de-DE" sz="2200" b="1" dirty="0" smtClean="0"/>
          </a:p>
          <a:p>
            <a:pPr marL="342900" indent="-342900">
              <a:buFont typeface="Wingdings" charset="2"/>
              <a:buChar char="ü"/>
            </a:pPr>
            <a:r>
              <a:rPr lang="de-DE" sz="2200" b="1" dirty="0" smtClean="0"/>
              <a:t>Lizenzangebot </a:t>
            </a:r>
            <a:r>
              <a:rPr lang="de-DE" sz="2200" b="1" dirty="0"/>
              <a:t>unschwer </a:t>
            </a:r>
            <a:r>
              <a:rPr lang="de-DE" sz="2200" b="1" dirty="0" smtClean="0"/>
              <a:t>aufzufinden</a:t>
            </a:r>
          </a:p>
          <a:p>
            <a:pPr marL="342900" indent="-342900">
              <a:buFont typeface="Wingdings" charset="2"/>
              <a:buChar char="ü"/>
            </a:pPr>
            <a:r>
              <a:rPr lang="de-DE" sz="2200" b="1" dirty="0" smtClean="0"/>
              <a:t>Verfügbarkeit </a:t>
            </a:r>
            <a:r>
              <a:rPr lang="de-DE" sz="2200" dirty="0"/>
              <a:t>des Werkes oder der Werkteile</a:t>
            </a:r>
            <a:r>
              <a:rPr lang="de-DE" sz="2200" b="1" dirty="0"/>
              <a:t> schnell und unproblematisch</a:t>
            </a:r>
            <a:r>
              <a:rPr lang="de-DE" sz="2200" b="1" dirty="0" smtClean="0"/>
              <a:t> </a:t>
            </a:r>
            <a:r>
              <a:rPr lang="de-DE" sz="2200" dirty="0" smtClean="0"/>
              <a:t> </a:t>
            </a:r>
          </a:p>
        </p:txBody>
      </p:sp>
      <p:sp>
        <p:nvSpPr>
          <p:cNvPr id="5" name="Textfeld 4"/>
          <p:cNvSpPr txBox="1"/>
          <p:nvPr/>
        </p:nvSpPr>
        <p:spPr>
          <a:xfrm>
            <a:off x="251520" y="2793032"/>
            <a:ext cx="8568952" cy="769441"/>
          </a:xfrm>
          <a:prstGeom prst="rect">
            <a:avLst/>
          </a:prstGeom>
          <a:noFill/>
        </p:spPr>
        <p:txBody>
          <a:bodyPr wrap="square" rtlCol="0">
            <a:spAutoFit/>
          </a:bodyPr>
          <a:lstStyle/>
          <a:p>
            <a:r>
              <a:rPr lang="de-DE" sz="2200" dirty="0" smtClean="0"/>
              <a:t>Für das Aktionsbündnis müssten weitere Bedingungen erfüllt sein, wenn überhaupt mit „geboten“ bzw. „angemessen“ gearbeitet werden soll:</a:t>
            </a:r>
          </a:p>
        </p:txBody>
      </p:sp>
      <p:sp>
        <p:nvSpPr>
          <p:cNvPr id="7" name="Rechteck 6"/>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Angemessenes Vertragsangebots?</a:t>
            </a:r>
            <a:endParaRPr lang="de-DE" sz="2400" b="1" dirty="0">
              <a:solidFill>
                <a:srgbClr val="FFFFFF"/>
              </a:solidFill>
            </a:endParaRPr>
          </a:p>
        </p:txBody>
      </p:sp>
      <p:sp>
        <p:nvSpPr>
          <p:cNvPr id="6" name="Textfeld 5"/>
          <p:cNvSpPr txBox="1"/>
          <p:nvPr/>
        </p:nvSpPr>
        <p:spPr>
          <a:xfrm>
            <a:off x="251520" y="3729136"/>
            <a:ext cx="8568952" cy="3156248"/>
          </a:xfrm>
          <a:prstGeom prst="rect">
            <a:avLst/>
          </a:prstGeom>
          <a:noFill/>
        </p:spPr>
        <p:txBody>
          <a:bodyPr wrap="square" rtlCol="0">
            <a:spAutoFit/>
          </a:bodyPr>
          <a:lstStyle/>
          <a:p>
            <a:pPr marL="342900" indent="-342900">
              <a:lnSpc>
                <a:spcPct val="130000"/>
              </a:lnSpc>
              <a:buFont typeface="Wingdings" charset="2"/>
              <a:buChar char="ü"/>
            </a:pPr>
            <a:r>
              <a:rPr lang="de-DE" sz="2200" b="1" dirty="0" smtClean="0"/>
              <a:t> </a:t>
            </a:r>
            <a:r>
              <a:rPr lang="de-DE" sz="2200" b="1" dirty="0"/>
              <a:t>keine technischen Schutzmaßnahmen auf den lizenzierten Werken </a:t>
            </a:r>
          </a:p>
          <a:p>
            <a:pPr marL="342900" indent="-342900">
              <a:lnSpc>
                <a:spcPct val="130000"/>
              </a:lnSpc>
              <a:buFont typeface="Wingdings" charset="2"/>
              <a:buChar char="ü"/>
            </a:pPr>
            <a:r>
              <a:rPr lang="de-DE" sz="2200" b="1" dirty="0"/>
              <a:t> keine Restriktionen bei der Nutzung von TDM-Verfahren</a:t>
            </a:r>
          </a:p>
          <a:p>
            <a:pPr marL="342900" indent="-342900">
              <a:lnSpc>
                <a:spcPct val="130000"/>
              </a:lnSpc>
              <a:buFont typeface="Wingdings" charset="2"/>
              <a:buChar char="ü"/>
            </a:pPr>
            <a:r>
              <a:rPr lang="de-DE" sz="2200" b="1" dirty="0"/>
              <a:t>k</a:t>
            </a:r>
            <a:r>
              <a:rPr lang="de-DE" sz="2200" b="1" dirty="0" smtClean="0"/>
              <a:t>eine Verhinderung von Verfahren </a:t>
            </a:r>
            <a:r>
              <a:rPr lang="de-DE" sz="2200" b="1" dirty="0"/>
              <a:t>der Textanalyse, z.B. Wissensrepräsentation, </a:t>
            </a:r>
            <a:r>
              <a:rPr lang="de-DE" sz="2200" b="1" dirty="0" err="1"/>
              <a:t>Indexing</a:t>
            </a:r>
            <a:r>
              <a:rPr lang="de-DE" sz="2200" b="1" dirty="0"/>
              <a:t>, </a:t>
            </a:r>
            <a:r>
              <a:rPr lang="de-DE" sz="2200" b="1" dirty="0" err="1"/>
              <a:t>Abstracting</a:t>
            </a:r>
            <a:r>
              <a:rPr lang="de-DE" sz="2200" b="1" dirty="0"/>
              <a:t>/</a:t>
            </a:r>
            <a:r>
              <a:rPr lang="de-DE" sz="2200" b="1" dirty="0" err="1"/>
              <a:t>Extracting</a:t>
            </a:r>
            <a:r>
              <a:rPr lang="de-DE" sz="2200" b="1" dirty="0"/>
              <a:t> oder </a:t>
            </a:r>
            <a:r>
              <a:rPr lang="de-DE" sz="2200" b="1" dirty="0" smtClean="0"/>
              <a:t>Übersetzung</a:t>
            </a:r>
            <a:endParaRPr lang="de-DE" sz="2200" b="1" dirty="0"/>
          </a:p>
          <a:p>
            <a:pPr marL="342900" indent="-342900">
              <a:lnSpc>
                <a:spcPct val="130000"/>
              </a:lnSpc>
              <a:buFont typeface="Wingdings" charset="2"/>
              <a:buChar char="ü"/>
            </a:pPr>
            <a:r>
              <a:rPr lang="de-DE" sz="2200" b="1" dirty="0" smtClean="0"/>
              <a:t>keine </a:t>
            </a:r>
            <a:r>
              <a:rPr lang="de-DE" sz="2200" b="1" dirty="0"/>
              <a:t>Verhinderung </a:t>
            </a:r>
            <a:r>
              <a:rPr lang="de-DE" sz="2200" b="1" dirty="0" smtClean="0"/>
              <a:t>einer externen </a:t>
            </a:r>
            <a:r>
              <a:rPr lang="de-DE" sz="2200" b="1" dirty="0"/>
              <a:t>Nutzung über </a:t>
            </a:r>
            <a:r>
              <a:rPr lang="de-DE" sz="2200" b="1" dirty="0" smtClean="0"/>
              <a:t>VPN</a:t>
            </a:r>
            <a:endParaRPr lang="de-DE" sz="2200" b="1" dirty="0"/>
          </a:p>
          <a:p>
            <a:pPr marL="342900" indent="-342900">
              <a:lnSpc>
                <a:spcPct val="130000"/>
              </a:lnSpc>
              <a:buFont typeface="Wingdings" charset="2"/>
              <a:buChar char="ü"/>
            </a:pPr>
            <a:endParaRPr lang="de-DE" sz="2200" b="1" dirty="0"/>
          </a:p>
        </p:txBody>
      </p:sp>
    </p:spTree>
    <p:extLst>
      <p:ext uri="{BB962C8B-B14F-4D97-AF65-F5344CB8AC3E}">
        <p14:creationId xmlns:p14="http://schemas.microsoft.com/office/powerpoint/2010/main" val="33550582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251520" y="2780928"/>
            <a:ext cx="8568952" cy="2653034"/>
          </a:xfrm>
          <a:prstGeom prst="rect">
            <a:avLst/>
          </a:prstGeom>
          <a:noFill/>
        </p:spPr>
        <p:txBody>
          <a:bodyPr wrap="square" rtlCol="0">
            <a:spAutoFit/>
          </a:bodyPr>
          <a:lstStyle/>
          <a:p>
            <a:pPr>
              <a:lnSpc>
                <a:spcPct val="140000"/>
              </a:lnSpc>
            </a:pPr>
            <a:r>
              <a:rPr lang="de-DE" sz="2400" b="1" dirty="0" smtClean="0"/>
              <a:t>Allein </a:t>
            </a:r>
            <a:r>
              <a:rPr lang="de-DE" sz="2400" b="1" dirty="0"/>
              <a:t>Regelungen </a:t>
            </a:r>
            <a:r>
              <a:rPr lang="de-DE" sz="2400" b="1" dirty="0" smtClean="0"/>
              <a:t>in bestehenden/abgeschlossenen </a:t>
            </a:r>
            <a:r>
              <a:rPr lang="de-DE" sz="2400" b="1" dirty="0"/>
              <a:t>Verträgen und keine Regelungen in bloßen </a:t>
            </a:r>
            <a:r>
              <a:rPr lang="de-DE" sz="2400" b="1" dirty="0" smtClean="0"/>
              <a:t>Vertragsangeboten </a:t>
            </a:r>
            <a:r>
              <a:rPr lang="de-DE" sz="2400" dirty="0"/>
              <a:t>können </a:t>
            </a:r>
            <a:r>
              <a:rPr lang="de-DE" sz="2400" dirty="0" smtClean="0"/>
              <a:t>Nutzungshandlungen </a:t>
            </a:r>
            <a:r>
              <a:rPr lang="de-DE" sz="2400" dirty="0"/>
              <a:t>im Sinne von § 52b </a:t>
            </a:r>
            <a:r>
              <a:rPr lang="de-DE" sz="2400" dirty="0" smtClean="0"/>
              <a:t>Satz1 für</a:t>
            </a:r>
            <a:r>
              <a:rPr lang="de-DE" sz="2400" dirty="0"/>
              <a:t> </a:t>
            </a:r>
            <a:r>
              <a:rPr lang="de-DE" sz="2400" dirty="0" smtClean="0"/>
              <a:t>die </a:t>
            </a:r>
            <a:r>
              <a:rPr lang="de-DE" sz="2400" dirty="0"/>
              <a:t>Zugänglichmachen von Werken an elektronischen Leseplätzen </a:t>
            </a:r>
            <a:r>
              <a:rPr lang="de-DE" sz="2400" dirty="0" smtClean="0"/>
              <a:t>entgegenstehe. </a:t>
            </a:r>
            <a:endParaRPr lang="de-DE" sz="2400" dirty="0"/>
          </a:p>
        </p:txBody>
      </p:sp>
      <p:sp>
        <p:nvSpPr>
          <p:cNvPr id="6" name="Rechteck 5"/>
          <p:cNvSpPr/>
          <p:nvPr/>
        </p:nvSpPr>
        <p:spPr>
          <a:xfrm>
            <a:off x="971600" y="72008"/>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 – des Vertragsangebots?</a:t>
            </a:r>
            <a:endParaRPr lang="de-DE" sz="2400" b="1" dirty="0">
              <a:solidFill>
                <a:srgbClr val="FFFFFF"/>
              </a:solidFill>
            </a:endParaRPr>
          </a:p>
        </p:txBody>
      </p:sp>
      <p:grpSp>
        <p:nvGrpSpPr>
          <p:cNvPr id="7" name="Gruppierung 6"/>
          <p:cNvGrpSpPr/>
          <p:nvPr/>
        </p:nvGrpSpPr>
        <p:grpSpPr>
          <a:xfrm>
            <a:off x="251520" y="887229"/>
            <a:ext cx="8568952" cy="5780390"/>
            <a:chOff x="251520" y="887229"/>
            <a:chExt cx="8568952" cy="5780390"/>
          </a:xfrm>
        </p:grpSpPr>
        <p:sp>
          <p:nvSpPr>
            <p:cNvPr id="4" name="Textfeld 3"/>
            <p:cNvSpPr txBox="1"/>
            <p:nvPr/>
          </p:nvSpPr>
          <p:spPr>
            <a:xfrm>
              <a:off x="251520" y="887229"/>
              <a:ext cx="8568952" cy="1852815"/>
            </a:xfrm>
            <a:prstGeom prst="rect">
              <a:avLst/>
            </a:prstGeom>
            <a:noFill/>
          </p:spPr>
          <p:txBody>
            <a:bodyPr wrap="square" rtlCol="0">
              <a:spAutoFit/>
            </a:bodyPr>
            <a:lstStyle/>
            <a:p>
              <a:pPr>
                <a:lnSpc>
                  <a:spcPct val="140000"/>
                </a:lnSpc>
              </a:pPr>
              <a:r>
                <a:rPr lang="de-DE" sz="2200" dirty="0"/>
                <a:t>A</a:t>
              </a:r>
              <a:r>
                <a:rPr lang="de-DE" sz="2200" dirty="0" smtClean="0"/>
                <a:t>nders als bei § 52a hat der </a:t>
              </a:r>
              <a:r>
                <a:rPr lang="de-DE" sz="2200" b="1" dirty="0"/>
                <a:t>Bundesgerichtshof</a:t>
              </a:r>
              <a:r>
                <a:rPr lang="de-DE" sz="2200" dirty="0"/>
                <a:t> </a:t>
              </a:r>
              <a:r>
                <a:rPr lang="de-DE" sz="2200" dirty="0" smtClean="0"/>
                <a:t>in seinem </a:t>
              </a:r>
              <a:r>
                <a:rPr lang="de-DE" sz="2200" b="1" dirty="0" smtClean="0"/>
                <a:t>Urteil zu § 52b </a:t>
              </a:r>
              <a:r>
                <a:rPr lang="de-DE" sz="2200" dirty="0" smtClean="0"/>
                <a:t>(April 2014) entschieden - nach einer entsprechenden Vorgabe des </a:t>
              </a:r>
              <a:r>
                <a:rPr lang="de-DE" sz="2200" dirty="0" err="1" smtClean="0"/>
                <a:t>EuGH</a:t>
              </a:r>
              <a:r>
                <a:rPr lang="de-DE" sz="2200" dirty="0" smtClean="0"/>
                <a:t>, den der BGH angerufen hatte.</a:t>
              </a:r>
            </a:p>
            <a:p>
              <a:r>
                <a:rPr lang="de-DE" sz="2200" dirty="0" smtClean="0"/>
                <a:t> </a:t>
              </a:r>
              <a:endParaRPr lang="de-DE" sz="2200" dirty="0"/>
            </a:p>
          </p:txBody>
        </p:sp>
        <p:sp>
          <p:nvSpPr>
            <p:cNvPr id="2" name="Textfeld 1"/>
            <p:cNvSpPr txBox="1"/>
            <p:nvPr/>
          </p:nvSpPr>
          <p:spPr>
            <a:xfrm>
              <a:off x="539552" y="6021288"/>
              <a:ext cx="8136904" cy="646331"/>
            </a:xfrm>
            <a:prstGeom prst="rect">
              <a:avLst/>
            </a:prstGeom>
            <a:noFill/>
          </p:spPr>
          <p:txBody>
            <a:bodyPr wrap="square" rtlCol="0">
              <a:spAutoFit/>
            </a:bodyPr>
            <a:lstStyle/>
            <a:p>
              <a:r>
                <a:rPr lang="de-DE" dirty="0"/>
                <a:t>http://</a:t>
              </a:r>
              <a:r>
                <a:rPr lang="de-DE" dirty="0" err="1"/>
                <a:t>juris.bundesgerichtshof.de</a:t>
              </a:r>
              <a:r>
                <a:rPr lang="de-DE" dirty="0"/>
                <a:t>/</a:t>
              </a:r>
              <a:r>
                <a:rPr lang="de-DE" dirty="0" err="1"/>
                <a:t>cgi</a:t>
              </a:r>
              <a:r>
                <a:rPr lang="de-DE" dirty="0"/>
                <a:t>-bin/</a:t>
              </a:r>
              <a:r>
                <a:rPr lang="de-DE" dirty="0" err="1"/>
                <a:t>rechtsprechung</a:t>
              </a:r>
              <a:r>
                <a:rPr lang="de-DE" dirty="0"/>
                <a:t>/</a:t>
              </a:r>
              <a:r>
                <a:rPr lang="de-DE" dirty="0" err="1"/>
                <a:t>document.py?Gericht</a:t>
              </a:r>
              <a:r>
                <a:rPr lang="de-DE" dirty="0"/>
                <a:t>=</a:t>
              </a:r>
              <a:r>
                <a:rPr lang="de-DE" dirty="0" err="1"/>
                <a:t>bgh&amp;Art</a:t>
              </a:r>
              <a:r>
                <a:rPr lang="de-DE" dirty="0"/>
                <a:t>=</a:t>
              </a:r>
              <a:r>
                <a:rPr lang="de-DE" dirty="0" err="1"/>
                <a:t>en&amp;client</a:t>
              </a:r>
              <a:r>
                <a:rPr lang="de-DE" dirty="0"/>
                <a:t>=12&amp;nr=72304&amp;pos=0&amp;anz=1&amp;Blank=1.pdf</a:t>
              </a:r>
            </a:p>
          </p:txBody>
        </p:sp>
      </p:grpSp>
    </p:spTree>
    <p:extLst>
      <p:ext uri="{BB962C8B-B14F-4D97-AF65-F5344CB8AC3E}">
        <p14:creationId xmlns:p14="http://schemas.microsoft.com/office/powerpoint/2010/main" val="14060732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7584" y="1628800"/>
            <a:ext cx="7632848" cy="1446550"/>
          </a:xfrm>
          <a:prstGeom prst="rect">
            <a:avLst/>
          </a:prstGeom>
          <a:noFill/>
        </p:spPr>
        <p:txBody>
          <a:bodyPr wrap="square" rtlCol="0">
            <a:spAutoFit/>
          </a:bodyPr>
          <a:lstStyle/>
          <a:p>
            <a:r>
              <a:rPr lang="de-DE" sz="2200" dirty="0" smtClean="0"/>
              <a:t>Nach </a:t>
            </a:r>
            <a:r>
              <a:rPr lang="de-DE" sz="2200" b="1" dirty="0" smtClean="0"/>
              <a:t>BGH-Urteil 2013 zu § 52a</a:t>
            </a:r>
            <a:r>
              <a:rPr lang="de-DE" sz="2200" dirty="0" smtClean="0"/>
              <a:t> muss sich jeder Wissenschaftler und jeder Lehrende (bzw. seine Bibliothek) vergewissern, ob es bei einem zu nutzenden Objekt schon ein </a:t>
            </a:r>
            <a:r>
              <a:rPr lang="de-DE" sz="2200" b="1" dirty="0" smtClean="0"/>
              <a:t>(angemessenes) Verlagsangebot</a:t>
            </a:r>
            <a:r>
              <a:rPr lang="de-DE" sz="2200" dirty="0" smtClean="0"/>
              <a:t> gibt (und wenn ja, muss er darauf zurückgreifen)</a:t>
            </a:r>
            <a:endParaRPr lang="en-US" sz="2200" dirty="0" smtClean="0"/>
          </a:p>
        </p:txBody>
      </p:sp>
      <p:sp>
        <p:nvSpPr>
          <p:cNvPr id="7" name="Textfeld 6"/>
          <p:cNvSpPr txBox="1"/>
          <p:nvPr/>
        </p:nvSpPr>
        <p:spPr>
          <a:xfrm>
            <a:off x="827584" y="3861048"/>
            <a:ext cx="7632848" cy="1446550"/>
          </a:xfrm>
          <a:prstGeom prst="rect">
            <a:avLst/>
          </a:prstGeom>
          <a:noFill/>
        </p:spPr>
        <p:txBody>
          <a:bodyPr wrap="square" rtlCol="0">
            <a:spAutoFit/>
          </a:bodyPr>
          <a:lstStyle/>
          <a:p>
            <a:r>
              <a:rPr lang="de-DE" sz="2200" dirty="0" smtClean="0"/>
              <a:t>Nach </a:t>
            </a:r>
            <a:r>
              <a:rPr lang="de-DE" sz="2200" b="1" dirty="0" smtClean="0"/>
              <a:t>BGH-Urteil 2015 zu § 52b </a:t>
            </a:r>
            <a:r>
              <a:rPr lang="de-DE" sz="2200" dirty="0" smtClean="0"/>
              <a:t>reicht ein Verlagsangebot nicht aus, um der Bibliothek das Digitalisieren und Anbieten eines im Bestand der Bibliothek befindlichen Objekts zu untersagen. </a:t>
            </a:r>
            <a:r>
              <a:rPr lang="de-DE" sz="2200" b="1" dirty="0" smtClean="0"/>
              <a:t>Es muss ein abgeschlossener Vertrag vorliegen</a:t>
            </a:r>
            <a:r>
              <a:rPr lang="de-DE" sz="2200" dirty="0" smtClean="0"/>
              <a:t>.</a:t>
            </a:r>
            <a:endParaRPr lang="en-US" sz="2200" dirty="0" smtClean="0"/>
          </a:p>
        </p:txBody>
      </p:sp>
      <p:sp>
        <p:nvSpPr>
          <p:cNvPr id="6" name="Rechteck 5"/>
          <p:cNvSpPr/>
          <p:nvPr/>
        </p:nvSpPr>
        <p:spPr>
          <a:xfrm>
            <a:off x="1259632" y="216024"/>
            <a:ext cx="6336704"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Vorrang der Lizenzen – des Vertragsangebots?</a:t>
            </a:r>
            <a:endParaRPr lang="de-DE" sz="2400" b="1" dirty="0">
              <a:solidFill>
                <a:srgbClr val="FFFFFF"/>
              </a:solidFill>
            </a:endParaRPr>
          </a:p>
        </p:txBody>
      </p:sp>
    </p:spTree>
    <p:extLst>
      <p:ext uri="{BB962C8B-B14F-4D97-AF65-F5344CB8AC3E}">
        <p14:creationId xmlns:p14="http://schemas.microsoft.com/office/powerpoint/2010/main" val="347295698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907704" y="72008"/>
            <a:ext cx="4608512"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Zur Vergütung</a:t>
            </a:r>
            <a:endParaRPr lang="de-DE" sz="2400" b="1" dirty="0">
              <a:solidFill>
                <a:schemeClr val="bg1"/>
              </a:solidFill>
            </a:endParaRPr>
          </a:p>
        </p:txBody>
      </p:sp>
      <p:sp>
        <p:nvSpPr>
          <p:cNvPr id="4" name="Textfeld 3"/>
          <p:cNvSpPr txBox="1"/>
          <p:nvPr/>
        </p:nvSpPr>
        <p:spPr>
          <a:xfrm>
            <a:off x="251520" y="908720"/>
            <a:ext cx="8568952" cy="1323439"/>
          </a:xfrm>
          <a:prstGeom prst="rect">
            <a:avLst/>
          </a:prstGeom>
          <a:noFill/>
        </p:spPr>
        <p:txBody>
          <a:bodyPr wrap="square" rtlCol="0">
            <a:spAutoFit/>
          </a:bodyPr>
          <a:lstStyle/>
          <a:p>
            <a:pPr marL="342900" indent="-342900">
              <a:buFont typeface="Wingdings" charset="2"/>
              <a:buChar char="ü"/>
            </a:pPr>
            <a:r>
              <a:rPr lang="de-DE" sz="2000" dirty="0" smtClean="0"/>
              <a:t>Das Aktionsbündnis bezweifelt die Notwendigkeit </a:t>
            </a:r>
            <a:r>
              <a:rPr lang="de-DE" sz="2000" i="1" dirty="0" smtClean="0"/>
              <a:t>im Rahmen der Klausel </a:t>
            </a:r>
            <a:r>
              <a:rPr lang="de-DE" sz="2000" dirty="0" smtClean="0"/>
              <a:t>einen Vergütungsanspruch für die privilegierte, im öffentlichen Interesse stehende Nutzung für nicht kommerzielle Zwecke wissenschaftlicher Forschung und von Lehr- und Lernprozessen vorzusehen.</a:t>
            </a:r>
          </a:p>
        </p:txBody>
      </p:sp>
      <p:sp>
        <p:nvSpPr>
          <p:cNvPr id="5" name="Textfeld 4"/>
          <p:cNvSpPr txBox="1"/>
          <p:nvPr/>
        </p:nvSpPr>
        <p:spPr>
          <a:xfrm>
            <a:off x="251520" y="2253063"/>
            <a:ext cx="8568952" cy="707886"/>
          </a:xfrm>
          <a:prstGeom prst="rect">
            <a:avLst/>
          </a:prstGeom>
          <a:noFill/>
        </p:spPr>
        <p:txBody>
          <a:bodyPr wrap="square" rtlCol="0">
            <a:spAutoFit/>
          </a:bodyPr>
          <a:lstStyle/>
          <a:p>
            <a:pPr marL="342900" indent="-342900">
              <a:buFont typeface="Wingdings" charset="2"/>
              <a:buChar char="ü"/>
            </a:pPr>
            <a:r>
              <a:rPr lang="de-DE" sz="2000" dirty="0" smtClean="0"/>
              <a:t>Im </a:t>
            </a:r>
            <a:r>
              <a:rPr lang="de-DE" sz="2000" dirty="0" err="1" smtClean="0"/>
              <a:t>OA</a:t>
            </a:r>
            <a:r>
              <a:rPr lang="de-DE" sz="2000" dirty="0" smtClean="0"/>
              <a:t>-Paradigma wird die </a:t>
            </a:r>
            <a:r>
              <a:rPr lang="de-DE" sz="2000" b="1" dirty="0" smtClean="0"/>
              <a:t>normale Verwertung die vergütungsfreie Nutzung</a:t>
            </a:r>
            <a:r>
              <a:rPr lang="de-DE" sz="2000" dirty="0" smtClean="0"/>
              <a:t> sein. </a:t>
            </a:r>
            <a:endParaRPr lang="en-US" sz="2000" dirty="0"/>
          </a:p>
        </p:txBody>
      </p:sp>
      <p:sp>
        <p:nvSpPr>
          <p:cNvPr id="6" name="Textfeld 5"/>
          <p:cNvSpPr txBox="1"/>
          <p:nvPr/>
        </p:nvSpPr>
        <p:spPr>
          <a:xfrm>
            <a:off x="251520" y="2981853"/>
            <a:ext cx="8568952" cy="707886"/>
          </a:xfrm>
          <a:prstGeom prst="rect">
            <a:avLst/>
          </a:prstGeom>
          <a:noFill/>
        </p:spPr>
        <p:txBody>
          <a:bodyPr wrap="square" rtlCol="0">
            <a:spAutoFit/>
          </a:bodyPr>
          <a:lstStyle/>
          <a:p>
            <a:pPr marL="342900" indent="-342900">
              <a:buFont typeface="Wingdings" charset="2"/>
              <a:buChar char="ü"/>
            </a:pPr>
            <a:r>
              <a:rPr lang="de-DE" sz="2000" dirty="0" smtClean="0"/>
              <a:t>Öffentliche Hand </a:t>
            </a:r>
            <a:r>
              <a:rPr lang="de-DE" sz="2000" b="1" dirty="0" smtClean="0"/>
              <a:t>vergütet schon jetzt angemessen </a:t>
            </a:r>
            <a:r>
              <a:rPr lang="de-DE" sz="2000" dirty="0" smtClean="0"/>
              <a:t>mit ca. 600 </a:t>
            </a:r>
            <a:r>
              <a:rPr lang="de-DE" sz="2000" dirty="0" err="1" smtClean="0"/>
              <a:t>Mio</a:t>
            </a:r>
            <a:r>
              <a:rPr lang="de-DE" sz="2000" dirty="0" smtClean="0"/>
              <a:t> Euro/Jahr an Verlage, i.d.R. über die Bibliotheksetats.</a:t>
            </a:r>
            <a:endParaRPr lang="en-US" sz="2000" dirty="0"/>
          </a:p>
        </p:txBody>
      </p:sp>
      <p:sp>
        <p:nvSpPr>
          <p:cNvPr id="7" name="Textfeld 6"/>
          <p:cNvSpPr txBox="1"/>
          <p:nvPr/>
        </p:nvSpPr>
        <p:spPr>
          <a:xfrm>
            <a:off x="251520" y="3710644"/>
            <a:ext cx="8568952" cy="400110"/>
          </a:xfrm>
          <a:prstGeom prst="rect">
            <a:avLst/>
          </a:prstGeom>
          <a:noFill/>
        </p:spPr>
        <p:txBody>
          <a:bodyPr wrap="square" rtlCol="0">
            <a:spAutoFit/>
          </a:bodyPr>
          <a:lstStyle/>
          <a:p>
            <a:pPr marL="342900" indent="-342900">
              <a:buFont typeface="Wingdings" charset="2"/>
              <a:buChar char="ü"/>
            </a:pPr>
            <a:r>
              <a:rPr lang="de-DE" sz="2000" dirty="0" smtClean="0"/>
              <a:t>Vergütung erfolgt schon jetzt über </a:t>
            </a:r>
            <a:r>
              <a:rPr lang="de-DE" sz="2000" b="1" dirty="0" smtClean="0"/>
              <a:t>Geräteabgabe.</a:t>
            </a:r>
          </a:p>
        </p:txBody>
      </p:sp>
      <p:sp>
        <p:nvSpPr>
          <p:cNvPr id="8" name="Textfeld 7"/>
          <p:cNvSpPr txBox="1"/>
          <p:nvPr/>
        </p:nvSpPr>
        <p:spPr>
          <a:xfrm>
            <a:off x="251520" y="4131659"/>
            <a:ext cx="8568952" cy="707886"/>
          </a:xfrm>
          <a:prstGeom prst="rect">
            <a:avLst/>
          </a:prstGeom>
          <a:noFill/>
        </p:spPr>
        <p:txBody>
          <a:bodyPr wrap="square" rtlCol="0">
            <a:spAutoFit/>
          </a:bodyPr>
          <a:lstStyle/>
          <a:p>
            <a:pPr marL="342900" indent="-342900">
              <a:buFont typeface="Wingdings" charset="2"/>
              <a:buChar char="ü"/>
            </a:pPr>
            <a:r>
              <a:rPr lang="de-DE" sz="2000" dirty="0" smtClean="0"/>
              <a:t>Vergütung, vor allem individuelle, nach der Erfahrung mit der „Vergütungspleite“ bei § 52a </a:t>
            </a:r>
            <a:r>
              <a:rPr lang="de-DE" sz="2000" b="1" dirty="0" smtClean="0"/>
              <a:t>kaum mach- oder durchsetzbar . </a:t>
            </a:r>
          </a:p>
        </p:txBody>
      </p:sp>
      <p:sp>
        <p:nvSpPr>
          <p:cNvPr id="9" name="Textfeld 8"/>
          <p:cNvSpPr txBox="1"/>
          <p:nvPr/>
        </p:nvSpPr>
        <p:spPr>
          <a:xfrm>
            <a:off x="251520" y="4860450"/>
            <a:ext cx="8568952" cy="707886"/>
          </a:xfrm>
          <a:prstGeom prst="rect">
            <a:avLst/>
          </a:prstGeom>
          <a:noFill/>
        </p:spPr>
        <p:txBody>
          <a:bodyPr wrap="square" rtlCol="0">
            <a:spAutoFit/>
          </a:bodyPr>
          <a:lstStyle/>
          <a:p>
            <a:pPr marL="342900" indent="-342900">
              <a:buFont typeface="Wingdings" charset="2"/>
              <a:buChar char="ü"/>
            </a:pPr>
            <a:r>
              <a:rPr lang="de-DE" sz="2000" dirty="0" smtClean="0"/>
              <a:t>Individuelle Datenerhebung und Abrechnung sind  </a:t>
            </a:r>
            <a:r>
              <a:rPr lang="de-DE" sz="2000" b="1" dirty="0" smtClean="0"/>
              <a:t>für Wissenschaftler und Lehrende und die für die Hochschulverwaltungen nicht zumutbar.</a:t>
            </a:r>
          </a:p>
        </p:txBody>
      </p:sp>
      <p:sp>
        <p:nvSpPr>
          <p:cNvPr id="10" name="Textfeld 9"/>
          <p:cNvSpPr txBox="1"/>
          <p:nvPr/>
        </p:nvSpPr>
        <p:spPr>
          <a:xfrm>
            <a:off x="251520" y="5589240"/>
            <a:ext cx="8568952" cy="707886"/>
          </a:xfrm>
          <a:prstGeom prst="rect">
            <a:avLst/>
          </a:prstGeom>
          <a:noFill/>
        </p:spPr>
        <p:txBody>
          <a:bodyPr wrap="square" rtlCol="0">
            <a:spAutoFit/>
          </a:bodyPr>
          <a:lstStyle/>
          <a:p>
            <a:pPr marL="342900" indent="-342900">
              <a:buFont typeface="Wingdings" charset="2"/>
              <a:buChar char="ü"/>
            </a:pPr>
            <a:r>
              <a:rPr lang="de-DE" sz="2000" dirty="0" smtClean="0"/>
              <a:t>individuelle Abrechnung  erzeugt </a:t>
            </a:r>
            <a:r>
              <a:rPr lang="de-DE" sz="2000" b="1" dirty="0" smtClean="0"/>
              <a:t>negative Transparenz </a:t>
            </a:r>
            <a:r>
              <a:rPr lang="de-DE" sz="2000" dirty="0" smtClean="0"/>
              <a:t>in sensiblen Bereichen von Bildung und Wissenschaft.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7" grpId="0"/>
      <p:bldP spid="8"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251520" y="887229"/>
            <a:ext cx="8568952" cy="1323439"/>
          </a:xfrm>
          <a:prstGeom prst="rect">
            <a:avLst/>
          </a:prstGeom>
          <a:noFill/>
        </p:spPr>
        <p:txBody>
          <a:bodyPr wrap="square" rtlCol="0">
            <a:spAutoFit/>
          </a:bodyPr>
          <a:lstStyle/>
          <a:p>
            <a:r>
              <a:rPr lang="de-DE" sz="2000" dirty="0" smtClean="0"/>
              <a:t>Wenn doch erforderlich, unterstützt das Aktionsbündnis nur eine pauschale Abrechnung. Eine individuelle Abrechnung jeder aktuellen Nutzung für Zwecke von Forschung und Lehr- und Lernprozessen für nicht zumutbar und auch nicht für machbar. </a:t>
            </a:r>
          </a:p>
        </p:txBody>
      </p:sp>
      <p:sp>
        <p:nvSpPr>
          <p:cNvPr id="6" name="Textfeld 5"/>
          <p:cNvSpPr txBox="1"/>
          <p:nvPr/>
        </p:nvSpPr>
        <p:spPr>
          <a:xfrm>
            <a:off x="323528" y="4725144"/>
            <a:ext cx="8568952" cy="1631216"/>
          </a:xfrm>
          <a:prstGeom prst="rect">
            <a:avLst/>
          </a:prstGeom>
          <a:noFill/>
        </p:spPr>
        <p:txBody>
          <a:bodyPr wrap="square" rtlCol="0">
            <a:spAutoFit/>
          </a:bodyPr>
          <a:lstStyle/>
          <a:p>
            <a:r>
              <a:rPr lang="de-DE" sz="2000" dirty="0" smtClean="0"/>
              <a:t>Wenn überhaupt, dann bevorzugt das Aktionsbündnis eine Vergütungsregelung entweder als Geräteabgabe (analog § 54a zu § 53 Privatkopie) über einen neuen 54er-Paragraphen oder über eine pauschalen Gesamtvertrag zwischen den Trägern der Wissenschafts- und Bildungseinrichtungen, den Organisationen  der Rechteinhaber (Urheber und Verwerter) und Verwertungsgesellschaften.</a:t>
            </a:r>
            <a:endParaRPr lang="de-DE" sz="2000" dirty="0"/>
          </a:p>
        </p:txBody>
      </p:sp>
      <p:sp>
        <p:nvSpPr>
          <p:cNvPr id="7" name="Textfeld 6"/>
          <p:cNvSpPr txBox="1"/>
          <p:nvPr/>
        </p:nvSpPr>
        <p:spPr>
          <a:xfrm>
            <a:off x="1547664" y="2420888"/>
            <a:ext cx="7344816" cy="1477328"/>
          </a:xfrm>
          <a:prstGeom prst="rect">
            <a:avLst/>
          </a:prstGeom>
          <a:noFill/>
        </p:spPr>
        <p:txBody>
          <a:bodyPr wrap="square" rtlCol="0">
            <a:spAutoFit/>
          </a:bodyPr>
          <a:lstStyle/>
          <a:p>
            <a:r>
              <a:rPr lang="de-DE" b="1" dirty="0" smtClean="0"/>
              <a:t>Stellungnahme der Hochschulrektorenkonferenz zu den Ergebnissen des Pilotprojekts „Einzelerfassung der Nutzung von Texten nach § 52a Urheberrechtsgesetz“</a:t>
            </a:r>
            <a:r>
              <a:rPr lang="de-DE" dirty="0" smtClean="0"/>
              <a:t>(August 2015)</a:t>
            </a:r>
            <a:r>
              <a:rPr lang="de-DE" b="1" dirty="0" smtClean="0"/>
              <a:t>:</a:t>
            </a:r>
            <a:r>
              <a:rPr lang="de-DE" dirty="0" smtClean="0"/>
              <a:t>„...</a:t>
            </a:r>
            <a:r>
              <a:rPr lang="de-DE" dirty="0"/>
              <a:t> ist die HRK der Auffassung, dass eine Einzelfallerhebung der Nutzungen </a:t>
            </a:r>
            <a:r>
              <a:rPr lang="de-DE" dirty="0" err="1"/>
              <a:t>gemäß</a:t>
            </a:r>
            <a:r>
              <a:rPr lang="de-DE" dirty="0"/>
              <a:t> § 52a UrhG weder sachdienlich noch in Anbetracht der entstandenen Kosten </a:t>
            </a:r>
            <a:r>
              <a:rPr lang="de-DE" dirty="0" err="1"/>
              <a:t>verhältnismäßig</a:t>
            </a:r>
            <a:r>
              <a:rPr lang="de-DE" dirty="0"/>
              <a:t> ist. </a:t>
            </a:r>
            <a:r>
              <a:rPr lang="de-DE" dirty="0" smtClean="0"/>
              <a:t>)</a:t>
            </a:r>
            <a:endParaRPr lang="de-DE" dirty="0"/>
          </a:p>
        </p:txBody>
      </p:sp>
      <p:sp>
        <p:nvSpPr>
          <p:cNvPr id="8" name="Rechteck 7"/>
          <p:cNvSpPr/>
          <p:nvPr/>
        </p:nvSpPr>
        <p:spPr>
          <a:xfrm>
            <a:off x="1907704" y="72008"/>
            <a:ext cx="4608512"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bg1"/>
                </a:solidFill>
              </a:rPr>
              <a:t>Zur Vergütung</a:t>
            </a:r>
            <a:endParaRPr lang="de-DE" sz="2400" b="1" dirty="0">
              <a:solidFill>
                <a:schemeClr val="bg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6512" y="0"/>
            <a:ext cx="9144000"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Perspektiven – keine Utopie – aber ein langfristiges Ziel</a:t>
            </a:r>
            <a:endParaRPr lang="de-DE" sz="2400" b="1" dirty="0">
              <a:solidFill>
                <a:srgbClr val="FFFFFF"/>
              </a:solidFill>
            </a:endParaRPr>
          </a:p>
        </p:txBody>
      </p:sp>
      <p:sp>
        <p:nvSpPr>
          <p:cNvPr id="5" name="Textfeld 4"/>
          <p:cNvSpPr txBox="1"/>
          <p:nvPr/>
        </p:nvSpPr>
        <p:spPr>
          <a:xfrm>
            <a:off x="251520" y="1052736"/>
            <a:ext cx="8568952" cy="5632310"/>
          </a:xfrm>
          <a:prstGeom prst="rect">
            <a:avLst/>
          </a:prstGeom>
          <a:noFill/>
        </p:spPr>
        <p:txBody>
          <a:bodyPr wrap="square" rtlCol="0">
            <a:spAutoFit/>
          </a:bodyPr>
          <a:lstStyle/>
          <a:p>
            <a:pPr algn="ctr"/>
            <a:r>
              <a:rPr lang="de-DE" sz="2400" dirty="0" smtClean="0"/>
              <a:t>Eine Bildungs- und Wissenschaftsklausel kann nicht durch selbstreferentielle Auslegung bestehender Gesetze, Verträge oder Richtlinien entstehen, sondern erfordert den Mut zu einem Paradigmenwechsel:</a:t>
            </a:r>
            <a:br>
              <a:rPr lang="de-DE" sz="2400" dirty="0" smtClean="0"/>
            </a:br>
            <a:endParaRPr lang="de-DE" sz="2400" dirty="0" smtClean="0"/>
          </a:p>
          <a:p>
            <a:r>
              <a:rPr lang="de-DE" sz="2400" dirty="0" smtClean="0"/>
              <a:t>	Nicht länger soll die (kommerzielle) Verwertung als der 	Normalfall des Umgangs mit Wissen und Information 	angesehen werden sondern als die Ausnahme gegenüber 	der (im Sinne von Open Access) freien Nutzung.</a:t>
            </a:r>
          </a:p>
          <a:p>
            <a:endParaRPr lang="de-DE" sz="2400" dirty="0"/>
          </a:p>
          <a:p>
            <a:r>
              <a:rPr lang="de-DE" sz="2400" dirty="0" smtClean="0"/>
              <a:t>	Open Access wird tatsächlich das dominierende (auch 	kommerzielle Publikationsmodell in der Wissenschaft</a:t>
            </a:r>
          </a:p>
          <a:p>
            <a:r>
              <a:rPr lang="de-DE" sz="2400" dirty="0" smtClean="0"/>
              <a:t/>
            </a:r>
            <a:br>
              <a:rPr lang="de-DE" sz="2400" dirty="0" smtClean="0"/>
            </a:br>
            <a:r>
              <a:rPr lang="de-DE" sz="2400" dirty="0" smtClean="0"/>
              <a:t>	Damit sollte der Dreistufentest auf jeder Stufe eine 	grundsätzlich neue Bedeutung bekommen.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3"/>
          <p:cNvSpPr txBox="1"/>
          <p:nvPr/>
        </p:nvSpPr>
        <p:spPr>
          <a:xfrm>
            <a:off x="1259632" y="0"/>
            <a:ext cx="7488832" cy="3551238"/>
          </a:xfrm>
          <a:prstGeom prst="rect">
            <a:avLst/>
          </a:prstGeom>
          <a:solidFill>
            <a:srgbClr val="000090"/>
          </a:solidFill>
          <a:ln>
            <a:noFill/>
          </a:ln>
        </p:spPr>
        <p:txBody>
          <a:bodyPr lIns="0" tIns="0" rIns="0" bIns="0" anchor="ctr" anchorCtr="1" compatLnSpc="0"/>
          <a:lstStyle/>
          <a:p>
            <a:pPr algn="ctr" fontAlgn="auto">
              <a:spcBef>
                <a:spcPts val="0"/>
              </a:spcBef>
              <a:spcAft>
                <a:spcPts val="0"/>
              </a:spcAft>
              <a:defRPr sz="1800" b="0" i="0" u="none" strike="noStrike" kern="0" cap="none" spc="0" baseline="0">
                <a:solidFill>
                  <a:srgbClr val="000000"/>
                </a:solidFill>
                <a:uFillTx/>
              </a:defRPr>
            </a:pPr>
            <a:r>
              <a:rPr lang="de-DE" sz="4000" b="1" i="1" kern="0" dirty="0" smtClean="0">
                <a:solidFill>
                  <a:srgbClr val="FFFFFF"/>
                </a:solidFill>
                <a:latin typeface="+mn-lt"/>
                <a:ea typeface="Arial Unicode MS" pitchFamily="2"/>
                <a:cs typeface="Tahoma" pitchFamily="2"/>
              </a:rPr>
              <a:t>Vielen Dank für Ihre Aufmerksamkeit und Ihr Interesse an einer Bildungs- und Wissenschaftsklausel</a:t>
            </a:r>
            <a:endParaRPr lang="de-DE" sz="4000" b="1" i="1" kern="0" dirty="0">
              <a:solidFill>
                <a:srgbClr val="FFFFFF"/>
              </a:solidFill>
              <a:latin typeface="+mn-lt"/>
              <a:ea typeface="Arial Unicode MS" pitchFamily="2"/>
              <a:cs typeface="Tahoma" pitchFamily="2"/>
            </a:endParaRPr>
          </a:p>
        </p:txBody>
      </p:sp>
      <p:sp>
        <p:nvSpPr>
          <p:cNvPr id="2" name="Textfeld 1"/>
          <p:cNvSpPr txBox="1"/>
          <p:nvPr/>
        </p:nvSpPr>
        <p:spPr>
          <a:xfrm>
            <a:off x="611560" y="3879045"/>
            <a:ext cx="8352928" cy="2862323"/>
          </a:xfrm>
          <a:prstGeom prst="rect">
            <a:avLst/>
          </a:prstGeom>
          <a:noFill/>
        </p:spPr>
        <p:txBody>
          <a:bodyPr wrap="square" rtlCol="0">
            <a:spAutoFit/>
          </a:bodyPr>
          <a:lstStyle/>
          <a:p>
            <a:r>
              <a:rPr lang="de-DE" dirty="0" smtClean="0"/>
              <a:t>Nachtrag (als Ergebnis des gesamten Workshops): Die jetzige Bundesregierung hat sich in ihrer Koalitionsvereinbarung darauf verständigt, eine Allgemeine Bildungs- und Wissenschaftsschranke in das Urheberrechtsgesetz aufzunehmen. Wie eine solche neue Norm dann aussehen soll, ist weitgehend offen. Das Aktionsbündnis erwartet, dass deren Ziele sich stark an den Zielen des Vorschlags des Aktionsbündnisses annähert. Das Aktionsbündnis beharrt nicht auf den Wortlaut des jetzt von ihm erarbeiteten Vorschlags. Die politische Arbeit des Aktionsbündnisses wird sich daher in der nächsten Zeit stärker darum bemühen, Konsens über die Zielvorstellungen bzw. Prüfmerkmale für eine ABWS/ABWK zu erreichen. Die juristische Ausformulierung ist dann eher Aufgabe der Politik.</a:t>
            </a:r>
            <a:endParaRPr lang="de-DE"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0" y="1268760"/>
            <a:ext cx="7740352" cy="5256584"/>
          </a:xfrm>
          <a:prstGeom prst="rect">
            <a:avLst/>
          </a:prstGeom>
          <a:noFill/>
          <a:ln w="9525">
            <a:noFill/>
            <a:miter lim="800000"/>
            <a:headEnd/>
            <a:tailEnd/>
          </a:ln>
        </p:spPr>
      </p:pic>
      <p:sp>
        <p:nvSpPr>
          <p:cNvPr id="58370" name="AutoShape 6">
            <a:hlinkClick r:id="rId4" action="ppaction://hlinksldjump"/>
          </p:cNvPr>
          <p:cNvSpPr>
            <a:spLocks/>
          </p:cNvSpPr>
          <p:nvPr/>
        </p:nvSpPr>
        <p:spPr bwMode="auto">
          <a:xfrm>
            <a:off x="8100392" y="5733256"/>
            <a:ext cx="838200" cy="593725"/>
          </a:xfrm>
          <a:custGeom>
            <a:avLst/>
            <a:gdLst>
              <a:gd name="T0" fmla="*/ 631113304 w 21600"/>
              <a:gd name="T1" fmla="*/ 0 h 21600"/>
              <a:gd name="T2" fmla="*/ 1262225365 w 21600"/>
              <a:gd name="T3" fmla="*/ 224296305 h 21600"/>
              <a:gd name="T4" fmla="*/ 631113304 w 21600"/>
              <a:gd name="T5" fmla="*/ 448591730 h 21600"/>
              <a:gd name="T6" fmla="*/ 0 w 21600"/>
              <a:gd name="T7" fmla="*/ 224296305 h 21600"/>
              <a:gd name="T8" fmla="*/ 558534834 w 21600"/>
              <a:gd name="T9" fmla="*/ 0 h 21600"/>
              <a:gd name="T10" fmla="*/ 558534834 w 21600"/>
              <a:gd name="T11" fmla="*/ 448591730 h 21600"/>
              <a:gd name="T12" fmla="*/ 17694720 60000 65536"/>
              <a:gd name="T13" fmla="*/ 0 60000 65536"/>
              <a:gd name="T14" fmla="*/ 5898240 60000 65536"/>
              <a:gd name="T15" fmla="*/ 11796480 60000 65536"/>
              <a:gd name="T16" fmla="*/ 17694720 60000 65536"/>
              <a:gd name="T17" fmla="*/ 5898240 60000 65536"/>
              <a:gd name="T18" fmla="*/ 4779 w 21600"/>
              <a:gd name="T19" fmla="*/ 5400 h 21600"/>
              <a:gd name="T20" fmla="*/ 21600 w 21600"/>
              <a:gd name="T21" fmla="*/ 162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1600" y="5400"/>
                </a:moveTo>
                <a:lnTo>
                  <a:pt x="9558" y="5400"/>
                </a:lnTo>
                <a:lnTo>
                  <a:pt x="9558" y="0"/>
                </a:lnTo>
                <a:lnTo>
                  <a:pt x="0" y="10800"/>
                </a:lnTo>
                <a:lnTo>
                  <a:pt x="9558" y="21600"/>
                </a:lnTo>
                <a:lnTo>
                  <a:pt x="9558" y="16200"/>
                </a:lnTo>
                <a:lnTo>
                  <a:pt x="21600" y="16200"/>
                </a:lnTo>
                <a:close/>
              </a:path>
            </a:pathLst>
          </a:custGeom>
          <a:solidFill>
            <a:srgbClr val="002060"/>
          </a:solidFill>
          <a:ln w="12701">
            <a:noFill/>
            <a:prstDash val="solid"/>
            <a:miter lim="800000"/>
            <a:headEnd/>
            <a:tailEnd/>
          </a:ln>
        </p:spPr>
        <p:txBody>
          <a:bodyPr lIns="18004" tIns="10799" rIns="18004" bIns="10799" anchor="ctr" anchorCtr="1">
            <a:spAutoFit/>
          </a:bodyPr>
          <a:lstStyle/>
          <a:p>
            <a:endParaRPr lang="de-DE" dirty="0"/>
          </a:p>
        </p:txBody>
      </p:sp>
      <p:sp>
        <p:nvSpPr>
          <p:cNvPr id="6" name="Textfeld 5"/>
          <p:cNvSpPr txBox="1"/>
          <p:nvPr/>
        </p:nvSpPr>
        <p:spPr>
          <a:xfrm>
            <a:off x="107504" y="4005064"/>
            <a:ext cx="3960440" cy="307777"/>
          </a:xfrm>
          <a:prstGeom prst="rect">
            <a:avLst/>
          </a:prstGeom>
          <a:solidFill>
            <a:srgbClr val="002060"/>
          </a:solidFill>
        </p:spPr>
        <p:txBody>
          <a:bodyPr wrap="square" rtlCol="0">
            <a:spAutoFit/>
          </a:bodyPr>
          <a:lstStyle/>
          <a:p>
            <a:r>
              <a:rPr lang="de-DE" sz="1400" dirty="0" smtClean="0">
                <a:solidFill>
                  <a:schemeClr val="bg1"/>
                </a:solidFill>
              </a:rPr>
              <a:t>http://creativecommons.org/licenses/by-sa/3.0/</a:t>
            </a:r>
            <a:endParaRPr lang="de-DE" sz="1400" dirty="0">
              <a:solidFill>
                <a:schemeClr val="bg1"/>
              </a:solidFill>
            </a:endParaRPr>
          </a:p>
        </p:txBody>
      </p:sp>
      <p:pic>
        <p:nvPicPr>
          <p:cNvPr id="12290" name="Picture 2"/>
          <p:cNvPicPr>
            <a:picLocks noChangeAspect="1" noChangeArrowheads="1"/>
          </p:cNvPicPr>
          <p:nvPr/>
        </p:nvPicPr>
        <p:blipFill>
          <a:blip r:embed="rId5" cstate="print"/>
          <a:srcRect/>
          <a:stretch>
            <a:fillRect/>
          </a:stretch>
        </p:blipFill>
        <p:spPr bwMode="auto">
          <a:xfrm>
            <a:off x="0" y="0"/>
            <a:ext cx="9144000" cy="1340767"/>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323528" y="476672"/>
            <a:ext cx="8568952" cy="1107996"/>
          </a:xfrm>
          <a:prstGeom prst="rect">
            <a:avLst/>
          </a:prstGeom>
          <a:noFill/>
        </p:spPr>
        <p:txBody>
          <a:bodyPr wrap="square" rtlCol="0">
            <a:spAutoFit/>
          </a:bodyPr>
          <a:lstStyle/>
          <a:p>
            <a:r>
              <a:rPr lang="de-DE" sz="2200" b="1" dirty="0" smtClean="0">
                <a:solidFill>
                  <a:srgbClr val="002060"/>
                </a:solidFill>
              </a:rPr>
              <a:t>Die Allgemeine Bildungs- und Wissenschaftsschranke /-schranke steht im Zentrum der Bemühungen des Aktionsbündnisses um ein wissenschaftsfreundliches Urheberrecht</a:t>
            </a:r>
            <a:endParaRPr lang="de-DE" sz="2200" b="1" dirty="0">
              <a:solidFill>
                <a:srgbClr val="002060"/>
              </a:solidFill>
            </a:endParaRPr>
          </a:p>
        </p:txBody>
      </p:sp>
      <p:sp>
        <p:nvSpPr>
          <p:cNvPr id="12" name="Textfeld 11"/>
          <p:cNvSpPr txBox="1"/>
          <p:nvPr/>
        </p:nvSpPr>
        <p:spPr>
          <a:xfrm>
            <a:off x="323528" y="1844824"/>
            <a:ext cx="8568952" cy="769441"/>
          </a:xfrm>
          <a:prstGeom prst="rect">
            <a:avLst/>
          </a:prstGeom>
          <a:noFill/>
        </p:spPr>
        <p:txBody>
          <a:bodyPr wrap="square" rtlCol="0">
            <a:spAutoFit/>
          </a:bodyPr>
          <a:lstStyle/>
          <a:p>
            <a:r>
              <a:rPr lang="de-DE" sz="2200" b="1" dirty="0" smtClean="0">
                <a:solidFill>
                  <a:srgbClr val="002060"/>
                </a:solidFill>
              </a:rPr>
              <a:t>Aber das deutsche Wissenschaftsurheberrecht hat noch einige andere Baustellen</a:t>
            </a:r>
            <a:endParaRPr lang="de-DE" sz="2200" b="1" dirty="0">
              <a:solidFill>
                <a:srgbClr val="002060"/>
              </a:solidFill>
            </a:endParaRPr>
          </a:p>
        </p:txBody>
      </p:sp>
      <p:sp>
        <p:nvSpPr>
          <p:cNvPr id="13" name="Textfeld 12"/>
          <p:cNvSpPr txBox="1"/>
          <p:nvPr/>
        </p:nvSpPr>
        <p:spPr>
          <a:xfrm>
            <a:off x="323528" y="2564904"/>
            <a:ext cx="8568952" cy="769441"/>
          </a:xfrm>
          <a:prstGeom prst="rect">
            <a:avLst/>
          </a:prstGeom>
          <a:noFill/>
        </p:spPr>
        <p:txBody>
          <a:bodyPr wrap="square" rtlCol="0">
            <a:spAutoFit/>
          </a:bodyPr>
          <a:lstStyle/>
          <a:p>
            <a:r>
              <a:rPr lang="de-DE" sz="2200" b="1" dirty="0" smtClean="0">
                <a:solidFill>
                  <a:srgbClr val="002060"/>
                </a:solidFill>
              </a:rPr>
              <a:t>Aus der ebenfalls 2014 eingeführten Regelung für den Umgang mit verwaisten Werken: </a:t>
            </a:r>
            <a:endParaRPr lang="de-DE" sz="2200" b="1" dirty="0">
              <a:solidFill>
                <a:srgbClr val="002060"/>
              </a:solidFill>
            </a:endParaRPr>
          </a:p>
        </p:txBody>
      </p:sp>
      <p:sp>
        <p:nvSpPr>
          <p:cNvPr id="7" name="Textfeld 6"/>
          <p:cNvSpPr txBox="1"/>
          <p:nvPr/>
        </p:nvSpPr>
        <p:spPr>
          <a:xfrm>
            <a:off x="1403648" y="3429000"/>
            <a:ext cx="6912768" cy="1785104"/>
          </a:xfrm>
          <a:prstGeom prst="rect">
            <a:avLst/>
          </a:prstGeom>
          <a:noFill/>
        </p:spPr>
        <p:txBody>
          <a:bodyPr wrap="square" rtlCol="0">
            <a:spAutoFit/>
          </a:bodyPr>
          <a:lstStyle/>
          <a:p>
            <a:r>
              <a:rPr lang="de-DE" sz="2200" dirty="0" smtClean="0">
                <a:solidFill>
                  <a:srgbClr val="002060"/>
                </a:solidFill>
              </a:rPr>
              <a:t>Die </a:t>
            </a:r>
            <a:r>
              <a:rPr lang="de-DE" sz="2200" b="1" dirty="0" smtClean="0">
                <a:solidFill>
                  <a:srgbClr val="002060"/>
                </a:solidFill>
              </a:rPr>
              <a:t>Erfordernis der </a:t>
            </a:r>
            <a:r>
              <a:rPr lang="de-DE" sz="2200" dirty="0" err="1" smtClean="0">
                <a:solidFill>
                  <a:srgbClr val="002060"/>
                </a:solidFill>
              </a:rPr>
              <a:t>diligent</a:t>
            </a:r>
            <a:r>
              <a:rPr lang="de-DE" sz="2200" dirty="0" smtClean="0">
                <a:solidFill>
                  <a:srgbClr val="002060"/>
                </a:solidFill>
              </a:rPr>
              <a:t> </a:t>
            </a:r>
            <a:r>
              <a:rPr lang="de-DE" sz="2200" dirty="0" err="1" smtClean="0">
                <a:solidFill>
                  <a:srgbClr val="002060"/>
                </a:solidFill>
              </a:rPr>
              <a:t>search</a:t>
            </a:r>
            <a:r>
              <a:rPr lang="de-DE" sz="2200" dirty="0" smtClean="0">
                <a:solidFill>
                  <a:srgbClr val="002060"/>
                </a:solidFill>
              </a:rPr>
              <a:t> für jedes einzelne Objekt (um es digitalisieren und zugänglich machen zu dürfen) erweist sich als </a:t>
            </a:r>
            <a:r>
              <a:rPr lang="de-DE" sz="2200" b="1" dirty="0" smtClean="0">
                <a:solidFill>
                  <a:srgbClr val="002060"/>
                </a:solidFill>
              </a:rPr>
              <a:t>Hindernis für die politisch erwünschte Massendigitalisierung (in Bibliotheken, Museen, etc.)</a:t>
            </a:r>
            <a:endParaRPr lang="de-DE" sz="2200" b="1" dirty="0">
              <a:solidFill>
                <a:srgbClr val="002060"/>
              </a:solidFill>
            </a:endParaRPr>
          </a:p>
        </p:txBody>
      </p:sp>
      <p:sp>
        <p:nvSpPr>
          <p:cNvPr id="8" name="Textfeld 7"/>
          <p:cNvSpPr txBox="1"/>
          <p:nvPr/>
        </p:nvSpPr>
        <p:spPr>
          <a:xfrm>
            <a:off x="1403648" y="5229200"/>
            <a:ext cx="6912768" cy="1446550"/>
          </a:xfrm>
          <a:prstGeom prst="rect">
            <a:avLst/>
          </a:prstGeom>
          <a:noFill/>
        </p:spPr>
        <p:txBody>
          <a:bodyPr wrap="square" rtlCol="0">
            <a:spAutoFit/>
          </a:bodyPr>
          <a:lstStyle/>
          <a:p>
            <a:r>
              <a:rPr lang="de-DE" sz="2200" dirty="0" smtClean="0">
                <a:solidFill>
                  <a:srgbClr val="002060"/>
                </a:solidFill>
              </a:rPr>
              <a:t>Rechtliche </a:t>
            </a:r>
            <a:r>
              <a:rPr lang="de-DE" sz="2200" b="1" dirty="0" smtClean="0">
                <a:solidFill>
                  <a:srgbClr val="002060"/>
                </a:solidFill>
              </a:rPr>
              <a:t>Absicherung der </a:t>
            </a:r>
            <a:r>
              <a:rPr lang="de-DE" sz="2200" dirty="0" smtClean="0">
                <a:solidFill>
                  <a:srgbClr val="002060"/>
                </a:solidFill>
              </a:rPr>
              <a:t>pauschalierten Massendigitalisierung bzw. alternative Lösungen wie eine </a:t>
            </a:r>
            <a:r>
              <a:rPr lang="de-DE" sz="2200" b="1" dirty="0" smtClean="0">
                <a:solidFill>
                  <a:srgbClr val="002060"/>
                </a:solidFill>
              </a:rPr>
              <a:t>zeitlich befristete Ausschreibung </a:t>
            </a:r>
            <a:r>
              <a:rPr lang="de-DE" sz="2200" dirty="0" smtClean="0">
                <a:solidFill>
                  <a:srgbClr val="002060"/>
                </a:solidFill>
              </a:rPr>
              <a:t>von </a:t>
            </a:r>
            <a:r>
              <a:rPr lang="de-DE" sz="2200" dirty="0">
                <a:solidFill>
                  <a:srgbClr val="002060"/>
                </a:solidFill>
              </a:rPr>
              <a:t>Digitalisierungsvorhaben sind </a:t>
            </a:r>
            <a:r>
              <a:rPr lang="de-DE" sz="2200" dirty="0" smtClean="0">
                <a:solidFill>
                  <a:srgbClr val="002060"/>
                </a:solidFill>
              </a:rPr>
              <a:t>erforderlich.</a:t>
            </a:r>
            <a:endParaRPr lang="de-DE" sz="2200" dirty="0">
              <a:solidFill>
                <a:srgbClr val="002060"/>
              </a:solidFill>
            </a:endParaRPr>
          </a:p>
        </p:txBody>
      </p:sp>
    </p:spTree>
    <p:extLst>
      <p:ext uri="{BB962C8B-B14F-4D97-AF65-F5344CB8AC3E}">
        <p14:creationId xmlns:p14="http://schemas.microsoft.com/office/powerpoint/2010/main" val="47840088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51520" y="998084"/>
            <a:ext cx="8568952" cy="430887"/>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Ein Paradigmenwechsel für eine Bildungs- und Wissenschaftsschranke</a:t>
            </a:r>
            <a:endParaRPr lang="de-DE" sz="2200" b="1" dirty="0">
              <a:solidFill>
                <a:srgbClr val="002060"/>
              </a:solidFill>
            </a:endParaRPr>
          </a:p>
        </p:txBody>
      </p:sp>
      <p:sp>
        <p:nvSpPr>
          <p:cNvPr id="11" name="Textfeld 10"/>
          <p:cNvSpPr txBox="1"/>
          <p:nvPr/>
        </p:nvSpPr>
        <p:spPr>
          <a:xfrm>
            <a:off x="251520" y="1629242"/>
            <a:ext cx="8496944" cy="430887"/>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(General-)Klausel</a:t>
            </a:r>
            <a:endParaRPr lang="en-US" sz="2200" b="1" dirty="0">
              <a:solidFill>
                <a:srgbClr val="002060"/>
              </a:solidFill>
            </a:endParaRPr>
          </a:p>
        </p:txBody>
      </p:sp>
      <p:sp>
        <p:nvSpPr>
          <p:cNvPr id="15" name="Textfeld 14"/>
          <p:cNvSpPr txBox="1"/>
          <p:nvPr/>
        </p:nvSpPr>
        <p:spPr>
          <a:xfrm>
            <a:off x="1979712" y="3522716"/>
            <a:ext cx="5040560" cy="769441"/>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Regelung </a:t>
            </a:r>
            <a:r>
              <a:rPr lang="de-DE" sz="2200" b="1" dirty="0">
                <a:solidFill>
                  <a:srgbClr val="002060"/>
                </a:solidFill>
              </a:rPr>
              <a:t>durch Vertrag - Priorität des Lizenzangebots </a:t>
            </a:r>
          </a:p>
        </p:txBody>
      </p:sp>
      <p:sp>
        <p:nvSpPr>
          <p:cNvPr id="17" name="Textfeld 16"/>
          <p:cNvSpPr txBox="1"/>
          <p:nvPr/>
        </p:nvSpPr>
        <p:spPr>
          <a:xfrm>
            <a:off x="251520" y="6093296"/>
            <a:ext cx="8424936" cy="430887"/>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Vergütung</a:t>
            </a:r>
            <a:endParaRPr lang="de-DE" sz="2200" b="1" dirty="0">
              <a:solidFill>
                <a:srgbClr val="002060"/>
              </a:solidFill>
            </a:endParaRPr>
          </a:p>
        </p:txBody>
      </p:sp>
      <p:sp>
        <p:nvSpPr>
          <p:cNvPr id="19" name="Rechteck 18"/>
          <p:cNvSpPr/>
          <p:nvPr/>
        </p:nvSpPr>
        <p:spPr>
          <a:xfrm>
            <a:off x="2016224" y="188640"/>
            <a:ext cx="5076056" cy="33265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Themen</a:t>
            </a:r>
            <a:endParaRPr lang="en-US" sz="2400" b="1" dirty="0">
              <a:solidFill>
                <a:srgbClr val="FFFFFF"/>
              </a:solidFill>
            </a:endParaRPr>
          </a:p>
        </p:txBody>
      </p:sp>
      <p:sp>
        <p:nvSpPr>
          <p:cNvPr id="14" name="Textfeld 13"/>
          <p:cNvSpPr txBox="1"/>
          <p:nvPr/>
        </p:nvSpPr>
        <p:spPr>
          <a:xfrm>
            <a:off x="251520" y="2260400"/>
            <a:ext cx="8424936" cy="430887"/>
          </a:xfrm>
          <a:prstGeom prst="rect">
            <a:avLst/>
          </a:prstGeom>
          <a:solidFill>
            <a:schemeClr val="tx2">
              <a:lumMod val="20000"/>
              <a:lumOff val="80000"/>
            </a:schemeClr>
          </a:solidFill>
        </p:spPr>
        <p:txBody>
          <a:bodyPr wrap="square" rtlCol="0">
            <a:spAutoFit/>
          </a:bodyPr>
          <a:lstStyle/>
          <a:p>
            <a:r>
              <a:rPr lang="de-DE" sz="2200" b="1" dirty="0">
                <a:solidFill>
                  <a:srgbClr val="002060"/>
                </a:solidFill>
              </a:rPr>
              <a:t>g</a:t>
            </a:r>
            <a:r>
              <a:rPr lang="de-DE" sz="2200" b="1" dirty="0" smtClean="0">
                <a:solidFill>
                  <a:srgbClr val="002060"/>
                </a:solidFill>
              </a:rPr>
              <a:t>eboten - angemessen</a:t>
            </a:r>
            <a:endParaRPr lang="de-DE" sz="2200" b="1" dirty="0">
              <a:solidFill>
                <a:srgbClr val="002060"/>
              </a:solidFill>
            </a:endParaRPr>
          </a:p>
        </p:txBody>
      </p:sp>
      <p:sp>
        <p:nvSpPr>
          <p:cNvPr id="16" name="Textfeld 15"/>
          <p:cNvSpPr txBox="1"/>
          <p:nvPr/>
        </p:nvSpPr>
        <p:spPr>
          <a:xfrm>
            <a:off x="755576" y="2891558"/>
            <a:ext cx="7560840" cy="430887"/>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Was dem Marktinteresse entspricht?</a:t>
            </a:r>
          </a:p>
        </p:txBody>
      </p:sp>
      <p:sp>
        <p:nvSpPr>
          <p:cNvPr id="20" name="Textfeld 19"/>
          <p:cNvSpPr txBox="1"/>
          <p:nvPr/>
        </p:nvSpPr>
        <p:spPr>
          <a:xfrm>
            <a:off x="755576" y="4492428"/>
            <a:ext cx="7632848" cy="430887"/>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Was dem Zweck von Bildung und Wissenschaft entspricht</a:t>
            </a:r>
            <a:endParaRPr lang="de-DE" sz="2200" b="1" dirty="0">
              <a:solidFill>
                <a:srgbClr val="002060"/>
              </a:solidFill>
            </a:endParaRPr>
          </a:p>
        </p:txBody>
      </p:sp>
      <p:sp>
        <p:nvSpPr>
          <p:cNvPr id="21" name="Textfeld 20"/>
          <p:cNvSpPr txBox="1"/>
          <p:nvPr/>
        </p:nvSpPr>
        <p:spPr>
          <a:xfrm>
            <a:off x="1979712" y="5123586"/>
            <a:ext cx="4968552" cy="769441"/>
          </a:xfrm>
          <a:prstGeom prst="rect">
            <a:avLst/>
          </a:prstGeom>
          <a:solidFill>
            <a:schemeClr val="tx2">
              <a:lumMod val="20000"/>
              <a:lumOff val="80000"/>
            </a:schemeClr>
          </a:solidFill>
        </p:spPr>
        <p:txBody>
          <a:bodyPr wrap="square" rtlCol="0">
            <a:spAutoFit/>
          </a:bodyPr>
          <a:lstStyle/>
          <a:p>
            <a:r>
              <a:rPr lang="de-DE" sz="2200" b="1" dirty="0" smtClean="0">
                <a:solidFill>
                  <a:srgbClr val="002060"/>
                </a:solidFill>
              </a:rPr>
              <a:t>Vorrang der rechtlichen Schranken-/</a:t>
            </a:r>
            <a:br>
              <a:rPr lang="de-DE" sz="2200" b="1" dirty="0" smtClean="0">
                <a:solidFill>
                  <a:srgbClr val="002060"/>
                </a:solidFill>
              </a:rPr>
            </a:br>
            <a:r>
              <a:rPr lang="de-DE" sz="2200" b="1" dirty="0" err="1" smtClean="0">
                <a:solidFill>
                  <a:srgbClr val="002060"/>
                </a:solidFill>
              </a:rPr>
              <a:t>Klauselbestimmung</a:t>
            </a:r>
            <a:endParaRPr lang="de-DE" sz="2200" b="1" dirty="0">
              <a:solidFill>
                <a:srgbClr val="002060"/>
              </a:solidFill>
            </a:endParaRPr>
          </a:p>
        </p:txBody>
      </p:sp>
    </p:spTree>
    <p:extLst>
      <p:ext uri="{BB962C8B-B14F-4D97-AF65-F5344CB8AC3E}">
        <p14:creationId xmlns:p14="http://schemas.microsoft.com/office/powerpoint/2010/main" val="305796420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17" grpId="0" animBg="1"/>
      <p:bldP spid="14" grpId="0" animBg="1"/>
      <p:bldP spid="16"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23528" y="332656"/>
            <a:ext cx="8568952" cy="430887"/>
          </a:xfrm>
          <a:prstGeom prst="rect">
            <a:avLst/>
          </a:prstGeom>
          <a:solidFill>
            <a:srgbClr val="000090"/>
          </a:solidFill>
        </p:spPr>
        <p:txBody>
          <a:bodyPr wrap="square" rtlCol="0">
            <a:spAutoFit/>
          </a:bodyPr>
          <a:lstStyle/>
          <a:p>
            <a:r>
              <a:rPr lang="de-DE" sz="2200" b="1" dirty="0" smtClean="0">
                <a:solidFill>
                  <a:srgbClr val="FFFFFF"/>
                </a:solidFill>
              </a:rPr>
              <a:t>Ein Paradigmenwechsel für eine Bildungs- und Wissenschaftsschranke</a:t>
            </a:r>
            <a:endParaRPr lang="de-DE" sz="2200" b="1" dirty="0">
              <a:solidFill>
                <a:srgbClr val="FFFFFF"/>
              </a:solidFill>
            </a:endParaRPr>
          </a:p>
        </p:txBody>
      </p:sp>
      <p:grpSp>
        <p:nvGrpSpPr>
          <p:cNvPr id="4" name="Gruppierung 3"/>
          <p:cNvGrpSpPr/>
          <p:nvPr/>
        </p:nvGrpSpPr>
        <p:grpSpPr>
          <a:xfrm>
            <a:off x="539552" y="836712"/>
            <a:ext cx="8280920" cy="5913948"/>
            <a:chOff x="539552" y="836712"/>
            <a:chExt cx="8280920" cy="5913948"/>
          </a:xfrm>
        </p:grpSpPr>
        <p:sp>
          <p:nvSpPr>
            <p:cNvPr id="2" name="Textfeld 1"/>
            <p:cNvSpPr txBox="1"/>
            <p:nvPr/>
          </p:nvSpPr>
          <p:spPr>
            <a:xfrm>
              <a:off x="539552" y="836712"/>
              <a:ext cx="8280920" cy="5909311"/>
            </a:xfrm>
            <a:prstGeom prst="rect">
              <a:avLst/>
            </a:prstGeom>
            <a:noFill/>
          </p:spPr>
          <p:txBody>
            <a:bodyPr wrap="square" rtlCol="0">
              <a:spAutoFit/>
            </a:bodyPr>
            <a:lstStyle/>
            <a:p>
              <a:r>
                <a:rPr lang="de-DE" dirty="0"/>
                <a:t>(1)  </a:t>
              </a:r>
              <a:r>
                <a:rPr lang="de-DE" dirty="0" err="1"/>
                <a:t>Zulässig</a:t>
              </a:r>
              <a:r>
                <a:rPr lang="de-DE" dirty="0"/>
                <a:t> ist die </a:t>
              </a:r>
              <a:r>
                <a:rPr lang="de-DE" dirty="0" err="1"/>
                <a:t>Vervielfältigung</a:t>
              </a:r>
              <a:r>
                <a:rPr lang="de-DE" dirty="0"/>
                <a:t> und </a:t>
              </a:r>
              <a:r>
                <a:rPr lang="de-DE" dirty="0" err="1"/>
                <a:t>öffentliche</a:t>
              </a:r>
              <a:r>
                <a:rPr lang="de-DE" dirty="0"/>
                <a:t> </a:t>
              </a:r>
              <a:r>
                <a:rPr lang="de-DE" dirty="0" err="1"/>
                <a:t>Zugänglichmachung</a:t>
              </a:r>
              <a:r>
                <a:rPr lang="de-DE" dirty="0"/>
                <a:t> eines </a:t>
              </a:r>
              <a:r>
                <a:rPr lang="de-DE" dirty="0" err="1"/>
                <a:t>veröffentlichten</a:t>
              </a:r>
              <a:r>
                <a:rPr lang="de-DE" dirty="0"/>
                <a:t> Werkes </a:t>
              </a:r>
              <a:r>
                <a:rPr lang="de-DE" dirty="0" err="1"/>
                <a:t>für</a:t>
              </a:r>
              <a:r>
                <a:rPr lang="de-DE" dirty="0"/>
                <a:t> nicht kommerzielle Zwecke a) wissenschaftlicher Forschung </a:t>
              </a:r>
              <a:r>
                <a:rPr lang="de-DE" dirty="0" err="1"/>
                <a:t>für</a:t>
              </a:r>
              <a:r>
                <a:rPr lang="de-DE" dirty="0"/>
                <a:t> Mitglieder in formal eindeutig bestimmten Forschungsgruppen oder b) der Lehr- und Lernprozesse von Lehrveranstaltungen an Bildungseinrichtungen. Satz 1 gilt auch </a:t>
              </a:r>
              <a:r>
                <a:rPr lang="de-DE" dirty="0" err="1"/>
                <a:t>für</a:t>
              </a:r>
              <a:r>
                <a:rPr lang="de-DE" dirty="0"/>
                <a:t> Zwecke der Bestandserhaltung durch Einrichtungen wie </a:t>
              </a:r>
              <a:r>
                <a:rPr lang="de-DE" dirty="0" err="1"/>
                <a:t>öffentlich</a:t>
              </a:r>
              <a:r>
                <a:rPr lang="de-DE" dirty="0"/>
                <a:t> finanzierte Bibliotheken, Archive, Dokumentationen und Museen. Satz 1 gilt auch </a:t>
              </a:r>
              <a:r>
                <a:rPr lang="de-DE" dirty="0" err="1"/>
                <a:t>für</a:t>
              </a:r>
              <a:r>
                <a:rPr lang="de-DE" dirty="0"/>
                <a:t> die wissenschaftliche Forschung und Lehren und Lernen </a:t>
              </a:r>
              <a:r>
                <a:rPr lang="de-DE" dirty="0" err="1"/>
                <a:t>unterstützende</a:t>
              </a:r>
              <a:r>
                <a:rPr lang="de-DE" dirty="0"/>
                <a:t> Leistungen von in Satz 2 </a:t>
              </a:r>
              <a:r>
                <a:rPr lang="de-DE" dirty="0" err="1"/>
                <a:t>erwähnten</a:t>
              </a:r>
              <a:r>
                <a:rPr lang="de-DE" dirty="0"/>
                <a:t> Vermittlungsinstitutionen. </a:t>
              </a:r>
            </a:p>
            <a:p>
              <a:r>
                <a:rPr lang="de-DE" dirty="0"/>
                <a:t>(2)  </a:t>
              </a:r>
              <a:r>
                <a:rPr lang="de-DE" dirty="0" err="1"/>
                <a:t>Für</a:t>
              </a:r>
              <a:r>
                <a:rPr lang="de-DE" dirty="0"/>
                <a:t> die Nutzung von Werken, die in </a:t>
              </a:r>
              <a:r>
                <a:rPr lang="de-DE" dirty="0" err="1"/>
                <a:t>öffentlich</a:t>
              </a:r>
              <a:r>
                <a:rPr lang="de-DE" dirty="0"/>
                <a:t> finanzierten Umgebungen unter Beteiligung von </a:t>
              </a:r>
              <a:r>
                <a:rPr lang="de-DE" dirty="0" err="1"/>
                <a:t>öffentlich</a:t>
              </a:r>
              <a:r>
                <a:rPr lang="de-DE" dirty="0"/>
                <a:t> finanzierten Personen erstellt wurden, ist keine </a:t>
              </a:r>
              <a:r>
                <a:rPr lang="de-DE" dirty="0" err="1"/>
                <a:t>Vergütung</a:t>
              </a:r>
              <a:r>
                <a:rPr lang="de-DE" dirty="0"/>
                <a:t> vorgesehen. </a:t>
              </a:r>
            </a:p>
            <a:p>
              <a:r>
                <a:rPr lang="de-DE" dirty="0"/>
                <a:t>(3)  Bei von Abs. 2 abweichenden Nutzungen ist </a:t>
              </a:r>
              <a:r>
                <a:rPr lang="de-DE" dirty="0" err="1"/>
                <a:t>für</a:t>
              </a:r>
              <a:r>
                <a:rPr lang="de-DE" dirty="0"/>
                <a:t> Leistungen entsprechend Abs. 1, Satz 1 und Abs. 1, Satz 3 eine pauschale </a:t>
              </a:r>
              <a:r>
                <a:rPr lang="de-DE" dirty="0" err="1"/>
                <a:t>Vergütung</a:t>
              </a:r>
              <a:r>
                <a:rPr lang="de-DE" dirty="0"/>
                <a:t> vorzusehen, die zwischen den </a:t>
              </a:r>
              <a:r>
                <a:rPr lang="de-DE" dirty="0" err="1"/>
                <a:t>Trägern</a:t>
              </a:r>
              <a:r>
                <a:rPr lang="de-DE" dirty="0"/>
                <a:t> der Wissenschafts- und Bildungseinrichtungen, den Vertretungen der Rechteinhaber und den Verwertungsgesellschaften vertraglich zu vereinbaren ist. </a:t>
              </a:r>
              <a:r>
                <a:rPr lang="de-DE" dirty="0" err="1"/>
                <a:t>Für</a:t>
              </a:r>
              <a:r>
                <a:rPr lang="de-DE" dirty="0"/>
                <a:t> Leistungen entsprechend Abs. 1, Satz 2 ist keine </a:t>
              </a:r>
              <a:r>
                <a:rPr lang="de-DE" dirty="0" err="1"/>
                <a:t>Vergütung</a:t>
              </a:r>
              <a:r>
                <a:rPr lang="de-DE" dirty="0"/>
                <a:t> vorgesehen. </a:t>
              </a:r>
            </a:p>
            <a:p>
              <a:r>
                <a:rPr lang="de-DE" dirty="0"/>
                <a:t>(4)  Vertragliche Regelungen, die Abs. 1 ausschließen oder </a:t>
              </a:r>
              <a:r>
                <a:rPr lang="de-DE" dirty="0" err="1"/>
                <a:t>einschränken</a:t>
              </a:r>
              <a:r>
                <a:rPr lang="de-DE" dirty="0"/>
                <a:t>, sind unwirksam. </a:t>
              </a:r>
            </a:p>
            <a:p>
              <a:r>
                <a:rPr lang="de-DE" dirty="0"/>
                <a:t>(5)  Mit </a:t>
              </a:r>
              <a:r>
                <a:rPr lang="de-DE" dirty="0" err="1"/>
                <a:t>Einführung</a:t>
              </a:r>
              <a:r>
                <a:rPr lang="de-DE" dirty="0"/>
                <a:t> dieser Klausel werden die auf Bildung und Wissenschaft bezogenen </a:t>
              </a:r>
            </a:p>
            <a:p>
              <a:r>
                <a:rPr lang="de-DE" dirty="0"/>
                <a:t>Regelungen in §§ 46, 47, 51, 52a, 52b, 53 und 53a Urheberrechtsgesetz aufgehoben. </a:t>
              </a:r>
            </a:p>
            <a:p>
              <a:endParaRPr lang="de-DE" dirty="0"/>
            </a:p>
          </p:txBody>
        </p:sp>
        <p:sp>
          <p:nvSpPr>
            <p:cNvPr id="3" name="Textfeld 2"/>
            <p:cNvSpPr txBox="1"/>
            <p:nvPr/>
          </p:nvSpPr>
          <p:spPr>
            <a:xfrm>
              <a:off x="1331640" y="6381328"/>
              <a:ext cx="6552728" cy="369332"/>
            </a:xfrm>
            <a:prstGeom prst="rect">
              <a:avLst/>
            </a:prstGeom>
            <a:noFill/>
          </p:spPr>
          <p:txBody>
            <a:bodyPr wrap="square" rtlCol="0">
              <a:spAutoFit/>
            </a:bodyPr>
            <a:lstStyle/>
            <a:p>
              <a:r>
                <a:rPr lang="de-DE" dirty="0"/>
                <a:t>http://</a:t>
              </a:r>
              <a:r>
                <a:rPr lang="de-DE" dirty="0" err="1"/>
                <a:t>www.urheberrechtsbuendnis.de</a:t>
              </a:r>
              <a:r>
                <a:rPr lang="de-DE" dirty="0"/>
                <a:t>/abws-text-2014-12.html.de</a:t>
              </a: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95536" y="980728"/>
            <a:ext cx="8748464" cy="830997"/>
          </a:xfrm>
          <a:prstGeom prst="rect">
            <a:avLst/>
          </a:prstGeom>
          <a:solidFill>
            <a:schemeClr val="accent1">
              <a:lumMod val="20000"/>
              <a:lumOff val="80000"/>
            </a:schemeClr>
          </a:solidFill>
        </p:spPr>
        <p:txBody>
          <a:bodyPr wrap="square" rtlCol="0">
            <a:spAutoFit/>
          </a:bodyPr>
          <a:lstStyle/>
          <a:p>
            <a:pPr algn="ctr"/>
            <a:r>
              <a:rPr lang="de-DE" sz="2400" dirty="0" smtClean="0"/>
              <a:t>Was liegt dem Vorschlag des Aktionsbündnisses für eine Allgemeine Bildungs- und </a:t>
            </a:r>
            <a:r>
              <a:rPr lang="de-DE" sz="2400" dirty="0" smtClean="0">
                <a:solidFill>
                  <a:srgbClr val="000090"/>
                </a:solidFill>
              </a:rPr>
              <a:t>Wissenschaftsschranke</a:t>
            </a:r>
            <a:r>
              <a:rPr lang="de-DE" sz="2400" dirty="0" smtClean="0"/>
              <a:t> (ABWS) zugrunde?</a:t>
            </a:r>
            <a:endParaRPr lang="de-DE" sz="2400" dirty="0"/>
          </a:p>
        </p:txBody>
      </p:sp>
      <p:sp>
        <p:nvSpPr>
          <p:cNvPr id="5" name="Textfeld 4"/>
          <p:cNvSpPr txBox="1"/>
          <p:nvPr/>
        </p:nvSpPr>
        <p:spPr>
          <a:xfrm>
            <a:off x="323528" y="332656"/>
            <a:ext cx="8568952" cy="430887"/>
          </a:xfrm>
          <a:prstGeom prst="rect">
            <a:avLst/>
          </a:prstGeom>
          <a:solidFill>
            <a:srgbClr val="000090"/>
          </a:solidFill>
        </p:spPr>
        <p:txBody>
          <a:bodyPr wrap="square" rtlCol="0">
            <a:spAutoFit/>
          </a:bodyPr>
          <a:lstStyle/>
          <a:p>
            <a:r>
              <a:rPr lang="de-DE" sz="2200" b="1" dirty="0" smtClean="0">
                <a:solidFill>
                  <a:srgbClr val="FFFFFF"/>
                </a:solidFill>
              </a:rPr>
              <a:t>Ein Paradigmenwechsel für eine Bildungs- und Wissenschaftsschranke</a:t>
            </a:r>
            <a:endParaRPr lang="de-DE" sz="2200" b="1" dirty="0">
              <a:solidFill>
                <a:srgbClr val="FFFFFF"/>
              </a:solidFill>
            </a:endParaRPr>
          </a:p>
        </p:txBody>
      </p:sp>
      <p:sp>
        <p:nvSpPr>
          <p:cNvPr id="6" name="Textfeld 5"/>
          <p:cNvSpPr txBox="1"/>
          <p:nvPr/>
        </p:nvSpPr>
        <p:spPr>
          <a:xfrm>
            <a:off x="395536" y="1844824"/>
            <a:ext cx="8748464" cy="830997"/>
          </a:xfrm>
          <a:prstGeom prst="rect">
            <a:avLst/>
          </a:prstGeom>
          <a:noFill/>
        </p:spPr>
        <p:txBody>
          <a:bodyPr wrap="square" rtlCol="0">
            <a:spAutoFit/>
          </a:bodyPr>
          <a:lstStyle/>
          <a:p>
            <a:pPr algn="ctr"/>
            <a:r>
              <a:rPr lang="de-DE" sz="2400" dirty="0"/>
              <a:t>Es reicht nicht aus, eine einfache Synopse der bestehenden </a:t>
            </a:r>
            <a:r>
              <a:rPr lang="de-DE" sz="2400" dirty="0" smtClean="0"/>
              <a:t>(offensichtlich unzureichenden) Schrankenregelungen </a:t>
            </a:r>
            <a:r>
              <a:rPr lang="de-DE" sz="2400" dirty="0"/>
              <a:t>zu </a:t>
            </a:r>
            <a:r>
              <a:rPr lang="de-DE" sz="2400" dirty="0" smtClean="0"/>
              <a:t>erstellen. </a:t>
            </a:r>
            <a:endParaRPr lang="de-DE" sz="2400" dirty="0"/>
          </a:p>
        </p:txBody>
      </p:sp>
      <p:sp>
        <p:nvSpPr>
          <p:cNvPr id="7" name="Textfeld 6"/>
          <p:cNvSpPr txBox="1"/>
          <p:nvPr/>
        </p:nvSpPr>
        <p:spPr>
          <a:xfrm>
            <a:off x="395536" y="2780928"/>
            <a:ext cx="8748464" cy="1200328"/>
          </a:xfrm>
          <a:prstGeom prst="rect">
            <a:avLst/>
          </a:prstGeom>
          <a:noFill/>
        </p:spPr>
        <p:txBody>
          <a:bodyPr wrap="square" rtlCol="0">
            <a:spAutoFit/>
          </a:bodyPr>
          <a:lstStyle/>
          <a:p>
            <a:pPr algn="ctr"/>
            <a:r>
              <a:rPr lang="de-DE" sz="2400" dirty="0" smtClean="0"/>
              <a:t>Es macht wenig Sinn, die ABWS auf dem aktuellen </a:t>
            </a:r>
            <a:r>
              <a:rPr lang="de-DE" sz="2400" i="1" dirty="0" err="1" smtClean="0"/>
              <a:t>acquis</a:t>
            </a:r>
            <a:r>
              <a:rPr lang="de-DE" sz="2400" i="1" dirty="0" smtClean="0"/>
              <a:t> </a:t>
            </a:r>
            <a:r>
              <a:rPr lang="de-DE" sz="2400" i="1" dirty="0" err="1" smtClean="0"/>
              <a:t>communitaire</a:t>
            </a:r>
            <a:r>
              <a:rPr lang="de-DE" sz="2400" i="1" dirty="0" smtClean="0"/>
              <a:t> </a:t>
            </a:r>
            <a:r>
              <a:rPr lang="de-DE" sz="2400" dirty="0" smtClean="0"/>
              <a:t> (dem </a:t>
            </a:r>
            <a:r>
              <a:rPr lang="de-DE" sz="2400" dirty="0" err="1" smtClean="0"/>
              <a:t>status</a:t>
            </a:r>
            <a:r>
              <a:rPr lang="de-DE" sz="2400" dirty="0" smtClean="0"/>
              <a:t> quo) der Rechtsetzung und Rechtsprechung zu gründen. Ein Paradigmenwechsel ist erforderlich</a:t>
            </a:r>
            <a:endParaRPr lang="de-DE" sz="2400" dirty="0"/>
          </a:p>
        </p:txBody>
      </p:sp>
      <p:sp>
        <p:nvSpPr>
          <p:cNvPr id="8" name="Textfeld 7"/>
          <p:cNvSpPr txBox="1"/>
          <p:nvPr/>
        </p:nvSpPr>
        <p:spPr>
          <a:xfrm>
            <a:off x="395536" y="4005064"/>
            <a:ext cx="8748464" cy="1938992"/>
          </a:xfrm>
          <a:prstGeom prst="rect">
            <a:avLst/>
          </a:prstGeom>
          <a:noFill/>
        </p:spPr>
        <p:txBody>
          <a:bodyPr wrap="square" rtlCol="0">
            <a:spAutoFit/>
          </a:bodyPr>
          <a:lstStyle/>
          <a:p>
            <a:pPr algn="ctr"/>
            <a:r>
              <a:rPr lang="de-DE" sz="2400" b="1" dirty="0" smtClean="0"/>
              <a:t>Die ABWS ist </a:t>
            </a:r>
            <a:r>
              <a:rPr lang="de-DE" sz="2400" dirty="0" smtClean="0"/>
              <a:t>keine Schranke im Sinne eine </a:t>
            </a:r>
            <a:r>
              <a:rPr lang="de-DE" sz="2400" b="1" dirty="0" smtClean="0"/>
              <a:t>Ausnahme (</a:t>
            </a:r>
            <a:r>
              <a:rPr lang="de-DE" sz="2400" b="1" dirty="0" err="1" smtClean="0"/>
              <a:t>exception</a:t>
            </a:r>
            <a:r>
              <a:rPr lang="de-DE" sz="2400" b="1" dirty="0" smtClean="0"/>
              <a:t>) </a:t>
            </a:r>
            <a:r>
              <a:rPr lang="de-DE" sz="2400" dirty="0" smtClean="0"/>
              <a:t>von den exklusiven Rechten der Rechteinhaber – sie ist eine </a:t>
            </a:r>
            <a:r>
              <a:rPr lang="de-DE" sz="2400" b="1" dirty="0" smtClean="0"/>
              <a:t>Begrenzung (</a:t>
            </a:r>
            <a:r>
              <a:rPr lang="de-DE" sz="2400" b="1" dirty="0" err="1" smtClean="0"/>
              <a:t>limitation</a:t>
            </a:r>
            <a:r>
              <a:rPr lang="de-DE" sz="2400" b="1" dirty="0" smtClean="0"/>
              <a:t>) </a:t>
            </a:r>
            <a:r>
              <a:rPr lang="de-DE" sz="2400" dirty="0" smtClean="0"/>
              <a:t>der exklusiven Rechte und im Interesse der Öffentlichkeit </a:t>
            </a:r>
            <a:r>
              <a:rPr lang="de-DE" sz="2400" b="1" dirty="0" smtClean="0"/>
              <a:t>ein Recht in sich selbst - </a:t>
            </a:r>
            <a:r>
              <a:rPr lang="de-DE" sz="2400" dirty="0" smtClean="0"/>
              <a:t>eher eine </a:t>
            </a:r>
            <a:r>
              <a:rPr lang="de-DE" sz="2400" b="1" dirty="0" smtClean="0"/>
              <a:t>Klausel</a:t>
            </a:r>
            <a:r>
              <a:rPr lang="de-DE" sz="2400" dirty="0" smtClean="0"/>
              <a:t> als eine Schranke</a:t>
            </a:r>
            <a:endParaRPr lang="de-DE" sz="2400" dirty="0"/>
          </a:p>
        </p:txBody>
      </p:sp>
      <p:sp>
        <p:nvSpPr>
          <p:cNvPr id="9" name="Textfeld 8"/>
          <p:cNvSpPr txBox="1"/>
          <p:nvPr/>
        </p:nvSpPr>
        <p:spPr>
          <a:xfrm>
            <a:off x="288032" y="6027003"/>
            <a:ext cx="8748464" cy="461665"/>
          </a:xfrm>
          <a:prstGeom prst="rect">
            <a:avLst/>
          </a:prstGeom>
          <a:noFill/>
        </p:spPr>
        <p:txBody>
          <a:bodyPr wrap="square" rtlCol="0">
            <a:spAutoFit/>
          </a:bodyPr>
          <a:lstStyle/>
          <a:p>
            <a:pPr algn="ctr"/>
            <a:r>
              <a:rPr lang="de-DE" sz="2400" dirty="0" smtClean="0"/>
              <a:t>Die ABS ist zentraler Bestandteil eines Wissenschaftsurheberrecht.</a:t>
            </a:r>
            <a:endParaRPr lang="de-DE" sz="2400" dirty="0"/>
          </a:p>
        </p:txBody>
      </p:sp>
    </p:spTree>
    <p:extLst>
      <p:ext uri="{BB962C8B-B14F-4D97-AF65-F5344CB8AC3E}">
        <p14:creationId xmlns:p14="http://schemas.microsoft.com/office/powerpoint/2010/main" val="253750403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build="p"/>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0"/>
            <a:ext cx="9144000" cy="692696"/>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Bildungs- und Wissenschaftsschranke – eine Klausel</a:t>
            </a:r>
            <a:endParaRPr lang="de-DE" sz="2400" b="1" dirty="0">
              <a:solidFill>
                <a:srgbClr val="FFFFFF"/>
              </a:solidFill>
            </a:endParaRPr>
          </a:p>
        </p:txBody>
      </p:sp>
      <p:sp>
        <p:nvSpPr>
          <p:cNvPr id="4" name="Textfeld 3"/>
          <p:cNvSpPr txBox="1"/>
          <p:nvPr/>
        </p:nvSpPr>
        <p:spPr>
          <a:xfrm>
            <a:off x="395536" y="980728"/>
            <a:ext cx="8352928" cy="5324534"/>
          </a:xfrm>
          <a:prstGeom prst="rect">
            <a:avLst/>
          </a:prstGeom>
          <a:noFill/>
        </p:spPr>
        <p:txBody>
          <a:bodyPr wrap="square" rtlCol="0">
            <a:spAutoFit/>
          </a:bodyPr>
          <a:lstStyle/>
          <a:p>
            <a:pPr>
              <a:lnSpc>
                <a:spcPct val="140000"/>
              </a:lnSpc>
            </a:pPr>
            <a:r>
              <a:rPr lang="de-DE" sz="2800" b="1" dirty="0" smtClean="0"/>
              <a:t>Aus dem AB-Vorschlag</a:t>
            </a:r>
          </a:p>
          <a:p>
            <a:pPr>
              <a:lnSpc>
                <a:spcPct val="140000"/>
              </a:lnSpc>
            </a:pPr>
            <a:r>
              <a:rPr lang="de-DE" sz="2400" b="1" dirty="0" smtClean="0"/>
              <a:t>Abs</a:t>
            </a:r>
            <a:r>
              <a:rPr lang="de-DE" sz="2400" b="1" dirty="0"/>
              <a:t>. 1 Satz 1 </a:t>
            </a:r>
            <a:r>
              <a:rPr lang="de-DE" sz="2400" dirty="0"/>
              <a:t>realisiert das </a:t>
            </a:r>
            <a:r>
              <a:rPr lang="de-DE" sz="2400" b="1" dirty="0"/>
              <a:t>Ziel einer </a:t>
            </a:r>
            <a:r>
              <a:rPr lang="de-DE" sz="2400" b="1" dirty="0" err="1"/>
              <a:t>klauselähnlichen</a:t>
            </a:r>
            <a:r>
              <a:rPr lang="de-DE" sz="2400" b="1" dirty="0"/>
              <a:t> Regelung</a:t>
            </a:r>
            <a:r>
              <a:rPr lang="de-DE" sz="2400" b="1" dirty="0" smtClean="0"/>
              <a:t>:</a:t>
            </a:r>
          </a:p>
          <a:p>
            <a:pPr>
              <a:lnSpc>
                <a:spcPct val="140000"/>
              </a:lnSpc>
            </a:pPr>
            <a:endParaRPr lang="de-DE" sz="2400" b="1" dirty="0"/>
          </a:p>
          <a:p>
            <a:pPr>
              <a:lnSpc>
                <a:spcPct val="140000"/>
              </a:lnSpc>
            </a:pPr>
            <a:r>
              <a:rPr lang="de-DE" sz="2400" dirty="0"/>
              <a:t>„Zulässig ist die </a:t>
            </a:r>
            <a:r>
              <a:rPr lang="de-DE" sz="2400" b="1" dirty="0"/>
              <a:t>Vervielfältigung und öffentliche </a:t>
            </a:r>
            <a:r>
              <a:rPr lang="de-DE" sz="2400" b="1" dirty="0" smtClean="0"/>
              <a:t>Zugänglich-machung</a:t>
            </a:r>
            <a:r>
              <a:rPr lang="de-DE" sz="2400" dirty="0" smtClean="0"/>
              <a:t> </a:t>
            </a:r>
            <a:r>
              <a:rPr lang="de-DE" sz="2400" dirty="0"/>
              <a:t>eines </a:t>
            </a:r>
            <a:r>
              <a:rPr lang="de-DE" sz="2400" b="1" dirty="0"/>
              <a:t>veröffentlichten Werkes </a:t>
            </a:r>
            <a:r>
              <a:rPr lang="de-DE" sz="2400" dirty="0"/>
              <a:t>für </a:t>
            </a:r>
            <a:r>
              <a:rPr lang="de-DE" sz="2400" b="1" dirty="0"/>
              <a:t>nicht kommerzielle Zwecke </a:t>
            </a:r>
            <a:r>
              <a:rPr lang="de-DE" sz="2400" b="1" dirty="0" smtClean="0"/>
              <a:t/>
            </a:r>
            <a:br>
              <a:rPr lang="de-DE" sz="2400" b="1" dirty="0" smtClean="0"/>
            </a:br>
            <a:r>
              <a:rPr lang="de-DE" sz="2400" dirty="0" smtClean="0"/>
              <a:t>a</a:t>
            </a:r>
            <a:r>
              <a:rPr lang="de-DE" sz="2400" dirty="0"/>
              <a:t>) </a:t>
            </a:r>
            <a:r>
              <a:rPr lang="de-DE" sz="2400" b="1" dirty="0"/>
              <a:t>wissenschaftlicher Forschung </a:t>
            </a:r>
            <a:r>
              <a:rPr lang="de-DE" sz="2400" dirty="0"/>
              <a:t>für Mitglieder </a:t>
            </a:r>
            <a:r>
              <a:rPr lang="de-DE" sz="2400" b="1" dirty="0"/>
              <a:t>in formal eindeutig bestimmten Forschungsgruppen</a:t>
            </a:r>
            <a:r>
              <a:rPr lang="de-DE" sz="2400" dirty="0"/>
              <a:t> oder </a:t>
            </a:r>
            <a:r>
              <a:rPr lang="de-DE" sz="2400" dirty="0" smtClean="0"/>
              <a:t/>
            </a:r>
            <a:br>
              <a:rPr lang="de-DE" sz="2400" dirty="0" smtClean="0"/>
            </a:br>
            <a:r>
              <a:rPr lang="de-DE" sz="2400" dirty="0" smtClean="0"/>
              <a:t>b</a:t>
            </a:r>
            <a:r>
              <a:rPr lang="de-DE" sz="2400" dirty="0"/>
              <a:t>) der </a:t>
            </a:r>
            <a:r>
              <a:rPr lang="de-DE" sz="2400" b="1" dirty="0"/>
              <a:t>Lehr- und Lernprozesse von Lehrveranstaltungen an </a:t>
            </a:r>
            <a:r>
              <a:rPr lang="de-DE" sz="2400" b="1" dirty="0" smtClean="0"/>
              <a:t>Bildungseinrichtungen</a:t>
            </a:r>
            <a:r>
              <a:rPr lang="de-DE" sz="2400" dirty="0"/>
              <a:t>.“</a:t>
            </a:r>
          </a:p>
        </p:txBody>
      </p:sp>
    </p:spTree>
    <p:extLst>
      <p:ext uri="{BB962C8B-B14F-4D97-AF65-F5344CB8AC3E}">
        <p14:creationId xmlns:p14="http://schemas.microsoft.com/office/powerpoint/2010/main" val="214980978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95536" y="1340768"/>
            <a:ext cx="8352928" cy="4204228"/>
          </a:xfrm>
          <a:prstGeom prst="rect">
            <a:avLst/>
          </a:prstGeom>
          <a:noFill/>
        </p:spPr>
        <p:txBody>
          <a:bodyPr wrap="square" rtlCol="0">
            <a:spAutoFit/>
          </a:bodyPr>
          <a:lstStyle/>
          <a:p>
            <a:pPr>
              <a:lnSpc>
                <a:spcPct val="140000"/>
              </a:lnSpc>
            </a:pPr>
            <a:r>
              <a:rPr lang="de-DE" sz="2400" b="1" dirty="0" smtClean="0"/>
              <a:t>Aus § XX </a:t>
            </a:r>
            <a:r>
              <a:rPr lang="de-DE" sz="2400" b="1" dirty="0" err="1" smtClean="0"/>
              <a:t>Durantaye</a:t>
            </a:r>
            <a:r>
              <a:rPr lang="de-DE" sz="2400" b="1" dirty="0" smtClean="0"/>
              <a:t> (nur Abs.1, Satz 1)</a:t>
            </a:r>
            <a:br>
              <a:rPr lang="de-DE" sz="2400" b="1" dirty="0" smtClean="0"/>
            </a:br>
            <a:endParaRPr lang="de-DE" sz="2400" b="1" dirty="0" smtClean="0"/>
          </a:p>
          <a:p>
            <a:pPr>
              <a:lnSpc>
                <a:spcPct val="140000"/>
              </a:lnSpc>
            </a:pPr>
            <a:r>
              <a:rPr lang="de-DE" sz="2400" dirty="0" smtClean="0"/>
              <a:t>(1) </a:t>
            </a:r>
            <a:r>
              <a:rPr lang="de-DE" dirty="0" smtClean="0"/>
              <a:t>1</a:t>
            </a:r>
            <a:r>
              <a:rPr lang="de-DE" sz="2400" dirty="0" smtClean="0"/>
              <a:t>Zulässig ist die </a:t>
            </a:r>
            <a:r>
              <a:rPr lang="de-DE" sz="2400" b="1" dirty="0" smtClean="0"/>
              <a:t>Vervielfältigung und öffentliche Zugänglich-machung eines veröffentlichten Werkes </a:t>
            </a:r>
            <a:r>
              <a:rPr lang="de-DE" sz="2400" dirty="0" smtClean="0"/>
              <a:t>zur </a:t>
            </a:r>
            <a:r>
              <a:rPr lang="de-DE" sz="2400" b="1" dirty="0" smtClean="0"/>
              <a:t>Veranschaulichung des Unterrichts an Bildungseinrichtungen</a:t>
            </a:r>
            <a:r>
              <a:rPr lang="de-DE" sz="2400" dirty="0" smtClean="0"/>
              <a:t> oder für </a:t>
            </a:r>
            <a:r>
              <a:rPr lang="de-DE" sz="2400" b="1" dirty="0" smtClean="0"/>
              <a:t>Zwecke der wissenschaftlichen Forschung</a:t>
            </a:r>
            <a:r>
              <a:rPr lang="de-DE" sz="2400" dirty="0" smtClean="0"/>
              <a:t>, wenn und soweit die Nutzung in ihrem Umfang durch den jeweiligen Zweck </a:t>
            </a:r>
            <a:r>
              <a:rPr lang="de-DE" sz="2400" b="1" dirty="0" smtClean="0"/>
              <a:t>geboten</a:t>
            </a:r>
            <a:r>
              <a:rPr lang="de-DE" sz="2400" dirty="0" smtClean="0"/>
              <a:t> ist und </a:t>
            </a:r>
            <a:r>
              <a:rPr lang="de-DE" sz="2400" b="1" dirty="0" smtClean="0"/>
              <a:t>keinen kommerziellen Zwecken </a:t>
            </a:r>
            <a:r>
              <a:rPr lang="de-DE" sz="2400" dirty="0" smtClean="0"/>
              <a:t>dient. </a:t>
            </a:r>
            <a:endParaRPr lang="de-DE" sz="2400" dirty="0"/>
          </a:p>
        </p:txBody>
      </p:sp>
      <p:sp>
        <p:nvSpPr>
          <p:cNvPr id="5" name="Rechteck 4"/>
          <p:cNvSpPr/>
          <p:nvPr/>
        </p:nvSpPr>
        <p:spPr>
          <a:xfrm>
            <a:off x="0" y="0"/>
            <a:ext cx="9144000" cy="980728"/>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solidFill>
                  <a:srgbClr val="FFFFFF"/>
                </a:solidFill>
              </a:rPr>
              <a:t>A</a:t>
            </a:r>
            <a:r>
              <a:rPr lang="de-DE" sz="2400" b="1" dirty="0" smtClean="0">
                <a:solidFill>
                  <a:srgbClr val="FFFFFF"/>
                </a:solidFill>
              </a:rPr>
              <a:t>llgemeine Bildungs- und Wissenschaftsschranke - § XX – Bildung und Wissenschaft (Katharina de la </a:t>
            </a:r>
            <a:r>
              <a:rPr lang="de-DE" sz="2400" b="1" dirty="0" err="1" smtClean="0">
                <a:solidFill>
                  <a:srgbClr val="FFFFFF"/>
                </a:solidFill>
              </a:rPr>
              <a:t>Durantaye</a:t>
            </a:r>
            <a:r>
              <a:rPr lang="de-DE" sz="2400" b="1" dirty="0" smtClean="0">
                <a:solidFill>
                  <a:srgbClr val="FFFFFF"/>
                </a:solidFill>
              </a:rPr>
              <a:t>)</a:t>
            </a:r>
            <a:endParaRPr lang="de-DE" sz="2400" dirty="0" smtClean="0">
              <a:solidFill>
                <a:srgbClr val="FFFFFF"/>
              </a:solidFill>
            </a:endParaRPr>
          </a:p>
        </p:txBody>
      </p:sp>
      <p:sp>
        <p:nvSpPr>
          <p:cNvPr id="4" name="Textfeld 3"/>
          <p:cNvSpPr txBox="1"/>
          <p:nvPr/>
        </p:nvSpPr>
        <p:spPr>
          <a:xfrm>
            <a:off x="467544" y="6021288"/>
            <a:ext cx="8136904" cy="646331"/>
          </a:xfrm>
          <a:prstGeom prst="rect">
            <a:avLst/>
          </a:prstGeom>
          <a:noFill/>
        </p:spPr>
        <p:txBody>
          <a:bodyPr wrap="square" rtlCol="0">
            <a:spAutoFit/>
          </a:bodyPr>
          <a:lstStyle/>
          <a:p>
            <a:r>
              <a:rPr lang="de-DE" dirty="0" smtClean="0"/>
              <a:t>Katharina de la </a:t>
            </a:r>
            <a:r>
              <a:rPr lang="de-DE" dirty="0" err="1" smtClean="0"/>
              <a:t>Durantaye</a:t>
            </a:r>
            <a:r>
              <a:rPr lang="de-DE" dirty="0" smtClean="0"/>
              <a:t>: Allgemeine Bildungs- und Wissenschaftsschranke.  MV Wissenschaft. Gedruckt: Verlagshaus </a:t>
            </a:r>
            <a:r>
              <a:rPr lang="de-DE" dirty="0" err="1" smtClean="0"/>
              <a:t>Monsenstein</a:t>
            </a:r>
            <a:r>
              <a:rPr lang="de-DE" dirty="0" smtClean="0"/>
              <a:t> und </a:t>
            </a:r>
            <a:r>
              <a:rPr lang="de-DE" dirty="0" err="1" smtClean="0"/>
              <a:t>Vannerdat</a:t>
            </a:r>
            <a:r>
              <a:rPr lang="de-DE" dirty="0" smtClean="0"/>
              <a:t> 2014</a:t>
            </a:r>
            <a:endParaRPr lang="de-DE" dirty="0"/>
          </a:p>
        </p:txBody>
      </p:sp>
    </p:spTree>
    <p:extLst>
      <p:ext uri="{BB962C8B-B14F-4D97-AF65-F5344CB8AC3E}">
        <p14:creationId xmlns:p14="http://schemas.microsoft.com/office/powerpoint/2010/main" val="6415823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9512" y="620688"/>
            <a:ext cx="8856984" cy="2398605"/>
          </a:xfrm>
          <a:prstGeom prst="rect">
            <a:avLst/>
          </a:prstGeom>
          <a:noFill/>
        </p:spPr>
        <p:txBody>
          <a:bodyPr wrap="square" rtlCol="0">
            <a:spAutoFit/>
          </a:bodyPr>
          <a:lstStyle/>
          <a:p>
            <a:pPr>
              <a:lnSpc>
                <a:spcPct val="140000"/>
              </a:lnSpc>
            </a:pPr>
            <a:r>
              <a:rPr lang="de-DE" sz="2800" b="1" dirty="0" smtClean="0"/>
              <a:t>AB</a:t>
            </a:r>
            <a:r>
              <a:rPr lang="de-DE" sz="2000" dirty="0" smtClean="0"/>
              <a:t> (1) Zulässig </a:t>
            </a:r>
            <a:r>
              <a:rPr lang="de-DE" sz="2000" dirty="0"/>
              <a:t>ist die </a:t>
            </a:r>
            <a:r>
              <a:rPr lang="de-DE" sz="2000" b="1" dirty="0"/>
              <a:t>Vervielfältigung und öffentliche </a:t>
            </a:r>
            <a:r>
              <a:rPr lang="de-DE" sz="2000" b="1" dirty="0" smtClean="0"/>
              <a:t>Zugänglichmachung</a:t>
            </a:r>
            <a:r>
              <a:rPr lang="de-DE" sz="2000" dirty="0" smtClean="0"/>
              <a:t> </a:t>
            </a:r>
            <a:r>
              <a:rPr lang="de-DE" sz="2000" dirty="0"/>
              <a:t>eines </a:t>
            </a:r>
            <a:r>
              <a:rPr lang="de-DE" sz="2000" b="1" dirty="0"/>
              <a:t>veröffentlichten Werkes </a:t>
            </a:r>
            <a:r>
              <a:rPr lang="de-DE" sz="2000" dirty="0"/>
              <a:t>für </a:t>
            </a:r>
            <a:r>
              <a:rPr lang="de-DE" sz="2000" b="1" dirty="0"/>
              <a:t>nicht kommerzielle Zwecke </a:t>
            </a:r>
            <a:r>
              <a:rPr lang="de-DE" sz="2000" b="1" dirty="0" smtClean="0"/>
              <a:t/>
            </a:r>
            <a:br>
              <a:rPr lang="de-DE" sz="2000" b="1" dirty="0" smtClean="0"/>
            </a:br>
            <a:r>
              <a:rPr lang="de-DE" sz="2000" dirty="0" smtClean="0"/>
              <a:t>a</a:t>
            </a:r>
            <a:r>
              <a:rPr lang="de-DE" sz="2000" dirty="0"/>
              <a:t>) </a:t>
            </a:r>
            <a:r>
              <a:rPr lang="de-DE" sz="2000" b="1" dirty="0"/>
              <a:t>wissenschaftlicher Forschung </a:t>
            </a:r>
            <a:r>
              <a:rPr lang="de-DE" sz="2000" dirty="0"/>
              <a:t>für Mitglieder </a:t>
            </a:r>
            <a:r>
              <a:rPr lang="de-DE" sz="2000" b="1" dirty="0"/>
              <a:t>in formal eindeutig bestimmten Forschungsgruppen</a:t>
            </a:r>
            <a:r>
              <a:rPr lang="de-DE" sz="2000" dirty="0"/>
              <a:t> oder </a:t>
            </a:r>
            <a:r>
              <a:rPr lang="de-DE" sz="2000" dirty="0" smtClean="0"/>
              <a:t/>
            </a:r>
            <a:br>
              <a:rPr lang="de-DE" sz="2000" dirty="0" smtClean="0"/>
            </a:br>
            <a:r>
              <a:rPr lang="de-DE" sz="2000" dirty="0" smtClean="0"/>
              <a:t>b</a:t>
            </a:r>
            <a:r>
              <a:rPr lang="de-DE" sz="2000" dirty="0"/>
              <a:t>) der </a:t>
            </a:r>
            <a:r>
              <a:rPr lang="de-DE" sz="2000" b="1" dirty="0"/>
              <a:t>Lehr- und Lernprozesse von Lehrveranstaltungen </a:t>
            </a:r>
            <a:r>
              <a:rPr lang="de-DE" sz="2000" b="1" dirty="0" smtClean="0"/>
              <a:t>an Bildungseinrichtungen</a:t>
            </a:r>
            <a:r>
              <a:rPr lang="de-DE" sz="2000" dirty="0" smtClean="0"/>
              <a:t>.</a:t>
            </a:r>
            <a:endParaRPr lang="de-DE" sz="2000" dirty="0"/>
          </a:p>
        </p:txBody>
      </p:sp>
      <p:sp>
        <p:nvSpPr>
          <p:cNvPr id="3" name="Textfeld 2"/>
          <p:cNvSpPr txBox="1"/>
          <p:nvPr/>
        </p:nvSpPr>
        <p:spPr>
          <a:xfrm>
            <a:off x="323528" y="3068960"/>
            <a:ext cx="8352928" cy="2398605"/>
          </a:xfrm>
          <a:prstGeom prst="rect">
            <a:avLst/>
          </a:prstGeom>
          <a:noFill/>
        </p:spPr>
        <p:txBody>
          <a:bodyPr wrap="square" rtlCol="0">
            <a:spAutoFit/>
          </a:bodyPr>
          <a:lstStyle/>
          <a:p>
            <a:pPr>
              <a:lnSpc>
                <a:spcPct val="140000"/>
              </a:lnSpc>
            </a:pPr>
            <a:r>
              <a:rPr lang="de-DE" sz="2800" b="1" dirty="0" smtClean="0"/>
              <a:t>XX</a:t>
            </a:r>
            <a:r>
              <a:rPr lang="de-DE" sz="2400" b="1" dirty="0" smtClean="0"/>
              <a:t> </a:t>
            </a:r>
            <a:r>
              <a:rPr lang="de-DE" sz="2000" dirty="0" smtClean="0"/>
              <a:t>(1) Zulässig ist die </a:t>
            </a:r>
            <a:r>
              <a:rPr lang="de-DE" sz="2000" b="1" dirty="0" smtClean="0"/>
              <a:t>Vervielfältigung und öffentliche Zugänglichmachung eines veröffentlichten Werkes </a:t>
            </a:r>
            <a:r>
              <a:rPr lang="de-DE" sz="2000" dirty="0" smtClean="0"/>
              <a:t>zur </a:t>
            </a:r>
            <a:r>
              <a:rPr lang="de-DE" sz="2000" b="1" dirty="0" smtClean="0"/>
              <a:t>Veranschaulichung des Unterrichts an Bildungseinrichtungen</a:t>
            </a:r>
            <a:r>
              <a:rPr lang="de-DE" sz="2000" dirty="0" smtClean="0"/>
              <a:t> oder für </a:t>
            </a:r>
            <a:r>
              <a:rPr lang="de-DE" sz="2000" b="1" dirty="0" smtClean="0"/>
              <a:t>Zwecke der wissenschaftlichen Forschung</a:t>
            </a:r>
            <a:r>
              <a:rPr lang="de-DE" sz="2000" dirty="0" smtClean="0"/>
              <a:t>, wenn und soweit die Nutzung in ihrem Umfang durch den jeweiligen Zweck </a:t>
            </a:r>
            <a:r>
              <a:rPr lang="de-DE" sz="2000" b="1" dirty="0" smtClean="0"/>
              <a:t>geboten</a:t>
            </a:r>
            <a:r>
              <a:rPr lang="de-DE" sz="2000" dirty="0" smtClean="0"/>
              <a:t> ist und </a:t>
            </a:r>
            <a:r>
              <a:rPr lang="de-DE" sz="2000" b="1" dirty="0" smtClean="0"/>
              <a:t>keinen kommerziellen Zwecken </a:t>
            </a:r>
            <a:r>
              <a:rPr lang="de-DE" sz="2000" dirty="0" smtClean="0"/>
              <a:t>dient. </a:t>
            </a:r>
            <a:endParaRPr lang="de-DE" sz="2000" dirty="0"/>
          </a:p>
        </p:txBody>
      </p:sp>
      <p:sp>
        <p:nvSpPr>
          <p:cNvPr id="4" name="Rechteck 3"/>
          <p:cNvSpPr/>
          <p:nvPr/>
        </p:nvSpPr>
        <p:spPr>
          <a:xfrm>
            <a:off x="0" y="0"/>
            <a:ext cx="9144000" cy="737320"/>
          </a:xfrm>
          <a:prstGeom prst="rect">
            <a:avLst/>
          </a:prstGeom>
          <a:solidFill>
            <a:srgbClr val="000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rgbClr val="FFFFFF"/>
                </a:solidFill>
              </a:rPr>
              <a:t>Gegenüberstellung der Generalklauseln in Abs. 1, 1 (AB und XX)</a:t>
            </a:r>
            <a:endParaRPr lang="de-DE" sz="2400" b="1" dirty="0" smtClean="0">
              <a:solidFill>
                <a:schemeClr val="tx1"/>
              </a:solidFill>
            </a:endParaRPr>
          </a:p>
        </p:txBody>
      </p:sp>
      <p:sp>
        <p:nvSpPr>
          <p:cNvPr id="5" name="Textfeld 4"/>
          <p:cNvSpPr txBox="1"/>
          <p:nvPr/>
        </p:nvSpPr>
        <p:spPr>
          <a:xfrm>
            <a:off x="251520" y="5517232"/>
            <a:ext cx="8280920" cy="646331"/>
          </a:xfrm>
          <a:prstGeom prst="rect">
            <a:avLst/>
          </a:prstGeom>
          <a:noFill/>
        </p:spPr>
        <p:txBody>
          <a:bodyPr wrap="square" rtlCol="0">
            <a:spAutoFit/>
          </a:bodyPr>
          <a:lstStyle/>
          <a:p>
            <a:pPr algn="ctr"/>
            <a:r>
              <a:rPr lang="de-DE" dirty="0" smtClean="0"/>
              <a:t>Beide </a:t>
            </a:r>
            <a:r>
              <a:rPr lang="de-DE" dirty="0" err="1" smtClean="0"/>
              <a:t>generalklauselartige</a:t>
            </a:r>
            <a:r>
              <a:rPr lang="de-DE" dirty="0" smtClean="0"/>
              <a:t> Formulierungen sehen sehr ähnlich aus – unterscheiden sich aber in Details und vom Ansatz her stark.</a:t>
            </a:r>
            <a:endParaRPr lang="de-DE" dirty="0"/>
          </a:p>
        </p:txBody>
      </p:sp>
      <p:sp>
        <p:nvSpPr>
          <p:cNvPr id="6" name="Textfeld 5"/>
          <p:cNvSpPr txBox="1"/>
          <p:nvPr/>
        </p:nvSpPr>
        <p:spPr>
          <a:xfrm>
            <a:off x="251520" y="6165304"/>
            <a:ext cx="8280920" cy="646331"/>
          </a:xfrm>
          <a:prstGeom prst="rect">
            <a:avLst/>
          </a:prstGeom>
          <a:noFill/>
        </p:spPr>
        <p:txBody>
          <a:bodyPr wrap="square" rtlCol="0">
            <a:spAutoFit/>
          </a:bodyPr>
          <a:lstStyle/>
          <a:p>
            <a:pPr algn="ctr"/>
            <a:r>
              <a:rPr lang="de-DE" dirty="0" smtClean="0"/>
              <a:t>Das Ziel ist bei beiden gleich: Über eine ABWS bzw. ABWK ein wissenschaftsfreundliches Urheberrecht zu erreichen.</a:t>
            </a:r>
            <a:endParaRPr lang="de-DE" dirty="0"/>
          </a:p>
        </p:txBody>
      </p:sp>
    </p:spTree>
    <p:extLst>
      <p:ext uri="{BB962C8B-B14F-4D97-AF65-F5344CB8AC3E}">
        <p14:creationId xmlns:p14="http://schemas.microsoft.com/office/powerpoint/2010/main" val="27344306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2423</Words>
  <Application>Microsoft Macintosh PowerPoint</Application>
  <PresentationFormat>Bildschirmpräsentation (4:3)</PresentationFormat>
  <Paragraphs>212</Paragraphs>
  <Slides>28</Slides>
  <Notes>24</Notes>
  <HiddenSlides>0</HiddenSlides>
  <MMClips>0</MMClips>
  <ScaleCrop>false</ScaleCrop>
  <HeadingPairs>
    <vt:vector size="4" baseType="variant">
      <vt:variant>
        <vt:lpstr>Design</vt:lpstr>
      </vt:variant>
      <vt:variant>
        <vt:i4>1</vt:i4>
      </vt:variant>
      <vt:variant>
        <vt:lpstr>Folientitel</vt:lpstr>
      </vt:variant>
      <vt:variant>
        <vt:i4>28</vt:i4>
      </vt:variant>
    </vt:vector>
  </HeadingPairs>
  <TitlesOfParts>
    <vt:vector size="29" baseType="lpstr">
      <vt:lpstr>Larissa-Design</vt:lpstr>
      <vt:lpstr>  Rainer Kuhlen Sprecher des Aktionsbündnisses Urheberrecht für Bildung und Wissenschaft  www.kuhlen.name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Rainer Kuhlen Department of Computer and Information Science University of Konstanz, Germany</dc:title>
  <dc:creator>rk</dc:creator>
  <cp:lastModifiedBy>Rainer Kuhlen</cp:lastModifiedBy>
  <cp:revision>188</cp:revision>
  <cp:lastPrinted>2015-10-14T15:28:20Z</cp:lastPrinted>
  <dcterms:created xsi:type="dcterms:W3CDTF">2012-09-07T12:58:59Z</dcterms:created>
  <dcterms:modified xsi:type="dcterms:W3CDTF">2015-10-21T13:02:27Z</dcterms:modified>
</cp:coreProperties>
</file>