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sldIdLst>
    <p:sldId id="256" r:id="rId2"/>
    <p:sldId id="635" r:id="rId3"/>
    <p:sldId id="636" r:id="rId4"/>
    <p:sldId id="525" r:id="rId5"/>
    <p:sldId id="592" r:id="rId6"/>
    <p:sldId id="593" r:id="rId7"/>
    <p:sldId id="601" r:id="rId8"/>
    <p:sldId id="602" r:id="rId9"/>
    <p:sldId id="580" r:id="rId10"/>
    <p:sldId id="610" r:id="rId11"/>
    <p:sldId id="611" r:id="rId12"/>
    <p:sldId id="603" r:id="rId13"/>
    <p:sldId id="604" r:id="rId14"/>
    <p:sldId id="605" r:id="rId15"/>
    <p:sldId id="609" r:id="rId16"/>
    <p:sldId id="606" r:id="rId17"/>
    <p:sldId id="612" r:id="rId18"/>
    <p:sldId id="581" r:id="rId19"/>
    <p:sldId id="583" r:id="rId20"/>
    <p:sldId id="608" r:id="rId21"/>
    <p:sldId id="613" r:id="rId22"/>
    <p:sldId id="614" r:id="rId23"/>
    <p:sldId id="615" r:id="rId24"/>
    <p:sldId id="616" r:id="rId25"/>
    <p:sldId id="607" r:id="rId26"/>
    <p:sldId id="617" r:id="rId27"/>
    <p:sldId id="618" r:id="rId28"/>
    <p:sldId id="630" r:id="rId29"/>
    <p:sldId id="627" r:id="rId30"/>
    <p:sldId id="637" r:id="rId31"/>
    <p:sldId id="628" r:id="rId32"/>
    <p:sldId id="620" r:id="rId33"/>
    <p:sldId id="631" r:id="rId34"/>
    <p:sldId id="632" r:id="rId35"/>
    <p:sldId id="621" r:id="rId36"/>
    <p:sldId id="622" r:id="rId37"/>
    <p:sldId id="623" r:id="rId38"/>
    <p:sldId id="625" r:id="rId39"/>
    <p:sldId id="633" r:id="rId40"/>
    <p:sldId id="638" r:id="rId41"/>
    <p:sldId id="639" r:id="rId42"/>
    <p:sldId id="578" r:id="rId43"/>
    <p:sldId id="399" r:id="rId44"/>
    <p:sldId id="629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0" autoAdjust="0"/>
    <p:restoredTop sz="89369" autoAdjust="0"/>
  </p:normalViewPr>
  <p:slideViewPr>
    <p:cSldViewPr>
      <p:cViewPr varScale="1">
        <p:scale>
          <a:sx n="58" d="100"/>
          <a:sy n="58" d="100"/>
        </p:scale>
        <p:origin x="-74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1F28B5-BFF9-4E84-8E51-A58854617757}" type="datetimeFigureOut">
              <a:rPr lang="de-DE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230989-5A4D-4503-B7FC-6D478D59C4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1443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79450" y="4711700"/>
            <a:ext cx="5435600" cy="4462463"/>
          </a:xfrm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72F6C-B2BC-43EF-8F55-F26BE474990D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8704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de-DE" sz="10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58225"/>
            <a:ext cx="2971800" cy="485775"/>
          </a:xfrm>
          <a:prstGeom prst="rect">
            <a:avLst/>
          </a:prstGeom>
          <a:noFill/>
          <a:ln>
            <a:noFill/>
          </a:ln>
        </p:spPr>
        <p:txBody>
          <a:bodyPr lIns="19083" tIns="0" rIns="19083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7636FD-C150-44A5-83EB-DD1C634B7681}" type="slidenum">
              <a:rPr lang="de-DE" sz="10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de-DE" sz="1000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735013"/>
            <a:ext cx="4841875" cy="3630612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4452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4400" y="4611688"/>
            <a:ext cx="5029200" cy="4373562"/>
          </a:xfrm>
          <a:noFill/>
        </p:spPr>
        <p:txBody>
          <a:bodyPr lIns="92875" tIns="46442" rIns="92875" bIns="46442" numCol="1">
            <a:prstTxWarp prst="textNoShape">
              <a:avLst/>
            </a:prstTxWarp>
          </a:bodyPr>
          <a:lstStyle/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V2 </a:t>
            </a:r>
            <a:r>
              <a:rPr lang="de-DE" smtClean="0"/>
              <a:t>-</a:t>
            </a:r>
            <a:fld id="{8A3D6552-D710-4708-94FE-79C2AB311707}" type="datetime1">
              <a:rPr lang="de-DE" smtClean="0"/>
              <a:pPr>
                <a:defRPr/>
              </a:pPr>
              <a:t>24.06.2015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641DC-A43D-4F79-95D5-72D52FF4A8DF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95C1-E046-4596-B600-9E0799F66BA6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B0A3-17D3-4A4D-99F4-E2C2AFB43C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9E13-3C94-4F96-9778-A6993D156271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4493-F7E2-45A4-97A9-BC651DD4BA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213475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de-DE" sz="2400" dirty="0">
              <a:latin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061325" y="0"/>
            <a:ext cx="108267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de-DE" sz="3600" b="1" dirty="0">
              <a:latin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57200" y="1219200"/>
            <a:ext cx="8050213" cy="4648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40000"/>
              </a:spcBef>
              <a:spcAft>
                <a:spcPct val="30000"/>
              </a:spcAft>
              <a:buClr>
                <a:srgbClr val="008080"/>
              </a:buClr>
              <a:buSzPct val="100000"/>
              <a:buFont typeface="Monotype Sorts" pitchFamily="2" charset="2"/>
              <a:buNone/>
              <a:defRPr/>
            </a:pPr>
            <a:endParaRPr lang="de-DE" sz="2200" dirty="0">
              <a:solidFill>
                <a:srgbClr val="060209"/>
              </a:solidFill>
              <a:latin typeface="Arial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 dirty="0" smtClean="0"/>
              <a:t>Klicken Sie, um das Untertitelformat zu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-179999" y="144722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8229600" cy="719998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6479996" cy="3805915"/>
          </a:xfrm>
        </p:spPr>
        <p:txBody>
          <a:bodyPr lIns="0" tIns="0" rIns="0" bIns="0"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Inhaltsplatzhalter 8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8" name="Foliennummernplatzhalter 4"/>
          <p:cNvSpPr txBox="1"/>
          <p:nvPr userDrawn="1"/>
        </p:nvSpPr>
        <p:spPr>
          <a:xfrm>
            <a:off x="8460432" y="6384925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B90B2-DC34-4E68-8936-D808C3A47442}" type="slidenum">
              <a:rPr lang="de-DE" sz="16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6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solidFill>
                  <a:schemeClr val="bg1"/>
                </a:solidFill>
              </a:rPr>
              <a:t>Will There Still be a Need for Copyright Regulation When Open Access Becomes the Default for Publishing in Science? Will There Still be a Need for Copyright Regulation When Open Access Becomes the Default for Publishing in Science?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ctr"/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8244408" y="63813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494C1F-A59A-4B17-BB4A-1B9757E5AE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6" name="Datumsplatzhalter 2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3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5344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494C1F-A59A-4B17-BB4A-1B9757E5AE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5f_5f_5f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30425" cy="473075"/>
          </a:xfr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</a:lstStyle>
          <a:p>
            <a:pPr>
              <a:defRPr/>
            </a:pPr>
            <a:fld id="{CCC701BF-169C-4174-9E2D-BFD032B88EF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/>
          <p:nvPr/>
        </p:nvSpPr>
        <p:spPr>
          <a:xfrm>
            <a:off x="8670925" y="1936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593725" y="0"/>
            <a:ext cx="49688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382000" y="6324600"/>
            <a:ext cx="5334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7" name="Titel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5BB0-CAFF-4E52-88E9-D5910D6B359C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06AB-DEAC-425E-B709-5FFF8F9F58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B72-B7A1-419C-AB8C-8765FE1CE0DB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AC3-82A0-4D98-8E75-92BBB9AE5F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A803-DAEE-4A31-A719-599CF24C02B4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C0CD-F3C3-4B38-BC4E-F86E78F8F2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6879-5352-4B70-A0AA-A85A552D8B1D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DCDE-5EFD-4193-8C8C-4841D54DE0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034B-5676-4183-BD1A-8C8D935D956B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DCE2-5A10-42E8-A178-BBA7043522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093F-FA3A-4280-B746-B4418DB472A1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CBC6-3605-4B25-888E-C26FAD7D8D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A5EF-2DA7-48E4-9CB7-B12C15BE0A74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B1B4-97D5-4BEB-A63B-CB8503C10C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314B-F17A-438E-8B83-C730302AF2AE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9545-90AC-47F1-88FF-AC23650E5C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A0D89-C2EC-4AD9-84B0-F0508FD34A2A}" type="datetime1">
              <a:rPr lang="de-DE" smtClean="0"/>
              <a:pPr>
                <a:defRPr/>
              </a:pPr>
              <a:t>24.06.2015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E4044-111C-4075-8526-14C15289BEF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25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policy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rants.nih.gov/grants/guide/notice-files/NOT-OD-08-033.html" TargetMode="External"/><Relationship Id="rId4" Type="http://schemas.openxmlformats.org/officeDocument/2006/relationships/hyperlink" Target="http://www.pubmedcentral.nih.gov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-tec.bwl.uni-muenchen.de/files/forschung/publikationen/harhoff/Profiting_20from_20voluntary_20information_20spillover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heberrechtsbuendnis.de/abws-text-2014-12.html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heberrechtsbuendnis.de/abws-text-2014-12.html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heberrechtsbuendnis.de/abws-text-2014-12.html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2051720" y="4509120"/>
            <a:ext cx="5256584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/>
          <a:p>
            <a:pPr lvl="0" algn="ctr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Rainer Kuhlen</a:t>
            </a:r>
            <a:br>
              <a:rPr lang="de-DE" sz="2400" b="1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de-DE" sz="24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Department </a:t>
            </a:r>
            <a:r>
              <a:rPr lang="de-DE" sz="2400" b="1" dirty="0" err="1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 Computer </a:t>
            </a:r>
            <a:r>
              <a:rPr lang="de-DE" sz="2400" b="1" dirty="0" err="1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 Information Science</a:t>
            </a:r>
            <a:r>
              <a:rPr lang="de-DE" sz="2400" b="1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/>
            </a:r>
            <a:br>
              <a:rPr lang="de-DE" sz="2400" b="1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lang="de-DE" sz="24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University </a:t>
            </a:r>
            <a:r>
              <a:rPr lang="de-DE" sz="2400" b="1" dirty="0" err="1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 Konstanz, Germany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Pfeil nach rechts 6">
            <a:hlinkClick r:id="rId2" action="ppaction://hlinksldjump"/>
          </p:cNvPr>
          <p:cNvSpPr/>
          <p:nvPr/>
        </p:nvSpPr>
        <p:spPr bwMode="auto">
          <a:xfrm>
            <a:off x="7924800" y="6003778"/>
            <a:ext cx="685800" cy="59357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CC</a:t>
            </a:r>
            <a:endParaRPr lang="de-DE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116632"/>
            <a:ext cx="88924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532440" y="649796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259632" y="2276872"/>
            <a:ext cx="6984776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Commons-based information markets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as a means both for innovation in the economy and for progress in science</a:t>
            </a:r>
            <a:endParaRPr lang="de-DE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9" name="AutoShape 5" descr="Bildergebnis für open 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031" name="AutoShape 7" descr="Bildergebnis für open 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033" name="AutoShape 9" descr="Bildergebnis für open 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035" name="AutoShape 11" descr="Bildergebnis für open 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3528" y="476672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Thinking Beyond Capitalism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Institute for Philosophy and Social Theory, University of Belgrade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June 24-26, 2015, Belgrade</a:t>
            </a:r>
            <a:endParaRPr lang="en-US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8999"/>
            <a:ext cx="1800200" cy="232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Towards a commons-based understanding of knowledge and information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179512" y="2095688"/>
            <a:ext cx="2808312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2060"/>
                </a:solidFill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resources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8" name="Legende mit Pfeil nach rechts 17"/>
          <p:cNvSpPr/>
          <p:nvPr/>
        </p:nvSpPr>
        <p:spPr>
          <a:xfrm>
            <a:off x="3563888" y="2815768"/>
            <a:ext cx="2808312" cy="1368152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err="1">
                <a:solidFill>
                  <a:srgbClr val="002060"/>
                </a:solidFill>
              </a:rPr>
              <a:t>i</a:t>
            </a:r>
            <a:r>
              <a:rPr lang="de-DE" sz="2400" dirty="0" err="1" smtClean="0">
                <a:solidFill>
                  <a:srgbClr val="002060"/>
                </a:solidFill>
              </a:rPr>
              <a:t>nstitution-alization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516216" y="2527736"/>
            <a:ext cx="2448272" cy="2088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</a:rPr>
              <a:t>access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to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and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use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of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information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products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400" b="1" dirty="0" err="1" smtClean="0">
                <a:solidFill>
                  <a:srgbClr val="002060"/>
                </a:solidFill>
              </a:rPr>
              <a:t>services</a:t>
            </a:r>
            <a:endParaRPr lang="de-DE" sz="24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7" y="2374428"/>
            <a:ext cx="18248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principles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values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4255928"/>
            <a:ext cx="1800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procedures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Foliennummernplatzhalter 4"/>
          <p:cNvSpPr txBox="1"/>
          <p:nvPr/>
        </p:nvSpPr>
        <p:spPr>
          <a:xfrm>
            <a:off x="8460432" y="6384925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B90B2-DC34-4E68-8936-D808C3A47442}" type="slidenum">
              <a:rPr lang="de-DE" sz="1400" kern="0">
                <a:solidFill>
                  <a:srgbClr val="000000"/>
                </a:solidFill>
                <a:latin typeface="+mn-lt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grpSp>
        <p:nvGrpSpPr>
          <p:cNvPr id="2" name="Gruppieren 37"/>
          <p:cNvGrpSpPr/>
          <p:nvPr/>
        </p:nvGrpSpPr>
        <p:grpSpPr>
          <a:xfrm>
            <a:off x="4716016" y="764704"/>
            <a:ext cx="2520280" cy="1440160"/>
            <a:chOff x="4716016" y="764704"/>
            <a:chExt cx="2520280" cy="1440160"/>
          </a:xfrm>
        </p:grpSpPr>
        <p:sp>
          <p:nvSpPr>
            <p:cNvPr id="22" name="Textfeld 21"/>
            <p:cNvSpPr txBox="1"/>
            <p:nvPr/>
          </p:nvSpPr>
          <p:spPr>
            <a:xfrm>
              <a:off x="5436096" y="764704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sharing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free</a:t>
              </a:r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use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inclusion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sustainability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rot="10800000" flipV="1">
              <a:off x="4716016" y="1556792"/>
              <a:ext cx="792088" cy="64807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6"/>
          <p:cNvGrpSpPr/>
          <p:nvPr/>
        </p:nvGrpSpPr>
        <p:grpSpPr>
          <a:xfrm>
            <a:off x="1619672" y="764704"/>
            <a:ext cx="2664296" cy="1440160"/>
            <a:chOff x="1619672" y="764704"/>
            <a:chExt cx="2664296" cy="1440160"/>
          </a:xfrm>
        </p:grpSpPr>
        <p:sp>
          <p:nvSpPr>
            <p:cNvPr id="24" name="Textfeld 23"/>
            <p:cNvSpPr txBox="1"/>
            <p:nvPr/>
          </p:nvSpPr>
          <p:spPr>
            <a:xfrm>
              <a:off x="1619672" y="764704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privatization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enclosure of the </a:t>
              </a:r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mind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profitability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scarce resource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rot="16200000" flipH="1">
              <a:off x="3563888" y="1484784"/>
              <a:ext cx="720080" cy="72008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3923928" y="908720"/>
            <a:ext cx="136815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 smtClean="0">
                <a:solidFill>
                  <a:schemeClr val="bg1"/>
                </a:solidFill>
                <a:latin typeface="+mn-lt"/>
              </a:rPr>
              <a:t>It´s</a:t>
            </a:r>
            <a:r>
              <a:rPr lang="de-DE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  <a:latin typeface="+mn-lt"/>
              </a:rPr>
              <a:t>our</a:t>
            </a:r>
            <a:r>
              <a:rPr lang="de-DE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  <a:latin typeface="+mn-lt"/>
              </a:rPr>
              <a:t>choice</a:t>
            </a:r>
            <a:r>
              <a:rPr lang="de-DE" sz="2200" b="1" dirty="0" smtClean="0">
                <a:solidFill>
                  <a:schemeClr val="bg1"/>
                </a:solidFill>
                <a:latin typeface="+mn-lt"/>
              </a:rPr>
              <a:t>(?)</a:t>
            </a:r>
            <a:endParaRPr lang="de-DE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555776" y="472514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  <a:latin typeface="+mn-lt"/>
              </a:rPr>
              <a:t>c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ommunication (reaching a consensus)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commitments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contracts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rules, laws, legal norms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control mechanisms, sanctions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" name="Gruppieren 38"/>
          <p:cNvGrpSpPr/>
          <p:nvPr/>
        </p:nvGrpSpPr>
        <p:grpSpPr>
          <a:xfrm>
            <a:off x="179512" y="4409728"/>
            <a:ext cx="2520280" cy="1366411"/>
            <a:chOff x="179512" y="4409728"/>
            <a:chExt cx="2520280" cy="1366411"/>
          </a:xfrm>
        </p:grpSpPr>
        <p:cxnSp>
          <p:nvCxnSpPr>
            <p:cNvPr id="29" name="Gerade Verbindung mit Pfeil 28"/>
            <p:cNvCxnSpPr/>
            <p:nvPr/>
          </p:nvCxnSpPr>
          <p:spPr>
            <a:xfrm rot="10800000" flipV="1">
              <a:off x="1907704" y="4409728"/>
              <a:ext cx="792088" cy="64807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179512" y="5129808"/>
              <a:ext cx="2016224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Knowledge</a:t>
              </a:r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economy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uppieren 39"/>
          <p:cNvGrpSpPr/>
          <p:nvPr/>
        </p:nvGrpSpPr>
        <p:grpSpPr>
          <a:xfrm>
            <a:off x="6012160" y="4121696"/>
            <a:ext cx="2736304" cy="2331640"/>
            <a:chOff x="6012160" y="4121696"/>
            <a:chExt cx="2736304" cy="2331640"/>
          </a:xfrm>
        </p:grpSpPr>
        <p:sp>
          <p:nvSpPr>
            <p:cNvPr id="31" name="Textfeld 30"/>
            <p:cNvSpPr txBox="1"/>
            <p:nvPr/>
          </p:nvSpPr>
          <p:spPr>
            <a:xfrm>
              <a:off x="6732240" y="5057800"/>
              <a:ext cx="2016224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Commons-based information markets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rot="16200000" flipH="1">
              <a:off x="6012160" y="4121696"/>
              <a:ext cx="720080" cy="72008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732240" y="6084004"/>
              <a:ext cx="2016224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Knowledge</a:t>
              </a:r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ecology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251520" y="69269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regulated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contracts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51520" y="141277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protected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copyright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308304" y="155679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enabled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copyright-limitations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236296" y="7647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commitments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CC, 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Knowledge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 Economy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179512" y="2095688"/>
            <a:ext cx="2808312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2060"/>
                </a:solidFill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resources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8" name="Legende mit Pfeil nach rechts 17"/>
          <p:cNvSpPr/>
          <p:nvPr/>
        </p:nvSpPr>
        <p:spPr>
          <a:xfrm>
            <a:off x="3563888" y="2815768"/>
            <a:ext cx="2808312" cy="1368152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err="1">
                <a:solidFill>
                  <a:srgbClr val="002060"/>
                </a:solidFill>
              </a:rPr>
              <a:t>i</a:t>
            </a:r>
            <a:r>
              <a:rPr lang="de-DE" sz="2400" dirty="0" err="1" smtClean="0">
                <a:solidFill>
                  <a:srgbClr val="002060"/>
                </a:solidFill>
              </a:rPr>
              <a:t>nstitution-alization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7" y="2374428"/>
            <a:ext cx="18248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principles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values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4255928"/>
            <a:ext cx="1800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procedures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Foliennummernplatzhalter 4"/>
          <p:cNvSpPr txBox="1"/>
          <p:nvPr/>
        </p:nvSpPr>
        <p:spPr>
          <a:xfrm>
            <a:off x="8460432" y="6384925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B90B2-DC34-4E68-8936-D808C3A47442}" type="slidenum">
              <a:rPr lang="de-DE" sz="1400" kern="0">
                <a:solidFill>
                  <a:srgbClr val="000000"/>
                </a:solidFill>
                <a:latin typeface="+mn-lt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grpSp>
        <p:nvGrpSpPr>
          <p:cNvPr id="4" name="Gruppieren 36"/>
          <p:cNvGrpSpPr/>
          <p:nvPr/>
        </p:nvGrpSpPr>
        <p:grpSpPr>
          <a:xfrm>
            <a:off x="1619672" y="764704"/>
            <a:ext cx="2664296" cy="1440160"/>
            <a:chOff x="1619672" y="764704"/>
            <a:chExt cx="2664296" cy="1440160"/>
          </a:xfrm>
        </p:grpSpPr>
        <p:sp>
          <p:nvSpPr>
            <p:cNvPr id="24" name="Textfeld 23"/>
            <p:cNvSpPr txBox="1"/>
            <p:nvPr/>
          </p:nvSpPr>
          <p:spPr>
            <a:xfrm>
              <a:off x="1619672" y="764704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privatization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enclosure of the </a:t>
              </a:r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mind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profitability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scarce resource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rot="16200000" flipH="1">
              <a:off x="3563888" y="1484784"/>
              <a:ext cx="720080" cy="72008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/>
          <p:cNvSpPr txBox="1"/>
          <p:nvPr/>
        </p:nvSpPr>
        <p:spPr>
          <a:xfrm>
            <a:off x="2555776" y="472514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  <a:latin typeface="+mn-lt"/>
              </a:rPr>
              <a:t>c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ommunication (reaching a consensus)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commitments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contracts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rules, laws, legal norms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control mechanisms, sanctions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" name="Gruppieren 38"/>
          <p:cNvGrpSpPr/>
          <p:nvPr/>
        </p:nvGrpSpPr>
        <p:grpSpPr>
          <a:xfrm>
            <a:off x="179512" y="4409728"/>
            <a:ext cx="2520280" cy="1366411"/>
            <a:chOff x="179512" y="4409728"/>
            <a:chExt cx="2520280" cy="1366411"/>
          </a:xfrm>
        </p:grpSpPr>
        <p:cxnSp>
          <p:nvCxnSpPr>
            <p:cNvPr id="29" name="Gerade Verbindung mit Pfeil 28"/>
            <p:cNvCxnSpPr/>
            <p:nvPr/>
          </p:nvCxnSpPr>
          <p:spPr>
            <a:xfrm rot="10800000" flipV="1">
              <a:off x="1907704" y="4409728"/>
              <a:ext cx="792088" cy="64807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179512" y="5129808"/>
              <a:ext cx="2016224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Knowledge</a:t>
              </a:r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economy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251520" y="69269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regulated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contracts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51520" y="141277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protected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copyright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251520" y="2654527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28,100 active scholarly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peer-reviewed journals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late 2014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520" y="30792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Publishing about 2.5 million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 year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1520" y="42930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Annual revenues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generated from English-language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journal publishing are estimated at about $10 billion in 2013 -  a broader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information publishing market worth some  $25,2 billion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1520" y="1189461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Science publishing industry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employs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an estimated 110,000 people globally, of which about 40% are employed in the EU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1520" y="76470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5000–10,000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journal publishers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globally (5000 in the SCOPUS database)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1520" y="3928798"/>
            <a:ext cx="789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Virtually all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journals are now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available online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51520" y="350404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More than 50 million articles subject to retrieval and download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948264" y="2276872"/>
            <a:ext cx="219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still a very powerful and profitable market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520" y="623731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Mark Ware/Michael </a:t>
            </a:r>
            <a:r>
              <a:rPr lang="en-US" sz="1400" dirty="0" err="1" smtClean="0">
                <a:latin typeface="+mn-lt"/>
              </a:rPr>
              <a:t>Mabe</a:t>
            </a:r>
            <a:r>
              <a:rPr lang="en-US" sz="1400" dirty="0" smtClean="0">
                <a:latin typeface="+mn-lt"/>
              </a:rPr>
              <a:t>; The </a:t>
            </a: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 report . an overview of scientific and scholarly journal publishing. 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STM</a:t>
            </a:r>
            <a:r>
              <a:rPr lang="en-US" sz="1400" dirty="0" smtClean="0">
                <a:latin typeface="+mn-lt"/>
              </a:rPr>
              <a:t>, Fourth edition  March 2015 - http://www.stm-assoc.org/2015_02_20_STM_Report_2015.pdf</a:t>
            </a:r>
            <a:endParaRPr lang="de-DE" sz="1400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1520" y="192199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STM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book market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(about $5 billion annually) –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ebooks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17% 2012 –rapidly increasing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53732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Data-intensive research is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challenging publishers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to create new solutions to link publications to research data (and vice versa), to facilitate data mining 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 bwMode="auto">
          <a:xfrm>
            <a:off x="1043608" y="44624"/>
            <a:ext cx="6400800" cy="648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Knowledge economy </a:t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scientific publishing market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755576" y="1556792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Knowledge economy - the private </a:t>
            </a:r>
            <a:r>
              <a:rPr lang="en-US" sz="2200" b="1" dirty="0" smtClean="0">
                <a:latin typeface="+mn-lt"/>
              </a:rPr>
              <a:t>commercial exploitation </a:t>
            </a:r>
            <a:r>
              <a:rPr lang="en-US" sz="2200" dirty="0" smtClean="0">
                <a:latin typeface="+mn-lt"/>
              </a:rPr>
              <a:t>of knowledge and information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/>
            <a:r>
              <a:rPr lang="en-US" sz="2200" dirty="0" smtClean="0">
                <a:latin typeface="+mn-lt"/>
              </a:rPr>
              <a:t>d</a:t>
            </a:r>
            <a:r>
              <a:rPr lang="en-US" sz="2200" smtClean="0">
                <a:latin typeface="+mn-lt"/>
              </a:rPr>
              <a:t>istributed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b="1" dirty="0" smtClean="0">
                <a:latin typeface="+mn-lt"/>
              </a:rPr>
              <a:t>sold or </a:t>
            </a:r>
            <a:r>
              <a:rPr lang="en-US" sz="2200" b="1" dirty="0" err="1" smtClean="0">
                <a:latin typeface="+mn-lt"/>
              </a:rPr>
              <a:t>licenced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on global information markets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/>
            <a:r>
              <a:rPr lang="en-US" sz="2200" dirty="0" smtClean="0">
                <a:latin typeface="+mn-lt"/>
              </a:rPr>
              <a:t>Information products </a:t>
            </a:r>
            <a:r>
              <a:rPr lang="en-US" sz="2200" b="1" dirty="0" smtClean="0">
                <a:latin typeface="+mn-lt"/>
              </a:rPr>
              <a:t>- protected by copyright and considered private intellectual property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/>
            <a:r>
              <a:rPr lang="en-US" sz="2200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people can thus be excluded </a:t>
            </a:r>
            <a:r>
              <a:rPr lang="en-US" sz="2200" dirty="0" smtClean="0">
                <a:latin typeface="+mn-lt"/>
              </a:rPr>
              <a:t>from an unrestricted use of knowledge.</a:t>
            </a:r>
          </a:p>
        </p:txBody>
      </p:sp>
      <p:sp>
        <p:nvSpPr>
          <p:cNvPr id="17" name="Untertitel 2"/>
          <p:cNvSpPr txBox="1">
            <a:spLocks/>
          </p:cNvSpPr>
          <p:nvPr/>
        </p:nvSpPr>
        <p:spPr bwMode="auto">
          <a:xfrm>
            <a:off x="1043608" y="44624"/>
            <a:ext cx="6400800" cy="648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scientific publishing market – knowledge economy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tertitel 2"/>
          <p:cNvSpPr txBox="1">
            <a:spLocks/>
          </p:cNvSpPr>
          <p:nvPr/>
        </p:nvSpPr>
        <p:spPr bwMode="auto">
          <a:xfrm>
            <a:off x="1043608" y="44624"/>
            <a:ext cx="6400800" cy="648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scientific publishing market – knowledge economy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980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still a very powerful and profitable market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177281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and supported/financed by public money</a:t>
            </a:r>
            <a:endParaRPr lang="en-US" sz="24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96136" y="170080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German science libraries pay about 600 Mio Euros/y for commercial publications</a:t>
            </a:r>
            <a:endParaRPr lang="en-US" sz="2000" dirty="0">
              <a:latin typeface="+mn-lt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5076056" y="2708920"/>
            <a:ext cx="484632" cy="69037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" name="Textfeld 9"/>
          <p:cNvSpPr txBox="1"/>
          <p:nvPr/>
        </p:nvSpPr>
        <p:spPr>
          <a:xfrm>
            <a:off x="5004048" y="3356992"/>
            <a:ext cx="3456384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Contract between </a:t>
            </a:r>
            <a:r>
              <a:rPr lang="de-DE" sz="2200" dirty="0" smtClean="0">
                <a:latin typeface="+mn-lt"/>
              </a:rPr>
              <a:t>Baden-Württemberg </a:t>
            </a:r>
            <a:r>
              <a:rPr lang="de-DE" sz="2200" dirty="0" err="1" smtClean="0">
                <a:latin typeface="+mn-lt"/>
              </a:rPr>
              <a:t>and</a:t>
            </a:r>
            <a:r>
              <a:rPr lang="de-DE" sz="2200" dirty="0" smtClean="0">
                <a:latin typeface="+mn-lt"/>
              </a:rPr>
              <a:t> Springer </a:t>
            </a:r>
            <a:r>
              <a:rPr lang="de-DE" sz="2200" dirty="0" err="1" smtClean="0">
                <a:latin typeface="+mn-lt"/>
              </a:rPr>
              <a:t>starting</a:t>
            </a:r>
            <a:r>
              <a:rPr lang="de-DE" sz="2200" dirty="0" smtClean="0">
                <a:latin typeface="+mn-lt"/>
              </a:rPr>
              <a:t> 2015</a:t>
            </a:r>
            <a:endParaRPr lang="en-US" sz="2200" dirty="0">
              <a:latin typeface="+mn-lt"/>
            </a:endParaRPr>
          </a:p>
        </p:txBody>
      </p:sp>
      <p:sp>
        <p:nvSpPr>
          <p:cNvPr id="19" name="Pfeil nach unten 18"/>
          <p:cNvSpPr/>
          <p:nvPr/>
        </p:nvSpPr>
        <p:spPr>
          <a:xfrm rot="16200000">
            <a:off x="5136624" y="1916832"/>
            <a:ext cx="484632" cy="69037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Textfeld 10"/>
          <p:cNvSpPr txBox="1"/>
          <p:nvPr/>
        </p:nvSpPr>
        <p:spPr>
          <a:xfrm>
            <a:off x="5004048" y="4725144"/>
            <a:ext cx="338437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latin typeface="+mn-lt"/>
              </a:rPr>
              <a:t>Free </a:t>
            </a:r>
            <a:r>
              <a:rPr lang="de-DE" sz="2200" dirty="0" err="1" smtClean="0">
                <a:latin typeface="+mn-lt"/>
              </a:rPr>
              <a:t>access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to</a:t>
            </a:r>
            <a:r>
              <a:rPr lang="de-DE" sz="2200" dirty="0" smtClean="0">
                <a:latin typeface="+mn-lt"/>
              </a:rPr>
              <a:t> 1.917 Springer </a:t>
            </a:r>
            <a:r>
              <a:rPr lang="de-DE" sz="2200" dirty="0" err="1" smtClean="0">
                <a:latin typeface="+mn-lt"/>
              </a:rPr>
              <a:t>journals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for</a:t>
            </a:r>
            <a:r>
              <a:rPr lang="de-DE" sz="2200" dirty="0" smtClean="0">
                <a:latin typeface="+mn-lt"/>
              </a:rPr>
              <a:t> 51 </a:t>
            </a:r>
            <a:r>
              <a:rPr lang="de-DE" sz="2200" dirty="0" err="1" smtClean="0">
                <a:latin typeface="+mn-lt"/>
              </a:rPr>
              <a:t>academic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institutions</a:t>
            </a:r>
            <a:r>
              <a:rPr lang="de-DE" sz="2200" dirty="0" smtClean="0">
                <a:latin typeface="+mn-lt"/>
              </a:rPr>
              <a:t> in B.-W.</a:t>
            </a:r>
            <a:endParaRPr lang="en-US" sz="2200" dirty="0">
              <a:latin typeface="+mn-lt"/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611560" y="2636912"/>
            <a:ext cx="484632" cy="69037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4" name="Textfeld 13"/>
          <p:cNvSpPr txBox="1"/>
          <p:nvPr/>
        </p:nvSpPr>
        <p:spPr>
          <a:xfrm>
            <a:off x="179512" y="3573016"/>
            <a:ext cx="3456384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Contract between Elsevier and  France (</a:t>
            </a:r>
            <a:r>
              <a:rPr lang="fr-FR" sz="2200" i="1" dirty="0" smtClean="0">
                <a:latin typeface="+mn-lt"/>
              </a:rPr>
              <a:t>Couperin</a:t>
            </a:r>
            <a:r>
              <a:rPr lang="fr-FR" sz="2200" dirty="0" smtClean="0">
                <a:latin typeface="+mn-lt"/>
              </a:rPr>
              <a:t> and </a:t>
            </a:r>
            <a:r>
              <a:rPr lang="fr-FR" sz="2200" i="1" dirty="0" smtClean="0">
                <a:latin typeface="+mn-lt"/>
              </a:rPr>
              <a:t>Agence </a:t>
            </a:r>
            <a:r>
              <a:rPr lang="fr-FR" sz="2200" i="1" dirty="0" err="1" smtClean="0">
                <a:latin typeface="+mn-lt"/>
              </a:rPr>
              <a:t>bibliograph-ique</a:t>
            </a:r>
            <a:r>
              <a:rPr lang="fr-FR" sz="2200" i="1" dirty="0" smtClean="0">
                <a:latin typeface="+mn-lt"/>
              </a:rPr>
              <a:t> de l’enseignement supérieur)</a:t>
            </a:r>
            <a:endParaRPr lang="en-US" sz="22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60932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http://wisspub.net/2014/11/12/details-zum-elsevier-deal-in-frankreich/</a:t>
            </a:r>
            <a:endParaRPr lang="en-US" sz="14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520" y="5157192"/>
            <a:ext cx="338437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latin typeface="+mn-lt"/>
              </a:rPr>
              <a:t>2014-2018 - 172 Mio. EURO </a:t>
            </a:r>
            <a:r>
              <a:rPr lang="de-DE" sz="2200" dirty="0" err="1" smtClean="0">
                <a:latin typeface="+mn-lt"/>
              </a:rPr>
              <a:t>for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closed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access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journals</a:t>
            </a:r>
            <a:endParaRPr lang="en-US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9" grpId="0" animBg="1"/>
      <p:bldP spid="11" grpId="0" animBg="1"/>
      <p:bldP spid="13" grpId="0" animBg="1"/>
      <p:bldP spid="14" grpId="0" animBg="1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tertitel 2"/>
          <p:cNvSpPr txBox="1">
            <a:spLocks/>
          </p:cNvSpPr>
          <p:nvPr/>
        </p:nvSpPr>
        <p:spPr bwMode="auto">
          <a:xfrm>
            <a:off x="1043608" y="44624"/>
            <a:ext cx="6400800" cy="648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scientific publishing market – knowledge economy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9807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still a very powerful and profitable market</a:t>
            </a:r>
            <a:endParaRPr lang="en-US" sz="2400" b="1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07904" y="1772816"/>
            <a:ext cx="79208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but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7584" y="2708920"/>
            <a:ext cx="7243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More and more people claim that the </a:t>
            </a:r>
            <a:r>
              <a:rPr lang="en-US" sz="2400" b="1" dirty="0" smtClean="0">
                <a:latin typeface="+mn-lt"/>
              </a:rPr>
              <a:t>public should have the right to freely access and use scientific work produced in public environments and supported by public money.</a:t>
            </a:r>
            <a:endParaRPr lang="de-DE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tertitel 2"/>
          <p:cNvSpPr txBox="1">
            <a:spLocks/>
          </p:cNvSpPr>
          <p:nvPr/>
        </p:nvSpPr>
        <p:spPr bwMode="auto">
          <a:xfrm>
            <a:off x="1043608" y="44624"/>
            <a:ext cx="6400800" cy="6480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Commercial scientific publishing market – knowledge economy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9807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still a very powerful and profitable market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87624" y="2348880"/>
            <a:ext cx="58326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More and more authors </a:t>
            </a:r>
            <a:r>
              <a:rPr lang="en-US" sz="2200" dirty="0" smtClean="0">
                <a:latin typeface="+mn-lt"/>
              </a:rPr>
              <a:t>in science frustrated by publishers´ business models </a:t>
            </a:r>
            <a:r>
              <a:rPr lang="en-US" sz="2200" b="1" dirty="0" smtClean="0">
                <a:latin typeface="+mn-lt"/>
              </a:rPr>
              <a:t>choose open access</a:t>
            </a:r>
            <a:r>
              <a:rPr lang="en-US" sz="2200" dirty="0" smtClean="0">
                <a:latin typeface="+mn-lt"/>
              </a:rPr>
              <a:t> journals and </a:t>
            </a:r>
            <a:r>
              <a:rPr lang="en-US" sz="2200" i="1" dirty="0" smtClean="0">
                <a:latin typeface="+mn-lt"/>
              </a:rPr>
              <a:t>free licenses </a:t>
            </a:r>
            <a:br>
              <a:rPr lang="en-US" sz="2200" i="1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as the </a:t>
            </a:r>
            <a:r>
              <a:rPr lang="en-US" sz="2200" b="1" dirty="0" smtClean="0">
                <a:latin typeface="+mn-lt"/>
              </a:rPr>
              <a:t>primary</a:t>
            </a:r>
            <a:r>
              <a:rPr lang="en-US" sz="2200" dirty="0" smtClean="0">
                <a:latin typeface="+mn-lt"/>
              </a:rPr>
              <a:t> or at least </a:t>
            </a:r>
            <a:r>
              <a:rPr lang="en-US" sz="2200" b="1" dirty="0" smtClean="0">
                <a:latin typeface="+mn-lt"/>
              </a:rPr>
              <a:t>secondary</a:t>
            </a:r>
            <a:r>
              <a:rPr lang="en-US" sz="2200" dirty="0" smtClean="0">
                <a:latin typeface="+mn-lt"/>
              </a:rPr>
              <a:t> means of publication</a:t>
            </a:r>
            <a:endParaRPr lang="en-US" sz="2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07904" y="1772816"/>
            <a:ext cx="79208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but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uppieren 27"/>
          <p:cNvGrpSpPr/>
          <p:nvPr/>
        </p:nvGrpSpPr>
        <p:grpSpPr>
          <a:xfrm>
            <a:off x="1043608" y="4335487"/>
            <a:ext cx="2880320" cy="1541785"/>
            <a:chOff x="899592" y="4293096"/>
            <a:chExt cx="2880320" cy="1541785"/>
          </a:xfrm>
        </p:grpSpPr>
        <p:sp>
          <p:nvSpPr>
            <p:cNvPr id="12" name="Pfeil nach unten 11"/>
            <p:cNvSpPr/>
            <p:nvPr/>
          </p:nvSpPr>
          <p:spPr>
            <a:xfrm>
              <a:off x="2123728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99592" y="5373216"/>
              <a:ext cx="2880320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Open access golden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14" name="Gruppieren 28"/>
          <p:cNvGrpSpPr/>
          <p:nvPr/>
        </p:nvGrpSpPr>
        <p:grpSpPr>
          <a:xfrm>
            <a:off x="4499992" y="4335487"/>
            <a:ext cx="2664296" cy="1541785"/>
            <a:chOff x="4499992" y="4293096"/>
            <a:chExt cx="2664296" cy="1541785"/>
          </a:xfrm>
        </p:grpSpPr>
        <p:sp>
          <p:nvSpPr>
            <p:cNvPr id="15" name="Pfeil nach unten 14"/>
            <p:cNvSpPr/>
            <p:nvPr/>
          </p:nvSpPr>
          <p:spPr>
            <a:xfrm>
              <a:off x="5527528" y="4293096"/>
              <a:ext cx="484632" cy="97840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499992" y="5373216"/>
              <a:ext cx="2664296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Open access green</a:t>
              </a:r>
              <a:endParaRPr lang="en-US" sz="2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Knowledge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 ecology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179512" y="2095688"/>
            <a:ext cx="2808312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800" b="1" dirty="0" err="1" smtClean="0">
                <a:solidFill>
                  <a:srgbClr val="002060"/>
                </a:solidFill>
              </a:rPr>
              <a:t>knowledge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resources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8" name="Legende mit Pfeil nach rechts 17"/>
          <p:cNvSpPr/>
          <p:nvPr/>
        </p:nvSpPr>
        <p:spPr>
          <a:xfrm>
            <a:off x="3563888" y="2815768"/>
            <a:ext cx="2808312" cy="1368152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err="1">
                <a:solidFill>
                  <a:srgbClr val="002060"/>
                </a:solidFill>
              </a:rPr>
              <a:t>i</a:t>
            </a:r>
            <a:r>
              <a:rPr lang="de-DE" sz="2400" dirty="0" err="1" smtClean="0">
                <a:solidFill>
                  <a:srgbClr val="002060"/>
                </a:solidFill>
              </a:rPr>
              <a:t>nstitution-alization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516216" y="2527736"/>
            <a:ext cx="2448272" cy="2088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srgbClr val="002060"/>
                </a:solidFill>
              </a:rPr>
              <a:t>access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to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and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use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of</a:t>
            </a:r>
            <a:r>
              <a:rPr lang="de-DE" sz="28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err="1" smtClean="0">
                <a:solidFill>
                  <a:srgbClr val="002060"/>
                </a:solidFill>
              </a:rPr>
              <a:t>information</a:t>
            </a:r>
            <a:r>
              <a:rPr lang="de-DE" sz="2400" b="1" dirty="0" smtClean="0">
                <a:solidFill>
                  <a:srgbClr val="002060"/>
                </a:solidFill>
              </a:rPr>
              <a:t> </a:t>
            </a:r>
            <a:r>
              <a:rPr lang="de-DE" sz="2400" b="1" dirty="0" err="1" smtClean="0">
                <a:solidFill>
                  <a:srgbClr val="002060"/>
                </a:solidFill>
              </a:rPr>
              <a:t>products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400" b="1" dirty="0" err="1" smtClean="0">
                <a:solidFill>
                  <a:srgbClr val="002060"/>
                </a:solidFill>
              </a:rPr>
              <a:t>services</a:t>
            </a:r>
            <a:endParaRPr lang="de-DE" sz="24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7" y="2374428"/>
            <a:ext cx="18248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principles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values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4255928"/>
            <a:ext cx="1800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procedures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Foliennummernplatzhalter 4"/>
          <p:cNvSpPr txBox="1"/>
          <p:nvPr/>
        </p:nvSpPr>
        <p:spPr>
          <a:xfrm>
            <a:off x="8460432" y="6384925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B90B2-DC34-4E68-8936-D808C3A47442}" type="slidenum">
              <a:rPr lang="de-DE" sz="1400" kern="0">
                <a:solidFill>
                  <a:srgbClr val="000000"/>
                </a:solidFill>
                <a:latin typeface="+mn-lt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de-DE" sz="1400" kern="0">
              <a:solidFill>
                <a:srgbClr val="00000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grpSp>
        <p:nvGrpSpPr>
          <p:cNvPr id="2" name="Gruppieren 37"/>
          <p:cNvGrpSpPr/>
          <p:nvPr/>
        </p:nvGrpSpPr>
        <p:grpSpPr>
          <a:xfrm>
            <a:off x="4716016" y="764704"/>
            <a:ext cx="2520280" cy="1440160"/>
            <a:chOff x="4716016" y="764704"/>
            <a:chExt cx="2520280" cy="1440160"/>
          </a:xfrm>
        </p:grpSpPr>
        <p:sp>
          <p:nvSpPr>
            <p:cNvPr id="22" name="Textfeld 21"/>
            <p:cNvSpPr txBox="1"/>
            <p:nvPr/>
          </p:nvSpPr>
          <p:spPr>
            <a:xfrm>
              <a:off x="5436096" y="764704"/>
              <a:ext cx="18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sharing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free</a:t>
              </a:r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use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inclusion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  <a:p>
              <a:pPr algn="ctr"/>
              <a:r>
                <a:rPr lang="de-DE" dirty="0" err="1" smtClean="0">
                  <a:solidFill>
                    <a:srgbClr val="002060"/>
                  </a:solidFill>
                  <a:latin typeface="+mn-lt"/>
                </a:rPr>
                <a:t>sustainability</a:t>
              </a:r>
              <a:endParaRPr lang="de-DE" dirty="0" smtClean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rot="10800000" flipV="1">
              <a:off x="4716016" y="1556792"/>
              <a:ext cx="792088" cy="64807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/>
          <p:cNvSpPr txBox="1"/>
          <p:nvPr/>
        </p:nvSpPr>
        <p:spPr>
          <a:xfrm>
            <a:off x="2555776" y="472514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  <a:latin typeface="+mn-lt"/>
              </a:rPr>
              <a:t>c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ommunication (reaching a consensus)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commitments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contracts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rules, laws, legal norms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control mechanisms, sanctions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" name="Gruppieren 39"/>
          <p:cNvGrpSpPr/>
          <p:nvPr/>
        </p:nvGrpSpPr>
        <p:grpSpPr>
          <a:xfrm>
            <a:off x="6012160" y="4121696"/>
            <a:ext cx="2736304" cy="2331640"/>
            <a:chOff x="6012160" y="4121696"/>
            <a:chExt cx="2736304" cy="2331640"/>
          </a:xfrm>
        </p:grpSpPr>
        <p:sp>
          <p:nvSpPr>
            <p:cNvPr id="31" name="Textfeld 30"/>
            <p:cNvSpPr txBox="1"/>
            <p:nvPr/>
          </p:nvSpPr>
          <p:spPr>
            <a:xfrm>
              <a:off x="6732240" y="5057800"/>
              <a:ext cx="2016224" cy="92333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Commons-based information markets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 rot="16200000" flipH="1">
              <a:off x="6012160" y="4121696"/>
              <a:ext cx="720080" cy="72008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732240" y="6084004"/>
              <a:ext cx="2016224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Knowledge</a:t>
              </a:r>
              <a:r>
                <a:rPr lang="de-DE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  <a:latin typeface="+mn-lt"/>
                </a:rPr>
                <a:t>ecology</a:t>
              </a:r>
              <a:endParaRPr lang="de-DE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7308304" y="1556792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enabled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by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copyright-limitations</a:t>
            </a:r>
            <a:endParaRPr lang="de-DE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236296" y="7647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2060"/>
                </a:solidFill>
                <a:latin typeface="+mn-lt"/>
              </a:rPr>
              <a:t>commitments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CC, 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188640"/>
            <a:ext cx="777686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Commons-based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information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markets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–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knowledge</a:t>
            </a: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+mn-lt"/>
              </a:rPr>
              <a:t>ecology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0" y="920914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Open access as an alternative to traditional commercial publishing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556792"/>
            <a:ext cx="5832648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Open-Access-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based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information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markets</a:t>
            </a:r>
            <a:endParaRPr lang="de-DE" sz="20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2619196"/>
            <a:ext cx="5400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lain" startAt="7183"/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650572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(19.10.2011)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7449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745962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(31.1.2012)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9411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1099912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(1.6.2013)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>
                <a:solidFill>
                  <a:srgbClr val="002060"/>
                </a:solidFill>
                <a:latin typeface="+mn-lt"/>
              </a:rPr>
              <a:t>9741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1,592,661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(26.3.2014) </a:t>
            </a:r>
          </a:p>
          <a:p>
            <a:pPr marL="342900" indent="-342900">
              <a:lnSpc>
                <a:spcPct val="150000"/>
              </a:lnSpc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10,319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journals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1,852,651 </a:t>
            </a:r>
            <a:r>
              <a:rPr lang="de-DE" dirty="0" err="1" smtClean="0">
                <a:solidFill>
                  <a:srgbClr val="002060"/>
                </a:solidFill>
                <a:latin typeface="+mn-lt"/>
              </a:rPr>
              <a:t>articles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(18.3.2015)</a:t>
            </a:r>
            <a:endParaRPr lang="de-DE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588946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but still only about 4 % of all commercially available articles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80112" y="3081154"/>
            <a:ext cx="32403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+mn-lt"/>
              </a:rPr>
              <a:t>3100</a:t>
            </a:r>
            <a:r>
              <a:rPr lang="en-US" dirty="0" smtClean="0">
                <a:latin typeface="+mn-lt"/>
              </a:rPr>
              <a:t> Academic peer-reviewed books from </a:t>
            </a:r>
            <a:r>
              <a:rPr lang="en-US" b="1" dirty="0" smtClean="0">
                <a:latin typeface="+mn-lt"/>
              </a:rPr>
              <a:t>107</a:t>
            </a:r>
            <a:r>
              <a:rPr lang="en-US" dirty="0" smtClean="0">
                <a:latin typeface="+mn-lt"/>
              </a:rPr>
              <a:t> publishers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2060"/>
                </a:solidFill>
                <a:latin typeface="+mn-lt"/>
              </a:rPr>
              <a:t>(09.06.2015) </a:t>
            </a:r>
            <a:endParaRPr lang="de-DE" sz="2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15608" y="2145050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DOAB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http://www.doabooks.org/doab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568" y="214505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DOAJ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https://doaj.org/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9552" y="509737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approx 4 journals/day since 2011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16216" y="1556792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31640" y="404664"/>
            <a:ext cx="6248400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More and more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publishers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(in particularly the four dominating ones)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accept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the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OA-paradigm and see their future in OA publishing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3568" y="4437112"/>
            <a:ext cx="280831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Users,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NGOs</a:t>
            </a:r>
            <a:endParaRPr lang="de-DE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science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23928" y="4437112"/>
            <a:ext cx="1980728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Research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funding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organisations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32240" y="4509120"/>
            <a:ext cx="1679469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Political commit-ment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64550" y="3140968"/>
            <a:ext cx="153929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6016" y="3140968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Moral 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behavior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63888" y="2204864"/>
            <a:ext cx="1872208" cy="646331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enforced by</a:t>
            </a:r>
            <a:endParaRPr lang="de-DE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12360" y="764704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Elsevier</a:t>
            </a:r>
          </a:p>
          <a:p>
            <a:r>
              <a:rPr lang="en-US" dirty="0" smtClean="0">
                <a:latin typeface="+mn-lt"/>
              </a:rPr>
              <a:t>Wiley</a:t>
            </a:r>
          </a:p>
          <a:p>
            <a:r>
              <a:rPr lang="en-US" dirty="0" smtClean="0">
                <a:latin typeface="+mn-lt"/>
              </a:rPr>
              <a:t>Thompson</a:t>
            </a:r>
          </a:p>
          <a:p>
            <a:r>
              <a:rPr lang="en-US" dirty="0" smtClean="0">
                <a:latin typeface="+mn-lt"/>
              </a:rPr>
              <a:t>Springer</a:t>
            </a:r>
            <a:endParaRPr lang="en-US" dirty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1556792"/>
            <a:ext cx="1440160" cy="1037729"/>
            <a:chOff x="179512" y="1556792"/>
            <a:chExt cx="1440160" cy="1037729"/>
          </a:xfrm>
        </p:grpSpPr>
        <p:sp>
          <p:nvSpPr>
            <p:cNvPr id="14" name="Textfeld 13"/>
            <p:cNvSpPr txBox="1"/>
            <p:nvPr/>
          </p:nvSpPr>
          <p:spPr>
            <a:xfrm>
              <a:off x="179512" y="1556792"/>
              <a:ext cx="144016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golden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79512" y="2132856"/>
              <a:ext cx="144016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  <a:latin typeface="+mn-lt"/>
                </a:rPr>
                <a:t>green</a:t>
              </a:r>
              <a:endParaRPr lang="de-DE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D:\Entwicklung\Präsentationen\Images\luftbil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00013"/>
            <a:ext cx="69818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D:\Entwicklung\Präsentationen\Images\Header_Uni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D:\Entwicklung\Präsentationen\Images\luftbild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350" y="54911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D:\Entwicklung\Rektor\broschüre\bibli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10200"/>
            <a:ext cx="9144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6388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357813" y="4357688"/>
            <a:ext cx="1438275" cy="88870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>
                <a:solidFill>
                  <a:srgbClr val="FFFFFF"/>
                </a:solidFill>
                <a:latin typeface="Arial" pitchFamily="34"/>
                <a:ea typeface="Arial Unicode MS" pitchFamily="2"/>
                <a:cs typeface="Tahoma" pitchFamily="2"/>
              </a:rPr>
              <a:t>University of  Konstanz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15188" y="5429250"/>
            <a:ext cx="1214437" cy="604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1520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green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51520" y="620688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79512" y="2996952"/>
            <a:ext cx="8568952" cy="3528392"/>
            <a:chOff x="179512" y="2996952"/>
            <a:chExt cx="8568952" cy="3528392"/>
          </a:xfrm>
        </p:grpSpPr>
        <p:sp>
          <p:nvSpPr>
            <p:cNvPr id="20" name="Textfeld 19"/>
            <p:cNvSpPr txBox="1"/>
            <p:nvPr/>
          </p:nvSpPr>
          <p:spPr>
            <a:xfrm>
              <a:off x="395536" y="2996952"/>
              <a:ext cx="58326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smtClean="0">
                  <a:latin typeface="+mn-lt"/>
                </a:rPr>
                <a:t>About 80 % of all published articles could be open access available (OA green) – mostly with an embargo time between 6 and 8 months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79512" y="6063679"/>
              <a:ext cx="856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M. </a:t>
              </a:r>
              <a:r>
                <a:rPr lang="en-US" sz="1200" dirty="0" err="1" smtClean="0">
                  <a:latin typeface="+mn-lt"/>
                </a:rPr>
                <a:t>Laakso</a:t>
              </a:r>
              <a:r>
                <a:rPr lang="en-US" sz="1200" dirty="0" smtClean="0">
                  <a:latin typeface="+mn-lt"/>
                </a:rPr>
                <a:t>:, M.: Green open access policies of scholarly journal publishers: a study of what, when, and where self-archiving is allowed. </a:t>
              </a:r>
              <a:r>
                <a:rPr lang="en-US" sz="1200" dirty="0" err="1" smtClean="0">
                  <a:latin typeface="+mn-lt"/>
                </a:rPr>
                <a:t>Scientometrics</a:t>
              </a:r>
              <a:r>
                <a:rPr lang="en-US" sz="1200" dirty="0" smtClean="0">
                  <a:latin typeface="+mn-lt"/>
                </a:rPr>
                <a:t> 2014. In press. http://dx.doi.org/10.1007/s11192-013-1205-3. 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971600" y="155679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Publishers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increasingly agree to open access green</a:t>
            </a:r>
            <a:r>
              <a:rPr lang="en-US" sz="2000" dirty="0" smtClean="0">
                <a:latin typeface="+mn-lt"/>
              </a:rPr>
              <a:t>/self archiving</a:t>
            </a:r>
            <a:endParaRPr lang="en-US" sz="20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6216" y="148478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Sherpa/Romeo </a:t>
            </a:r>
            <a:r>
              <a:rPr lang="en-US" dirty="0" smtClean="0">
                <a:latin typeface="+mn-lt"/>
              </a:rPr>
              <a:t>http://www.sherpa.ac.uk/romeo/</a:t>
            </a:r>
            <a:endParaRPr lang="en-US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444208" y="335699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in reality probably less than 30 %</a:t>
            </a:r>
            <a:endParaRPr lang="en-US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355976" y="45811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This might change if the right to a second open publication will be introduced to copyright law and will be mandated.</a:t>
            </a:r>
            <a:endParaRPr lang="en-US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51520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528" y="548680"/>
            <a:ext cx="223224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markets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915816" y="692696"/>
            <a:ext cx="1981200" cy="400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Springer Open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30152"/>
            <a:ext cx="431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45" y="2720752"/>
            <a:ext cx="4778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595" y="929406"/>
            <a:ext cx="333375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124744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548680"/>
            <a:ext cx="316835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Public foundations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80112" y="1167135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391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899592" y="2996952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					</a:t>
            </a:r>
            <a:r>
              <a:rPr lang="de-DE" dirty="0" smtClean="0">
                <a:latin typeface="+mn-lt"/>
              </a:rPr>
              <a:t>The law states:</a:t>
            </a:r>
            <a:endParaRPr lang="en-US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</a:t>
            </a:r>
            <a:r>
              <a:rPr lang="en-US" sz="1600" u="sng" dirty="0" smtClean="0">
                <a:latin typeface="+mn-lt"/>
                <a:hlinkClick r:id="rId3"/>
              </a:rPr>
              <a:t>NIH Public Access Policy</a:t>
            </a:r>
            <a:r>
              <a:rPr lang="en-US" sz="1600" dirty="0" smtClean="0">
                <a:latin typeface="+mn-lt"/>
              </a:rPr>
              <a:t> ensures that the public has access to the published results of NIH funded research. It </a:t>
            </a:r>
            <a:r>
              <a:rPr lang="en-US" sz="1600" b="1" dirty="0" smtClean="0">
                <a:latin typeface="+mn-lt"/>
              </a:rPr>
              <a:t>requires</a:t>
            </a:r>
            <a:r>
              <a:rPr lang="en-US" sz="1600" dirty="0" smtClean="0">
                <a:latin typeface="+mn-lt"/>
              </a:rPr>
              <a:t> scientists to submit final peer-reviewed journal manuscripts that arise from NIH funds to the digital archive </a:t>
            </a:r>
            <a:r>
              <a:rPr lang="en-US" sz="1600" dirty="0" smtClean="0">
                <a:latin typeface="+mn-lt"/>
                <a:hlinkClick r:id="rId4"/>
              </a:rPr>
              <a:t>PubMed Central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upon acceptance for publication</a:t>
            </a:r>
            <a:r>
              <a:rPr lang="en-US" sz="1600" dirty="0" smtClean="0">
                <a:latin typeface="+mn-lt"/>
              </a:rPr>
              <a:t>.  To help advance science and improve human health, the Policy requires that these papers are accessible to the public on PubMed Central no later than 12 months after publication.</a:t>
            </a:r>
          </a:p>
          <a:p>
            <a:endParaRPr lang="en-US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The NIH Public Access Policy applies to all peer-reviewed articles that arise, in whole or in part, from direct costs </a:t>
            </a:r>
            <a:r>
              <a:rPr lang="en-US" sz="1400" baseline="30000" dirty="0" smtClean="0">
                <a:latin typeface="+mn-lt"/>
                <a:hlinkClick r:id="rId5"/>
              </a:rPr>
              <a:t>1</a:t>
            </a:r>
            <a:r>
              <a:rPr lang="en-US" sz="1400" dirty="0" smtClean="0">
                <a:latin typeface="+mn-lt"/>
              </a:rPr>
              <a:t> funded by NIH, or from NIH staff, that are accepted for publication on or after April 7, 2008.  			http://publicaccess.nih.gov/policy.htm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9912" y="620688"/>
            <a:ext cx="122413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NIH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16488" y="5570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2400" y="125016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95536" y="1571308"/>
            <a:ext cx="1224136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golden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528" y="995244"/>
            <a:ext cx="316835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Private foundations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580112" y="1211268"/>
            <a:ext cx="288032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 require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27584" y="308347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Wellcome Trust </a:t>
            </a:r>
            <a:r>
              <a:rPr lang="en-US" sz="2400" dirty="0" smtClean="0">
                <a:latin typeface="+mn-lt"/>
              </a:rPr>
              <a:t>policy tightening (June 2012)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introducing sanctions for non-compliance and a move to CC-BY licenses</a:t>
            </a:r>
            <a:endParaRPr lang="en-US" sz="2400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 txBox="1"/>
          <p:nvPr/>
        </p:nvSpPr>
        <p:spPr>
          <a:xfrm>
            <a:off x="8269288" y="698837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975993-3226-43A5-BF3E-B14BCA7B0450}" type="slidenum">
              <a:rPr lang="de-DE" sz="1400" ker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de-DE" sz="14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28184" y="1205532"/>
            <a:ext cx="1944216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Political</a:t>
            </a:r>
          </a:p>
          <a:p>
            <a:pPr algn="ctr" eaLnBrk="0" hangingPunct="0">
              <a:defRPr/>
            </a:pP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commitment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44408" y="1493564"/>
            <a:ext cx="72008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EU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1205532"/>
            <a:ext cx="5904656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 Horizon 2020, both the ‘Green’ and ‘Gold’ models are considered valid approaches to 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achieve open access.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228565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All projects will </a:t>
            </a:r>
            <a:r>
              <a:rPr lang="en-US" b="1" dirty="0" smtClean="0">
                <a:latin typeface="+mn-lt"/>
              </a:rPr>
              <a:t>be requested to immediately deposit an electronic version of their publications </a:t>
            </a:r>
            <a:r>
              <a:rPr lang="en-US" dirty="0" smtClean="0">
                <a:latin typeface="+mn-lt"/>
              </a:rPr>
              <a:t>(final version or peer-reviewed manuscript) into an archive in a machine-readable format.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This can be done using the </a:t>
            </a:r>
            <a:r>
              <a:rPr lang="en-US" b="1" dirty="0" smtClean="0">
                <a:latin typeface="+mn-lt"/>
              </a:rPr>
              <a:t>‘Gold’ model </a:t>
            </a:r>
            <a:r>
              <a:rPr lang="en-US" dirty="0" smtClean="0">
                <a:latin typeface="+mn-lt"/>
              </a:rPr>
              <a:t>(open access to published version is immediate), or the ‘</a:t>
            </a:r>
            <a:r>
              <a:rPr lang="en-US" b="1" dirty="0" smtClean="0">
                <a:latin typeface="+mn-lt"/>
              </a:rPr>
              <a:t>Green’ model.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In this case, the Commission will allow an </a:t>
            </a:r>
            <a:r>
              <a:rPr lang="en-US" b="1" dirty="0" smtClean="0">
                <a:latin typeface="+mn-lt"/>
              </a:rPr>
              <a:t>embargo period of a maximum of six months</a:t>
            </a:r>
            <a:r>
              <a:rPr lang="en-US" dirty="0" smtClean="0">
                <a:latin typeface="+mn-lt"/>
              </a:rPr>
              <a:t>, except for the </a:t>
            </a:r>
            <a:r>
              <a:rPr lang="en-US" b="1" dirty="0" smtClean="0">
                <a:latin typeface="+mn-lt"/>
              </a:rPr>
              <a:t>social sciences and humanities </a:t>
            </a:r>
            <a:r>
              <a:rPr lang="en-US" dirty="0" smtClean="0">
                <a:latin typeface="+mn-lt"/>
              </a:rPr>
              <a:t>where the maximum will be </a:t>
            </a:r>
            <a:r>
              <a:rPr lang="en-US" b="1" dirty="0" smtClean="0">
                <a:latin typeface="+mn-lt"/>
              </a:rPr>
              <a:t>twelve months </a:t>
            </a:r>
            <a:r>
              <a:rPr lang="en-US" dirty="0" smtClean="0">
                <a:latin typeface="+mn-lt"/>
              </a:rPr>
              <a:t>(due to publications’ longer ‘half-life’)</a:t>
            </a:r>
            <a:endParaRPr lang="de-DE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2573684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European Commission will continue to fund projects related to open access. In 2012- 2013, the Commission will spend €45 million on data infrastructures and research on digital preservation. Funding will continue under the Horizon 2020 programme.</a:t>
            </a:r>
            <a:endParaRPr lang="de-DE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64088" y="404664"/>
            <a:ext cx="377991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+mn-lt"/>
              </a:rPr>
              <a:t>Open access enforced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Will commercial publishers accept the OA paradigm?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0" y="188640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Models for commercial open access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486204" y="6988373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987824" y="1340768"/>
            <a:ext cx="2880320" cy="194421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Who pays?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0" y="116632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Models for commercial open access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521700" y="7276405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99792" y="76470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(article-processing charge) paid by the authors respectively by their institutions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98776" y="1553723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payed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by foundations or by grants/sponsorships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98776" y="234274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APC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payed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 by a library for its scientists or by  a flat-rate contract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98776" y="392078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nation-wide (flat-rate) contractual agreements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359024" y="1124744"/>
            <a:ext cx="2160240" cy="404664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Public pays</a:t>
            </a:r>
            <a:endParaRPr lang="de-DE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98776" y="4371245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2060"/>
                </a:solidFill>
                <a:latin typeface="+mn-lt"/>
              </a:rPr>
              <a:t>SCOAP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-model – a network of domain-specific institutions (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High-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Energy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Physics</a:t>
            </a:r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de-DE" sz="2200" dirty="0" err="1" smtClean="0">
                <a:solidFill>
                  <a:srgbClr val="002060"/>
                </a:solidFill>
                <a:latin typeface="+mn-lt"/>
              </a:rPr>
              <a:t>pays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698776" y="6382489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002060"/>
                </a:solidFill>
                <a:latin typeface="+mn-lt"/>
              </a:rPr>
              <a:t>etc. etc.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98776" y="3131761"/>
            <a:ext cx="327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library/research budgets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98776" y="5160264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By nation-wide (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flat-rate)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27784" y="5661248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contractual </a:t>
            </a: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agreements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/>
      <p:bldP spid="16" grpId="0"/>
      <p:bldP spid="18" grpId="0"/>
      <p:bldP spid="19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0" y="188640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Models for commercial open access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8486204" y="6988373"/>
            <a:ext cx="6223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63280" y="128711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Is it reasonable and/or is it in line with market principles when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commercial publishing organizations  are subsidized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by public institutions?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323528" y="1268760"/>
            <a:ext cx="2160240" cy="404664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Public pays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55776" y="306896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Is it more reasonable when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publicly financed organizations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(such as libraries together with research institutions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)  build an open access publishing infrastructures by themselves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?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475656" y="134076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Not for a copyright in the existing form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3648" y="252599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Almost everyone agrees that there is a need to overcome the current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copyright crisis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15567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Copyright regulation/laws </a:t>
            </a:r>
            <a:r>
              <a:rPr lang="en-US" sz="2400" b="1" dirty="0" smtClean="0">
                <a:latin typeface="+mn-lt"/>
              </a:rPr>
              <a:t>still mirrors moral </a:t>
            </a:r>
            <a:r>
              <a:rPr lang="en-US" sz="2400" b="1" dirty="0" err="1" smtClean="0">
                <a:latin typeface="+mn-lt"/>
              </a:rPr>
              <a:t>behaviour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towards knowledge and information  developed </a:t>
            </a:r>
            <a:r>
              <a:rPr lang="en-US" sz="2400" b="1" dirty="0" smtClean="0">
                <a:latin typeface="+mn-lt"/>
              </a:rPr>
              <a:t>in analogous environments</a:t>
            </a:r>
            <a:endParaRPr lang="en-US" sz="24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27089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Access </a:t>
            </a:r>
            <a:r>
              <a:rPr lang="en-US" sz="2400" dirty="0" smtClean="0">
                <a:latin typeface="+mn-lt"/>
              </a:rPr>
              <a:t>to published knowledge is still considered </a:t>
            </a:r>
            <a:r>
              <a:rPr lang="en-US" sz="2400" i="1" dirty="0" smtClean="0">
                <a:latin typeface="+mn-lt"/>
              </a:rPr>
              <a:t>an exception </a:t>
            </a:r>
            <a:r>
              <a:rPr lang="en-US" sz="2400" dirty="0" smtClean="0">
                <a:latin typeface="+mn-lt"/>
              </a:rPr>
              <a:t>to the </a:t>
            </a:r>
            <a:r>
              <a:rPr lang="en-US" sz="2400" b="1" dirty="0" smtClean="0">
                <a:latin typeface="+mn-lt"/>
              </a:rPr>
              <a:t>exclusive rights of the right holders</a:t>
            </a:r>
            <a:r>
              <a:rPr lang="en-US" sz="2400" dirty="0" smtClean="0">
                <a:latin typeface="+mn-lt"/>
              </a:rPr>
              <a:t> (authors and, mainly, exploiters )</a:t>
            </a:r>
            <a:endParaRPr lang="en-US" sz="2400" dirty="0">
              <a:latin typeface="+mn-lt"/>
            </a:endParaRPr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539552" y="1033572"/>
            <a:ext cx="766834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What are the reasons for the copyright crisis?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2" y="332656"/>
            <a:ext cx="91295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206084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An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enlightended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copyright should avoid the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termn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“Exception” and should rather use the term “limitation”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539552" y="1033572"/>
            <a:ext cx="766834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What are the reasons for the copyright crisis?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7584" y="335699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Access to knowledge and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informaton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is not an exception but a right in  itself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2"/>
          <p:cNvSpPr txBox="1">
            <a:spLocks/>
          </p:cNvSpPr>
          <p:nvPr/>
        </p:nvSpPr>
        <p:spPr bwMode="auto">
          <a:xfrm>
            <a:off x="0" y="404664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269875" indent="-269875"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Consequences of existing copyright limitations to exclusive rights of right-holders both for scientific creativity and for economic innovation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1772816"/>
            <a:ext cx="640871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(Existing) </a:t>
            </a:r>
            <a:r>
              <a:rPr lang="en-US" sz="2400" b="1" dirty="0" smtClean="0">
                <a:latin typeface="+mn-lt"/>
              </a:rPr>
              <a:t>copyright </a:t>
            </a:r>
            <a:r>
              <a:rPr lang="en-US" sz="2400" dirty="0" smtClean="0">
                <a:latin typeface="+mn-lt"/>
              </a:rPr>
              <a:t>regulation/laws turn out to be an </a:t>
            </a:r>
            <a:r>
              <a:rPr lang="en-US" sz="2400" b="1" dirty="0" smtClean="0">
                <a:latin typeface="+mn-lt"/>
              </a:rPr>
              <a:t>disabling means </a:t>
            </a:r>
            <a:r>
              <a:rPr lang="en-US" sz="2400" dirty="0" smtClean="0">
                <a:latin typeface="+mn-lt"/>
              </a:rPr>
              <a:t>for new business models and information services in the Internet  </a:t>
            </a:r>
            <a:r>
              <a:rPr lang="en-US" sz="2400" b="1" dirty="0" smtClean="0">
                <a:latin typeface="+mn-lt"/>
              </a:rPr>
              <a:t>rather than an enabling</a:t>
            </a:r>
            <a:r>
              <a:rPr lang="en-US" sz="2400" dirty="0" smtClean="0">
                <a:latin typeface="+mn-lt"/>
              </a:rPr>
              <a:t> one.</a:t>
            </a:r>
            <a:endParaRPr lang="en-US" sz="24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03848" y="4437112"/>
            <a:ext cx="201622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Why is that?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1640" y="213285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Strong copyright will stimulate creativity in science and will further commercial innovation</a:t>
            </a:r>
            <a:endParaRPr lang="en-US" sz="24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364502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 opposite is true (according to many empirical studies)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The more open the system of copyright limitations is the better creativity and innovation are promoted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91680" y="1484784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The copyright myth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640" y="11967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The more open the system of copyright limitations is the better creativity and innovation are promoted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2132856"/>
            <a:ext cx="8352928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+mn-lt"/>
              </a:rPr>
              <a:t>“The analysis of these </a:t>
            </a:r>
            <a:r>
              <a:rPr lang="en-US" sz="2200" b="1" dirty="0" smtClean="0">
                <a:latin typeface="+mn-lt"/>
              </a:rPr>
              <a:t>innovation processes </a:t>
            </a:r>
            <a:r>
              <a:rPr lang="en-US" sz="2200" dirty="0" smtClean="0">
                <a:latin typeface="+mn-lt"/>
              </a:rPr>
              <a:t>has also often shown a puzzling phenomenon: innovating users often </a:t>
            </a:r>
            <a:r>
              <a:rPr lang="en-US" sz="2200" b="1" dirty="0" smtClean="0">
                <a:latin typeface="+mn-lt"/>
              </a:rPr>
              <a:t>do not sell or license </a:t>
            </a:r>
            <a:r>
              <a:rPr lang="en-US" sz="2200" dirty="0" smtClean="0">
                <a:latin typeface="+mn-lt"/>
              </a:rPr>
              <a:t>their innovations to manufacturers. Instead, they </a:t>
            </a:r>
            <a:r>
              <a:rPr lang="en-US" sz="2200" b="1" dirty="0" smtClean="0">
                <a:latin typeface="+mn-lt"/>
              </a:rPr>
              <a:t>freely reveal </a:t>
            </a:r>
            <a:r>
              <a:rPr lang="en-US" sz="2200" dirty="0" smtClean="0">
                <a:latin typeface="+mn-lt"/>
              </a:rPr>
              <a:t>details of their innovations to other users and to manufacturers.”</a:t>
            </a:r>
            <a:endParaRPr lang="en-US" sz="2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443711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Dietmar</a:t>
            </a:r>
            <a:r>
              <a:rPr lang="en-US" b="1" dirty="0" smtClean="0"/>
              <a:t> </a:t>
            </a:r>
            <a:r>
              <a:rPr lang="en-US" b="1" dirty="0" err="1" smtClean="0"/>
              <a:t>Harhoff</a:t>
            </a:r>
            <a:r>
              <a:rPr lang="en-US" b="1" dirty="0" smtClean="0"/>
              <a:t>;  Joachim Henkel; Eric von </a:t>
            </a:r>
            <a:r>
              <a:rPr lang="en-US" b="1" dirty="0" err="1" smtClean="0"/>
              <a:t>Hippel</a:t>
            </a:r>
            <a:r>
              <a:rPr lang="en-US" b="1" dirty="0" smtClean="0"/>
              <a:t> (2003): Profiting from voluntary information spillovers: </a:t>
            </a:r>
            <a:r>
              <a:rPr lang="en-US" dirty="0" smtClean="0"/>
              <a:t>how users benefit by freely revealing their innovation</a:t>
            </a:r>
            <a:br>
              <a:rPr lang="en-US" dirty="0" smtClean="0"/>
            </a:br>
            <a:endParaRPr lang="de-DE" dirty="0" smtClean="0"/>
          </a:p>
          <a:p>
            <a:r>
              <a:rPr lang="en-US" dirty="0" smtClean="0"/>
              <a:t>Research Policy 32 (2003) 1753–17 - </a:t>
            </a:r>
            <a:r>
              <a:rPr lang="en-US" u="sng" dirty="0" smtClean="0">
                <a:hlinkClick r:id="rId3"/>
              </a:rPr>
              <a:t>http://www.inno-tec.bwl.uni-muenchen.de/files/forschung/publikationen/harhoff/Profiting_20from_20voluntary_20information_20spillovers.pdf</a:t>
            </a:r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323528" y="44624"/>
            <a:ext cx="8640960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there still a need for copyright related to science and education?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31640" y="11967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The more open the system of copyright limitations is the better creativity and innovation are promoted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1988840"/>
            <a:ext cx="83529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“</a:t>
            </a:r>
            <a:r>
              <a:rPr lang="en-US" sz="2000" dirty="0" smtClean="0">
                <a:latin typeface="+mn-lt"/>
              </a:rPr>
              <a:t>from the side of the copyright industries there is preference for </a:t>
            </a:r>
            <a:r>
              <a:rPr lang="en-US" sz="2000" b="1" dirty="0" smtClean="0">
                <a:latin typeface="+mn-lt"/>
              </a:rPr>
              <a:t>a strong copyright </a:t>
            </a:r>
            <a:r>
              <a:rPr lang="en-US" sz="2000" dirty="0" smtClean="0">
                <a:latin typeface="+mn-lt"/>
              </a:rPr>
              <a:t>(strong protection of the authors´ and exploiters´ rights): “, no more incentive to create or to invest in the creation of the new works will exist“ when „too much is taken away from right holder” (518). </a:t>
            </a:r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latin typeface="+mn-lt"/>
              </a:rPr>
              <a:t>This Article takes the opposite position. It argues that in </a:t>
            </a:r>
            <a:r>
              <a:rPr lang="en-US" sz="2000" b="1" dirty="0" smtClean="0">
                <a:latin typeface="+mn-lt"/>
              </a:rPr>
              <a:t>a knowledge-based society, a well - designed limitation system can greatly benefit innovation and creativit</a:t>
            </a:r>
            <a:r>
              <a:rPr lang="en-US" sz="2000" dirty="0" smtClean="0">
                <a:latin typeface="+mn-lt"/>
              </a:rPr>
              <a:t>y, and also readjust the </a:t>
            </a:r>
            <a:r>
              <a:rPr lang="en-US" sz="2000" b="1" dirty="0" smtClean="0">
                <a:latin typeface="+mn-lt"/>
              </a:rPr>
              <a:t>copyright balance in favor of creators</a:t>
            </a:r>
            <a:r>
              <a:rPr lang="en-US" sz="2000" dirty="0" smtClean="0">
                <a:latin typeface="+mn-lt"/>
              </a:rPr>
              <a:t>, assuring that they receive their fair share of profits generated by their works.” (518) </a:t>
            </a:r>
            <a:endParaRPr lang="en-US" sz="20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51920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Christophe Geiger (2010): Promoting Creativity through Copyright Limitations: Reflections on the Concept of Exclusivity in Copyright Law. </a:t>
            </a:r>
            <a:endParaRPr lang="de-DE" b="1" dirty="0" smtClean="0"/>
          </a:p>
          <a:p>
            <a:r>
              <a:rPr lang="en-US" i="1" dirty="0" smtClean="0"/>
              <a:t>Vanderbilt Journal of Entertainment &amp; Technology Law</a:t>
            </a:r>
            <a:r>
              <a:rPr lang="en-US" dirty="0" smtClean="0"/>
              <a:t>, vol. 12, No. 3 (spring 2010)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5877272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When  everything will be published in the open access paradigm</a:t>
            </a:r>
            <a:endParaRPr lang="en-US" sz="24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3528" y="1916832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yes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72000" y="1916832"/>
            <a:ext cx="151216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no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1520" y="2564904"/>
            <a:ext cx="2376264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protection of moral rights</a:t>
            </a:r>
            <a:endParaRPr lang="en-US" sz="2200" b="1" dirty="0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79512" y="335699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right to decide when and how to publish</a:t>
            </a:r>
            <a:endParaRPr lang="en-US" sz="2200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7504" y="407707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attribution of authorship</a:t>
            </a:r>
            <a:endParaRPr lang="en-US" sz="22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5496" y="4653136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of works´ authenticity</a:t>
            </a:r>
            <a:endParaRPr lang="en-US" sz="2200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220072" y="292494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no need for exploitation rights</a:t>
            </a:r>
            <a:endParaRPr lang="en-US" sz="2200" dirty="0"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220072" y="378904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no need for contractual licensing agreements</a:t>
            </a:r>
            <a:endParaRPr lang="en-US" sz="22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79912" y="465313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But this is </a:t>
            </a:r>
            <a:r>
              <a:rPr lang="en-US" sz="2400" dirty="0" smtClean="0">
                <a:latin typeface="+mn-lt"/>
              </a:rPr>
              <a:t>momentarily not </a:t>
            </a:r>
            <a:r>
              <a:rPr lang="en-US" sz="2400" dirty="0" smtClean="0">
                <a:latin typeface="+mn-lt"/>
              </a:rPr>
              <a:t>a realistic perspective</a:t>
            </a:r>
            <a:endParaRPr lang="en-US" sz="24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63680" y="1844824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With comprehensive community open access</a:t>
            </a:r>
            <a:endParaRPr lang="en-US" sz="22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Is there still a need for copyright related to science and education?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/>
      <p:bldP spid="35" grpId="0"/>
      <p:bldP spid="36" grpId="0"/>
      <p:bldP spid="37" grpId="0"/>
      <p:bldP spid="38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4294967295"/>
          </p:nvPr>
        </p:nvSpPr>
        <p:spPr>
          <a:xfrm>
            <a:off x="8388424" y="6093296"/>
            <a:ext cx="442392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4F691-8554-4161-90FF-FFBE54F062D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23528" y="1988840"/>
            <a:ext cx="2376264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and exceptions for published works from the </a:t>
            </a:r>
            <a:r>
              <a:rPr lang="en-US" sz="2200" dirty="0" smtClean="0">
                <a:latin typeface="+mn-lt"/>
              </a:rPr>
              <a:t>pre-OA-era (still about 90%)</a:t>
            </a:r>
            <a:endParaRPr lang="en-US" sz="22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28184" y="1988840"/>
            <a:ext cx="252028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and exceptions for special products in the </a:t>
            </a:r>
            <a:r>
              <a:rPr lang="en-US" sz="2200" b="1" dirty="0" smtClean="0">
                <a:latin typeface="+mn-lt"/>
              </a:rPr>
              <a:t>close access paradigm</a:t>
            </a:r>
            <a:endParaRPr lang="en-US" sz="22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83868" y="1988840"/>
            <a:ext cx="2376264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protection of new commercially produced value-added services</a:t>
            </a:r>
            <a:endParaRPr lang="en-US" sz="2200" dirty="0">
              <a:latin typeface="+mn-lt"/>
            </a:endParaRPr>
          </a:p>
        </p:txBody>
      </p:sp>
      <p:sp>
        <p:nvSpPr>
          <p:cNvPr id="23" name="Rectangle 1067"/>
          <p:cNvSpPr>
            <a:spLocks noChangeArrowheads="1"/>
          </p:cNvSpPr>
          <p:nvPr/>
        </p:nvSpPr>
        <p:spPr bwMode="auto">
          <a:xfrm>
            <a:off x="2843808" y="3497080"/>
            <a:ext cx="3312368" cy="3172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multimedia presentation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hypertextification, dossiers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summaries, translations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retrieval and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data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mining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innovative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reviewing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models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personal und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institutional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  <a:latin typeface="+mn-lt"/>
              </a:rPr>
              <a:t>background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information</a:t>
            </a:r>
          </a:p>
          <a:p>
            <a:pPr marL="363538" indent="-363538"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etc. etc.</a:t>
            </a:r>
          </a:p>
        </p:txBody>
      </p:sp>
      <p:grpSp>
        <p:nvGrpSpPr>
          <p:cNvPr id="2" name="Gruppieren 28"/>
          <p:cNvGrpSpPr/>
          <p:nvPr/>
        </p:nvGrpSpPr>
        <p:grpSpPr>
          <a:xfrm>
            <a:off x="3635896" y="908720"/>
            <a:ext cx="5040560" cy="769441"/>
            <a:chOff x="3635896" y="2132856"/>
            <a:chExt cx="5040560" cy="769441"/>
          </a:xfrm>
        </p:grpSpPr>
        <p:sp>
          <p:nvSpPr>
            <p:cNvPr id="27" name="Textfeld 26"/>
            <p:cNvSpPr txBox="1"/>
            <p:nvPr/>
          </p:nvSpPr>
          <p:spPr>
            <a:xfrm>
              <a:off x="3635896" y="2276872"/>
              <a:ext cx="1512168" cy="43088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+mn-lt"/>
                </a:rPr>
                <a:t>yes</a:t>
              </a:r>
              <a:endParaRPr lang="en-US" sz="2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36096" y="2132856"/>
              <a:ext cx="3240360" cy="769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n-lt"/>
                </a:rPr>
                <a:t>in addition to the protection of moral rights</a:t>
              </a:r>
              <a:endParaRPr lang="en-US" sz="2200" dirty="0">
                <a:latin typeface="+mn-lt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Is there still a need for copyright related to science and education?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Pfeil nach links 13"/>
          <p:cNvSpPr/>
          <p:nvPr/>
        </p:nvSpPr>
        <p:spPr>
          <a:xfrm>
            <a:off x="5796136" y="2780928"/>
            <a:ext cx="360040" cy="36004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6300192" y="4246056"/>
            <a:ext cx="2520280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 </a:t>
            </a:r>
            <a:r>
              <a:rPr lang="en-US" sz="2200" dirty="0" smtClean="0">
                <a:latin typeface="+mn-lt"/>
              </a:rPr>
              <a:t>future market-oriented model for commercial publishing independent from public subsidy?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build="p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27584" y="76470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In the foreseeable future there will be still a need for copyright regulation in favor of education and science</a:t>
            </a:r>
            <a:endParaRPr lang="en-US" sz="24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7584" y="227687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The fight for a science- and education-friendly copyright must be continued</a:t>
            </a:r>
            <a:endParaRPr lang="en-US" sz="24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27584" y="38517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to replace the various existing  insufficient and obstructive copyright exceptions by a </a:t>
            </a:r>
            <a:r>
              <a:rPr lang="en-US" sz="2400" b="1" dirty="0" smtClean="0">
                <a:latin typeface="+mn-lt"/>
              </a:rPr>
              <a:t>single comprehensive  copyright clause in favor of science and education</a:t>
            </a:r>
            <a:endParaRPr lang="en-US" sz="2400" b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627784" y="3248980"/>
            <a:ext cx="324036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with the main objective</a:t>
            </a:r>
            <a:endParaRPr lang="en-US" sz="24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Is there still a need for copyright related to science and education?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62068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 comprehensive education- and science-friendly copyright clause</a:t>
            </a: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endParaRPr lang="en-US" sz="2400" b="1" dirty="0" smtClean="0">
              <a:latin typeface="+mn-lt"/>
            </a:endParaRPr>
          </a:p>
          <a:p>
            <a:pPr algn="ctr"/>
            <a:r>
              <a:rPr lang="en-US" sz="2400" b="1" dirty="0" smtClean="0">
                <a:latin typeface="+mn-lt"/>
              </a:rPr>
              <a:t>As a means for greater creativity in science and innovation in the economy </a:t>
            </a:r>
            <a:endParaRPr lang="de-DE" sz="2400" dirty="0" smtClean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1520" y="83205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A comprehensive education- and science-friendly copyright clause </a:t>
            </a:r>
            <a:endParaRPr lang="en-US" sz="2200" b="1" dirty="0" smtClean="0">
              <a:latin typeface="+mn-lt"/>
            </a:endParaRPr>
          </a:p>
          <a:p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</a:t>
            </a:r>
            <a:r>
              <a:rPr lang="en-US" sz="2200" dirty="0" err="1" smtClean="0">
                <a:latin typeface="+mn-lt"/>
              </a:rPr>
              <a:t>1a</a:t>
            </a:r>
            <a:r>
              <a:rPr lang="en-US" sz="2200" dirty="0" smtClean="0">
                <a:latin typeface="+mn-lt"/>
              </a:rPr>
              <a:t>) Copying and making published works available to the public is permitted </a:t>
            </a:r>
            <a:r>
              <a:rPr lang="en-US" sz="2200" b="1" dirty="0" smtClean="0">
                <a:latin typeface="+mn-lt"/>
              </a:rPr>
              <a:t>for non-commercial use </a:t>
            </a:r>
            <a:r>
              <a:rPr lang="en-US" sz="2200" dirty="0" smtClean="0">
                <a:latin typeface="+mn-lt"/>
              </a:rPr>
              <a:t>a) of scientific research of members in well-defined research groups and b) for the support of </a:t>
            </a:r>
            <a:r>
              <a:rPr lang="en-US" sz="2200" b="1" dirty="0" smtClean="0">
                <a:latin typeface="+mn-lt"/>
              </a:rPr>
              <a:t>learning and teaching processes</a:t>
            </a:r>
            <a:r>
              <a:rPr lang="en-US" sz="2200" dirty="0" smtClean="0">
                <a:latin typeface="+mn-lt"/>
              </a:rPr>
              <a:t>. 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</a:t>
            </a:r>
            <a:r>
              <a:rPr lang="en-US" sz="2200" dirty="0" err="1" smtClean="0">
                <a:latin typeface="+mn-lt"/>
              </a:rPr>
              <a:t>1b</a:t>
            </a:r>
            <a:r>
              <a:rPr lang="en-US" sz="2200" dirty="0" smtClean="0">
                <a:latin typeface="+mn-lt"/>
              </a:rPr>
              <a:t>) Para </a:t>
            </a:r>
            <a:r>
              <a:rPr lang="en-US" sz="2200" dirty="0" err="1" smtClean="0">
                <a:latin typeface="+mn-lt"/>
              </a:rPr>
              <a:t>1a</a:t>
            </a:r>
            <a:r>
              <a:rPr lang="en-US" sz="2200" dirty="0" smtClean="0">
                <a:latin typeface="+mn-lt"/>
              </a:rPr>
              <a:t> is also valid for </a:t>
            </a:r>
            <a:r>
              <a:rPr lang="en-US" sz="2200" b="1" dirty="0" smtClean="0">
                <a:latin typeface="+mn-lt"/>
              </a:rPr>
              <a:t>documentation, archiving and preservation </a:t>
            </a:r>
            <a:r>
              <a:rPr lang="en-US" sz="2200" dirty="0" smtClean="0">
                <a:latin typeface="+mn-lt"/>
              </a:rPr>
              <a:t>of predominantly publicly financed memory and service organizations (such as libraries, archives, documentation centers and museums). 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</a:t>
            </a:r>
            <a:r>
              <a:rPr lang="en-US" sz="2200" dirty="0" err="1" smtClean="0">
                <a:latin typeface="+mn-lt"/>
              </a:rPr>
              <a:t>1c</a:t>
            </a:r>
            <a:r>
              <a:rPr lang="en-US" sz="2200" dirty="0" smtClean="0">
                <a:latin typeface="+mn-lt"/>
              </a:rPr>
              <a:t>) Para </a:t>
            </a:r>
            <a:r>
              <a:rPr lang="en-US" sz="2200" dirty="0" err="1" smtClean="0">
                <a:latin typeface="+mn-lt"/>
              </a:rPr>
              <a:t>1a</a:t>
            </a:r>
            <a:r>
              <a:rPr lang="en-US" sz="2200" dirty="0" smtClean="0">
                <a:latin typeface="+mn-lt"/>
              </a:rPr>
              <a:t> is also valid for </a:t>
            </a:r>
            <a:r>
              <a:rPr lang="en-US" sz="2200" b="1" dirty="0" smtClean="0">
                <a:latin typeface="+mn-lt"/>
              </a:rPr>
              <a:t>education and science supporting actions </a:t>
            </a:r>
            <a:r>
              <a:rPr lang="en-US" sz="2200" dirty="0" smtClean="0">
                <a:latin typeface="+mn-lt"/>
              </a:rPr>
              <a:t>provided by organizations mentioned in </a:t>
            </a:r>
            <a:r>
              <a:rPr lang="en-US" sz="2200" dirty="0" err="1" smtClean="0">
                <a:latin typeface="+mn-lt"/>
              </a:rPr>
              <a:t>para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1b</a:t>
            </a:r>
            <a:r>
              <a:rPr lang="en-US" sz="2200" dirty="0" smtClean="0">
                <a:latin typeface="+mn-lt"/>
              </a:rPr>
              <a:t>.</a:t>
            </a:r>
            <a:endParaRPr lang="de-DE" sz="220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Proposal of the German Coalition for Action “Copyright for Education and Research -  </a:t>
            </a:r>
            <a:r>
              <a:rPr lang="de-DE" b="1" u="sng" dirty="0" smtClean="0">
                <a:latin typeface="+mn-lt"/>
                <a:hlinkClick r:id="rId3"/>
              </a:rPr>
              <a:t>http://www.urheberrechtsbuendnis.de/abws-text-2014-12.html.de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 bwMode="auto">
          <a:xfrm>
            <a:off x="1043608" y="188640"/>
            <a:ext cx="64008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b="1" dirty="0" smtClean="0">
                <a:solidFill>
                  <a:srgbClr val="002060"/>
                </a:solidFill>
                <a:latin typeface="+mn-lt"/>
              </a:rPr>
              <a:t>Content</a:t>
            </a:r>
            <a:endParaRPr lang="de-DE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13290"/>
            <a:ext cx="94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Questions</a:t>
            </a:r>
            <a:endParaRPr lang="de-DE" b="1" dirty="0" smtClean="0">
              <a:solidFill>
                <a:srgbClr val="002060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3568" y="266474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Commercial scientific publishing market – knowledge economy 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3568" y="485405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 Is there still a need for copyright related to science and education?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568" y="441619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Will open access(OA)  become gradually the default publishing in the future</a:t>
            </a:r>
            <a:endParaRPr lang="de-DE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35404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 Will commercial publishers accept the OA paradigm?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3568" y="52919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Objectives of a generic clause for science and  education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397833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Models for commercial open access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3568" y="1351153"/>
            <a:ext cx="94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Proprietary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open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Informations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+mn-lt"/>
              </a:rPr>
              <a:t>markets</a:t>
            </a:r>
            <a:endParaRPr lang="de-DE" b="1" dirty="0" smtClean="0">
              <a:solidFill>
                <a:srgbClr val="002060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3568" y="310260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Knowledge ecology </a:t>
            </a:r>
            <a:endParaRPr lang="de-DE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3568" y="178901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Knowledge economy – knowledge ecology</a:t>
            </a:r>
            <a:endParaRPr lang="de-DE" b="1" dirty="0" smtClean="0">
              <a:solidFill>
                <a:srgbClr val="002060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3568" y="2226879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Towards a commons-based understanding of knowledge and information</a:t>
            </a:r>
            <a:endParaRPr lang="de-DE" b="1" dirty="0" smtClean="0">
              <a:solidFill>
                <a:srgbClr val="002060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  <p:bldP spid="10" grpId="0"/>
      <p:bldP spid="17" grpId="0"/>
      <p:bldP spid="12" grpId="0"/>
      <p:bldP spid="15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1520" y="832058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A comprehensive education- and science-friendly copyright clause 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.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(2) </a:t>
            </a:r>
            <a:r>
              <a:rPr lang="en-US" sz="2200" b="1" dirty="0" smtClean="0">
                <a:latin typeface="+mn-lt"/>
              </a:rPr>
              <a:t>No remuneration </a:t>
            </a:r>
            <a:r>
              <a:rPr lang="en-US" sz="2200" dirty="0" smtClean="0">
                <a:latin typeface="+mn-lt"/>
              </a:rPr>
              <a:t>is envisaged for the use of works which have been produced by predominantly publicly financed persons in predominantly publicly financed organizations and projects.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(3) </a:t>
            </a:r>
            <a:r>
              <a:rPr lang="en-US" sz="2200" b="1" dirty="0" smtClean="0">
                <a:latin typeface="+mn-lt"/>
              </a:rPr>
              <a:t>Remuneration</a:t>
            </a:r>
            <a:r>
              <a:rPr lang="en-US" sz="2200" dirty="0" smtClean="0">
                <a:latin typeface="+mn-lt"/>
              </a:rPr>
              <a:t> for the use of works and services according to </a:t>
            </a:r>
            <a:r>
              <a:rPr lang="en-US" sz="2200" dirty="0" err="1" smtClean="0">
                <a:latin typeface="+mn-lt"/>
              </a:rPr>
              <a:t>paras</a:t>
            </a:r>
            <a:r>
              <a:rPr lang="en-US" sz="2200" dirty="0" smtClean="0">
                <a:latin typeface="+mn-lt"/>
              </a:rPr>
              <a:t> (</a:t>
            </a:r>
            <a:r>
              <a:rPr lang="en-US" sz="2200" dirty="0" err="1" smtClean="0">
                <a:latin typeface="+mn-lt"/>
              </a:rPr>
              <a:t>1a</a:t>
            </a:r>
            <a:r>
              <a:rPr lang="en-US" sz="2200" dirty="0" smtClean="0">
                <a:latin typeface="+mn-lt"/>
              </a:rPr>
              <a:t>) and (</a:t>
            </a:r>
            <a:r>
              <a:rPr lang="en-US" sz="2200" dirty="0" err="1" smtClean="0">
                <a:latin typeface="+mn-lt"/>
              </a:rPr>
              <a:t>1c</a:t>
            </a:r>
            <a:r>
              <a:rPr lang="en-US" sz="2200" dirty="0" smtClean="0">
                <a:latin typeface="+mn-lt"/>
              </a:rPr>
              <a:t>) will be paid on a flat-rate basis by contractual agreement between rights holders (organizations) and the legal entities of the organizations addressed in </a:t>
            </a:r>
            <a:r>
              <a:rPr lang="en-US" sz="2200" dirty="0" err="1" smtClean="0">
                <a:latin typeface="+mn-lt"/>
              </a:rPr>
              <a:t>paras</a:t>
            </a:r>
            <a:r>
              <a:rPr lang="en-US" sz="2200" dirty="0" smtClean="0">
                <a:latin typeface="+mn-lt"/>
              </a:rPr>
              <a:t> (</a:t>
            </a:r>
            <a:r>
              <a:rPr lang="en-US" sz="2200" dirty="0" err="1" smtClean="0">
                <a:latin typeface="+mn-lt"/>
              </a:rPr>
              <a:t>1a-1c</a:t>
            </a:r>
            <a:r>
              <a:rPr lang="en-US" sz="2200" dirty="0" smtClean="0">
                <a:latin typeface="+mn-lt"/>
              </a:rPr>
              <a:t>). For the use of service according to </a:t>
            </a:r>
            <a:r>
              <a:rPr lang="en-US" sz="2200" dirty="0" err="1" smtClean="0">
                <a:latin typeface="+mn-lt"/>
              </a:rPr>
              <a:t>para</a:t>
            </a:r>
            <a:r>
              <a:rPr lang="en-US" sz="2200" dirty="0" smtClean="0">
                <a:latin typeface="+mn-lt"/>
              </a:rPr>
              <a:t> 2 no remuneration is envisaged . 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(4) </a:t>
            </a:r>
            <a:r>
              <a:rPr lang="en-US" sz="2200" b="1" dirty="0" smtClean="0">
                <a:latin typeface="+mn-lt"/>
              </a:rPr>
              <a:t>Contractual agreements </a:t>
            </a:r>
            <a:r>
              <a:rPr lang="en-US" sz="2200" dirty="0" smtClean="0">
                <a:latin typeface="+mn-lt"/>
              </a:rPr>
              <a:t>which rule out </a:t>
            </a:r>
            <a:r>
              <a:rPr lang="en-US" sz="2200" dirty="0" err="1" smtClean="0">
                <a:latin typeface="+mn-lt"/>
              </a:rPr>
              <a:t>paras</a:t>
            </a:r>
            <a:r>
              <a:rPr lang="en-US" sz="2200" dirty="0" smtClean="0">
                <a:latin typeface="+mn-lt"/>
              </a:rPr>
              <a:t> (</a:t>
            </a:r>
            <a:r>
              <a:rPr lang="en-US" sz="2200" dirty="0" err="1" smtClean="0">
                <a:latin typeface="+mn-lt"/>
              </a:rPr>
              <a:t>1a,b,c</a:t>
            </a:r>
            <a:r>
              <a:rPr lang="en-US" sz="2200" dirty="0" smtClean="0">
                <a:latin typeface="+mn-lt"/>
              </a:rPr>
              <a:t> - 4) are </a:t>
            </a:r>
            <a:r>
              <a:rPr lang="en-US" sz="2200" b="1" dirty="0" smtClean="0">
                <a:latin typeface="+mn-lt"/>
              </a:rPr>
              <a:t>invalid</a:t>
            </a:r>
            <a:r>
              <a:rPr lang="en-US" sz="2200" dirty="0" smtClean="0">
                <a:latin typeface="+mn-lt"/>
              </a:rPr>
              <a:t>. </a:t>
            </a:r>
            <a:endParaRPr lang="de-DE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(5) With the implementation of this comprehensive copyright clause §§ 46, 47, 51, </a:t>
            </a:r>
            <a:r>
              <a:rPr lang="en-US" sz="2200" dirty="0" err="1" smtClean="0">
                <a:latin typeface="+mn-lt"/>
              </a:rPr>
              <a:t>52a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dirty="0" err="1" smtClean="0">
                <a:latin typeface="+mn-lt"/>
              </a:rPr>
              <a:t>52b</a:t>
            </a:r>
            <a:r>
              <a:rPr lang="en-US" sz="2200" dirty="0" smtClean="0">
                <a:latin typeface="+mn-lt"/>
              </a:rPr>
              <a:t>, 53 und </a:t>
            </a:r>
            <a:r>
              <a:rPr lang="en-US" sz="2200" dirty="0" err="1" smtClean="0">
                <a:latin typeface="+mn-lt"/>
              </a:rPr>
              <a:t>53a</a:t>
            </a:r>
            <a:r>
              <a:rPr lang="en-US" sz="2200" dirty="0" smtClean="0">
                <a:latin typeface="+mn-lt"/>
              </a:rPr>
              <a:t> are no longer valid.</a:t>
            </a:r>
            <a:endParaRPr lang="de-DE" sz="220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Proposal of the German Coalition for Action “Copyright for Education and Research -  </a:t>
            </a:r>
            <a:r>
              <a:rPr lang="de-DE" b="1" u="sng" dirty="0" smtClean="0">
                <a:latin typeface="+mn-lt"/>
                <a:hlinkClick r:id="rId3"/>
              </a:rPr>
              <a:t>http://www.urheberrechtsbuendnis.de/abws-text-2014-12.html.de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51520" y="83205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A comprehensive education- and science-friendly copyright clause 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1a</a:t>
            </a:r>
            <a:r>
              <a:rPr lang="en-US" dirty="0" smtClean="0">
                <a:latin typeface="+mn-lt"/>
              </a:rPr>
              <a:t>) Copying and making published works available to the public is permitted </a:t>
            </a:r>
            <a:r>
              <a:rPr lang="en-US" b="1" dirty="0" smtClean="0">
                <a:latin typeface="+mn-lt"/>
              </a:rPr>
              <a:t>for non-commercial use </a:t>
            </a:r>
            <a:r>
              <a:rPr lang="en-US" dirty="0" smtClean="0">
                <a:latin typeface="+mn-lt"/>
              </a:rPr>
              <a:t>a) of scientific research of members in well-defined research groups and b) for the support of </a:t>
            </a:r>
            <a:r>
              <a:rPr lang="en-US" b="1" dirty="0" smtClean="0">
                <a:latin typeface="+mn-lt"/>
              </a:rPr>
              <a:t>learning and teaching processes</a:t>
            </a:r>
            <a:r>
              <a:rPr lang="en-US" dirty="0" smtClean="0">
                <a:latin typeface="+mn-lt"/>
              </a:rPr>
              <a:t>. 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1b</a:t>
            </a:r>
            <a:r>
              <a:rPr lang="en-US" dirty="0" smtClean="0">
                <a:latin typeface="+mn-lt"/>
              </a:rPr>
              <a:t>) Para </a:t>
            </a:r>
            <a:r>
              <a:rPr lang="en-US" dirty="0" err="1" smtClean="0">
                <a:latin typeface="+mn-lt"/>
              </a:rPr>
              <a:t>1a</a:t>
            </a:r>
            <a:r>
              <a:rPr lang="en-US" dirty="0" smtClean="0">
                <a:latin typeface="+mn-lt"/>
              </a:rPr>
              <a:t> is also valid for </a:t>
            </a:r>
            <a:r>
              <a:rPr lang="en-US" b="1" dirty="0" smtClean="0">
                <a:latin typeface="+mn-lt"/>
              </a:rPr>
              <a:t>documentation, archiving and preservation </a:t>
            </a:r>
            <a:r>
              <a:rPr lang="en-US" dirty="0" smtClean="0">
                <a:latin typeface="+mn-lt"/>
              </a:rPr>
              <a:t>of predominantly publicly financed memory and service organizations (such as libraries, archives, documentation centers and museums). 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1c</a:t>
            </a:r>
            <a:r>
              <a:rPr lang="en-US" dirty="0" smtClean="0">
                <a:latin typeface="+mn-lt"/>
              </a:rPr>
              <a:t>) Para </a:t>
            </a:r>
            <a:r>
              <a:rPr lang="en-US" dirty="0" err="1" smtClean="0">
                <a:latin typeface="+mn-lt"/>
              </a:rPr>
              <a:t>1a</a:t>
            </a:r>
            <a:r>
              <a:rPr lang="en-US" dirty="0" smtClean="0">
                <a:latin typeface="+mn-lt"/>
              </a:rPr>
              <a:t> is also valid for </a:t>
            </a:r>
            <a:r>
              <a:rPr lang="en-US" b="1" dirty="0" smtClean="0">
                <a:latin typeface="+mn-lt"/>
              </a:rPr>
              <a:t>education and science supporting actions </a:t>
            </a:r>
            <a:r>
              <a:rPr lang="en-US" dirty="0" smtClean="0">
                <a:latin typeface="+mn-lt"/>
              </a:rPr>
              <a:t>provided by organizations mentioned in </a:t>
            </a:r>
            <a:r>
              <a:rPr lang="en-US" dirty="0" err="1" smtClean="0">
                <a:latin typeface="+mn-lt"/>
              </a:rPr>
              <a:t>para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1b</a:t>
            </a:r>
            <a:r>
              <a:rPr lang="en-US" dirty="0" smtClean="0">
                <a:latin typeface="+mn-lt"/>
              </a:rPr>
              <a:t>.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(2) </a:t>
            </a:r>
            <a:r>
              <a:rPr lang="en-US" b="1" dirty="0" smtClean="0">
                <a:latin typeface="+mn-lt"/>
              </a:rPr>
              <a:t>No remuneration </a:t>
            </a:r>
            <a:r>
              <a:rPr lang="en-US" dirty="0" smtClean="0">
                <a:latin typeface="+mn-lt"/>
              </a:rPr>
              <a:t>is envisaged for the use of works which have been produced by predominantly publicly financed persons in predominantly publicly financed organizations and projects.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(3) </a:t>
            </a:r>
            <a:r>
              <a:rPr lang="en-US" b="1" dirty="0" smtClean="0">
                <a:latin typeface="+mn-lt"/>
              </a:rPr>
              <a:t>Remuneration</a:t>
            </a:r>
            <a:r>
              <a:rPr lang="en-US" dirty="0" smtClean="0">
                <a:latin typeface="+mn-lt"/>
              </a:rPr>
              <a:t> for the use of works and services according to </a:t>
            </a:r>
            <a:r>
              <a:rPr lang="en-US" dirty="0" err="1" smtClean="0">
                <a:latin typeface="+mn-lt"/>
              </a:rPr>
              <a:t>paras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1a</a:t>
            </a:r>
            <a:r>
              <a:rPr lang="en-US" dirty="0" smtClean="0">
                <a:latin typeface="+mn-lt"/>
              </a:rPr>
              <a:t>) and (</a:t>
            </a:r>
            <a:r>
              <a:rPr lang="en-US" dirty="0" err="1" smtClean="0">
                <a:latin typeface="+mn-lt"/>
              </a:rPr>
              <a:t>1c</a:t>
            </a:r>
            <a:r>
              <a:rPr lang="en-US" dirty="0" smtClean="0">
                <a:latin typeface="+mn-lt"/>
              </a:rPr>
              <a:t>) will be paid on a flat-rate basis by contractual agreement between rights holders (organizations) and the legal entities of the organizations addressed in </a:t>
            </a:r>
            <a:r>
              <a:rPr lang="en-US" dirty="0" err="1" smtClean="0">
                <a:latin typeface="+mn-lt"/>
              </a:rPr>
              <a:t>paras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1a-1c</a:t>
            </a:r>
            <a:r>
              <a:rPr lang="en-US" dirty="0" smtClean="0">
                <a:latin typeface="+mn-lt"/>
              </a:rPr>
              <a:t>). For the use of service according to </a:t>
            </a:r>
            <a:r>
              <a:rPr lang="en-US" dirty="0" err="1" smtClean="0">
                <a:latin typeface="+mn-lt"/>
              </a:rPr>
              <a:t>para</a:t>
            </a:r>
            <a:r>
              <a:rPr lang="en-US" dirty="0" smtClean="0">
                <a:latin typeface="+mn-lt"/>
              </a:rPr>
              <a:t> 2 no remuneration is envisaged . 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(4) </a:t>
            </a:r>
            <a:r>
              <a:rPr lang="en-US" b="1" dirty="0" smtClean="0">
                <a:latin typeface="+mn-lt"/>
              </a:rPr>
              <a:t>Contractual agreements </a:t>
            </a:r>
            <a:r>
              <a:rPr lang="en-US" dirty="0" smtClean="0">
                <a:latin typeface="+mn-lt"/>
              </a:rPr>
              <a:t>which rule out </a:t>
            </a:r>
            <a:r>
              <a:rPr lang="en-US" dirty="0" err="1" smtClean="0">
                <a:latin typeface="+mn-lt"/>
              </a:rPr>
              <a:t>paras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1a,b,c</a:t>
            </a:r>
            <a:r>
              <a:rPr lang="en-US" dirty="0" smtClean="0">
                <a:latin typeface="+mn-lt"/>
              </a:rPr>
              <a:t> - 4) are </a:t>
            </a:r>
            <a:r>
              <a:rPr lang="en-US" b="1" dirty="0" smtClean="0">
                <a:latin typeface="+mn-lt"/>
              </a:rPr>
              <a:t>invalid</a:t>
            </a:r>
            <a:r>
              <a:rPr lang="en-US" dirty="0" smtClean="0">
                <a:latin typeface="+mn-lt"/>
              </a:rPr>
              <a:t>. </a:t>
            </a:r>
            <a:endParaRPr lang="de-DE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(5) With the implementation of this comprehensive copyright clause §§ 46, 47, 51, </a:t>
            </a:r>
            <a:r>
              <a:rPr lang="en-US" dirty="0" err="1" smtClean="0">
                <a:latin typeface="+mn-lt"/>
              </a:rPr>
              <a:t>52a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52b</a:t>
            </a:r>
            <a:r>
              <a:rPr lang="en-US" dirty="0" smtClean="0">
                <a:latin typeface="+mn-lt"/>
              </a:rPr>
              <a:t>, 53 und </a:t>
            </a:r>
            <a:r>
              <a:rPr lang="en-US" dirty="0" err="1" smtClean="0">
                <a:latin typeface="+mn-lt"/>
              </a:rPr>
              <a:t>53a</a:t>
            </a:r>
            <a:r>
              <a:rPr lang="en-US" dirty="0" smtClean="0">
                <a:latin typeface="+mn-lt"/>
              </a:rPr>
              <a:t> are no longer valid.</a:t>
            </a:r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Proposal of the German Coalition for Action “Copyright for Education and Research -  </a:t>
            </a:r>
            <a:r>
              <a:rPr lang="de-DE" b="1" u="sng" dirty="0" smtClean="0">
                <a:latin typeface="+mn-lt"/>
                <a:hlinkClick r:id="rId3"/>
              </a:rPr>
              <a:t>http://www.urheberrechtsbuendnis.de/abws-text-2014-12.html.de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547664" y="242088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hank you for your attention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I am now at your disposal for questions</a:t>
            </a:r>
            <a:r>
              <a:rPr lang="en-US" sz="3600" b="1" dirty="0" smtClean="0"/>
              <a:t>.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"/>
            <a:ext cx="9144000" cy="685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links 9">
            <a:hlinkClick r:id="" action="ppaction://hlinkshowjump?jump=firstslide"/>
          </p:cNvPr>
          <p:cNvSpPr/>
          <p:nvPr/>
        </p:nvSpPr>
        <p:spPr>
          <a:xfrm>
            <a:off x="7884368" y="5733256"/>
            <a:ext cx="792088" cy="43204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-27384"/>
            <a:ext cx="9144000" cy="864096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</a:rPr>
              <a:t>Will open access(OA)  become gradually the default publishing in the foreseeable future (long-term prospective)?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1124744"/>
            <a:ext cx="331236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Closed access journals (books)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uppieren 33"/>
          <p:cNvGrpSpPr/>
          <p:nvPr/>
        </p:nvGrpSpPr>
        <p:grpSpPr>
          <a:xfrm>
            <a:off x="4067944" y="1196752"/>
            <a:ext cx="4464496" cy="830997"/>
            <a:chOff x="4067944" y="1196752"/>
            <a:chExt cx="4464496" cy="830997"/>
          </a:xfrm>
        </p:grpSpPr>
        <p:sp>
          <p:nvSpPr>
            <p:cNvPr id="12" name="Pfeil nach rechts 11"/>
            <p:cNvSpPr/>
            <p:nvPr/>
          </p:nvSpPr>
          <p:spPr>
            <a:xfrm>
              <a:off x="4067944" y="1340768"/>
              <a:ext cx="936104" cy="504056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20072" y="1196752"/>
              <a:ext cx="3312368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Open access journals (books)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" name="Gruppieren 39"/>
          <p:cNvGrpSpPr/>
          <p:nvPr/>
        </p:nvGrpSpPr>
        <p:grpSpPr>
          <a:xfrm>
            <a:off x="1835696" y="2060848"/>
            <a:ext cx="3672408" cy="1335053"/>
            <a:chOff x="1835696" y="2060848"/>
            <a:chExt cx="3672408" cy="1335053"/>
          </a:xfrm>
        </p:grpSpPr>
        <p:sp>
          <p:nvSpPr>
            <p:cNvPr id="15" name="Textfeld 14"/>
            <p:cNvSpPr txBox="1"/>
            <p:nvPr/>
          </p:nvSpPr>
          <p:spPr>
            <a:xfrm>
              <a:off x="1835696" y="2564904"/>
              <a:ext cx="3312368" cy="83099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Commercial open access</a:t>
              </a:r>
              <a:r>
                <a:rPr lang="en-US" sz="2400" dirty="0" smtClean="0">
                  <a:latin typeface="+mn-lt"/>
                </a:rPr>
                <a:t> journals (books)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 flipH="1">
              <a:off x="4283968" y="2060848"/>
              <a:ext cx="1224136" cy="43204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38"/>
          <p:cNvGrpSpPr/>
          <p:nvPr/>
        </p:nvGrpSpPr>
        <p:grpSpPr>
          <a:xfrm>
            <a:off x="5292080" y="1988840"/>
            <a:ext cx="3312368" cy="1407061"/>
            <a:chOff x="5292080" y="1988840"/>
            <a:chExt cx="3312368" cy="1407061"/>
          </a:xfrm>
        </p:grpSpPr>
        <p:sp>
          <p:nvSpPr>
            <p:cNvPr id="19" name="Textfeld 18"/>
            <p:cNvSpPr txBox="1"/>
            <p:nvPr/>
          </p:nvSpPr>
          <p:spPr>
            <a:xfrm>
              <a:off x="5292080" y="2564904"/>
              <a:ext cx="3312368" cy="83099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Community open access </a:t>
              </a:r>
              <a:r>
                <a:rPr lang="en-US" sz="2400" dirty="0" smtClean="0">
                  <a:latin typeface="+mn-lt"/>
                </a:rPr>
                <a:t>journals (books)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5940152" y="1988840"/>
              <a:ext cx="1080120" cy="504056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37"/>
          <p:cNvGrpSpPr/>
          <p:nvPr/>
        </p:nvGrpSpPr>
        <p:grpSpPr>
          <a:xfrm>
            <a:off x="5364088" y="4293096"/>
            <a:ext cx="3096344" cy="1663735"/>
            <a:chOff x="5364088" y="4293096"/>
            <a:chExt cx="3096344" cy="1663735"/>
          </a:xfrm>
        </p:grpSpPr>
        <p:sp>
          <p:nvSpPr>
            <p:cNvPr id="23" name="Pfeil nach oben 22"/>
            <p:cNvSpPr/>
            <p:nvPr/>
          </p:nvSpPr>
          <p:spPr>
            <a:xfrm>
              <a:off x="7164288" y="4293096"/>
              <a:ext cx="360040" cy="504056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364088" y="4941168"/>
              <a:ext cx="3096344" cy="1015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according to principles of the Berlin Open Access Declaration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7" name="Gruppieren 36"/>
          <p:cNvGrpSpPr/>
          <p:nvPr/>
        </p:nvGrpSpPr>
        <p:grpSpPr>
          <a:xfrm>
            <a:off x="1907704" y="4293096"/>
            <a:ext cx="3096344" cy="1663735"/>
            <a:chOff x="1907704" y="4293096"/>
            <a:chExt cx="3096344" cy="1663735"/>
          </a:xfrm>
        </p:grpSpPr>
        <p:sp>
          <p:nvSpPr>
            <p:cNvPr id="22" name="Textfeld 21"/>
            <p:cNvSpPr txBox="1"/>
            <p:nvPr/>
          </p:nvSpPr>
          <p:spPr>
            <a:xfrm>
              <a:off x="1907704" y="4941168"/>
              <a:ext cx="3096344" cy="1015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mainly by contractual </a:t>
              </a:r>
              <a:r>
                <a:rPr lang="en-US" sz="2000" dirty="0" err="1" smtClean="0">
                  <a:latin typeface="+mn-lt"/>
                </a:rPr>
                <a:t>licences</a:t>
              </a:r>
              <a:r>
                <a:rPr lang="en-US" sz="2000" dirty="0" smtClean="0">
                  <a:latin typeface="+mn-lt"/>
                </a:rPr>
                <a:t> agreement, e.g. read only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1" name="Pfeil nach oben 30"/>
            <p:cNvSpPr/>
            <p:nvPr/>
          </p:nvSpPr>
          <p:spPr>
            <a:xfrm>
              <a:off x="3419872" y="4293096"/>
              <a:ext cx="360040" cy="504056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292080" y="3789040"/>
            <a:ext cx="33123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full open access</a:t>
            </a:r>
            <a:endParaRPr lang="en-US" sz="2400" dirty="0">
              <a:latin typeface="+mn-lt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5076056" y="3284984"/>
            <a:ext cx="1080120" cy="504056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35"/>
          <p:cNvGrpSpPr/>
          <p:nvPr/>
        </p:nvGrpSpPr>
        <p:grpSpPr>
          <a:xfrm>
            <a:off x="1835696" y="3356992"/>
            <a:ext cx="3312368" cy="893713"/>
            <a:chOff x="1835696" y="3356992"/>
            <a:chExt cx="3312368" cy="893713"/>
          </a:xfrm>
        </p:grpSpPr>
        <p:sp>
          <p:nvSpPr>
            <p:cNvPr id="21" name="Textfeld 20"/>
            <p:cNvSpPr txBox="1"/>
            <p:nvPr/>
          </p:nvSpPr>
          <p:spPr>
            <a:xfrm>
              <a:off x="1835696" y="3789040"/>
              <a:ext cx="3312368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open access constrained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>
              <a:off x="2771800" y="3356992"/>
              <a:ext cx="1224136" cy="43204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Questions</a:t>
            </a:r>
            <a:endParaRPr lang="de-DE" sz="28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7544" y="7647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1. Is there a crisis of commercial information markets?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24328" y="7647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544" y="120903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2. Is there a crisis in copyright?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24328" y="120903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7544" y="243623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4. Will commercial publishers accept the OA paradigm?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524328" y="243623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7544" y="288056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5. Will public institutions be willing to pay for commercial OA publishing? Should they?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24328" y="288056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 - but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7544" y="366344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6. Will open access (OA)  become the default publishing in the foreseeable future?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524328" y="36634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 - but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524328" y="16533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467544" y="1653356"/>
            <a:ext cx="669674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3. Is open access publishing a real competition to commercial publishing?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458112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8. Is there still 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a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need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for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copyright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regulation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when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OA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publishing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become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generally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accepted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norm?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308304" y="46531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 - but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8" grpId="0"/>
      <p:bldP spid="26" grpId="0"/>
      <p:bldP spid="21" grpId="0"/>
      <p:bldP spid="27" grpId="0"/>
      <p:bldP spid="22" grpId="0"/>
      <p:bldP spid="28" grpId="0"/>
      <p:bldP spid="20" grpId="0"/>
      <p:bldP spid="29" grpId="0"/>
      <p:bldP spid="24" grpId="0"/>
      <p:bldP spid="30" grpId="0" animBg="1"/>
      <p:bldP spid="1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648072" y="44624"/>
            <a:ext cx="7668344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THE </a:t>
            </a:r>
            <a:r>
              <a:rPr lang="de-DE" sz="2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question</a:t>
            </a:r>
            <a:endParaRPr lang="de-DE" sz="2800" b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536" y="18448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Are commons-based information markets a means both for innovation in the economy and for progress in science?</a:t>
            </a:r>
            <a:endParaRPr lang="en-US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452320" y="19888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yes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95536" y="3429000"/>
            <a:ext cx="6624637" cy="164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Knowledge economy and knowledge ecology - can they be compatible?</a:t>
            </a:r>
            <a:endParaRPr kumimoji="0" lang="de-DE" sz="2400" b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308304" y="40050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yes - but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Proprietary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open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Informations</a:t>
            </a:r>
            <a:r>
              <a:rPr lang="de-D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+mn-lt"/>
              </a:rPr>
              <a:t>markets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611560" y="764704"/>
            <a:ext cx="777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smtClean="0">
                <a:solidFill>
                  <a:srgbClr val="002060"/>
                </a:solidFill>
                <a:latin typeface="+mn-lt"/>
              </a:rPr>
              <a:t>access to and use of knowledge and information</a:t>
            </a:r>
            <a:endParaRPr lang="de-DE" sz="2800" b="1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9" name="Gruppieren 6"/>
          <p:cNvGrpSpPr/>
          <p:nvPr/>
        </p:nvGrpSpPr>
        <p:grpSpPr>
          <a:xfrm>
            <a:off x="671736" y="1628800"/>
            <a:ext cx="3048000" cy="2354197"/>
            <a:chOff x="467544" y="4437112"/>
            <a:chExt cx="3048000" cy="2354197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67544" y="5221649"/>
              <a:ext cx="3048000" cy="1569660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proprietary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private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commercial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Information markets</a:t>
              </a:r>
              <a:endParaRPr lang="de-DE" sz="2400" b="1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2051720" y="4437112"/>
              <a:ext cx="36004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2" name="Gruppieren 9"/>
          <p:cNvGrpSpPr/>
          <p:nvPr/>
        </p:nvGrpSpPr>
        <p:grpSpPr>
          <a:xfrm>
            <a:off x="5310336" y="1628800"/>
            <a:ext cx="3048000" cy="2425635"/>
            <a:chOff x="5044306" y="4437112"/>
            <a:chExt cx="3048000" cy="2425635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044306" y="5293087"/>
              <a:ext cx="3048000" cy="1569660"/>
            </a:xfrm>
            <a:prstGeom prst="rect">
              <a:avLst/>
            </a:prstGeom>
            <a:solidFill>
              <a:srgbClr val="E9E9E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open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public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commons-based</a:t>
              </a:r>
            </a:p>
            <a:p>
              <a:pPr algn="ctr" eaLnBrk="0" hangingPunct="0"/>
              <a:r>
                <a:rPr lang="de-DE" sz="2400" b="1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Information markets</a:t>
              </a:r>
              <a:endParaRPr lang="de-DE" sz="2400" b="1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4" name="Pfeil nach unten 13"/>
            <p:cNvSpPr/>
            <p:nvPr/>
          </p:nvSpPr>
          <p:spPr>
            <a:xfrm>
              <a:off x="6372200" y="4437112"/>
              <a:ext cx="36004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41648" y="4479503"/>
            <a:ext cx="3048000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economy</a:t>
            </a:r>
            <a:endParaRPr lang="de-DE" sz="2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280248" y="4479503"/>
            <a:ext cx="3048000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Knowledge</a:t>
            </a:r>
            <a:r>
              <a:rPr lang="de-DE" sz="2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ecology</a:t>
            </a:r>
            <a:endParaRPr lang="de-DE" sz="2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Foliennummernplatzhalter 5"/>
          <p:cNvSpPr txBox="1">
            <a:spLocks/>
          </p:cNvSpPr>
          <p:nvPr/>
        </p:nvSpPr>
        <p:spPr>
          <a:xfrm>
            <a:off x="8388424" y="6309320"/>
            <a:ext cx="442392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4C168-7654-4AAF-8DE9-1D57212A5421}" type="slidenum">
              <a:rPr kumimoji="0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92696"/>
            <a:ext cx="8892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/>
          </p:cNvSpPr>
          <p:nvPr/>
        </p:nvSpPr>
        <p:spPr bwMode="auto">
          <a:xfrm>
            <a:off x="0" y="-27384"/>
            <a:ext cx="9144000" cy="72008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Knowledge economy – knowledge ecology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Towards a commons-based understanding of knowledge and information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79512" y="1556792"/>
            <a:ext cx="2806453" cy="512738"/>
          </a:xfrm>
          <a:prstGeom prst="rect">
            <a:avLst/>
          </a:prstGeom>
          <a:solidFill>
            <a:srgbClr val="002060"/>
          </a:solidFill>
        </p:spPr>
        <p:txBody>
          <a:bodyPr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Commons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 bwMode="auto">
          <a:xfrm>
            <a:off x="323528" y="2348880"/>
            <a:ext cx="230425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Common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heritage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nature</a:t>
            </a:r>
            <a:endParaRPr lang="de-DE" sz="11200" b="1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 bwMode="auto">
          <a:xfrm>
            <a:off x="251520" y="3501008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Common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heritage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social</a:t>
            </a: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8000" b="1" dirty="0" err="1" smtClean="0">
                <a:solidFill>
                  <a:srgbClr val="002060"/>
                </a:solidFill>
                <a:latin typeface="+mn-lt"/>
              </a:rPr>
              <a:t>life</a:t>
            </a:r>
            <a:endParaRPr lang="de-DE" sz="11200" b="1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 bwMode="auto">
          <a:xfrm>
            <a:off x="-108520" y="4509120"/>
            <a:ext cx="28083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   Commons heritage of cultural creativity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4"/>
          <p:cNvSpPr txBox="1"/>
          <p:nvPr/>
        </p:nvSpPr>
        <p:spPr>
          <a:xfrm>
            <a:off x="4716016" y="2492896"/>
            <a:ext cx="4176464" cy="843693"/>
          </a:xfrm>
          <a:prstGeom prst="rect">
            <a:avLst/>
          </a:prstGeom>
          <a:noFill/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smtClean="0">
                <a:solidFill>
                  <a:srgbClr val="333366"/>
                </a:solidFill>
                <a:latin typeface="+mn-lt"/>
                <a:ea typeface="Arial Unicode MS" pitchFamily="2"/>
                <a:cs typeface="Tahoma" pitchFamily="2"/>
              </a:rPr>
              <a:t>Commons are institutionalized „</a:t>
            </a:r>
            <a:r>
              <a:rPr lang="de-DE" sz="2400" b="1" kern="0" dirty="0" err="1" smtClean="0">
                <a:solidFill>
                  <a:srgbClr val="333366"/>
                </a:solidFill>
                <a:latin typeface="+mn-lt"/>
                <a:ea typeface="Arial Unicode MS" pitchFamily="2"/>
                <a:cs typeface="Tahoma" pitchFamily="2"/>
              </a:rPr>
              <a:t>common-pool</a:t>
            </a:r>
            <a:r>
              <a:rPr lang="de-DE" sz="2400" b="1" kern="0" dirty="0" smtClean="0">
                <a:solidFill>
                  <a:srgbClr val="333366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r>
              <a:rPr lang="de-DE" sz="2400" b="1" kern="0" dirty="0" err="1" smtClean="0">
                <a:solidFill>
                  <a:srgbClr val="333366"/>
                </a:solidFill>
                <a:latin typeface="+mn-lt"/>
                <a:ea typeface="Arial Unicode MS" pitchFamily="2"/>
                <a:cs typeface="Tahoma" pitchFamily="2"/>
              </a:rPr>
              <a:t>resources</a:t>
            </a:r>
            <a:r>
              <a:rPr lang="de-DE" sz="2400" b="1" kern="0" dirty="0" smtClean="0">
                <a:solidFill>
                  <a:srgbClr val="333366"/>
                </a:solidFill>
                <a:latin typeface="+mn-lt"/>
                <a:ea typeface="Arial Unicode MS" pitchFamily="2"/>
                <a:cs typeface="Tahoma" pitchFamily="2"/>
              </a:rPr>
              <a:t>“</a:t>
            </a:r>
            <a:endParaRPr lang="de-DE" sz="2400" b="1" kern="0" dirty="0">
              <a:solidFill>
                <a:srgbClr val="333366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4644008" y="1556792"/>
            <a:ext cx="4032448" cy="512738"/>
          </a:xfrm>
          <a:prstGeom prst="rect">
            <a:avLst/>
          </a:prstGeom>
          <a:solidFill>
            <a:srgbClr val="002060"/>
          </a:solidFill>
        </p:spPr>
        <p:txBody>
          <a:bodyPr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Common Pool Resources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 bwMode="auto">
          <a:xfrm>
            <a:off x="2987824" y="4653136"/>
            <a:ext cx="4680520" cy="115212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arts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de-DE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knowledge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+mn-lt"/>
              </a:rPr>
              <a:t>information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 bwMode="auto">
          <a:xfrm>
            <a:off x="2771801" y="2348880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water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  <a:latin typeface="+mn-lt"/>
              </a:rPr>
              <a:t>air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 bwMode="auto">
          <a:xfrm>
            <a:off x="2771800" y="3429000"/>
            <a:ext cx="17281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Public </a:t>
            </a:r>
            <a:r>
              <a:rPr lang="de-DE" sz="2400" dirty="0" err="1" smtClean="0">
                <a:solidFill>
                  <a:srgbClr val="002060"/>
                </a:solidFill>
                <a:latin typeface="+mn-lt"/>
              </a:rPr>
              <a:t>spaces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+mn-lt"/>
              </a:rPr>
              <a:t>law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,  </a:t>
            </a:r>
            <a:r>
              <a:rPr lang="de-DE" sz="2400" dirty="0" err="1" smtClean="0">
                <a:solidFill>
                  <a:srgbClr val="002060"/>
                </a:solidFill>
                <a:latin typeface="+mn-lt"/>
              </a:rPr>
              <a:t>libraries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  <a:p>
            <a:pPr marL="342900" indent="-342900"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5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Microsoft Office PowerPoint</Application>
  <PresentationFormat>Bildschirmpräsentation (4:3)</PresentationFormat>
  <Paragraphs>693</Paragraphs>
  <Slides>44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</vt:vector>
  </TitlesOfParts>
  <Company>UNI Konstanz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 – Bewahrung und Entwicklung der Gemeingüter</dc:title>
  <dc:creator>rk</dc:creator>
  <cp:lastModifiedBy>rk</cp:lastModifiedBy>
  <cp:revision>143</cp:revision>
  <dcterms:created xsi:type="dcterms:W3CDTF">2009-03-12T10:45:45Z</dcterms:created>
  <dcterms:modified xsi:type="dcterms:W3CDTF">2015-06-24T07:38:17Z</dcterms:modified>
</cp:coreProperties>
</file>