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1"/>
  </p:notesMasterIdLst>
  <p:sldIdLst>
    <p:sldId id="265" r:id="rId2"/>
    <p:sldId id="256" r:id="rId3"/>
    <p:sldId id="264" r:id="rId4"/>
    <p:sldId id="289" r:id="rId5"/>
    <p:sldId id="290" r:id="rId6"/>
    <p:sldId id="267" r:id="rId7"/>
    <p:sldId id="266" r:id="rId8"/>
    <p:sldId id="270" r:id="rId9"/>
    <p:sldId id="269" r:id="rId10"/>
    <p:sldId id="271" r:id="rId11"/>
    <p:sldId id="273" r:id="rId12"/>
    <p:sldId id="274" r:id="rId13"/>
    <p:sldId id="275" r:id="rId14"/>
    <p:sldId id="276" r:id="rId15"/>
    <p:sldId id="281" r:id="rId16"/>
    <p:sldId id="277" r:id="rId17"/>
    <p:sldId id="279" r:id="rId18"/>
    <p:sldId id="280" r:id="rId19"/>
    <p:sldId id="291" r:id="rId20"/>
    <p:sldId id="294" r:id="rId21"/>
    <p:sldId id="292" r:id="rId22"/>
    <p:sldId id="278" r:id="rId23"/>
    <p:sldId id="282" r:id="rId24"/>
    <p:sldId id="283" r:id="rId25"/>
    <p:sldId id="284" r:id="rId26"/>
    <p:sldId id="295" r:id="rId27"/>
    <p:sldId id="285" r:id="rId28"/>
    <p:sldId id="286" r:id="rId29"/>
    <p:sldId id="287" r:id="rId3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73" autoAdjust="0"/>
    <p:restoredTop sz="86445" autoAdjust="0"/>
  </p:normalViewPr>
  <p:slideViewPr>
    <p:cSldViewPr>
      <p:cViewPr varScale="1">
        <p:scale>
          <a:sx n="92" d="100"/>
          <a:sy n="92" d="100"/>
        </p:scale>
        <p:origin x="-134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4DAE45-B51B-4AED-B4BB-DE36B9B4ECE0}" type="datetimeFigureOut">
              <a:rPr lang="en-US" smtClean="0"/>
              <a:pPr/>
              <a:t>24.11.15</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E0C87B-89CF-4E2A-B9B8-D780BE647C4A}" type="slidenum">
              <a:rPr lang="en-US" smtClean="0"/>
              <a:pPr/>
              <a:t>‹Nr.›</a:t>
            </a:fld>
            <a:endParaRPr lang="en-US"/>
          </a:p>
        </p:txBody>
      </p:sp>
    </p:spTree>
    <p:extLst>
      <p:ext uri="{BB962C8B-B14F-4D97-AF65-F5344CB8AC3E}">
        <p14:creationId xmlns:p14="http://schemas.microsoft.com/office/powerpoint/2010/main" val="4128606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solidFill>
            <a:srgbClr val="4F81BD"/>
          </a:solidFill>
          <a:ln w="25557">
            <a:solidFill>
              <a:srgbClr val="385D8A"/>
            </a:solidFill>
          </a:ln>
        </p:spPr>
      </p:sp>
      <p:sp>
        <p:nvSpPr>
          <p:cNvPr id="95235" name="Notizenplatzhalter 2"/>
          <p:cNvSpPr txBox="1">
            <a:spLocks noGrp="1"/>
          </p:cNvSpPr>
          <p:nvPr>
            <p:ph type="body" sz="quarter" idx="1"/>
          </p:nvPr>
        </p:nvSpPr>
        <p:spPr bwMode="auto">
          <a:noFill/>
        </p:spPr>
        <p:txBody>
          <a:bodyPr lIns="0" tIns="0" rIns="0" bIns="0" numCol="1">
            <a:prstTxWarp prst="textNoShape">
              <a:avLst/>
            </a:prstTxWarp>
          </a:bodyPr>
          <a:lstStyle/>
          <a:p>
            <a:pPr eaLnBrk="1" hangingPunct="1"/>
            <a:endParaRPr lang="de-DE" dirty="0" smtClean="0">
              <a:latin typeface="Arial" pitchFamily="34" charset="0"/>
              <a:ea typeface="Arial Unicode MS" pitchFamily="34" charset="-128"/>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8372F6C-B2BC-43EF-8F55-F26BE474990D}" type="slidenum">
              <a:rPr lang="de-DE" smtClean="0"/>
              <a:pPr/>
              <a:t>29</a:t>
            </a:fld>
            <a:endParaRPr lang="de-DE" smtClean="0"/>
          </a:p>
        </p:txBody>
      </p:sp>
      <p:sp>
        <p:nvSpPr>
          <p:cNvPr id="78851" name="Rectangle 2"/>
          <p:cNvSpPr>
            <a:spLocks noGrp="1" noRot="1" noChangeAspect="1" noChangeArrowheads="1" noTextEdit="1"/>
          </p:cNvSpPr>
          <p:nvPr>
            <p:ph type="sldImg"/>
          </p:nvPr>
        </p:nvSpPr>
        <p:spPr bwMode="auto">
          <a:xfrm>
            <a:off x="1141413" y="685800"/>
            <a:ext cx="4575175" cy="3430588"/>
          </a:xfrm>
          <a:solidFill>
            <a:srgbClr val="FFFFFF"/>
          </a:solidFill>
          <a:ln>
            <a:solidFill>
              <a:srgbClr val="000000"/>
            </a:solidFill>
            <a:miter lim="800000"/>
            <a:headEnd/>
            <a:tailEnd/>
          </a:ln>
        </p:spPr>
      </p:sp>
      <p:sp>
        <p:nvSpPr>
          <p:cNvPr id="7885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lIns="91221" tIns="45610" rIns="91221" bIns="45610" numCol="1" anchor="t" anchorCtr="0" compatLnSpc="1">
            <a:prstTxWarp prst="textNoShape">
              <a:avLst/>
            </a:prstTxWarp>
          </a:bodyPr>
          <a:lstStyle/>
          <a:p>
            <a:pPr eaLnBrk="1" hangingPunct="1"/>
            <a:endParaRPr lang="de-DE"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p:txBody>
          <a:bodyPr/>
          <a:lstStyle/>
          <a:p>
            <a:fld id="{6EC13978-8B02-4ABD-8EAC-4F1396B271BE}" type="datetimeFigureOut">
              <a:rPr lang="en-US" smtClean="0"/>
              <a:pPr/>
              <a:t>24.11.15</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A3990091-8A61-44B8-BBF6-C486C6E68FDD}" type="slidenum">
              <a:rPr lang="en-US" smtClean="0"/>
              <a:pPr/>
              <a:t>‹Nr.›</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6EC13978-8B02-4ABD-8EAC-4F1396B271BE}" type="datetimeFigureOut">
              <a:rPr lang="en-US" smtClean="0"/>
              <a:pPr/>
              <a:t>24.11.15</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A3990091-8A61-44B8-BBF6-C486C6E68FDD}" type="slidenum">
              <a:rPr lang="en-US" smtClean="0"/>
              <a:pPr/>
              <a:t>‹Nr.›</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6EC13978-8B02-4ABD-8EAC-4F1396B271BE}" type="datetimeFigureOut">
              <a:rPr lang="en-US" smtClean="0"/>
              <a:pPr/>
              <a:t>24.11.15</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A3990091-8A61-44B8-BBF6-C486C6E68FDD}" type="slidenum">
              <a:rPr lang="en-US" smtClean="0"/>
              <a:pPr/>
              <a:t>‹Nr.›</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3" name="Datumsplatzhalter 3"/>
          <p:cNvSpPr>
            <a:spLocks noGrp="1"/>
          </p:cNvSpPr>
          <p:nvPr>
            <p:ph type="dt" sz="half" idx="10"/>
          </p:nvPr>
        </p:nvSpPr>
        <p:spPr/>
        <p:txBody>
          <a:bodyPr/>
          <a:lstStyle>
            <a:lvl1pPr>
              <a:defRPr/>
            </a:lvl1pPr>
          </a:lstStyle>
          <a:p>
            <a:pPr>
              <a:defRPr/>
            </a:pPr>
            <a:r>
              <a:rPr lang="de-DE"/>
              <a:t>V2 </a:t>
            </a:r>
            <a:r>
              <a:rPr lang="de-DE" smtClean="0"/>
              <a:t>-</a:t>
            </a:r>
            <a:fld id="{8A3D6552-D710-4708-94FE-79C2AB311707}" type="datetime1">
              <a:rPr lang="de-DE" smtClean="0"/>
              <a:pPr>
                <a:defRPr/>
              </a:pPr>
              <a:t>24.11.15</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txBox="1">
            <a:spLocks/>
          </p:cNvSpPr>
          <p:nvPr userDrawn="1"/>
        </p:nvSpPr>
        <p:spPr>
          <a:xfrm>
            <a:off x="6705600" y="6508750"/>
            <a:ext cx="2133600" cy="365125"/>
          </a:xfrm>
          <a:prstGeom prst="rect">
            <a:avLst/>
          </a:prstGeom>
        </p:spPr>
        <p:txBody>
          <a:bodyPr vert="horz" lIns="91440" tIns="45720" rIns="91440" bIns="45720" rtlCol="0" anchor="ctr"/>
          <a:lstStyle>
            <a:lvl1pPr>
              <a:defRPr sz="18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A641DC-A43D-4F79-95D5-72D52FF4A8DF}" type="slidenum">
              <a:rPr kumimoji="0" lang="de-DE"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txBox="1">
            <a:spLocks noGrp="1"/>
          </p:cNvSpPr>
          <p:nvPr>
            <p:ph type="title"/>
          </p:nvPr>
        </p:nvSpPr>
        <p:spPr>
          <a:xfrm>
            <a:off x="-179999" y="144722"/>
            <a:ext cx="7543800" cy="1295284"/>
          </a:xfrm>
        </p:spPr>
        <p:txBody>
          <a:bodyPr/>
          <a:lstStyle>
            <a:lvl1pPr>
              <a:defRPr lang="de-DE"/>
            </a:lvl1pPr>
          </a:lstStyle>
          <a:p>
            <a:pPr lvl="0"/>
            <a:r>
              <a:rPr lang="de-DE"/>
              <a:t>Titelmasterformat durch Klicken bearbeiten</a:t>
            </a:r>
          </a:p>
        </p:txBody>
      </p:sp>
      <p:sp>
        <p:nvSpPr>
          <p:cNvPr id="3" name="Inhaltsplatzhalter 2"/>
          <p:cNvSpPr txBox="1">
            <a:spLocks noGrp="1"/>
          </p:cNvSpPr>
          <p:nvPr>
            <p:ph type="title" idx="4294967295"/>
          </p:nvPr>
        </p:nvSpPr>
        <p:spPr>
          <a:xfrm>
            <a:off x="539998" y="1439997"/>
            <a:ext cx="8229600" cy="719998"/>
          </a:xfrm>
        </p:spPr>
        <p:txBody>
          <a:bodyPr anchor="t"/>
          <a:lstStyle>
            <a:lvl1pPr marL="343082" indent="-343082">
              <a:spcBef>
                <a:spcPts val="700"/>
              </a:spcBef>
              <a:buClr>
                <a:srgbClr val="330066"/>
              </a:buClr>
              <a:buSzPct val="70000"/>
              <a:buFont typeface="Wingdings" pitchFamily="2"/>
              <a:buChar char="l"/>
              <a:defRPr lang="de-DE" sz="3000" b="0">
                <a:solidFill>
                  <a:srgbClr val="000000"/>
                </a:solidFill>
              </a:defRPr>
            </a:lvl1pPr>
          </a:lstStyle>
          <a:p>
            <a:pPr lvl="0"/>
            <a:r>
              <a:rPr lang="de-DE"/>
              <a:t>Textmasterformate durch Klicken bearbeiten</a:t>
            </a:r>
            <a:br>
              <a:rPr lang="de-DE"/>
            </a:br>
            <a:r>
              <a:rPr lang="de-DE"/>
              <a:t>Zweite Ebene</a:t>
            </a:r>
            <a:br>
              <a:rPr lang="de-DE"/>
            </a:br>
            <a:r>
              <a:rPr lang="de-DE"/>
              <a:t>Dritte Ebene</a:t>
            </a:r>
            <a:br>
              <a:rPr lang="de-DE"/>
            </a:br>
            <a:r>
              <a:rPr lang="de-DE"/>
              <a:t>Vierte Ebene</a:t>
            </a:r>
            <a:br>
              <a:rPr lang="de-DE"/>
            </a:br>
            <a:r>
              <a:rPr lang="de-DE"/>
              <a:t>Fünfte Ebene</a:t>
            </a:r>
          </a:p>
        </p:txBody>
      </p:sp>
      <p:sp>
        <p:nvSpPr>
          <p:cNvPr id="4" name="Inhaltsplatzhalter 3"/>
          <p:cNvSpPr txBox="1">
            <a:spLocks noGrp="1"/>
          </p:cNvSpPr>
          <p:nvPr>
            <p:ph type="title" idx="4294967295"/>
          </p:nvPr>
        </p:nvSpPr>
        <p:spPr>
          <a:xfrm>
            <a:off x="539998" y="1439997"/>
            <a:ext cx="6479996" cy="3805915"/>
          </a:xfrm>
        </p:spPr>
        <p:txBody>
          <a:bodyPr lIns="0" tIns="0" rIns="0" bIns="0" anchor="t" anchorCtr="1"/>
          <a:lstStyle>
            <a:lvl1pPr algn="ctr" hangingPunct="0">
              <a:buNone/>
              <a:defRPr lang="de-DE" sz="4400" b="0" kern="1200">
                <a:cs typeface="Tahoma" pitchFamily="2"/>
              </a:defRPr>
            </a:lvl1pPr>
          </a:lstStyle>
          <a:p>
            <a:pPr lvl="0"/>
            <a:endParaRPr lang="de-DE"/>
          </a:p>
        </p:txBody>
      </p:sp>
      <p:sp>
        <p:nvSpPr>
          <p:cNvPr id="9" name="Inhaltsplatzhalter 8"/>
          <p:cNvSpPr txBox="1">
            <a:spLocks noGrp="1"/>
          </p:cNvSpPr>
          <p:nvPr>
            <p:ph idx="1"/>
          </p:nvPr>
        </p:nvSpPr>
        <p:spPr>
          <a:xfrm>
            <a:off x="457200" y="1604515"/>
            <a:ext cx="8229243" cy="4525923"/>
          </a:xfrm>
        </p:spPr>
        <p:txBody>
          <a:bodyPr lIns="0" tIns="0" rIns="0" bIns="0"/>
          <a:lstStyle>
            <a:lvl1pPr hangingPunct="0">
              <a:defRPr lang="de-DE"/>
            </a:lvl1pPr>
          </a:lstStyle>
          <a:p>
            <a:pPr lvl="0"/>
            <a:endParaRPr lang="de-DE"/>
          </a:p>
        </p:txBody>
      </p:sp>
      <p:sp>
        <p:nvSpPr>
          <p:cNvPr id="8" name="Foliennummernplatzhalter 4"/>
          <p:cNvSpPr txBox="1"/>
          <p:nvPr userDrawn="1"/>
        </p:nvSpPr>
        <p:spPr>
          <a:xfrm>
            <a:off x="8460432" y="6384925"/>
            <a:ext cx="622300" cy="473075"/>
          </a:xfrm>
          <a:prstGeom prst="rect">
            <a:avLst/>
          </a:prstGeom>
          <a:noFill/>
          <a:ln>
            <a:noFill/>
          </a:ln>
        </p:spPr>
        <p:txBody>
          <a:bodyPr lIns="0" tIns="0" rIns="0" bIns="0" compatLnSpc="0"/>
          <a:lstStyle/>
          <a:p>
            <a:pPr algn="r" fontAlgn="auto" hangingPunct="0">
              <a:spcBef>
                <a:spcPts val="0"/>
              </a:spcBef>
              <a:spcAft>
                <a:spcPts val="0"/>
              </a:spcAft>
              <a:defRPr sz="1800" b="0" i="0" u="none" strike="noStrike" kern="0" cap="none" spc="0" baseline="0">
                <a:solidFill>
                  <a:srgbClr val="000000"/>
                </a:solidFill>
                <a:uFillTx/>
              </a:defRPr>
            </a:pPr>
            <a:endParaRPr lang="de-DE" sz="1400" kern="0" dirty="0">
              <a:solidFill>
                <a:srgbClr val="000000"/>
              </a:solidFill>
              <a:latin typeface="Times New Roman" pitchFamily="18"/>
              <a:ea typeface="Arial Unicode MS" pitchFamily="2"/>
              <a:cs typeface="Tahoma" pitchFamily="2"/>
            </a:endParaRPr>
          </a:p>
          <a:p>
            <a:pPr algn="r" fontAlgn="auto" hangingPunct="0">
              <a:spcBef>
                <a:spcPts val="0"/>
              </a:spcBef>
              <a:spcAft>
                <a:spcPts val="0"/>
              </a:spcAft>
              <a:defRPr sz="1800" b="0" i="0" u="none" strike="noStrike" kern="0" cap="none" spc="0" baseline="0">
                <a:solidFill>
                  <a:srgbClr val="000000"/>
                </a:solidFill>
                <a:uFillTx/>
              </a:defRPr>
            </a:pPr>
            <a:fld id="{FB7B90B2-DC34-4E68-8936-D808C3A47442}" type="slidenum">
              <a:rPr lang="de-DE" sz="1400" kern="0">
                <a:solidFill>
                  <a:srgbClr val="000000"/>
                </a:solidFill>
                <a:latin typeface="Times New Roman" pitchFamily="18"/>
                <a:ea typeface="Arial Unicode MS" pitchFamily="2"/>
                <a:cs typeface="Tahoma" pitchFamily="2"/>
              </a:rPr>
              <a:pPr algn="r" fontAlgn="auto" hangingPunct="0">
                <a:spcBef>
                  <a:spcPts val="0"/>
                </a:spcBef>
                <a:spcAft>
                  <a:spcPts val="0"/>
                </a:spcAft>
                <a:defRPr sz="1800" b="0" i="0" u="none" strike="noStrike" kern="0" cap="none" spc="0" baseline="0">
                  <a:solidFill>
                    <a:srgbClr val="000000"/>
                  </a:solidFill>
                  <a:uFillTx/>
                </a:defRPr>
              </a:pPr>
              <a:t>‹Nr.›</a:t>
            </a:fld>
            <a:endParaRPr lang="de-DE" sz="1400" kern="0" dirty="0">
              <a:solidFill>
                <a:srgbClr val="000000"/>
              </a:solidFill>
              <a:latin typeface="Times New Roman" pitchFamily="18"/>
              <a:ea typeface="Arial Unicode MS" pitchFamily="2"/>
              <a:cs typeface="Tahoma" pitchFamily="2"/>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latin typeface="Arial" pitchFamily="34" charset="0"/>
            </a:endParaRPr>
          </a:p>
        </p:txBody>
      </p:sp>
      <p:sp>
        <p:nvSpPr>
          <p:cNvPr id="4" name="Text Box 6"/>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latin typeface="Arial" pitchFamily="34" charset="0"/>
            </a:endParaRPr>
          </a:p>
        </p:txBody>
      </p:sp>
      <p:sp>
        <p:nvSpPr>
          <p:cNvPr id="5" name="Text Box 8"/>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latin typeface="Arial" pitchFamily="34" charset="0"/>
            </a:endParaRPr>
          </a:p>
        </p:txBody>
      </p:sp>
      <p:sp>
        <p:nvSpPr>
          <p:cNvPr id="6" name="Text Box 11"/>
          <p:cNvSpPr txBox="1">
            <a:spLocks noChangeArrowheads="1"/>
          </p:cNvSpPr>
          <p:nvPr/>
        </p:nvSpPr>
        <p:spPr bwMode="auto">
          <a:xfrm>
            <a:off x="593725" y="6213475"/>
            <a:ext cx="184150" cy="461963"/>
          </a:xfrm>
          <a:prstGeom prst="rect">
            <a:avLst/>
          </a:prstGeom>
          <a:noFill/>
          <a:ln w="12700">
            <a:noFill/>
            <a:miter lim="800000"/>
            <a:headEnd type="none" w="sm" len="sm"/>
            <a:tailEnd type="none" w="sm" len="sm"/>
          </a:ln>
          <a:effectLst/>
        </p:spPr>
        <p:txBody>
          <a:bodyPr wrap="none">
            <a:spAutoFit/>
          </a:bodyPr>
          <a:lstStyle/>
          <a:p>
            <a:pPr eaLnBrk="0" hangingPunct="0">
              <a:defRPr/>
            </a:pPr>
            <a:endParaRPr lang="de-DE" sz="2400" dirty="0">
              <a:latin typeface="Arial" pitchFamily="34" charset="0"/>
            </a:endParaRPr>
          </a:p>
        </p:txBody>
      </p:sp>
      <p:sp>
        <p:nvSpPr>
          <p:cNvPr id="8" name="Text Box 13"/>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latin typeface="Arial" pitchFamily="34" charset="0"/>
            </a:endParaRPr>
          </a:p>
        </p:txBody>
      </p:sp>
      <p:sp>
        <p:nvSpPr>
          <p:cNvPr id="9" name="Text Box 15"/>
          <p:cNvSpPr txBox="1">
            <a:spLocks noChangeArrowheads="1"/>
          </p:cNvSpPr>
          <p:nvPr/>
        </p:nvSpPr>
        <p:spPr bwMode="auto">
          <a:xfrm>
            <a:off x="8061325" y="0"/>
            <a:ext cx="1082675" cy="646113"/>
          </a:xfrm>
          <a:prstGeom prst="rect">
            <a:avLst/>
          </a:prstGeom>
          <a:noFill/>
          <a:ln w="12700">
            <a:noFill/>
            <a:miter lim="800000"/>
            <a:headEnd type="none" w="sm" len="sm"/>
            <a:tailEnd type="none" w="sm" len="sm"/>
          </a:ln>
          <a:effectLst/>
        </p:spPr>
        <p:txBody>
          <a:bodyPr>
            <a:spAutoFit/>
          </a:bodyPr>
          <a:lstStyle/>
          <a:p>
            <a:pPr eaLnBrk="0" hangingPunct="0">
              <a:defRPr/>
            </a:pPr>
            <a:endParaRPr lang="de-DE" sz="3600" b="1" dirty="0">
              <a:latin typeface="Arial" pitchFamily="34" charset="0"/>
            </a:endParaRPr>
          </a:p>
        </p:txBody>
      </p:sp>
      <p:sp>
        <p:nvSpPr>
          <p:cNvPr id="10" name="Rectangle 17"/>
          <p:cNvSpPr>
            <a:spLocks noChangeArrowheads="1"/>
          </p:cNvSpPr>
          <p:nvPr/>
        </p:nvSpPr>
        <p:spPr bwMode="auto">
          <a:xfrm>
            <a:off x="457200" y="1219200"/>
            <a:ext cx="8050213" cy="4648200"/>
          </a:xfrm>
          <a:prstGeom prst="rect">
            <a:avLst/>
          </a:prstGeom>
          <a:noFill/>
          <a:ln w="9525">
            <a:noFill/>
            <a:miter lim="800000"/>
            <a:headEnd type="none" w="sm" len="sm"/>
            <a:tailEnd type="none" w="sm" len="sm"/>
          </a:ln>
          <a:effectLst/>
        </p:spPr>
        <p:txBody>
          <a:bodyPr lIns="0" tIns="0" rIns="0" bIns="0"/>
          <a:lstStyle/>
          <a:p>
            <a:pPr eaLnBrk="0" hangingPunct="0">
              <a:spcBef>
                <a:spcPct val="40000"/>
              </a:spcBef>
              <a:spcAft>
                <a:spcPct val="30000"/>
              </a:spcAft>
              <a:buClr>
                <a:srgbClr val="008080"/>
              </a:buClr>
              <a:buSzPct val="100000"/>
              <a:buFont typeface="Monotype Sorts" pitchFamily="2" charset="2"/>
              <a:buNone/>
              <a:defRPr/>
            </a:pPr>
            <a:endParaRPr lang="de-DE" sz="2200" dirty="0">
              <a:solidFill>
                <a:srgbClr val="060209"/>
              </a:solidFill>
              <a:latin typeface="Arial" pitchFamily="34" charset="0"/>
            </a:endParaRPr>
          </a:p>
        </p:txBody>
      </p:sp>
      <p:sp>
        <p:nvSpPr>
          <p:cNvPr id="336899" name="Rectangle 3"/>
          <p:cNvSpPr>
            <a:spLocks noGrp="1" noChangeArrowheads="1"/>
          </p:cNvSpPr>
          <p:nvPr>
            <p:ph type="subTitle" sz="quarter" idx="1"/>
          </p:nvPr>
        </p:nvSpPr>
        <p:spPr>
          <a:xfrm>
            <a:off x="609600" y="2971800"/>
            <a:ext cx="7924800" cy="990600"/>
          </a:xfrm>
        </p:spPr>
        <p:txBody>
          <a:bodyPr lIns="92075" tIns="46038" rIns="92075" bIns="46038"/>
          <a:lstStyle>
            <a:lvl1pPr marL="0" indent="0" algn="ctr">
              <a:buFont typeface="Monotype Sorts" pitchFamily="2" charset="2"/>
              <a:buNone/>
              <a:defRPr/>
            </a:lvl1pPr>
          </a:lstStyle>
          <a:p>
            <a:r>
              <a:rPr lang="de-DE" dirty="0" smtClean="0"/>
              <a:t>Klicken Sie, um das Untertitelformat zu bearbeiten</a:t>
            </a:r>
            <a:endParaRPr lang="de-DE"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6EC13978-8B02-4ABD-8EAC-4F1396B271BE}" type="datetimeFigureOut">
              <a:rPr lang="en-US" smtClean="0"/>
              <a:pPr/>
              <a:t>24.11.15</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A3990091-8A61-44B8-BBF6-C486C6E68FDD}" type="slidenum">
              <a:rPr lang="en-US" smtClean="0"/>
              <a:pPr/>
              <a:t>‹Nr.›</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6EC13978-8B02-4ABD-8EAC-4F1396B271BE}" type="datetimeFigureOut">
              <a:rPr lang="en-US" smtClean="0"/>
              <a:pPr/>
              <a:t>24.11.15</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A3990091-8A61-44B8-BBF6-C486C6E68FDD}" type="slidenum">
              <a:rPr lang="en-US" smtClean="0"/>
              <a:pPr/>
              <a:t>‹Nr.›</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p>
            <a:fld id="{6EC13978-8B02-4ABD-8EAC-4F1396B271BE}" type="datetimeFigureOut">
              <a:rPr lang="en-US" smtClean="0"/>
              <a:pPr/>
              <a:t>24.11.15</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A3990091-8A61-44B8-BBF6-C486C6E68FDD}" type="slidenum">
              <a:rPr lang="en-US" smtClean="0"/>
              <a:pPr/>
              <a:t>‹Nr.›</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p>
            <a:fld id="{6EC13978-8B02-4ABD-8EAC-4F1396B271BE}" type="datetimeFigureOut">
              <a:rPr lang="en-US" smtClean="0"/>
              <a:pPr/>
              <a:t>24.11.15</a:t>
            </a:fld>
            <a:endParaRPr lang="en-US"/>
          </a:p>
        </p:txBody>
      </p:sp>
      <p:sp>
        <p:nvSpPr>
          <p:cNvPr id="8" name="Fußzeilenplatzhalter 7"/>
          <p:cNvSpPr>
            <a:spLocks noGrp="1"/>
          </p:cNvSpPr>
          <p:nvPr>
            <p:ph type="ftr" sz="quarter" idx="11"/>
          </p:nvPr>
        </p:nvSpPr>
        <p:spPr/>
        <p:txBody>
          <a:bodyPr/>
          <a:lstStyle/>
          <a:p>
            <a:endParaRPr lang="en-US"/>
          </a:p>
        </p:txBody>
      </p:sp>
      <p:sp>
        <p:nvSpPr>
          <p:cNvPr id="9" name="Foliennummernplatzhalter 8"/>
          <p:cNvSpPr>
            <a:spLocks noGrp="1"/>
          </p:cNvSpPr>
          <p:nvPr>
            <p:ph type="sldNum" sz="quarter" idx="12"/>
          </p:nvPr>
        </p:nvSpPr>
        <p:spPr/>
        <p:txBody>
          <a:bodyPr/>
          <a:lstStyle/>
          <a:p>
            <a:fld id="{A3990091-8A61-44B8-BBF6-C486C6E68FDD}" type="slidenum">
              <a:rPr lang="en-US" smtClean="0"/>
              <a:pPr/>
              <a:t>‹Nr.›</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p:txBody>
          <a:bodyPr/>
          <a:lstStyle/>
          <a:p>
            <a:fld id="{6EC13978-8B02-4ABD-8EAC-4F1396B271BE}" type="datetimeFigureOut">
              <a:rPr lang="en-US" smtClean="0"/>
              <a:pPr/>
              <a:t>24.11.15</a:t>
            </a:fld>
            <a:endParaRPr lang="en-US"/>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p:txBody>
          <a:bodyPr/>
          <a:lstStyle/>
          <a:p>
            <a:fld id="{A3990091-8A61-44B8-BBF6-C486C6E68FDD}" type="slidenum">
              <a:rPr lang="en-US" smtClean="0"/>
              <a:pPr/>
              <a:t>‹Nr.›</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EC13978-8B02-4ABD-8EAC-4F1396B271BE}" type="datetimeFigureOut">
              <a:rPr lang="en-US" smtClean="0"/>
              <a:pPr/>
              <a:t>24.11.15</a:t>
            </a:fld>
            <a:endParaRPr lang="en-US"/>
          </a:p>
        </p:txBody>
      </p:sp>
      <p:sp>
        <p:nvSpPr>
          <p:cNvPr id="3" name="Fußzeilenplatzhalter 2"/>
          <p:cNvSpPr>
            <a:spLocks noGrp="1"/>
          </p:cNvSpPr>
          <p:nvPr>
            <p:ph type="ftr" sz="quarter" idx="11"/>
          </p:nvPr>
        </p:nvSpPr>
        <p:spPr/>
        <p:txBody>
          <a:bodyPr/>
          <a:lstStyle/>
          <a:p>
            <a:endParaRPr lang="en-US"/>
          </a:p>
        </p:txBody>
      </p:sp>
      <p:sp>
        <p:nvSpPr>
          <p:cNvPr id="4" name="Foliennummernplatzhalter 3"/>
          <p:cNvSpPr>
            <a:spLocks noGrp="1"/>
          </p:cNvSpPr>
          <p:nvPr>
            <p:ph type="sldNum" sz="quarter" idx="12"/>
          </p:nvPr>
        </p:nvSpPr>
        <p:spPr/>
        <p:txBody>
          <a:bodyPr/>
          <a:lstStyle/>
          <a:p>
            <a:fld id="{A3990091-8A61-44B8-BBF6-C486C6E68FDD}" type="slidenum">
              <a:rPr lang="en-US" smtClean="0"/>
              <a:pPr/>
              <a:t>‹Nr.›</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6EC13978-8B02-4ABD-8EAC-4F1396B271BE}" type="datetimeFigureOut">
              <a:rPr lang="en-US" smtClean="0"/>
              <a:pPr/>
              <a:t>24.11.15</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A3990091-8A61-44B8-BBF6-C486C6E68FDD}" type="slidenum">
              <a:rPr lang="en-US" smtClean="0"/>
              <a:pPr/>
              <a:t>‹Nr.›</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6EC13978-8B02-4ABD-8EAC-4F1396B271BE}" type="datetimeFigureOut">
              <a:rPr lang="en-US" smtClean="0"/>
              <a:pPr/>
              <a:t>24.11.15</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A3990091-8A61-44B8-BBF6-C486C6E68FDD}" type="slidenum">
              <a:rPr lang="en-US" smtClean="0"/>
              <a:pPr/>
              <a:t>‹Nr.›</a:t>
            </a:fld>
            <a:endParaRPr lang="en-US"/>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en-US"/>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C13978-8B02-4ABD-8EAC-4F1396B271BE}" type="datetimeFigureOut">
              <a:rPr lang="en-US" smtClean="0"/>
              <a:pPr/>
              <a:t>24.11.15</a:t>
            </a:fld>
            <a:endParaRPr lang="en-US"/>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90091-8A61-44B8-BBF6-C486C6E68FDD}"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slide" Target="slide29.xml"/><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rheberrechtsbuendnis.de/abws-text-2014-12.html.d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slide" Target="slide1.xml"/><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hyperlink" Target="http://creativecommons.org/licenses/by-sa/2.0/de/legalcode" TargetMode="External"/><Relationship Id="rId8" Type="http://schemas.openxmlformats.org/officeDocument/2006/relationships/image" Target="../media/image30.png"/><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www.wipo.int/edocs/mdocs/copyright/en/sccr_30/sccr_30_3.pdf" TargetMode="External"/><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ipo.int/edocs/mdocs/copyright/en/sccr_30/sccr_30_3.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p:cNvSpPr>
          <p:nvPr/>
        </p:nvSpPr>
        <p:spPr>
          <a:xfrm>
            <a:off x="539552" y="4293096"/>
            <a:ext cx="4896544" cy="2376264"/>
          </a:xfrm>
          <a:prstGeom prst="rect">
            <a:avLst/>
          </a:prstGeom>
          <a:solidFill>
            <a:schemeClr val="bg1">
              <a:lumMod val="95000"/>
            </a:schemeClr>
          </a:solidFill>
        </p:spPr>
        <p:txBody>
          <a:bodyPr anchor="ctr" anchorCtr="1"/>
          <a:lstStyle/>
          <a:p>
            <a:pPr lvl="0" algn="ctr" fontAlgn="auto">
              <a:spcBef>
                <a:spcPts val="500"/>
              </a:spcBef>
              <a:spcAft>
                <a:spcPts val="0"/>
              </a:spcAft>
              <a:defRPr/>
            </a:pPr>
            <a:r>
              <a:rPr lang="de-DE" sz="2400" b="1" dirty="0">
                <a:solidFill>
                  <a:srgbClr val="002060"/>
                </a:solidFill>
                <a:ea typeface="Arial Unicode MS" pitchFamily="34" charset="-128"/>
                <a:cs typeface="Arial" pitchFamily="34" charset="0"/>
              </a:rPr>
              <a:t>Rainer Kuhlen</a:t>
            </a:r>
            <a:br>
              <a:rPr lang="de-DE" sz="2400" b="1" dirty="0">
                <a:solidFill>
                  <a:srgbClr val="002060"/>
                </a:solidFill>
                <a:ea typeface="Arial Unicode MS" pitchFamily="34" charset="-128"/>
                <a:cs typeface="Arial" pitchFamily="34" charset="0"/>
              </a:rPr>
            </a:br>
            <a:r>
              <a:rPr lang="de-DE" sz="2400" b="1" dirty="0" smtClean="0">
                <a:solidFill>
                  <a:srgbClr val="002060"/>
                </a:solidFill>
                <a:ea typeface="Arial Unicode MS" pitchFamily="34" charset="-128"/>
                <a:cs typeface="Arial" pitchFamily="34" charset="0"/>
              </a:rPr>
              <a:t>Department </a:t>
            </a:r>
            <a:r>
              <a:rPr lang="de-DE" sz="2400" b="1" dirty="0" err="1" smtClean="0">
                <a:solidFill>
                  <a:srgbClr val="002060"/>
                </a:solidFill>
                <a:ea typeface="Arial Unicode MS" pitchFamily="34" charset="-128"/>
                <a:cs typeface="Arial" pitchFamily="34" charset="0"/>
              </a:rPr>
              <a:t>of</a:t>
            </a:r>
            <a:r>
              <a:rPr lang="de-DE" sz="2400" b="1" dirty="0" smtClean="0">
                <a:solidFill>
                  <a:srgbClr val="002060"/>
                </a:solidFill>
                <a:ea typeface="Arial Unicode MS" pitchFamily="34" charset="-128"/>
                <a:cs typeface="Arial" pitchFamily="34" charset="0"/>
              </a:rPr>
              <a:t> Computer </a:t>
            </a:r>
            <a:r>
              <a:rPr lang="de-DE" sz="2400" b="1" dirty="0" err="1" smtClean="0">
                <a:solidFill>
                  <a:srgbClr val="002060"/>
                </a:solidFill>
                <a:ea typeface="Arial Unicode MS" pitchFamily="34" charset="-128"/>
                <a:cs typeface="Arial" pitchFamily="34" charset="0"/>
              </a:rPr>
              <a:t>and</a:t>
            </a:r>
            <a:r>
              <a:rPr lang="de-DE" sz="2400" b="1" dirty="0" smtClean="0">
                <a:solidFill>
                  <a:srgbClr val="002060"/>
                </a:solidFill>
                <a:ea typeface="Arial Unicode MS" pitchFamily="34" charset="-128"/>
                <a:cs typeface="Arial" pitchFamily="34" charset="0"/>
              </a:rPr>
              <a:t> Information Science</a:t>
            </a:r>
            <a:r>
              <a:rPr lang="de-DE" sz="2400" b="1" dirty="0">
                <a:solidFill>
                  <a:srgbClr val="002060"/>
                </a:solidFill>
                <a:ea typeface="Arial Unicode MS" pitchFamily="34" charset="-128"/>
                <a:cs typeface="Arial" pitchFamily="34" charset="0"/>
              </a:rPr>
              <a:t/>
            </a:r>
            <a:br>
              <a:rPr lang="de-DE" sz="2400" b="1" dirty="0">
                <a:solidFill>
                  <a:srgbClr val="002060"/>
                </a:solidFill>
                <a:ea typeface="Arial Unicode MS" pitchFamily="34" charset="-128"/>
                <a:cs typeface="Arial" pitchFamily="34" charset="0"/>
              </a:rPr>
            </a:br>
            <a:r>
              <a:rPr lang="de-DE" sz="2400" b="1" dirty="0" smtClean="0">
                <a:solidFill>
                  <a:srgbClr val="002060"/>
                </a:solidFill>
                <a:ea typeface="Arial Unicode MS" pitchFamily="34" charset="-128"/>
                <a:cs typeface="Arial" pitchFamily="34" charset="0"/>
              </a:rPr>
              <a:t>University </a:t>
            </a:r>
            <a:r>
              <a:rPr lang="de-DE" sz="2400" b="1" dirty="0" err="1" smtClean="0">
                <a:solidFill>
                  <a:srgbClr val="002060"/>
                </a:solidFill>
                <a:ea typeface="Arial Unicode MS" pitchFamily="34" charset="-128"/>
                <a:cs typeface="Arial" pitchFamily="34" charset="0"/>
              </a:rPr>
              <a:t>of</a:t>
            </a:r>
            <a:r>
              <a:rPr lang="de-DE" sz="2400" b="1" dirty="0" smtClean="0">
                <a:solidFill>
                  <a:srgbClr val="002060"/>
                </a:solidFill>
                <a:ea typeface="Arial Unicode MS" pitchFamily="34" charset="-128"/>
                <a:cs typeface="Arial" pitchFamily="34" charset="0"/>
              </a:rPr>
              <a:t> Konstanz, Germany</a:t>
            </a:r>
            <a:endParaRPr kumimoji="0" lang="en-US" sz="2400" b="1" i="0" u="none" strike="noStrike" kern="1200" cap="none" spc="0" normalizeH="0" baseline="0" noProof="0" dirty="0" smtClean="0">
              <a:ln>
                <a:noFill/>
              </a:ln>
              <a:solidFill>
                <a:srgbClr val="002060"/>
              </a:solidFill>
              <a:effectLst/>
              <a:uLnTx/>
              <a:uFillTx/>
              <a:ea typeface="Arial Unicode MS" pitchFamily="34" charset="-128"/>
              <a:cs typeface="Arial" pitchFamily="34" charset="0"/>
            </a:endParaRPr>
          </a:p>
        </p:txBody>
      </p:sp>
      <p:sp>
        <p:nvSpPr>
          <p:cNvPr id="9" name="Rechteck 8"/>
          <p:cNvSpPr/>
          <p:nvPr/>
        </p:nvSpPr>
        <p:spPr>
          <a:xfrm>
            <a:off x="0" y="116632"/>
            <a:ext cx="889248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Arial" pitchFamily="34" charset="0"/>
            </a:endParaRPr>
          </a:p>
        </p:txBody>
      </p:sp>
      <p:sp>
        <p:nvSpPr>
          <p:cNvPr id="14" name="Rechteck 13"/>
          <p:cNvSpPr/>
          <p:nvPr/>
        </p:nvSpPr>
        <p:spPr>
          <a:xfrm>
            <a:off x="8532440" y="6497960"/>
            <a:ext cx="50405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pitchFamily="34" charset="0"/>
            </a:endParaRPr>
          </a:p>
        </p:txBody>
      </p:sp>
      <p:sp>
        <p:nvSpPr>
          <p:cNvPr id="1029" name="AutoShape 5" descr="Bildergebnis für open acc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cs typeface="Arial" pitchFamily="34" charset="0"/>
            </a:endParaRPr>
          </a:p>
        </p:txBody>
      </p:sp>
      <p:sp>
        <p:nvSpPr>
          <p:cNvPr id="1031" name="AutoShape 7" descr="Bildergebnis für open acc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cs typeface="Arial" pitchFamily="34" charset="0"/>
            </a:endParaRPr>
          </a:p>
        </p:txBody>
      </p:sp>
      <p:sp>
        <p:nvSpPr>
          <p:cNvPr id="1033" name="AutoShape 9" descr="Bildergebnis für open acc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cs typeface="Arial" pitchFamily="34" charset="0"/>
            </a:endParaRPr>
          </a:p>
        </p:txBody>
      </p:sp>
      <p:sp>
        <p:nvSpPr>
          <p:cNvPr id="1035" name="AutoShape 11" descr="Bildergebnis für open acces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cs typeface="Arial" pitchFamily="34" charset="0"/>
            </a:endParaRPr>
          </a:p>
        </p:txBody>
      </p:sp>
      <p:pic>
        <p:nvPicPr>
          <p:cNvPr id="12" name="Picture 4"/>
          <p:cNvPicPr>
            <a:picLocks noChangeAspect="1" noChangeArrowheads="1"/>
          </p:cNvPicPr>
          <p:nvPr/>
        </p:nvPicPr>
        <p:blipFill>
          <a:blip r:embed="rId2" cstate="print"/>
          <a:srcRect/>
          <a:stretch>
            <a:fillRect/>
          </a:stretch>
        </p:blipFill>
        <p:spPr bwMode="auto">
          <a:xfrm>
            <a:off x="539552" y="2132856"/>
            <a:ext cx="1800200" cy="2327773"/>
          </a:xfrm>
          <a:prstGeom prst="rect">
            <a:avLst/>
          </a:prstGeom>
          <a:noFill/>
          <a:ln w="9525">
            <a:noFill/>
            <a:miter lim="800000"/>
            <a:headEnd/>
            <a:tailEnd/>
          </a:ln>
        </p:spPr>
      </p:pic>
      <p:sp>
        <p:nvSpPr>
          <p:cNvPr id="15" name="Textfeld 14"/>
          <p:cNvSpPr txBox="1"/>
          <p:nvPr/>
        </p:nvSpPr>
        <p:spPr>
          <a:xfrm>
            <a:off x="323528" y="188640"/>
            <a:ext cx="8208912" cy="1384995"/>
          </a:xfrm>
          <a:prstGeom prst="rect">
            <a:avLst/>
          </a:prstGeom>
          <a:solidFill>
            <a:srgbClr val="002060"/>
          </a:solidFill>
        </p:spPr>
        <p:txBody>
          <a:bodyPr wrap="square" rtlCol="0">
            <a:spAutoFit/>
          </a:bodyPr>
          <a:lstStyle/>
          <a:p>
            <a:pPr algn="ctr"/>
            <a:r>
              <a:rPr lang="en-US" sz="2800" dirty="0" smtClean="0">
                <a:solidFill>
                  <a:schemeClr val="bg1"/>
                </a:solidFill>
                <a:cs typeface="Arial" pitchFamily="34" charset="0"/>
              </a:rPr>
              <a:t>Was </a:t>
            </a:r>
            <a:r>
              <a:rPr lang="en-US" sz="2800" dirty="0" err="1" smtClean="0">
                <a:solidFill>
                  <a:schemeClr val="bg1"/>
                </a:solidFill>
                <a:cs typeface="Arial" pitchFamily="34" charset="0"/>
              </a:rPr>
              <a:t>sollten</a:t>
            </a:r>
            <a:r>
              <a:rPr lang="en-US" sz="2800" dirty="0" smtClean="0">
                <a:solidFill>
                  <a:schemeClr val="bg1"/>
                </a:solidFill>
                <a:cs typeface="Arial" pitchFamily="34" charset="0"/>
              </a:rPr>
              <a:t> </a:t>
            </a:r>
            <a:r>
              <a:rPr lang="en-US" sz="2800" dirty="0" err="1" smtClean="0">
                <a:solidFill>
                  <a:schemeClr val="bg1"/>
                </a:solidFill>
                <a:cs typeface="Arial" pitchFamily="34" charset="0"/>
              </a:rPr>
              <a:t>Bildung</a:t>
            </a:r>
            <a:r>
              <a:rPr lang="en-US" sz="2800" dirty="0" smtClean="0">
                <a:solidFill>
                  <a:schemeClr val="bg1"/>
                </a:solidFill>
                <a:cs typeface="Arial" pitchFamily="34" charset="0"/>
              </a:rPr>
              <a:t>, </a:t>
            </a:r>
            <a:r>
              <a:rPr lang="en-US" sz="2800" dirty="0" err="1" smtClean="0">
                <a:solidFill>
                  <a:schemeClr val="bg1"/>
                </a:solidFill>
                <a:cs typeface="Arial" pitchFamily="34" charset="0"/>
              </a:rPr>
              <a:t>Wissenschaft</a:t>
            </a:r>
            <a:r>
              <a:rPr lang="en-US" sz="2800" dirty="0" smtClean="0">
                <a:solidFill>
                  <a:schemeClr val="bg1"/>
                </a:solidFill>
                <a:cs typeface="Arial" pitchFamily="34" charset="0"/>
              </a:rPr>
              <a:t> und </a:t>
            </a:r>
            <a:r>
              <a:rPr lang="en-US" sz="2800" dirty="0" err="1" smtClean="0">
                <a:solidFill>
                  <a:schemeClr val="bg1"/>
                </a:solidFill>
                <a:cs typeface="Arial" pitchFamily="34" charset="0"/>
              </a:rPr>
              <a:t>Bibliotheken</a:t>
            </a:r>
            <a:r>
              <a:rPr lang="en-US" sz="2800" dirty="0" smtClean="0">
                <a:solidFill>
                  <a:schemeClr val="bg1"/>
                </a:solidFill>
                <a:cs typeface="Arial" pitchFamily="34" charset="0"/>
              </a:rPr>
              <a:t> von </a:t>
            </a:r>
            <a:r>
              <a:rPr lang="en-US" sz="2800" dirty="0" err="1" smtClean="0">
                <a:solidFill>
                  <a:schemeClr val="bg1"/>
                </a:solidFill>
                <a:cs typeface="Arial" pitchFamily="34" charset="0"/>
              </a:rPr>
              <a:t>der</a:t>
            </a:r>
            <a:r>
              <a:rPr lang="en-US" sz="2800" dirty="0" smtClean="0">
                <a:solidFill>
                  <a:schemeClr val="bg1"/>
                </a:solidFill>
                <a:cs typeface="Arial" pitchFamily="34" charset="0"/>
              </a:rPr>
              <a:t> in </a:t>
            </a:r>
            <a:r>
              <a:rPr lang="en-US" sz="2800" dirty="0" err="1" smtClean="0">
                <a:solidFill>
                  <a:schemeClr val="bg1"/>
                </a:solidFill>
                <a:cs typeface="Arial" pitchFamily="34" charset="0"/>
              </a:rPr>
              <a:t>der</a:t>
            </a:r>
            <a:r>
              <a:rPr lang="en-US" sz="2800" dirty="0" smtClean="0">
                <a:solidFill>
                  <a:schemeClr val="bg1"/>
                </a:solidFill>
                <a:cs typeface="Arial" pitchFamily="34" charset="0"/>
              </a:rPr>
              <a:t> EU, </a:t>
            </a:r>
            <a:r>
              <a:rPr lang="en-US" sz="2800" dirty="0" err="1" smtClean="0">
                <a:solidFill>
                  <a:schemeClr val="bg1"/>
                </a:solidFill>
                <a:cs typeface="Arial" pitchFamily="34" charset="0"/>
              </a:rPr>
              <a:t>aber</a:t>
            </a:r>
            <a:r>
              <a:rPr lang="en-US" sz="2800" dirty="0" smtClean="0">
                <a:solidFill>
                  <a:schemeClr val="bg1"/>
                </a:solidFill>
                <a:cs typeface="Arial" pitchFamily="34" charset="0"/>
              </a:rPr>
              <a:t> </a:t>
            </a:r>
            <a:r>
              <a:rPr lang="en-US" sz="2800" dirty="0" err="1" smtClean="0">
                <a:solidFill>
                  <a:schemeClr val="bg1"/>
                </a:solidFill>
                <a:cs typeface="Arial" pitchFamily="34" charset="0"/>
              </a:rPr>
              <a:t>auch</a:t>
            </a:r>
            <a:r>
              <a:rPr lang="en-US" sz="2800" dirty="0" smtClean="0">
                <a:solidFill>
                  <a:schemeClr val="bg1"/>
                </a:solidFill>
                <a:cs typeface="Arial" pitchFamily="34" charset="0"/>
              </a:rPr>
              <a:t> </a:t>
            </a:r>
            <a:r>
              <a:rPr lang="en-US" sz="2800" dirty="0" err="1" smtClean="0">
                <a:solidFill>
                  <a:schemeClr val="bg1"/>
                </a:solidFill>
                <a:cs typeface="Arial" pitchFamily="34" charset="0"/>
              </a:rPr>
              <a:t>weltweit</a:t>
            </a:r>
            <a:r>
              <a:rPr lang="en-US" sz="2800" dirty="0" smtClean="0">
                <a:solidFill>
                  <a:schemeClr val="bg1"/>
                </a:solidFill>
                <a:cs typeface="Arial" pitchFamily="34" charset="0"/>
              </a:rPr>
              <a:t> </a:t>
            </a:r>
            <a:r>
              <a:rPr lang="en-US" sz="2800" dirty="0" err="1" smtClean="0">
                <a:solidFill>
                  <a:schemeClr val="bg1"/>
                </a:solidFill>
                <a:cs typeface="Arial" pitchFamily="34" charset="0"/>
              </a:rPr>
              <a:t>anstehenden</a:t>
            </a:r>
            <a:r>
              <a:rPr lang="en-US" sz="2800" dirty="0" smtClean="0">
                <a:solidFill>
                  <a:schemeClr val="bg1"/>
                </a:solidFill>
                <a:cs typeface="Arial" pitchFamily="34" charset="0"/>
              </a:rPr>
              <a:t> </a:t>
            </a:r>
            <a:r>
              <a:rPr lang="en-US" sz="2800" dirty="0" err="1" smtClean="0">
                <a:solidFill>
                  <a:schemeClr val="bg1"/>
                </a:solidFill>
                <a:cs typeface="Arial" pitchFamily="34" charset="0"/>
              </a:rPr>
              <a:t>Urheberrechtsreform</a:t>
            </a:r>
            <a:r>
              <a:rPr lang="en-US" sz="2800" dirty="0" smtClean="0">
                <a:solidFill>
                  <a:schemeClr val="bg1"/>
                </a:solidFill>
                <a:cs typeface="Arial" pitchFamily="34" charset="0"/>
              </a:rPr>
              <a:t> </a:t>
            </a:r>
            <a:r>
              <a:rPr lang="en-US" sz="2800" dirty="0" err="1" smtClean="0">
                <a:solidFill>
                  <a:schemeClr val="bg1"/>
                </a:solidFill>
                <a:cs typeface="Arial" pitchFamily="34" charset="0"/>
              </a:rPr>
              <a:t>erwarten</a:t>
            </a:r>
            <a:r>
              <a:rPr lang="en-US" sz="2800" dirty="0" smtClean="0">
                <a:solidFill>
                  <a:schemeClr val="bg1"/>
                </a:solidFill>
                <a:cs typeface="Arial" pitchFamily="34" charset="0"/>
              </a:rPr>
              <a:t> </a:t>
            </a:r>
            <a:r>
              <a:rPr lang="en-US" sz="2800" dirty="0" err="1" smtClean="0">
                <a:solidFill>
                  <a:schemeClr val="bg1"/>
                </a:solidFill>
                <a:cs typeface="Arial" pitchFamily="34" charset="0"/>
              </a:rPr>
              <a:t>können</a:t>
            </a:r>
            <a:r>
              <a:rPr lang="en-US" sz="2800" dirty="0" smtClean="0">
                <a:solidFill>
                  <a:schemeClr val="bg1"/>
                </a:solidFill>
                <a:cs typeface="Arial" pitchFamily="34" charset="0"/>
              </a:rPr>
              <a:t>?</a:t>
            </a:r>
            <a:endParaRPr lang="de-DE" sz="2800" dirty="0">
              <a:solidFill>
                <a:schemeClr val="bg1"/>
              </a:solidFill>
              <a:cs typeface="Arial" pitchFamily="34" charset="0"/>
            </a:endParaRPr>
          </a:p>
        </p:txBody>
      </p:sp>
      <p:sp>
        <p:nvSpPr>
          <p:cNvPr id="16" name="Rectangle 2"/>
          <p:cNvSpPr txBox="1">
            <a:spLocks/>
          </p:cNvSpPr>
          <p:nvPr/>
        </p:nvSpPr>
        <p:spPr>
          <a:xfrm>
            <a:off x="2771800" y="1916832"/>
            <a:ext cx="4104456" cy="1584176"/>
          </a:xfrm>
          <a:prstGeom prst="rect">
            <a:avLst/>
          </a:prstGeom>
          <a:solidFill>
            <a:schemeClr val="bg1">
              <a:lumMod val="95000"/>
            </a:schemeClr>
          </a:solidFill>
        </p:spPr>
        <p:txBody>
          <a:bodyPr anchor="ctr" anchorCtr="1"/>
          <a:lstStyle/>
          <a:p>
            <a:pPr lvl="0" algn="ctr" fontAlgn="auto">
              <a:spcBef>
                <a:spcPts val="500"/>
              </a:spcBef>
              <a:spcAft>
                <a:spcPts val="0"/>
              </a:spcAft>
              <a:defRPr/>
            </a:pPr>
            <a:r>
              <a:rPr lang="de-DE" sz="2400" b="1" dirty="0" smtClean="0">
                <a:solidFill>
                  <a:srgbClr val="002060"/>
                </a:solidFill>
                <a:ea typeface="Arial Unicode MS" pitchFamily="34" charset="-128"/>
                <a:cs typeface="Arial" pitchFamily="34" charset="0"/>
              </a:rPr>
              <a:t>Seminar Urheberrecht für </a:t>
            </a:r>
            <a:r>
              <a:rPr lang="en-US" sz="2400" b="1" dirty="0" err="1" smtClean="0">
                <a:solidFill>
                  <a:srgbClr val="002060"/>
                </a:solidFill>
                <a:cs typeface="Arial" pitchFamily="34" charset="0"/>
              </a:rPr>
              <a:t>Bildung</a:t>
            </a:r>
            <a:r>
              <a:rPr lang="en-US" sz="2400" b="1" dirty="0" smtClean="0">
                <a:solidFill>
                  <a:srgbClr val="002060"/>
                </a:solidFill>
                <a:cs typeface="Arial" pitchFamily="34" charset="0"/>
              </a:rPr>
              <a:t>, </a:t>
            </a:r>
            <a:r>
              <a:rPr lang="en-US" sz="2400" b="1" dirty="0" err="1" smtClean="0">
                <a:solidFill>
                  <a:srgbClr val="002060"/>
                </a:solidFill>
                <a:cs typeface="Arial" pitchFamily="34" charset="0"/>
              </a:rPr>
              <a:t>Wissenschaft</a:t>
            </a:r>
            <a:r>
              <a:rPr lang="en-US" sz="2400" b="1" dirty="0" smtClean="0">
                <a:solidFill>
                  <a:srgbClr val="002060"/>
                </a:solidFill>
                <a:cs typeface="Arial" pitchFamily="34" charset="0"/>
              </a:rPr>
              <a:t> und </a:t>
            </a:r>
            <a:r>
              <a:rPr lang="en-US" sz="2400" b="1" dirty="0" err="1" smtClean="0">
                <a:solidFill>
                  <a:srgbClr val="002060"/>
                </a:solidFill>
                <a:cs typeface="Arial" pitchFamily="34" charset="0"/>
              </a:rPr>
              <a:t>Bibliotheken</a:t>
            </a:r>
            <a:r>
              <a:rPr lang="en-US" sz="2400" b="1" dirty="0" smtClean="0">
                <a:solidFill>
                  <a:srgbClr val="002060"/>
                </a:solidFill>
                <a:cs typeface="Arial" pitchFamily="34" charset="0"/>
              </a:rPr>
              <a:t> </a:t>
            </a:r>
            <a:endParaRPr lang="de-DE" sz="2400" b="1" dirty="0" smtClean="0">
              <a:solidFill>
                <a:srgbClr val="002060"/>
              </a:solidFill>
              <a:ea typeface="Arial Unicode MS" pitchFamily="34" charset="-128"/>
              <a:cs typeface="Arial" pitchFamily="34" charset="0"/>
            </a:endParaRPr>
          </a:p>
          <a:p>
            <a:pPr lvl="0" fontAlgn="auto">
              <a:spcBef>
                <a:spcPts val="500"/>
              </a:spcBef>
              <a:spcAft>
                <a:spcPts val="0"/>
              </a:spcAft>
              <a:defRPr/>
            </a:pPr>
            <a:r>
              <a:rPr kumimoji="0" lang="de-DE" sz="2400" b="1" i="0" u="none" strike="noStrike" kern="1200" cap="none" spc="0" normalizeH="0" baseline="0" noProof="0" dirty="0" smtClean="0">
                <a:ln>
                  <a:noFill/>
                </a:ln>
                <a:solidFill>
                  <a:srgbClr val="002060"/>
                </a:solidFill>
                <a:effectLst/>
                <a:uLnTx/>
                <a:uFillTx/>
                <a:ea typeface="Arial Unicode MS" pitchFamily="34" charset="-128"/>
                <a:cs typeface="Arial" pitchFamily="34" charset="0"/>
              </a:rPr>
              <a:t>Belgrad 24 Juni 2015</a:t>
            </a:r>
            <a:endParaRPr kumimoji="0" lang="en-US" sz="2400" b="1" i="0" u="none" strike="noStrike" kern="1200" cap="none" spc="0" normalizeH="0" baseline="0" noProof="0" dirty="0" smtClean="0">
              <a:ln>
                <a:noFill/>
              </a:ln>
              <a:solidFill>
                <a:srgbClr val="002060"/>
              </a:solidFill>
              <a:effectLst/>
              <a:uLnTx/>
              <a:uFillTx/>
              <a:ea typeface="Arial Unicode MS" pitchFamily="34" charset="-128"/>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5076056" y="3429000"/>
            <a:ext cx="3844749" cy="2592288"/>
          </a:xfrm>
          <a:prstGeom prst="rect">
            <a:avLst/>
          </a:prstGeom>
          <a:noFill/>
          <a:ln w="9525">
            <a:noFill/>
            <a:miter lim="800000"/>
            <a:headEnd/>
            <a:tailEnd/>
          </a:ln>
        </p:spPr>
      </p:pic>
      <p:sp>
        <p:nvSpPr>
          <p:cNvPr id="17" name="Pfeil nach rechts 16">
            <a:hlinkClick r:id="rId4" action="ppaction://hlinksldjump"/>
          </p:cNvPr>
          <p:cNvSpPr/>
          <p:nvPr/>
        </p:nvSpPr>
        <p:spPr bwMode="auto">
          <a:xfrm>
            <a:off x="7924800" y="6003778"/>
            <a:ext cx="685800" cy="593574"/>
          </a:xfrm>
          <a:prstGeom prst="rightArrow">
            <a:avLst/>
          </a:prstGeom>
          <a:solidFill>
            <a:schemeClr val="tx2">
              <a:lumMod val="75000"/>
            </a:schemeClr>
          </a:solidFill>
          <a:ln w="12700" cap="flat" cmpd="sng" algn="ctr">
            <a:solidFill>
              <a:schemeClr val="tx1"/>
            </a:solidFill>
            <a:prstDash val="solid"/>
            <a:round/>
            <a:headEnd type="none" w="med" len="med"/>
            <a:tailEnd type="none" w="med" len="med"/>
          </a:ln>
          <a:effectLst/>
        </p:spPr>
        <p:txBody>
          <a:bodyPr lIns="18000" tIns="10800" rIns="18000" bIns="10800" anchor="ctr">
            <a:spAutoFit/>
          </a:bodyPr>
          <a:lstStyle/>
          <a:p>
            <a:pPr algn="ctr" eaLnBrk="0" hangingPunct="0">
              <a:defRPr/>
            </a:pPr>
            <a:r>
              <a:rPr lang="de-DE" dirty="0" smtClean="0">
                <a:solidFill>
                  <a:schemeClr val="bg1"/>
                </a:solidFill>
                <a:cs typeface="Arial" pitchFamily="34" charset="0"/>
              </a:rPr>
              <a:t>CC</a:t>
            </a:r>
            <a:endParaRPr lang="de-DE" dirty="0">
              <a:solidFill>
                <a:schemeClr val="bg1"/>
              </a:solidFill>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116632"/>
            <a:ext cx="4295403" cy="145663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1670050" y="476672"/>
            <a:ext cx="7473950" cy="635000"/>
          </a:xfrm>
          <a:prstGeom prst="rect">
            <a:avLst/>
          </a:prstGeom>
          <a:noFill/>
          <a:ln w="9525">
            <a:noFill/>
            <a:miter lim="800000"/>
            <a:headEnd/>
            <a:tailEnd/>
          </a:ln>
        </p:spPr>
      </p:pic>
      <p:sp>
        <p:nvSpPr>
          <p:cNvPr id="5" name="Textfeld 4"/>
          <p:cNvSpPr txBox="1"/>
          <p:nvPr/>
        </p:nvSpPr>
        <p:spPr>
          <a:xfrm>
            <a:off x="971600" y="1844824"/>
            <a:ext cx="3168352" cy="369332"/>
          </a:xfrm>
          <a:prstGeom prst="rect">
            <a:avLst/>
          </a:prstGeom>
          <a:noFill/>
        </p:spPr>
        <p:txBody>
          <a:bodyPr wrap="square" rtlCol="0">
            <a:spAutoFit/>
          </a:bodyPr>
          <a:lstStyle/>
          <a:p>
            <a:r>
              <a:rPr lang="en-US" dirty="0" smtClean="0"/>
              <a:t>Kenneth Crews 2015 --- Serbia</a:t>
            </a:r>
            <a:endParaRPr lang="en-US" dirty="0"/>
          </a:p>
        </p:txBody>
      </p:sp>
      <p:pic>
        <p:nvPicPr>
          <p:cNvPr id="8194" name="Picture 2"/>
          <p:cNvPicPr>
            <a:picLocks noChangeAspect="1" noChangeArrowheads="1"/>
          </p:cNvPicPr>
          <p:nvPr/>
        </p:nvPicPr>
        <p:blipFill>
          <a:blip r:embed="rId4" cstate="print"/>
          <a:srcRect/>
          <a:stretch>
            <a:fillRect/>
          </a:stretch>
        </p:blipFill>
        <p:spPr bwMode="auto">
          <a:xfrm>
            <a:off x="899592" y="2348880"/>
            <a:ext cx="7334250" cy="3644900"/>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4042048" y="1412776"/>
            <a:ext cx="5101952" cy="904748"/>
          </a:xfrm>
          <a:prstGeom prst="rect">
            <a:avLst/>
          </a:prstGeom>
          <a:noFill/>
          <a:ln w="9525">
            <a:noFill/>
            <a:miter lim="800000"/>
            <a:headEnd/>
            <a:tailEnd/>
          </a:ln>
        </p:spPr>
      </p:pic>
      <p:sp>
        <p:nvSpPr>
          <p:cNvPr id="7" name="Pfeil nach oben 6"/>
          <p:cNvSpPr/>
          <p:nvPr/>
        </p:nvSpPr>
        <p:spPr>
          <a:xfrm>
            <a:off x="2987824" y="5877272"/>
            <a:ext cx="288032" cy="50405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116632"/>
            <a:ext cx="4295403" cy="145663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1670050" y="476672"/>
            <a:ext cx="7473950" cy="635000"/>
          </a:xfrm>
          <a:prstGeom prst="rect">
            <a:avLst/>
          </a:prstGeom>
          <a:noFill/>
          <a:ln w="9525">
            <a:noFill/>
            <a:miter lim="800000"/>
            <a:headEnd/>
            <a:tailEnd/>
          </a:ln>
        </p:spPr>
      </p:pic>
      <p:sp>
        <p:nvSpPr>
          <p:cNvPr id="5" name="Textfeld 4"/>
          <p:cNvSpPr txBox="1"/>
          <p:nvPr/>
        </p:nvSpPr>
        <p:spPr>
          <a:xfrm>
            <a:off x="971600" y="1844824"/>
            <a:ext cx="3168352" cy="369332"/>
          </a:xfrm>
          <a:prstGeom prst="rect">
            <a:avLst/>
          </a:prstGeom>
          <a:noFill/>
        </p:spPr>
        <p:txBody>
          <a:bodyPr wrap="square" rtlCol="0">
            <a:spAutoFit/>
          </a:bodyPr>
          <a:lstStyle/>
          <a:p>
            <a:r>
              <a:rPr lang="en-US" dirty="0" smtClean="0"/>
              <a:t>Kenneth Crews 2015 --- Serbia</a:t>
            </a:r>
            <a:endParaRPr lang="en-US" dirty="0"/>
          </a:p>
        </p:txBody>
      </p:sp>
      <p:pic>
        <p:nvPicPr>
          <p:cNvPr id="9218" name="Picture 2"/>
          <p:cNvPicPr>
            <a:picLocks noChangeAspect="1" noChangeArrowheads="1"/>
          </p:cNvPicPr>
          <p:nvPr/>
        </p:nvPicPr>
        <p:blipFill>
          <a:blip r:embed="rId4" cstate="print"/>
          <a:srcRect/>
          <a:stretch>
            <a:fillRect/>
          </a:stretch>
        </p:blipFill>
        <p:spPr bwMode="auto">
          <a:xfrm>
            <a:off x="971600" y="2276872"/>
            <a:ext cx="7226300" cy="1181100"/>
          </a:xfrm>
          <a:prstGeom prst="rect">
            <a:avLst/>
          </a:prstGeom>
          <a:noFill/>
          <a:ln w="9525">
            <a:noFill/>
            <a:miter lim="800000"/>
            <a:headEnd/>
            <a:tailEnd/>
          </a:ln>
        </p:spPr>
      </p:pic>
      <p:sp>
        <p:nvSpPr>
          <p:cNvPr id="7" name="Textfeld 6"/>
          <p:cNvSpPr txBox="1"/>
          <p:nvPr/>
        </p:nvSpPr>
        <p:spPr>
          <a:xfrm>
            <a:off x="3203848" y="3573016"/>
            <a:ext cx="864096" cy="461665"/>
          </a:xfrm>
          <a:prstGeom prst="rect">
            <a:avLst/>
          </a:prstGeom>
          <a:noFill/>
        </p:spPr>
        <p:txBody>
          <a:bodyPr wrap="square" rtlCol="0">
            <a:spAutoFit/>
          </a:bodyPr>
          <a:lstStyle/>
          <a:p>
            <a:pPr algn="ctr"/>
            <a:r>
              <a:rPr lang="en-US" sz="2400" b="1" dirty="0" smtClean="0"/>
              <a:t>but</a:t>
            </a:r>
            <a:endParaRPr lang="en-US" sz="2400" b="1" dirty="0"/>
          </a:p>
        </p:txBody>
      </p:sp>
      <p:pic>
        <p:nvPicPr>
          <p:cNvPr id="9219" name="Picture 3"/>
          <p:cNvPicPr>
            <a:picLocks noChangeAspect="1" noChangeArrowheads="1"/>
          </p:cNvPicPr>
          <p:nvPr/>
        </p:nvPicPr>
        <p:blipFill>
          <a:blip r:embed="rId5" cstate="print"/>
          <a:srcRect/>
          <a:stretch>
            <a:fillRect/>
          </a:stretch>
        </p:blipFill>
        <p:spPr bwMode="auto">
          <a:xfrm>
            <a:off x="0" y="3933056"/>
            <a:ext cx="9089579" cy="2736304"/>
          </a:xfrm>
          <a:prstGeom prst="rect">
            <a:avLst/>
          </a:prstGeom>
          <a:noFill/>
          <a:ln w="9525">
            <a:noFill/>
            <a:miter lim="800000"/>
            <a:headEnd/>
            <a:tailEnd/>
          </a:ln>
        </p:spPr>
      </p:pic>
      <p:pic>
        <p:nvPicPr>
          <p:cNvPr id="9" name="Picture 2"/>
          <p:cNvPicPr>
            <a:picLocks noChangeAspect="1" noChangeArrowheads="1"/>
          </p:cNvPicPr>
          <p:nvPr/>
        </p:nvPicPr>
        <p:blipFill>
          <a:blip r:embed="rId6" cstate="print"/>
          <a:srcRect/>
          <a:stretch>
            <a:fillRect/>
          </a:stretch>
        </p:blipFill>
        <p:spPr bwMode="auto">
          <a:xfrm>
            <a:off x="4427984" y="1196752"/>
            <a:ext cx="4716016" cy="90474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43608" y="332656"/>
            <a:ext cx="6908800" cy="11366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23528" y="1556792"/>
            <a:ext cx="6115050" cy="84772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95536" y="2492896"/>
            <a:ext cx="6048375" cy="1257300"/>
          </a:xfrm>
          <a:prstGeom prst="rect">
            <a:avLst/>
          </a:prstGeom>
          <a:noFill/>
          <a:ln w="9525">
            <a:noFill/>
            <a:miter lim="800000"/>
            <a:headEnd/>
            <a:tailEnd/>
          </a:ln>
        </p:spPr>
      </p:pic>
      <p:sp>
        <p:nvSpPr>
          <p:cNvPr id="13" name="Textfeld 12"/>
          <p:cNvSpPr txBox="1"/>
          <p:nvPr/>
        </p:nvSpPr>
        <p:spPr>
          <a:xfrm>
            <a:off x="6372200" y="1916832"/>
            <a:ext cx="2664296" cy="830997"/>
          </a:xfrm>
          <a:prstGeom prst="rect">
            <a:avLst/>
          </a:prstGeom>
          <a:solidFill>
            <a:srgbClr val="002060"/>
          </a:solidFill>
        </p:spPr>
        <p:txBody>
          <a:bodyPr wrap="square" rtlCol="0">
            <a:spAutoFit/>
          </a:bodyPr>
          <a:lstStyle/>
          <a:p>
            <a:pPr algn="ctr"/>
            <a:r>
              <a:rPr lang="en-US" sz="2400" dirty="0" err="1" smtClean="0">
                <a:solidFill>
                  <a:schemeClr val="bg1"/>
                </a:solidFill>
              </a:rPr>
              <a:t>Vervielfältigungs-recht</a:t>
            </a:r>
            <a:endParaRPr lang="en-US" sz="2400" dirty="0">
              <a:solidFill>
                <a:schemeClr val="bg1"/>
              </a:solidFill>
            </a:endParaRPr>
          </a:p>
        </p:txBody>
      </p:sp>
      <p:grpSp>
        <p:nvGrpSpPr>
          <p:cNvPr id="9" name="Gruppieren 8"/>
          <p:cNvGrpSpPr/>
          <p:nvPr/>
        </p:nvGrpSpPr>
        <p:grpSpPr>
          <a:xfrm>
            <a:off x="467544" y="4365104"/>
            <a:ext cx="5857875" cy="2282180"/>
            <a:chOff x="467544" y="4365104"/>
            <a:chExt cx="5857875" cy="2282180"/>
          </a:xfrm>
        </p:grpSpPr>
        <p:sp>
          <p:nvSpPr>
            <p:cNvPr id="14" name="Textfeld 13"/>
            <p:cNvSpPr txBox="1"/>
            <p:nvPr/>
          </p:nvSpPr>
          <p:spPr>
            <a:xfrm>
              <a:off x="467544" y="4365104"/>
              <a:ext cx="4176464" cy="369332"/>
            </a:xfrm>
            <a:prstGeom prst="rect">
              <a:avLst/>
            </a:prstGeom>
            <a:noFill/>
          </p:spPr>
          <p:txBody>
            <a:bodyPr wrap="square" rtlCol="0">
              <a:spAutoFit/>
            </a:bodyPr>
            <a:lstStyle/>
            <a:p>
              <a:r>
                <a:rPr lang="en-US" dirty="0" err="1" smtClean="0"/>
                <a:t>Unter</a:t>
              </a:r>
              <a:r>
                <a:rPr lang="en-US" dirty="0" smtClean="0"/>
                <a:t> </a:t>
              </a:r>
              <a:r>
                <a:rPr lang="en-US" dirty="0" err="1" smtClean="0"/>
                <a:t>dem</a:t>
              </a:r>
              <a:r>
                <a:rPr lang="en-US" dirty="0" smtClean="0"/>
                <a:t> </a:t>
              </a:r>
              <a:r>
                <a:rPr lang="en-US" dirty="0" err="1" smtClean="0"/>
                <a:t>Vorbehalt</a:t>
              </a:r>
              <a:r>
                <a:rPr lang="en-US" dirty="0" smtClean="0"/>
                <a:t> des </a:t>
              </a:r>
              <a:r>
                <a:rPr lang="en-US" dirty="0" err="1" smtClean="0"/>
                <a:t>Dreistufentests</a:t>
              </a:r>
              <a:endParaRPr lang="en-US" dirty="0"/>
            </a:p>
          </p:txBody>
        </p:sp>
        <p:pic>
          <p:nvPicPr>
            <p:cNvPr id="15" name="Picture 4"/>
            <p:cNvPicPr>
              <a:picLocks noChangeAspect="1" noChangeArrowheads="1"/>
            </p:cNvPicPr>
            <p:nvPr/>
          </p:nvPicPr>
          <p:blipFill>
            <a:blip r:embed="rId5" cstate="print"/>
            <a:srcRect/>
            <a:stretch>
              <a:fillRect/>
            </a:stretch>
          </p:blipFill>
          <p:spPr bwMode="auto">
            <a:xfrm>
              <a:off x="467544" y="5085184"/>
              <a:ext cx="5857875" cy="1562100"/>
            </a:xfrm>
            <a:prstGeom prst="rect">
              <a:avLst/>
            </a:prstGeom>
            <a:noFill/>
            <a:ln w="9525">
              <a:noFill/>
              <a:miter lim="800000"/>
              <a:headEnd/>
              <a:tailEnd/>
            </a:ln>
          </p:spPr>
        </p:pic>
      </p:grpSp>
      <p:sp>
        <p:nvSpPr>
          <p:cNvPr id="16" name="Textfeld 15"/>
          <p:cNvSpPr txBox="1"/>
          <p:nvPr/>
        </p:nvSpPr>
        <p:spPr>
          <a:xfrm>
            <a:off x="5004048" y="3501008"/>
            <a:ext cx="3960440" cy="1477328"/>
          </a:xfrm>
          <a:prstGeom prst="rect">
            <a:avLst/>
          </a:prstGeom>
          <a:noFill/>
        </p:spPr>
        <p:txBody>
          <a:bodyPr wrap="square" rtlCol="0">
            <a:spAutoFit/>
          </a:bodyPr>
          <a:lstStyle/>
          <a:p>
            <a:r>
              <a:rPr lang="de-DE" dirty="0" smtClean="0"/>
              <a:t>„Eine Nutzung im Zusammenhang mit der Online-Lieferung von geschützten Werken oder sonstigen Schutzgegen-ständen sollte nicht unter diese Aus-</a:t>
            </a:r>
            <a:r>
              <a:rPr lang="de-DE" dirty="0" err="1" smtClean="0"/>
              <a:t>nahme</a:t>
            </a:r>
            <a:r>
              <a:rPr lang="de-DE" dirty="0" smtClean="0"/>
              <a:t> fallen (40)</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43608" y="332656"/>
            <a:ext cx="6908800" cy="1136650"/>
          </a:xfrm>
          <a:prstGeom prst="rect">
            <a:avLst/>
          </a:prstGeom>
          <a:noFill/>
          <a:ln w="9525">
            <a:noFill/>
            <a:miter lim="800000"/>
            <a:headEnd/>
            <a:tailEnd/>
          </a:ln>
        </p:spPr>
      </p:pic>
      <p:sp>
        <p:nvSpPr>
          <p:cNvPr id="13" name="Textfeld 12"/>
          <p:cNvSpPr txBox="1"/>
          <p:nvPr/>
        </p:nvSpPr>
        <p:spPr>
          <a:xfrm>
            <a:off x="6300192" y="1484784"/>
            <a:ext cx="2664296" cy="830997"/>
          </a:xfrm>
          <a:prstGeom prst="rect">
            <a:avLst/>
          </a:prstGeom>
          <a:solidFill>
            <a:srgbClr val="002060"/>
          </a:solidFill>
        </p:spPr>
        <p:txBody>
          <a:bodyPr wrap="square" rtlCol="0">
            <a:spAutoFit/>
          </a:bodyPr>
          <a:lstStyle/>
          <a:p>
            <a:pPr algn="ctr"/>
            <a:r>
              <a:rPr lang="en-US" sz="2400" dirty="0" err="1" smtClean="0">
                <a:solidFill>
                  <a:schemeClr val="bg1"/>
                </a:solidFill>
              </a:rPr>
              <a:t>Vervielfältigungs-recht</a:t>
            </a:r>
            <a:endParaRPr lang="en-US" sz="2400" dirty="0">
              <a:solidFill>
                <a:schemeClr val="bg1"/>
              </a:solidFill>
            </a:endParaRPr>
          </a:p>
        </p:txBody>
      </p:sp>
      <p:pic>
        <p:nvPicPr>
          <p:cNvPr id="3074" name="Picture 2"/>
          <p:cNvPicPr>
            <a:picLocks noChangeAspect="1" noChangeArrowheads="1"/>
          </p:cNvPicPr>
          <p:nvPr/>
        </p:nvPicPr>
        <p:blipFill>
          <a:blip r:embed="rId3" cstate="print"/>
          <a:srcRect/>
          <a:stretch>
            <a:fillRect/>
          </a:stretch>
        </p:blipFill>
        <p:spPr bwMode="auto">
          <a:xfrm>
            <a:off x="179512" y="1484784"/>
            <a:ext cx="6134100" cy="914400"/>
          </a:xfrm>
          <a:prstGeom prst="rect">
            <a:avLst/>
          </a:prstGeom>
          <a:noFill/>
          <a:ln w="9525">
            <a:noFill/>
            <a:miter lim="800000"/>
            <a:headEnd/>
            <a:tailEnd/>
          </a:ln>
        </p:spPr>
      </p:pic>
      <p:sp>
        <p:nvSpPr>
          <p:cNvPr id="7" name="Textfeld 6"/>
          <p:cNvSpPr txBox="1"/>
          <p:nvPr/>
        </p:nvSpPr>
        <p:spPr>
          <a:xfrm>
            <a:off x="6300192" y="2348880"/>
            <a:ext cx="2664296" cy="2677656"/>
          </a:xfrm>
          <a:prstGeom prst="rect">
            <a:avLst/>
          </a:prstGeom>
          <a:solidFill>
            <a:srgbClr val="002060"/>
          </a:solidFill>
        </p:spPr>
        <p:txBody>
          <a:bodyPr wrap="square" rtlCol="0">
            <a:spAutoFit/>
          </a:bodyPr>
          <a:lstStyle/>
          <a:p>
            <a:r>
              <a:rPr lang="de-DE" sz="2400" dirty="0" smtClean="0">
                <a:solidFill>
                  <a:schemeClr val="bg1"/>
                </a:solidFill>
              </a:rPr>
              <a:t>Recht der </a:t>
            </a:r>
            <a:r>
              <a:rPr lang="de-DE" sz="2400" dirty="0" err="1" smtClean="0">
                <a:solidFill>
                  <a:schemeClr val="bg1"/>
                </a:solidFill>
              </a:rPr>
              <a:t>öffent-lichen</a:t>
            </a:r>
            <a:r>
              <a:rPr lang="de-DE" sz="2400" dirty="0" smtClean="0">
                <a:solidFill>
                  <a:schemeClr val="bg1"/>
                </a:solidFill>
              </a:rPr>
              <a:t> Wiedergabe von Werken und</a:t>
            </a:r>
          </a:p>
          <a:p>
            <a:r>
              <a:rPr lang="de-DE" sz="2400" dirty="0" smtClean="0">
                <a:solidFill>
                  <a:schemeClr val="bg1"/>
                </a:solidFill>
              </a:rPr>
              <a:t>Recht der </a:t>
            </a:r>
            <a:r>
              <a:rPr lang="de-DE" sz="2400" dirty="0" err="1" smtClean="0">
                <a:solidFill>
                  <a:schemeClr val="bg1"/>
                </a:solidFill>
              </a:rPr>
              <a:t>öffent-lichen</a:t>
            </a:r>
            <a:r>
              <a:rPr lang="de-DE" sz="2400" dirty="0" smtClean="0">
                <a:solidFill>
                  <a:schemeClr val="bg1"/>
                </a:solidFill>
              </a:rPr>
              <a:t> Zugänglich-</a:t>
            </a:r>
            <a:r>
              <a:rPr lang="de-DE" sz="2400" dirty="0" err="1" smtClean="0">
                <a:solidFill>
                  <a:schemeClr val="bg1"/>
                </a:solidFill>
              </a:rPr>
              <a:t>machung</a:t>
            </a:r>
            <a:r>
              <a:rPr lang="de-DE" sz="2400" dirty="0" smtClean="0">
                <a:solidFill>
                  <a:schemeClr val="bg1"/>
                </a:solidFill>
              </a:rPr>
              <a:t> sonstiger</a:t>
            </a:r>
          </a:p>
          <a:p>
            <a:r>
              <a:rPr lang="de-DE" sz="2400" dirty="0" smtClean="0">
                <a:solidFill>
                  <a:schemeClr val="bg1"/>
                </a:solidFill>
              </a:rPr>
              <a:t>Schutzgegenstände</a:t>
            </a:r>
            <a:endParaRPr lang="de-DE" sz="2400" dirty="0">
              <a:solidFill>
                <a:schemeClr val="bg1"/>
              </a:solidFill>
            </a:endParaRPr>
          </a:p>
        </p:txBody>
      </p:sp>
      <p:pic>
        <p:nvPicPr>
          <p:cNvPr id="3075" name="Picture 3"/>
          <p:cNvPicPr>
            <a:picLocks noChangeAspect="1" noChangeArrowheads="1"/>
          </p:cNvPicPr>
          <p:nvPr/>
        </p:nvPicPr>
        <p:blipFill>
          <a:blip r:embed="rId4" cstate="print"/>
          <a:srcRect/>
          <a:stretch>
            <a:fillRect/>
          </a:stretch>
        </p:blipFill>
        <p:spPr bwMode="auto">
          <a:xfrm>
            <a:off x="231626" y="2492896"/>
            <a:ext cx="5924550" cy="1800225"/>
          </a:xfrm>
          <a:prstGeom prst="rect">
            <a:avLst/>
          </a:prstGeom>
          <a:noFill/>
          <a:ln w="9525">
            <a:noFill/>
            <a:miter lim="800000"/>
            <a:headEnd/>
            <a:tailEnd/>
          </a:ln>
        </p:spPr>
      </p:pic>
      <p:grpSp>
        <p:nvGrpSpPr>
          <p:cNvPr id="11" name="Gruppieren 10"/>
          <p:cNvGrpSpPr/>
          <p:nvPr/>
        </p:nvGrpSpPr>
        <p:grpSpPr>
          <a:xfrm>
            <a:off x="467544" y="4365104"/>
            <a:ext cx="5857875" cy="2282180"/>
            <a:chOff x="467544" y="4365104"/>
            <a:chExt cx="5857875" cy="2282180"/>
          </a:xfrm>
        </p:grpSpPr>
        <p:sp>
          <p:nvSpPr>
            <p:cNvPr id="9" name="Textfeld 8"/>
            <p:cNvSpPr txBox="1"/>
            <p:nvPr/>
          </p:nvSpPr>
          <p:spPr>
            <a:xfrm>
              <a:off x="467544" y="4365104"/>
              <a:ext cx="4176464" cy="369332"/>
            </a:xfrm>
            <a:prstGeom prst="rect">
              <a:avLst/>
            </a:prstGeom>
            <a:noFill/>
          </p:spPr>
          <p:txBody>
            <a:bodyPr wrap="square" rtlCol="0">
              <a:spAutoFit/>
            </a:bodyPr>
            <a:lstStyle/>
            <a:p>
              <a:r>
                <a:rPr lang="en-US" dirty="0" err="1" smtClean="0"/>
                <a:t>Unter</a:t>
              </a:r>
              <a:r>
                <a:rPr lang="en-US" dirty="0" smtClean="0"/>
                <a:t> </a:t>
              </a:r>
              <a:r>
                <a:rPr lang="en-US" dirty="0" err="1" smtClean="0"/>
                <a:t>dem</a:t>
              </a:r>
              <a:r>
                <a:rPr lang="en-US" dirty="0" smtClean="0"/>
                <a:t> </a:t>
              </a:r>
              <a:r>
                <a:rPr lang="en-US" dirty="0" err="1" smtClean="0"/>
                <a:t>Vorbehalt</a:t>
              </a:r>
              <a:r>
                <a:rPr lang="en-US" dirty="0" smtClean="0"/>
                <a:t> des </a:t>
              </a:r>
              <a:r>
                <a:rPr lang="en-US" dirty="0" err="1" smtClean="0"/>
                <a:t>Dreistufentests</a:t>
              </a:r>
              <a:endParaRPr lang="en-US" dirty="0"/>
            </a:p>
          </p:txBody>
        </p:sp>
        <p:pic>
          <p:nvPicPr>
            <p:cNvPr id="3076" name="Picture 4"/>
            <p:cNvPicPr>
              <a:picLocks noChangeAspect="1" noChangeArrowheads="1"/>
            </p:cNvPicPr>
            <p:nvPr/>
          </p:nvPicPr>
          <p:blipFill>
            <a:blip r:embed="rId5" cstate="print"/>
            <a:srcRect/>
            <a:stretch>
              <a:fillRect/>
            </a:stretch>
          </p:blipFill>
          <p:spPr bwMode="auto">
            <a:xfrm>
              <a:off x="467544" y="5085184"/>
              <a:ext cx="5857875" cy="1562100"/>
            </a:xfrm>
            <a:prstGeom prst="rect">
              <a:avLst/>
            </a:prstGeom>
            <a:noFill/>
            <a:ln w="9525">
              <a:noFill/>
              <a:miter lim="800000"/>
              <a:headEnd/>
              <a:tailEnd/>
            </a:ln>
          </p:spPr>
        </p:pic>
      </p:grpSp>
      <p:sp>
        <p:nvSpPr>
          <p:cNvPr id="10" name="Pfeil nach unten 9"/>
          <p:cNvSpPr/>
          <p:nvPr/>
        </p:nvSpPr>
        <p:spPr>
          <a:xfrm>
            <a:off x="5796136" y="2204864"/>
            <a:ext cx="21602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43608" y="332656"/>
            <a:ext cx="6908800" cy="1136650"/>
          </a:xfrm>
          <a:prstGeom prst="rect">
            <a:avLst/>
          </a:prstGeom>
          <a:noFill/>
          <a:ln w="9525">
            <a:noFill/>
            <a:miter lim="800000"/>
            <a:headEnd/>
            <a:tailEnd/>
          </a:ln>
        </p:spPr>
      </p:pic>
      <p:sp>
        <p:nvSpPr>
          <p:cNvPr id="13" name="Textfeld 12"/>
          <p:cNvSpPr txBox="1"/>
          <p:nvPr/>
        </p:nvSpPr>
        <p:spPr>
          <a:xfrm>
            <a:off x="5724128" y="3068960"/>
            <a:ext cx="3240360" cy="1200329"/>
          </a:xfrm>
          <a:prstGeom prst="rect">
            <a:avLst/>
          </a:prstGeom>
          <a:solidFill>
            <a:srgbClr val="002060"/>
          </a:solidFill>
        </p:spPr>
        <p:txBody>
          <a:bodyPr wrap="square" rtlCol="0">
            <a:spAutoFit/>
          </a:bodyPr>
          <a:lstStyle/>
          <a:p>
            <a:r>
              <a:rPr lang="de-DE" sz="2400" dirty="0" smtClean="0">
                <a:solidFill>
                  <a:schemeClr val="bg1"/>
                </a:solidFill>
              </a:rPr>
              <a:t>Bibliotheken, Bildungs- </a:t>
            </a:r>
            <a:r>
              <a:rPr lang="de-DE" sz="2400" dirty="0" err="1" smtClean="0">
                <a:solidFill>
                  <a:schemeClr val="bg1"/>
                </a:solidFill>
              </a:rPr>
              <a:t>einrichtungen</a:t>
            </a:r>
            <a:r>
              <a:rPr lang="de-DE" sz="2400" dirty="0" smtClean="0">
                <a:solidFill>
                  <a:schemeClr val="bg1"/>
                </a:solidFill>
              </a:rPr>
              <a:t> oder Museen oder Archive</a:t>
            </a:r>
            <a:endParaRPr lang="de-DE" sz="2400" dirty="0">
              <a:solidFill>
                <a:schemeClr val="bg1"/>
              </a:solidFill>
            </a:endParaRPr>
          </a:p>
        </p:txBody>
      </p:sp>
      <p:pic>
        <p:nvPicPr>
          <p:cNvPr id="3074" name="Picture 2"/>
          <p:cNvPicPr>
            <a:picLocks noChangeAspect="1" noChangeArrowheads="1"/>
          </p:cNvPicPr>
          <p:nvPr/>
        </p:nvPicPr>
        <p:blipFill>
          <a:blip r:embed="rId3" cstate="print"/>
          <a:srcRect/>
          <a:stretch>
            <a:fillRect/>
          </a:stretch>
        </p:blipFill>
        <p:spPr bwMode="auto">
          <a:xfrm>
            <a:off x="179512" y="1484784"/>
            <a:ext cx="6134100" cy="914400"/>
          </a:xfrm>
          <a:prstGeom prst="rect">
            <a:avLst/>
          </a:prstGeom>
          <a:noFill/>
          <a:ln w="9525">
            <a:noFill/>
            <a:miter lim="800000"/>
            <a:headEnd/>
            <a:tailEnd/>
          </a:ln>
        </p:spPr>
      </p:pic>
      <p:sp>
        <p:nvSpPr>
          <p:cNvPr id="9" name="Textfeld 8"/>
          <p:cNvSpPr txBox="1"/>
          <p:nvPr/>
        </p:nvSpPr>
        <p:spPr>
          <a:xfrm>
            <a:off x="395536" y="6237312"/>
            <a:ext cx="4176464" cy="369332"/>
          </a:xfrm>
          <a:prstGeom prst="rect">
            <a:avLst/>
          </a:prstGeom>
          <a:noFill/>
        </p:spPr>
        <p:txBody>
          <a:bodyPr wrap="square" rtlCol="0">
            <a:spAutoFit/>
          </a:bodyPr>
          <a:lstStyle/>
          <a:p>
            <a:r>
              <a:rPr lang="en-US" dirty="0" err="1" smtClean="0"/>
              <a:t>Unter</a:t>
            </a:r>
            <a:r>
              <a:rPr lang="en-US" dirty="0" smtClean="0"/>
              <a:t> </a:t>
            </a:r>
            <a:r>
              <a:rPr lang="en-US" dirty="0" err="1" smtClean="0"/>
              <a:t>dem</a:t>
            </a:r>
            <a:r>
              <a:rPr lang="en-US" dirty="0" smtClean="0"/>
              <a:t> </a:t>
            </a:r>
            <a:r>
              <a:rPr lang="en-US" dirty="0" err="1" smtClean="0"/>
              <a:t>Vorbehalt</a:t>
            </a:r>
            <a:r>
              <a:rPr lang="en-US" dirty="0" smtClean="0"/>
              <a:t> des </a:t>
            </a:r>
            <a:r>
              <a:rPr lang="en-US" dirty="0" err="1" smtClean="0"/>
              <a:t>Dreistufentests</a:t>
            </a:r>
            <a:endParaRPr lang="en-US" dirty="0"/>
          </a:p>
        </p:txBody>
      </p:sp>
      <p:sp>
        <p:nvSpPr>
          <p:cNvPr id="11" name="Textfeld 10"/>
          <p:cNvSpPr txBox="1"/>
          <p:nvPr/>
        </p:nvSpPr>
        <p:spPr>
          <a:xfrm>
            <a:off x="395536" y="2780928"/>
            <a:ext cx="5400600" cy="3416320"/>
          </a:xfrm>
          <a:prstGeom prst="rect">
            <a:avLst/>
          </a:prstGeom>
          <a:noFill/>
        </p:spPr>
        <p:txBody>
          <a:bodyPr wrap="square" rtlCol="0">
            <a:spAutoFit/>
          </a:bodyPr>
          <a:lstStyle/>
          <a:p>
            <a:r>
              <a:rPr lang="de-DE" dirty="0" smtClean="0"/>
              <a:t>n) für die Nutzung von Werken und sonstigen Schutzgegenständen, für die keine Regelungen über Verkauf und Lizenzen gelten und die sich in den Sammlungen der Einrichtungen gemäß Absatz 2 Buchstabe c) befinden, durch ihre Wiedergabe oder Zugänglichmachung für einzelne Mitglieder der Öffentlichkeit zu Zwecken der Forschung und privater Studien auf </a:t>
            </a:r>
            <a:r>
              <a:rPr lang="de-DE" sz="2400" b="1" dirty="0" smtClean="0"/>
              <a:t>eigens hierfür eingerichteten Terminals in den Räumlichkeiten der genannten Einrichtungen.</a:t>
            </a:r>
          </a:p>
          <a:p>
            <a:endParaRPr lang="en-US" dirty="0"/>
          </a:p>
        </p:txBody>
      </p:sp>
      <p:sp>
        <p:nvSpPr>
          <p:cNvPr id="7" name="Pfeil nach oben 6"/>
          <p:cNvSpPr/>
          <p:nvPr/>
        </p:nvSpPr>
        <p:spPr>
          <a:xfrm>
            <a:off x="1691680" y="5445224"/>
            <a:ext cx="288032"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p:bldP spid="11"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43608" y="332656"/>
            <a:ext cx="6908800" cy="1136650"/>
          </a:xfrm>
          <a:prstGeom prst="rect">
            <a:avLst/>
          </a:prstGeom>
          <a:noFill/>
          <a:ln w="9525">
            <a:noFill/>
            <a:miter lim="800000"/>
            <a:headEnd/>
            <a:tailEnd/>
          </a:ln>
        </p:spPr>
      </p:pic>
      <p:sp>
        <p:nvSpPr>
          <p:cNvPr id="9" name="Textfeld 8"/>
          <p:cNvSpPr txBox="1"/>
          <p:nvPr/>
        </p:nvSpPr>
        <p:spPr>
          <a:xfrm>
            <a:off x="1187624" y="1844824"/>
            <a:ext cx="6336704" cy="2308324"/>
          </a:xfrm>
          <a:prstGeom prst="rect">
            <a:avLst/>
          </a:prstGeom>
          <a:noFill/>
        </p:spPr>
        <p:txBody>
          <a:bodyPr wrap="square" rtlCol="0">
            <a:spAutoFit/>
          </a:bodyPr>
          <a:lstStyle/>
          <a:p>
            <a:r>
              <a:rPr lang="en-US" dirty="0" smtClean="0"/>
              <a:t>Die </a:t>
            </a:r>
            <a:r>
              <a:rPr lang="en-US" dirty="0" err="1" smtClean="0"/>
              <a:t>Unzulänglichkeiten</a:t>
            </a:r>
            <a:r>
              <a:rPr lang="en-US" dirty="0" smtClean="0"/>
              <a:t> </a:t>
            </a:r>
            <a:r>
              <a:rPr lang="en-US" dirty="0" err="1" smtClean="0"/>
              <a:t>der</a:t>
            </a:r>
            <a:r>
              <a:rPr lang="en-US" dirty="0" smtClean="0"/>
              <a:t> </a:t>
            </a:r>
            <a:r>
              <a:rPr lang="en-US" dirty="0" err="1" smtClean="0"/>
              <a:t>Richtlinie</a:t>
            </a:r>
            <a:r>
              <a:rPr lang="en-US" dirty="0" smtClean="0"/>
              <a:t> von 2001, die </a:t>
            </a:r>
            <a:r>
              <a:rPr lang="en-US" dirty="0" err="1" smtClean="0"/>
              <a:t>Ende</a:t>
            </a:r>
            <a:r>
              <a:rPr lang="en-US" dirty="0" smtClean="0"/>
              <a:t> des </a:t>
            </a:r>
            <a:r>
              <a:rPr lang="en-US" dirty="0" err="1" smtClean="0"/>
              <a:t>letzten</a:t>
            </a:r>
            <a:r>
              <a:rPr lang="en-US" dirty="0" smtClean="0"/>
              <a:t> </a:t>
            </a:r>
            <a:r>
              <a:rPr lang="en-US" dirty="0" err="1" smtClean="0"/>
              <a:t>Jahrhunderts</a:t>
            </a:r>
            <a:r>
              <a:rPr lang="en-US" dirty="0" smtClean="0"/>
              <a:t> </a:t>
            </a:r>
            <a:r>
              <a:rPr lang="en-US" dirty="0" err="1" smtClean="0"/>
              <a:t>entworfen</a:t>
            </a:r>
            <a:r>
              <a:rPr lang="en-US" dirty="0" smtClean="0"/>
              <a:t> </a:t>
            </a:r>
            <a:r>
              <a:rPr lang="en-US" dirty="0" err="1" smtClean="0"/>
              <a:t>wurde</a:t>
            </a:r>
            <a:r>
              <a:rPr lang="en-US" dirty="0" smtClean="0"/>
              <a:t>, </a:t>
            </a:r>
            <a:r>
              <a:rPr lang="en-US" dirty="0" err="1" smtClean="0"/>
              <a:t>sind</a:t>
            </a:r>
            <a:r>
              <a:rPr lang="en-US" dirty="0" smtClean="0"/>
              <a:t> </a:t>
            </a:r>
            <a:r>
              <a:rPr lang="en-US" dirty="0" err="1" smtClean="0"/>
              <a:t>für</a:t>
            </a:r>
            <a:r>
              <a:rPr lang="en-US" dirty="0" smtClean="0"/>
              <a:t> </a:t>
            </a:r>
            <a:r>
              <a:rPr lang="en-US" dirty="0" err="1" smtClean="0"/>
              <a:t>jedermann</a:t>
            </a:r>
            <a:r>
              <a:rPr lang="en-US" dirty="0" smtClean="0"/>
              <a:t> </a:t>
            </a:r>
            <a:r>
              <a:rPr lang="en-US" dirty="0" err="1" smtClean="0"/>
              <a:t>offensichtlich</a:t>
            </a:r>
            <a:r>
              <a:rPr lang="en-US" dirty="0" smtClean="0"/>
              <a:t> .</a:t>
            </a:r>
          </a:p>
          <a:p>
            <a:endParaRPr lang="en-US" dirty="0" smtClean="0"/>
          </a:p>
          <a:p>
            <a:r>
              <a:rPr lang="en-US" dirty="0" smtClean="0"/>
              <a:t>Die </a:t>
            </a:r>
            <a:r>
              <a:rPr lang="en-US" dirty="0" err="1" smtClean="0"/>
              <a:t>Umsetzungen</a:t>
            </a:r>
            <a:r>
              <a:rPr lang="en-US" dirty="0" smtClean="0"/>
              <a:t> </a:t>
            </a:r>
            <a:r>
              <a:rPr lang="en-US" dirty="0" err="1" smtClean="0"/>
              <a:t>dieser</a:t>
            </a:r>
            <a:r>
              <a:rPr lang="en-US" dirty="0" smtClean="0"/>
              <a:t> </a:t>
            </a:r>
            <a:r>
              <a:rPr lang="en-US" dirty="0" err="1" smtClean="0"/>
              <a:t>Richtlinie</a:t>
            </a:r>
            <a:r>
              <a:rPr lang="en-US" dirty="0" smtClean="0"/>
              <a:t> in das </a:t>
            </a:r>
            <a:r>
              <a:rPr lang="en-US" dirty="0" err="1" smtClean="0"/>
              <a:t>jeweilige</a:t>
            </a:r>
            <a:r>
              <a:rPr lang="en-US" dirty="0" smtClean="0"/>
              <a:t> </a:t>
            </a:r>
            <a:r>
              <a:rPr lang="en-US" dirty="0" err="1" smtClean="0"/>
              <a:t>nationale</a:t>
            </a:r>
            <a:r>
              <a:rPr lang="en-US" dirty="0" smtClean="0"/>
              <a:t> </a:t>
            </a:r>
            <a:r>
              <a:rPr lang="en-US" dirty="0" err="1" smtClean="0"/>
              <a:t>Urheberrecht</a:t>
            </a:r>
            <a:r>
              <a:rPr lang="en-US" dirty="0" smtClean="0"/>
              <a:t> </a:t>
            </a:r>
            <a:r>
              <a:rPr lang="en-US" dirty="0" err="1" smtClean="0"/>
              <a:t>entsprechicht</a:t>
            </a:r>
            <a:r>
              <a:rPr lang="en-US" dirty="0" smtClean="0"/>
              <a:t> </a:t>
            </a:r>
            <a:r>
              <a:rPr lang="en-US" dirty="0" err="1" smtClean="0"/>
              <a:t>keineswegs</a:t>
            </a:r>
            <a:r>
              <a:rPr lang="en-US" dirty="0" smtClean="0"/>
              <a:t> den </a:t>
            </a:r>
            <a:r>
              <a:rPr lang="en-US" dirty="0" err="1" smtClean="0"/>
              <a:t>Bedürfnissen</a:t>
            </a:r>
            <a:r>
              <a:rPr lang="en-US" dirty="0" smtClean="0"/>
              <a:t> von </a:t>
            </a:r>
            <a:r>
              <a:rPr lang="en-US" dirty="0" err="1" smtClean="0"/>
              <a:t>Bildung</a:t>
            </a:r>
            <a:r>
              <a:rPr lang="en-US" dirty="0" smtClean="0"/>
              <a:t>, </a:t>
            </a:r>
            <a:r>
              <a:rPr lang="en-US" dirty="0" err="1" smtClean="0"/>
              <a:t>Wissenschaft</a:t>
            </a:r>
            <a:r>
              <a:rPr lang="en-US" dirty="0" smtClean="0"/>
              <a:t> und </a:t>
            </a:r>
            <a:r>
              <a:rPr lang="en-US" dirty="0" err="1" smtClean="0"/>
              <a:t>Bibliotheken</a:t>
            </a:r>
            <a:r>
              <a:rPr lang="en-US" dirty="0" smtClean="0"/>
              <a:t> </a:t>
            </a:r>
            <a:r>
              <a:rPr lang="en-US" dirty="0" err="1" smtClean="0"/>
              <a:t>für</a:t>
            </a:r>
            <a:r>
              <a:rPr lang="en-US" dirty="0" smtClean="0"/>
              <a:t> die </a:t>
            </a:r>
            <a:r>
              <a:rPr lang="en-US" dirty="0" err="1" smtClean="0"/>
              <a:t>Nutzung</a:t>
            </a:r>
            <a:r>
              <a:rPr lang="en-US" dirty="0" smtClean="0"/>
              <a:t> von </a:t>
            </a:r>
            <a:r>
              <a:rPr lang="en-US" dirty="0" err="1" smtClean="0"/>
              <a:t>Wissen</a:t>
            </a:r>
            <a:r>
              <a:rPr lang="en-US" dirty="0" smtClean="0"/>
              <a:t> und Information in </a:t>
            </a:r>
            <a:r>
              <a:rPr lang="en-US" dirty="0" err="1" smtClean="0"/>
              <a:t>elektronischen</a:t>
            </a:r>
            <a:r>
              <a:rPr lang="en-US" dirty="0" smtClean="0"/>
              <a:t> </a:t>
            </a:r>
            <a:r>
              <a:rPr lang="en-US" dirty="0" err="1" smtClean="0"/>
              <a:t>Räumen</a:t>
            </a:r>
            <a:r>
              <a:rPr lang="en-US" dirty="0" smtClean="0"/>
              <a:t>.</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0" y="0"/>
            <a:ext cx="9144000" cy="812800"/>
          </a:xfrm>
          <a:prstGeom prst="rect">
            <a:avLst/>
          </a:prstGeom>
          <a:solidFill>
            <a:srgbClr val="002060"/>
          </a:solidFill>
          <a:ln w="9525">
            <a:noFill/>
            <a:miter lim="800000"/>
            <a:headEnd/>
            <a:tailEnd/>
          </a:ln>
        </p:spPr>
        <p:txBody>
          <a:bodyPr lIns="0" rIns="0">
            <a:spAutoFit/>
          </a:bodyPr>
          <a:lstStyle/>
          <a:p>
            <a:pPr algn="ctr" eaLnBrk="0" hangingPunct="0">
              <a:lnSpc>
                <a:spcPct val="90000"/>
              </a:lnSpc>
            </a:pPr>
            <a:r>
              <a:rPr lang="de-DE" sz="2600" i="1" dirty="0">
                <a:solidFill>
                  <a:schemeClr val="bg1"/>
                </a:solidFill>
              </a:rPr>
              <a:t>Urheberrecht -  2. Korb – Probleme für Bildung und Wissen-</a:t>
            </a:r>
            <a:r>
              <a:rPr lang="de-DE" sz="2600" i="1" dirty="0" err="1">
                <a:solidFill>
                  <a:schemeClr val="bg1"/>
                </a:solidFill>
              </a:rPr>
              <a:t>schaft</a:t>
            </a:r>
            <a:r>
              <a:rPr lang="de-DE" sz="2600" i="1" dirty="0">
                <a:solidFill>
                  <a:schemeClr val="bg1"/>
                </a:solidFill>
              </a:rPr>
              <a:t> – Schranke in § </a:t>
            </a:r>
            <a:r>
              <a:rPr lang="de-DE" sz="2600" i="1" dirty="0" err="1">
                <a:solidFill>
                  <a:schemeClr val="bg1"/>
                </a:solidFill>
              </a:rPr>
              <a:t>52a</a:t>
            </a:r>
            <a:r>
              <a:rPr lang="de-DE" sz="2600" i="1" dirty="0">
                <a:solidFill>
                  <a:schemeClr val="bg1"/>
                </a:solidFill>
              </a:rPr>
              <a:t> für Unterricht und Forschung</a:t>
            </a:r>
          </a:p>
        </p:txBody>
      </p:sp>
      <p:pic>
        <p:nvPicPr>
          <p:cNvPr id="8" name="Picture 3"/>
          <p:cNvPicPr>
            <a:picLocks noChangeAspect="1" noChangeArrowheads="1"/>
          </p:cNvPicPr>
          <p:nvPr/>
        </p:nvPicPr>
        <p:blipFill>
          <a:blip r:embed="rId2" cstate="print"/>
          <a:srcRect/>
          <a:stretch>
            <a:fillRect/>
          </a:stretch>
        </p:blipFill>
        <p:spPr bwMode="auto">
          <a:xfrm rot="10800000" flipH="1" flipV="1">
            <a:off x="131763" y="1524000"/>
            <a:ext cx="7862887" cy="4572000"/>
          </a:xfrm>
          <a:prstGeom prst="rect">
            <a:avLst/>
          </a:prstGeom>
          <a:noFill/>
          <a:ln w="9525">
            <a:noFill/>
            <a:miter lim="800000"/>
            <a:headEnd/>
            <a:tailEnd/>
          </a:ln>
        </p:spPr>
      </p:pic>
      <p:sp>
        <p:nvSpPr>
          <p:cNvPr id="10" name="AutoShape 4"/>
          <p:cNvSpPr>
            <a:spLocks noChangeArrowheads="1"/>
          </p:cNvSpPr>
          <p:nvPr/>
        </p:nvSpPr>
        <p:spPr bwMode="auto">
          <a:xfrm>
            <a:off x="115888" y="838200"/>
            <a:ext cx="2170112" cy="492125"/>
          </a:xfrm>
          <a:prstGeom prst="wedgeRectCallout">
            <a:avLst>
              <a:gd name="adj1" fmla="val 39440"/>
              <a:gd name="adj2" fmla="val 255815"/>
            </a:avLst>
          </a:prstGeom>
          <a:solidFill>
            <a:srgbClr val="CBCBCB">
              <a:alpha val="50195"/>
            </a:srgbClr>
          </a:solidFill>
          <a:ln w="9525">
            <a:noFill/>
            <a:miter lim="800000"/>
            <a:headEnd/>
            <a:tailEnd/>
          </a:ln>
        </p:spPr>
        <p:txBody>
          <a:bodyPr lIns="0" tIns="0" rIns="0" bIns="0">
            <a:spAutoFit/>
          </a:bodyPr>
          <a:lstStyle/>
          <a:p>
            <a:pPr algn="ctr" eaLnBrk="0" hangingPunct="0">
              <a:buFont typeface="Wingdings" pitchFamily="2" charset="2"/>
              <a:buNone/>
            </a:pPr>
            <a:r>
              <a:rPr lang="de-DE" sz="1600">
                <a:solidFill>
                  <a:srgbClr val="003366"/>
                </a:solidFill>
              </a:rPr>
              <a:t>nur kleine Teile eines Werkes</a:t>
            </a:r>
          </a:p>
        </p:txBody>
      </p:sp>
      <p:sp>
        <p:nvSpPr>
          <p:cNvPr id="12" name="AutoShape 5"/>
          <p:cNvSpPr>
            <a:spLocks noChangeArrowheads="1"/>
          </p:cNvSpPr>
          <p:nvPr/>
        </p:nvSpPr>
        <p:spPr bwMode="auto">
          <a:xfrm>
            <a:off x="2782888" y="914400"/>
            <a:ext cx="2170112" cy="492125"/>
          </a:xfrm>
          <a:prstGeom prst="wedgeRectCallout">
            <a:avLst>
              <a:gd name="adj1" fmla="val -150380"/>
              <a:gd name="adj2" fmla="val 341773"/>
            </a:avLst>
          </a:prstGeom>
          <a:solidFill>
            <a:srgbClr val="CBCBCB">
              <a:alpha val="50195"/>
            </a:srgbClr>
          </a:solidFill>
          <a:ln w="9525">
            <a:noFill/>
            <a:miter lim="800000"/>
            <a:headEnd/>
            <a:tailEnd/>
          </a:ln>
        </p:spPr>
        <p:txBody>
          <a:bodyPr lIns="0" tIns="0" rIns="0" bIns="0">
            <a:spAutoFit/>
          </a:bodyPr>
          <a:lstStyle/>
          <a:p>
            <a:pPr algn="ctr" eaLnBrk="0" hangingPunct="0">
              <a:buFont typeface="Wingdings" pitchFamily="2" charset="2"/>
              <a:buNone/>
            </a:pPr>
            <a:r>
              <a:rPr lang="de-DE" sz="1600">
                <a:solidFill>
                  <a:srgbClr val="003366"/>
                </a:solidFill>
              </a:rPr>
              <a:t>nur für die Nutzung IM Unterricht</a:t>
            </a:r>
          </a:p>
        </p:txBody>
      </p:sp>
      <p:sp>
        <p:nvSpPr>
          <p:cNvPr id="14" name="AutoShape 6"/>
          <p:cNvSpPr>
            <a:spLocks noChangeArrowheads="1"/>
          </p:cNvSpPr>
          <p:nvPr/>
        </p:nvSpPr>
        <p:spPr bwMode="auto">
          <a:xfrm>
            <a:off x="6973888" y="2514600"/>
            <a:ext cx="2170112" cy="738188"/>
          </a:xfrm>
          <a:prstGeom prst="wedgeRectCallout">
            <a:avLst>
              <a:gd name="adj1" fmla="val -222958"/>
              <a:gd name="adj2" fmla="val 59435"/>
            </a:avLst>
          </a:prstGeom>
          <a:solidFill>
            <a:srgbClr val="CBCBCB">
              <a:alpha val="50195"/>
            </a:srgbClr>
          </a:solidFill>
          <a:ln w="9525">
            <a:noFill/>
            <a:miter lim="800000"/>
            <a:headEnd/>
            <a:tailEnd/>
          </a:ln>
        </p:spPr>
        <p:txBody>
          <a:bodyPr lIns="0" tIns="0" rIns="0" bIns="0">
            <a:spAutoFit/>
          </a:bodyPr>
          <a:lstStyle/>
          <a:p>
            <a:pPr algn="ctr" eaLnBrk="0" hangingPunct="0">
              <a:buFont typeface="Wingdings" pitchFamily="2" charset="2"/>
              <a:buNone/>
            </a:pPr>
            <a:r>
              <a:rPr lang="de-DE" sz="1600">
                <a:solidFill>
                  <a:srgbClr val="000099"/>
                </a:solidFill>
              </a:rPr>
              <a:t>nur für die bestimmt abgegrenzten Teilnehmer von Kursen</a:t>
            </a:r>
          </a:p>
        </p:txBody>
      </p:sp>
      <p:sp>
        <p:nvSpPr>
          <p:cNvPr id="15" name="AutoShape 7"/>
          <p:cNvSpPr>
            <a:spLocks noChangeArrowheads="1"/>
          </p:cNvSpPr>
          <p:nvPr/>
        </p:nvSpPr>
        <p:spPr bwMode="auto">
          <a:xfrm>
            <a:off x="7239000" y="1676400"/>
            <a:ext cx="1828800" cy="733425"/>
          </a:xfrm>
          <a:prstGeom prst="wedgeRectCallout">
            <a:avLst>
              <a:gd name="adj1" fmla="val -313588"/>
              <a:gd name="adj2" fmla="val 301977"/>
            </a:avLst>
          </a:prstGeom>
          <a:solidFill>
            <a:srgbClr val="CBCBCB">
              <a:alpha val="50195"/>
            </a:srgbClr>
          </a:solidFill>
          <a:ln w="9525">
            <a:noFill/>
            <a:miter lim="800000"/>
            <a:headEnd/>
            <a:tailEnd/>
          </a:ln>
        </p:spPr>
        <p:txBody>
          <a:bodyPr lIns="0" tIns="0" rIns="0" bIns="0">
            <a:spAutoFit/>
          </a:bodyPr>
          <a:lstStyle/>
          <a:p>
            <a:pPr algn="ctr" eaLnBrk="0" hangingPunct="0">
              <a:buFont typeface="Wingdings" pitchFamily="2" charset="2"/>
              <a:buNone/>
            </a:pPr>
            <a:r>
              <a:rPr lang="de-DE" sz="1600">
                <a:solidFill>
                  <a:srgbClr val="000099"/>
                </a:solidFill>
              </a:rPr>
              <a:t>für die Nutzung genau definierter Forschungsgruppen</a:t>
            </a:r>
          </a:p>
        </p:txBody>
      </p:sp>
      <p:sp>
        <p:nvSpPr>
          <p:cNvPr id="16" name="AutoShape 8"/>
          <p:cNvSpPr>
            <a:spLocks noChangeArrowheads="1"/>
          </p:cNvSpPr>
          <p:nvPr/>
        </p:nvSpPr>
        <p:spPr bwMode="auto">
          <a:xfrm>
            <a:off x="5526088" y="990600"/>
            <a:ext cx="2934344" cy="492443"/>
          </a:xfrm>
          <a:prstGeom prst="wedgeRectCallout">
            <a:avLst>
              <a:gd name="adj1" fmla="val -24648"/>
              <a:gd name="adj2" fmla="val 154616"/>
            </a:avLst>
          </a:prstGeom>
          <a:solidFill>
            <a:srgbClr val="CBCBCB">
              <a:alpha val="50195"/>
            </a:srgbClr>
          </a:solidFill>
          <a:ln w="9525">
            <a:noFill/>
            <a:miter lim="800000"/>
            <a:headEnd/>
            <a:tailEnd/>
          </a:ln>
        </p:spPr>
        <p:txBody>
          <a:bodyPr wrap="square" lIns="0" tIns="0" rIns="0" bIns="0">
            <a:spAutoFit/>
          </a:bodyPr>
          <a:lstStyle/>
          <a:p>
            <a:pPr algn="ctr" eaLnBrk="0" hangingPunct="0">
              <a:buFont typeface="Wingdings" pitchFamily="2" charset="2"/>
              <a:buNone/>
            </a:pPr>
            <a:r>
              <a:rPr lang="de-DE" sz="1600" dirty="0">
                <a:solidFill>
                  <a:srgbClr val="003366"/>
                </a:solidFill>
              </a:rPr>
              <a:t>befristet bis Ende 2006 –verlängert bis 2008 </a:t>
            </a:r>
            <a:r>
              <a:rPr lang="de-DE" sz="1600" dirty="0" smtClean="0">
                <a:solidFill>
                  <a:srgbClr val="003366"/>
                </a:solidFill>
              </a:rPr>
              <a:t> - Ende 2014 entfristet</a:t>
            </a:r>
            <a:endParaRPr lang="de-DE" sz="1600" dirty="0">
              <a:solidFill>
                <a:srgbClr val="003366"/>
              </a:solidFill>
            </a:endParaRPr>
          </a:p>
        </p:txBody>
      </p:sp>
      <p:sp>
        <p:nvSpPr>
          <p:cNvPr id="17" name="AutoShape 9"/>
          <p:cNvSpPr>
            <a:spLocks noChangeArrowheads="1"/>
          </p:cNvSpPr>
          <p:nvPr/>
        </p:nvSpPr>
        <p:spPr bwMode="auto">
          <a:xfrm>
            <a:off x="5830888" y="3124200"/>
            <a:ext cx="2322512" cy="733425"/>
          </a:xfrm>
          <a:prstGeom prst="wedgeRectCallout">
            <a:avLst>
              <a:gd name="adj1" fmla="val -199009"/>
              <a:gd name="adj2" fmla="val 221269"/>
            </a:avLst>
          </a:prstGeom>
          <a:solidFill>
            <a:srgbClr val="CBCBCB">
              <a:alpha val="50195"/>
            </a:srgbClr>
          </a:solidFill>
          <a:ln w="9525">
            <a:noFill/>
            <a:miter lim="800000"/>
            <a:headEnd/>
            <a:tailEnd/>
          </a:ln>
        </p:spPr>
        <p:txBody>
          <a:bodyPr lIns="0" tIns="0" rIns="0" bIns="0">
            <a:spAutoFit/>
          </a:bodyPr>
          <a:lstStyle/>
          <a:p>
            <a:pPr algn="ctr" eaLnBrk="0" hangingPunct="0">
              <a:buFont typeface="Wingdings" pitchFamily="2" charset="2"/>
              <a:buNone/>
            </a:pPr>
            <a:r>
              <a:rPr lang="de-DE" sz="1600">
                <a:solidFill>
                  <a:srgbClr val="003366"/>
                </a:solidFill>
              </a:rPr>
              <a:t>ohne direktes oder indirektes kommerzielles Interesse</a:t>
            </a:r>
          </a:p>
        </p:txBody>
      </p:sp>
      <p:sp>
        <p:nvSpPr>
          <p:cNvPr id="18" name="AutoShape 10"/>
          <p:cNvSpPr>
            <a:spLocks noChangeArrowheads="1"/>
          </p:cNvSpPr>
          <p:nvPr/>
        </p:nvSpPr>
        <p:spPr bwMode="auto">
          <a:xfrm>
            <a:off x="6973888" y="3886200"/>
            <a:ext cx="2170112" cy="984250"/>
          </a:xfrm>
          <a:prstGeom prst="wedgeRectCallout">
            <a:avLst>
              <a:gd name="adj1" fmla="val -201060"/>
              <a:gd name="adj2" fmla="val 96917"/>
            </a:avLst>
          </a:prstGeom>
          <a:solidFill>
            <a:srgbClr val="CBCBCB">
              <a:alpha val="50195"/>
            </a:srgbClr>
          </a:solidFill>
          <a:ln w="9525">
            <a:noFill/>
            <a:miter lim="800000"/>
            <a:headEnd/>
            <a:tailEnd/>
          </a:ln>
        </p:spPr>
        <p:txBody>
          <a:bodyPr lIns="0" tIns="0" rIns="0" bIns="0">
            <a:spAutoFit/>
          </a:bodyPr>
          <a:lstStyle/>
          <a:p>
            <a:pPr algn="ctr" eaLnBrk="0" hangingPunct="0">
              <a:buFont typeface="Wingdings" pitchFamily="2" charset="2"/>
              <a:buNone/>
            </a:pPr>
            <a:r>
              <a:rPr lang="de-DE" sz="1600">
                <a:solidFill>
                  <a:srgbClr val="000099"/>
                </a:solidFill>
              </a:rPr>
              <a:t>Nutzung in Schulen nur mit expliziter Zustimmung der Rechtsinhaber</a:t>
            </a:r>
          </a:p>
        </p:txBody>
      </p:sp>
      <p:sp>
        <p:nvSpPr>
          <p:cNvPr id="19" name="AutoShape 11"/>
          <p:cNvSpPr>
            <a:spLocks noChangeArrowheads="1"/>
          </p:cNvSpPr>
          <p:nvPr/>
        </p:nvSpPr>
        <p:spPr bwMode="auto">
          <a:xfrm>
            <a:off x="6049963" y="5029200"/>
            <a:ext cx="2713037" cy="733425"/>
          </a:xfrm>
          <a:prstGeom prst="wedgeRectCallout">
            <a:avLst>
              <a:gd name="adj1" fmla="val -67722"/>
              <a:gd name="adj2" fmla="val 29032"/>
            </a:avLst>
          </a:prstGeom>
          <a:solidFill>
            <a:srgbClr val="CBCBCB">
              <a:alpha val="50195"/>
            </a:srgbClr>
          </a:solidFill>
          <a:ln w="9525">
            <a:noFill/>
            <a:miter lim="800000"/>
            <a:headEnd/>
            <a:tailEnd/>
          </a:ln>
        </p:spPr>
        <p:txBody>
          <a:bodyPr lIns="0" tIns="0" rIns="0" bIns="0">
            <a:spAutoFit/>
          </a:bodyPr>
          <a:lstStyle/>
          <a:p>
            <a:pPr algn="ctr" eaLnBrk="0" hangingPunct="0">
              <a:buFont typeface="Wingdings" pitchFamily="2" charset="2"/>
              <a:buNone/>
            </a:pPr>
            <a:r>
              <a:rPr lang="de-DE" sz="1600">
                <a:solidFill>
                  <a:srgbClr val="003366"/>
                </a:solidFill>
              </a:rPr>
              <a:t>Nutzung von Filmen erst nach 2 Jahren der Verwertung in Filmtheatern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P spid="12" grpId="0" animBg="1" autoUpdateAnimBg="0"/>
      <p:bldP spid="14" grpId="0" animBg="1" autoUpdateAnimBg="0"/>
      <p:bldP spid="15" grpId="0" animBg="1" autoUpdateAnimBg="0"/>
      <p:bldP spid="16" grpId="0" animBg="1" autoUpdateAnimBg="0"/>
      <p:bldP spid="17" grpId="0" animBg="1" autoUpdateAnimBg="0"/>
      <p:bldP spid="18" grpId="0" animBg="1" autoUpdateAnimBg="0"/>
      <p:bldP spid="19"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5"/>
          <p:cNvGrpSpPr/>
          <p:nvPr/>
        </p:nvGrpSpPr>
        <p:grpSpPr>
          <a:xfrm>
            <a:off x="323528" y="836712"/>
            <a:ext cx="8172400" cy="5637436"/>
            <a:chOff x="288032" y="881336"/>
            <a:chExt cx="8172400" cy="5637436"/>
          </a:xfrm>
          <a:solidFill>
            <a:schemeClr val="bg1">
              <a:lumMod val="85000"/>
            </a:schemeClr>
          </a:solidFill>
        </p:grpSpPr>
        <p:pic>
          <p:nvPicPr>
            <p:cNvPr id="7" name="Picture 2"/>
            <p:cNvPicPr>
              <a:picLocks noChangeAspect="1" noChangeArrowheads="1"/>
            </p:cNvPicPr>
            <p:nvPr/>
          </p:nvPicPr>
          <p:blipFill>
            <a:blip r:embed="rId3" cstate="print"/>
            <a:srcRect/>
            <a:stretch>
              <a:fillRect/>
            </a:stretch>
          </p:blipFill>
          <p:spPr bwMode="auto">
            <a:xfrm>
              <a:off x="288032" y="881336"/>
              <a:ext cx="8172400" cy="5637436"/>
            </a:xfrm>
            <a:prstGeom prst="rect">
              <a:avLst/>
            </a:prstGeom>
            <a:grpFill/>
            <a:ln w="9525">
              <a:noFill/>
              <a:miter lim="800000"/>
              <a:headEnd/>
              <a:tailEnd/>
            </a:ln>
          </p:spPr>
        </p:pic>
        <p:sp>
          <p:nvSpPr>
            <p:cNvPr id="8" name="Textfeld 7"/>
            <p:cNvSpPr txBox="1"/>
            <p:nvPr/>
          </p:nvSpPr>
          <p:spPr>
            <a:xfrm>
              <a:off x="3779912" y="6021288"/>
              <a:ext cx="4608512" cy="307777"/>
            </a:xfrm>
            <a:prstGeom prst="rect">
              <a:avLst/>
            </a:prstGeom>
            <a:grpFill/>
          </p:spPr>
          <p:txBody>
            <a:bodyPr wrap="square" rtlCol="0">
              <a:spAutoFit/>
            </a:bodyPr>
            <a:lstStyle/>
            <a:p>
              <a:r>
                <a:rPr lang="en-US" sz="1400" dirty="0" smtClean="0"/>
                <a:t>http://commentneelie.eu/speech.php?sp=SPEECH/14/528</a:t>
              </a:r>
              <a:endParaRPr lang="en-US" sz="1400" dirty="0"/>
            </a:p>
          </p:txBody>
        </p:sp>
      </p:grpSp>
      <p:sp>
        <p:nvSpPr>
          <p:cNvPr id="4" name="Textfeld 13"/>
          <p:cNvSpPr txBox="1">
            <a:spLocks noChangeArrowheads="1"/>
          </p:cNvSpPr>
          <p:nvPr/>
        </p:nvSpPr>
        <p:spPr bwMode="auto">
          <a:xfrm>
            <a:off x="683568" y="764704"/>
            <a:ext cx="7668344" cy="523220"/>
          </a:xfrm>
          <a:prstGeom prst="rect">
            <a:avLst/>
          </a:prstGeom>
          <a:solidFill>
            <a:schemeClr val="bg1">
              <a:lumMod val="85000"/>
            </a:schemeClr>
          </a:solidFill>
          <a:ln w="9525">
            <a:noFill/>
            <a:miter lim="800000"/>
            <a:headEnd/>
            <a:tailEnd/>
          </a:ln>
        </p:spPr>
        <p:txBody>
          <a:bodyPr wrap="square">
            <a:spAutoFit/>
          </a:bodyPr>
          <a:lstStyle/>
          <a:p>
            <a:pPr algn="ctr"/>
            <a:r>
              <a:rPr lang="en-GB" sz="2800" dirty="0" smtClean="0">
                <a:solidFill>
                  <a:srgbClr val="002060"/>
                </a:solidFill>
              </a:rPr>
              <a:t> ... is crying out for copyright reform</a:t>
            </a:r>
            <a:endParaRPr lang="de-DE" sz="2800" b="1" dirty="0">
              <a:solidFill>
                <a:srgbClr val="002060"/>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13"/>
          <p:cNvSpPr txBox="1">
            <a:spLocks noChangeArrowheads="1"/>
          </p:cNvSpPr>
          <p:nvPr/>
        </p:nvSpPr>
        <p:spPr bwMode="auto">
          <a:xfrm>
            <a:off x="755576" y="404664"/>
            <a:ext cx="7668344" cy="523220"/>
          </a:xfrm>
          <a:prstGeom prst="rect">
            <a:avLst/>
          </a:prstGeom>
          <a:solidFill>
            <a:schemeClr val="bg1">
              <a:lumMod val="85000"/>
            </a:schemeClr>
          </a:solidFill>
          <a:ln w="9525">
            <a:noFill/>
            <a:miter lim="800000"/>
            <a:headEnd/>
            <a:tailEnd/>
          </a:ln>
        </p:spPr>
        <p:txBody>
          <a:bodyPr wrap="square">
            <a:spAutoFit/>
          </a:bodyPr>
          <a:lstStyle/>
          <a:p>
            <a:pPr algn="ctr"/>
            <a:r>
              <a:rPr lang="en-GB" sz="2800" dirty="0" smtClean="0">
                <a:solidFill>
                  <a:srgbClr val="002060"/>
                </a:solidFill>
              </a:rPr>
              <a:t> ... is crying out for copyright reform</a:t>
            </a:r>
            <a:endParaRPr lang="de-DE" sz="2800" b="1" dirty="0">
              <a:solidFill>
                <a:srgbClr val="002060"/>
              </a:solidFill>
              <a:latin typeface="Calibri" pitchFamily="34" charset="0"/>
              <a:cs typeface="Calibri" pitchFamily="34" charset="0"/>
            </a:endParaRPr>
          </a:p>
        </p:txBody>
      </p:sp>
      <p:sp>
        <p:nvSpPr>
          <p:cNvPr id="21" name="Textfeld 20"/>
          <p:cNvSpPr txBox="1"/>
          <p:nvPr/>
        </p:nvSpPr>
        <p:spPr>
          <a:xfrm>
            <a:off x="611560" y="6021288"/>
            <a:ext cx="4608512" cy="307777"/>
          </a:xfrm>
          <a:prstGeom prst="rect">
            <a:avLst/>
          </a:prstGeom>
          <a:noFill/>
        </p:spPr>
        <p:txBody>
          <a:bodyPr wrap="square" rtlCol="0">
            <a:spAutoFit/>
          </a:bodyPr>
          <a:lstStyle/>
          <a:p>
            <a:r>
              <a:rPr lang="en-US" sz="1400" dirty="0" smtClean="0">
                <a:solidFill>
                  <a:srgbClr val="002060"/>
                </a:solidFill>
              </a:rPr>
              <a:t>http://commentneelie.eu/speech.php?sp=SPEECH/14/528</a:t>
            </a:r>
            <a:endParaRPr lang="en-US" sz="1400" dirty="0">
              <a:solidFill>
                <a:srgbClr val="002060"/>
              </a:solidFill>
            </a:endParaRPr>
          </a:p>
        </p:txBody>
      </p:sp>
      <p:sp>
        <p:nvSpPr>
          <p:cNvPr id="8" name="Textfeld 7"/>
          <p:cNvSpPr txBox="1"/>
          <p:nvPr/>
        </p:nvSpPr>
        <p:spPr>
          <a:xfrm>
            <a:off x="539552" y="1673513"/>
            <a:ext cx="8424936" cy="707886"/>
          </a:xfrm>
          <a:prstGeom prst="rect">
            <a:avLst/>
          </a:prstGeom>
          <a:noFill/>
        </p:spPr>
        <p:txBody>
          <a:bodyPr wrap="square" rtlCol="0">
            <a:spAutoFit/>
          </a:bodyPr>
          <a:lstStyle/>
          <a:p>
            <a:r>
              <a:rPr lang="en-GB" sz="2000" dirty="0" smtClean="0">
                <a:solidFill>
                  <a:srgbClr val="002060"/>
                </a:solidFill>
              </a:rPr>
              <a:t>“When teachers are afraid to share teaching materials online, how does that help our society? “</a:t>
            </a:r>
            <a:endParaRPr lang="en-US" sz="2000" dirty="0">
              <a:solidFill>
                <a:srgbClr val="002060"/>
              </a:solidFill>
            </a:endParaRPr>
          </a:p>
        </p:txBody>
      </p:sp>
      <p:sp>
        <p:nvSpPr>
          <p:cNvPr id="10" name="Textfeld 9"/>
          <p:cNvSpPr txBox="1"/>
          <p:nvPr/>
        </p:nvSpPr>
        <p:spPr>
          <a:xfrm>
            <a:off x="539552" y="1097449"/>
            <a:ext cx="8424936" cy="461665"/>
          </a:xfrm>
          <a:prstGeom prst="rect">
            <a:avLst/>
          </a:prstGeom>
          <a:noFill/>
        </p:spPr>
        <p:txBody>
          <a:bodyPr wrap="square" rtlCol="0">
            <a:spAutoFit/>
          </a:bodyPr>
          <a:lstStyle/>
          <a:p>
            <a:r>
              <a:rPr lang="en-GB" sz="2400" b="1" dirty="0" err="1" smtClean="0">
                <a:solidFill>
                  <a:srgbClr val="002060"/>
                </a:solidFill>
              </a:rPr>
              <a:t>Neelie</a:t>
            </a:r>
            <a:r>
              <a:rPr lang="en-GB" sz="2400" b="1" dirty="0" smtClean="0">
                <a:solidFill>
                  <a:srgbClr val="002060"/>
                </a:solidFill>
              </a:rPr>
              <a:t> </a:t>
            </a:r>
            <a:r>
              <a:rPr lang="en-GB" sz="2400" b="1" dirty="0" err="1" smtClean="0">
                <a:solidFill>
                  <a:srgbClr val="002060"/>
                </a:solidFill>
              </a:rPr>
              <a:t>KROES</a:t>
            </a:r>
            <a:r>
              <a:rPr lang="en-GB" sz="2400" b="1" dirty="0" smtClean="0">
                <a:solidFill>
                  <a:srgbClr val="002060"/>
                </a:solidFill>
              </a:rPr>
              <a:t> (some questions) </a:t>
            </a:r>
            <a:endParaRPr lang="en-US" sz="2400" b="1" dirty="0">
              <a:solidFill>
                <a:srgbClr val="002060"/>
              </a:solidFill>
            </a:endParaRPr>
          </a:p>
        </p:txBody>
      </p:sp>
      <p:sp>
        <p:nvSpPr>
          <p:cNvPr id="11" name="Textfeld 10"/>
          <p:cNvSpPr txBox="1"/>
          <p:nvPr/>
        </p:nvSpPr>
        <p:spPr>
          <a:xfrm>
            <a:off x="539552" y="2563741"/>
            <a:ext cx="8424936" cy="1015663"/>
          </a:xfrm>
          <a:prstGeom prst="rect">
            <a:avLst/>
          </a:prstGeom>
          <a:noFill/>
        </p:spPr>
        <p:txBody>
          <a:bodyPr wrap="square" rtlCol="0">
            <a:spAutoFit/>
          </a:bodyPr>
          <a:lstStyle/>
          <a:p>
            <a:r>
              <a:rPr lang="en-GB" sz="2000" dirty="0" smtClean="0">
                <a:solidFill>
                  <a:srgbClr val="002060"/>
                </a:solidFill>
              </a:rPr>
              <a:t>“When museums have to take out insurance specifically against the risk of copyright lawsuits, because it's too complex and costly to figure out – how does that help promote European heritage? “</a:t>
            </a:r>
            <a:endParaRPr lang="en-US" sz="2000" dirty="0">
              <a:solidFill>
                <a:srgbClr val="002060"/>
              </a:solidFill>
            </a:endParaRPr>
          </a:p>
        </p:txBody>
      </p:sp>
      <p:sp>
        <p:nvSpPr>
          <p:cNvPr id="12" name="Textfeld 11"/>
          <p:cNvSpPr txBox="1"/>
          <p:nvPr/>
        </p:nvSpPr>
        <p:spPr>
          <a:xfrm>
            <a:off x="539552" y="3761745"/>
            <a:ext cx="8424936" cy="1323439"/>
          </a:xfrm>
          <a:prstGeom prst="rect">
            <a:avLst/>
          </a:prstGeom>
          <a:noFill/>
        </p:spPr>
        <p:txBody>
          <a:bodyPr wrap="square" rtlCol="0">
            <a:spAutoFit/>
          </a:bodyPr>
          <a:lstStyle/>
          <a:p>
            <a:r>
              <a:rPr lang="en-GB" sz="2000" dirty="0" smtClean="0">
                <a:solidFill>
                  <a:srgbClr val="002060"/>
                </a:solidFill>
              </a:rPr>
              <a:t>“</a:t>
            </a:r>
            <a:r>
              <a:rPr lang="en-IE" sz="2000" dirty="0" smtClean="0">
                <a:solidFill>
                  <a:srgbClr val="002060"/>
                </a:solidFill>
              </a:rPr>
              <a:t>When European scientists have to abandon text or data mining because they can't afford the legal fees – how does that help innovation and scientific progress? And by the way that restriction is costing our economy tens of billions of </a:t>
            </a:r>
            <a:r>
              <a:rPr lang="en-IE" sz="2000" dirty="0" err="1" smtClean="0">
                <a:solidFill>
                  <a:srgbClr val="002060"/>
                </a:solidFill>
              </a:rPr>
              <a:t>euros</a:t>
            </a:r>
            <a:r>
              <a:rPr lang="en-IE" sz="2000" dirty="0" smtClean="0">
                <a:solidFill>
                  <a:srgbClr val="002060"/>
                </a:solidFill>
              </a:rPr>
              <a:t>. </a:t>
            </a:r>
            <a:r>
              <a:rPr lang="en-GB" sz="2000" dirty="0" smtClean="0">
                <a:solidFill>
                  <a:srgbClr val="002060"/>
                </a:solidFill>
              </a:rPr>
              <a:t>“</a:t>
            </a:r>
            <a:endParaRPr lang="en-US" sz="2000" dirty="0">
              <a:solidFill>
                <a:srgbClr val="00206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p:cNvSpPr txBox="1"/>
          <p:nvPr/>
        </p:nvSpPr>
        <p:spPr>
          <a:xfrm>
            <a:off x="611560" y="6074132"/>
            <a:ext cx="7560840" cy="523220"/>
          </a:xfrm>
          <a:prstGeom prst="rect">
            <a:avLst/>
          </a:prstGeom>
          <a:noFill/>
        </p:spPr>
        <p:txBody>
          <a:bodyPr wrap="square" rtlCol="0">
            <a:spAutoFit/>
          </a:bodyPr>
          <a:lstStyle/>
          <a:p>
            <a:r>
              <a:rPr lang="de-DE" sz="1400" dirty="0" smtClean="0">
                <a:solidFill>
                  <a:srgbClr val="002060"/>
                </a:solidFill>
              </a:rPr>
              <a:t>http://ec.europa.eu/research/science-society/document_library/pdf_06/recommendation-access-and-preservation-scientific-information_en.pdf</a:t>
            </a:r>
            <a:endParaRPr lang="de-DE" sz="1400" dirty="0">
              <a:solidFill>
                <a:srgbClr val="002060"/>
              </a:solidFill>
              <a:latin typeface="+mn-lt"/>
            </a:endParaRPr>
          </a:p>
        </p:txBody>
      </p:sp>
      <p:sp>
        <p:nvSpPr>
          <p:cNvPr id="19" name="Textfeld 18"/>
          <p:cNvSpPr txBox="1"/>
          <p:nvPr/>
        </p:nvSpPr>
        <p:spPr>
          <a:xfrm>
            <a:off x="1403648" y="188640"/>
            <a:ext cx="6480720" cy="646331"/>
          </a:xfrm>
          <a:prstGeom prst="rect">
            <a:avLst/>
          </a:prstGeom>
          <a:solidFill>
            <a:srgbClr val="002060"/>
          </a:solidFill>
        </p:spPr>
        <p:txBody>
          <a:bodyPr wrap="square" rtlCol="0">
            <a:spAutoFit/>
          </a:bodyPr>
          <a:lstStyle/>
          <a:p>
            <a:pPr algn="ctr"/>
            <a:r>
              <a:rPr lang="de-DE" sz="3600" smtClean="0">
                <a:solidFill>
                  <a:schemeClr val="bg1"/>
                </a:solidFill>
                <a:latin typeface="+mn-lt"/>
              </a:rPr>
              <a:t>New Thinking in the EU?</a:t>
            </a:r>
            <a:endParaRPr lang="de-DE" sz="3600">
              <a:solidFill>
                <a:schemeClr val="bg1"/>
              </a:solidFill>
              <a:latin typeface="+mn-lt"/>
            </a:endParaRPr>
          </a:p>
        </p:txBody>
      </p:sp>
      <p:sp>
        <p:nvSpPr>
          <p:cNvPr id="10" name="Textfeld 9"/>
          <p:cNvSpPr txBox="1"/>
          <p:nvPr/>
        </p:nvSpPr>
        <p:spPr>
          <a:xfrm>
            <a:off x="467544" y="1196752"/>
            <a:ext cx="8136904" cy="646331"/>
          </a:xfrm>
          <a:prstGeom prst="rect">
            <a:avLst/>
          </a:prstGeom>
          <a:noFill/>
        </p:spPr>
        <p:txBody>
          <a:bodyPr wrap="square" rtlCol="0">
            <a:spAutoFit/>
          </a:bodyPr>
          <a:lstStyle/>
          <a:p>
            <a:r>
              <a:rPr lang="en-US" dirty="0" smtClean="0"/>
              <a:t>COMMISSION RECOMMENDATION of 17.7.2012 on access to and preservation</a:t>
            </a:r>
          </a:p>
          <a:p>
            <a:pPr algn="ctr"/>
            <a:r>
              <a:rPr lang="en-US" dirty="0" smtClean="0"/>
              <a:t>of scientific information </a:t>
            </a:r>
            <a:endParaRPr lang="en-US" dirty="0"/>
          </a:p>
        </p:txBody>
      </p:sp>
      <p:sp>
        <p:nvSpPr>
          <p:cNvPr id="11" name="Textfeld 10"/>
          <p:cNvSpPr txBox="1"/>
          <p:nvPr/>
        </p:nvSpPr>
        <p:spPr>
          <a:xfrm>
            <a:off x="2843808" y="1876762"/>
            <a:ext cx="3456384" cy="461665"/>
          </a:xfrm>
          <a:prstGeom prst="rect">
            <a:avLst/>
          </a:prstGeom>
          <a:solidFill>
            <a:srgbClr val="002060"/>
          </a:solidFill>
        </p:spPr>
        <p:txBody>
          <a:bodyPr wrap="square" rtlCol="0">
            <a:spAutoFit/>
          </a:bodyPr>
          <a:lstStyle/>
          <a:p>
            <a:pPr algn="ctr"/>
            <a:r>
              <a:rPr lang="de-DE" sz="2400" dirty="0" err="1" smtClean="0">
                <a:solidFill>
                  <a:schemeClr val="bg1"/>
                </a:solidFill>
                <a:latin typeface="+mn-lt"/>
              </a:rPr>
              <a:t>main</a:t>
            </a:r>
            <a:r>
              <a:rPr lang="de-DE" sz="2400" dirty="0" smtClean="0">
                <a:solidFill>
                  <a:schemeClr val="bg1"/>
                </a:solidFill>
                <a:latin typeface="+mn-lt"/>
              </a:rPr>
              <a:t> </a:t>
            </a:r>
            <a:r>
              <a:rPr lang="de-DE" sz="2400" dirty="0" err="1" smtClean="0">
                <a:solidFill>
                  <a:schemeClr val="bg1"/>
                </a:solidFill>
                <a:latin typeface="+mn-lt"/>
              </a:rPr>
              <a:t>objectives</a:t>
            </a:r>
            <a:endParaRPr lang="de-DE" sz="2400" dirty="0">
              <a:solidFill>
                <a:schemeClr val="bg1"/>
              </a:solidFill>
              <a:latin typeface="+mn-lt"/>
            </a:endParaRPr>
          </a:p>
        </p:txBody>
      </p:sp>
      <p:sp>
        <p:nvSpPr>
          <p:cNvPr id="20" name="Textfeld 19"/>
          <p:cNvSpPr txBox="1"/>
          <p:nvPr/>
        </p:nvSpPr>
        <p:spPr>
          <a:xfrm>
            <a:off x="1619672" y="2881390"/>
            <a:ext cx="5976664" cy="400110"/>
          </a:xfrm>
          <a:prstGeom prst="rect">
            <a:avLst/>
          </a:prstGeom>
          <a:noFill/>
        </p:spPr>
        <p:txBody>
          <a:bodyPr wrap="square" rtlCol="0">
            <a:spAutoFit/>
          </a:bodyPr>
          <a:lstStyle/>
          <a:p>
            <a:pPr algn="ctr"/>
            <a:r>
              <a:rPr lang="en-US" sz="2000" i="1" dirty="0" smtClean="0">
                <a:latin typeface="+mn-lt"/>
              </a:rPr>
              <a:t>Open access to scientific publications</a:t>
            </a:r>
            <a:endParaRPr lang="de-DE" sz="2000" dirty="0">
              <a:latin typeface="+mn-lt"/>
            </a:endParaRPr>
          </a:p>
        </p:txBody>
      </p:sp>
      <p:sp>
        <p:nvSpPr>
          <p:cNvPr id="21" name="Textfeld 20"/>
          <p:cNvSpPr txBox="1"/>
          <p:nvPr/>
        </p:nvSpPr>
        <p:spPr>
          <a:xfrm>
            <a:off x="1835696" y="3459196"/>
            <a:ext cx="5472608" cy="400110"/>
          </a:xfrm>
          <a:prstGeom prst="rect">
            <a:avLst/>
          </a:prstGeom>
          <a:solidFill>
            <a:schemeClr val="bg1"/>
          </a:solidFill>
        </p:spPr>
        <p:txBody>
          <a:bodyPr wrap="square" rtlCol="0">
            <a:spAutoFit/>
          </a:bodyPr>
          <a:lstStyle/>
          <a:p>
            <a:pPr algn="ctr"/>
            <a:r>
              <a:rPr lang="en-US" sz="2000" dirty="0" smtClean="0"/>
              <a:t>Open access to research data</a:t>
            </a:r>
            <a:endParaRPr lang="de-DE" sz="2000" dirty="0">
              <a:latin typeface="+mn-lt"/>
            </a:endParaRPr>
          </a:p>
        </p:txBody>
      </p:sp>
      <p:sp>
        <p:nvSpPr>
          <p:cNvPr id="23" name="Textfeld 22"/>
          <p:cNvSpPr txBox="1"/>
          <p:nvPr/>
        </p:nvSpPr>
        <p:spPr>
          <a:xfrm>
            <a:off x="755576" y="4037002"/>
            <a:ext cx="7344816" cy="400110"/>
          </a:xfrm>
          <a:prstGeom prst="rect">
            <a:avLst/>
          </a:prstGeom>
          <a:noFill/>
        </p:spPr>
        <p:txBody>
          <a:bodyPr wrap="square" rtlCol="0">
            <a:spAutoFit/>
          </a:bodyPr>
          <a:lstStyle/>
          <a:p>
            <a:pPr algn="ctr"/>
            <a:r>
              <a:rPr lang="en-US" sz="2000" dirty="0" smtClean="0"/>
              <a:t>Preservation and re-use of scientific information</a:t>
            </a:r>
            <a:endParaRPr lang="de-DE" sz="2000" dirty="0">
              <a:latin typeface="+mn-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p:bldP spid="21" grpId="0" animBg="1"/>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27584" y="221739"/>
            <a:ext cx="7344816" cy="738664"/>
          </a:xfrm>
          <a:prstGeom prst="rect">
            <a:avLst/>
          </a:prstGeom>
        </p:spPr>
        <p:txBody>
          <a:bodyPr wrap="square">
            <a:spAutoFit/>
          </a:bodyPr>
          <a:lstStyle/>
          <a:p>
            <a:pPr algn="ctr"/>
            <a:r>
              <a:rPr lang="en-US" sz="2400" dirty="0" smtClean="0"/>
              <a:t>UN </a:t>
            </a:r>
            <a:r>
              <a:rPr lang="en-US" sz="2400" dirty="0" err="1" smtClean="0"/>
              <a:t>Millenium</a:t>
            </a:r>
            <a:r>
              <a:rPr lang="en-US" sz="2400" dirty="0" smtClean="0"/>
              <a:t> </a:t>
            </a:r>
            <a:r>
              <a:rPr lang="en-US" sz="2400" dirty="0" err="1" smtClean="0"/>
              <a:t>Ziele2000</a:t>
            </a:r>
            <a:r>
              <a:rPr lang="en-US" sz="2400" dirty="0" smtClean="0"/>
              <a:t>-2015</a:t>
            </a:r>
            <a:br>
              <a:rPr lang="en-US" sz="2400" dirty="0" smtClean="0"/>
            </a:br>
            <a:r>
              <a:rPr lang="en-US" dirty="0" smtClean="0"/>
              <a:t>http://www.unmillenniumproject.org/goals/gti.htm</a:t>
            </a:r>
            <a:endParaRPr lang="de-DE" dirty="0"/>
          </a:p>
        </p:txBody>
      </p:sp>
      <p:sp>
        <p:nvSpPr>
          <p:cNvPr id="5" name="Rechteck 4"/>
          <p:cNvSpPr/>
          <p:nvPr/>
        </p:nvSpPr>
        <p:spPr>
          <a:xfrm>
            <a:off x="179512" y="5910371"/>
            <a:ext cx="8496944" cy="830997"/>
          </a:xfrm>
          <a:prstGeom prst="rect">
            <a:avLst/>
          </a:prstGeom>
        </p:spPr>
        <p:txBody>
          <a:bodyPr wrap="square">
            <a:spAutoFit/>
          </a:bodyPr>
          <a:lstStyle/>
          <a:p>
            <a:pPr algn="ctr"/>
            <a:r>
              <a:rPr lang="en-US" sz="2400" dirty="0" smtClean="0"/>
              <a:t>UN </a:t>
            </a:r>
            <a:r>
              <a:rPr lang="en-US" sz="2400" dirty="0" err="1" smtClean="0"/>
              <a:t>passt</a:t>
            </a:r>
            <a:r>
              <a:rPr lang="en-US" sz="2400" dirty="0" smtClean="0"/>
              <a:t> </a:t>
            </a:r>
            <a:r>
              <a:rPr lang="en-US" sz="2400" dirty="0" err="1" smtClean="0"/>
              <a:t>daher</a:t>
            </a:r>
            <a:r>
              <a:rPr lang="en-US" sz="2400" dirty="0" smtClean="0"/>
              <a:t> </a:t>
            </a:r>
            <a:r>
              <a:rPr lang="en-US" sz="2400" dirty="0" err="1" smtClean="0"/>
              <a:t>auch</a:t>
            </a:r>
            <a:r>
              <a:rPr lang="en-US" sz="2400" dirty="0" smtClean="0"/>
              <a:t> die </a:t>
            </a:r>
            <a:r>
              <a:rPr lang="en-US" sz="2400" dirty="0" err="1" smtClean="0"/>
              <a:t>Ergebnisse</a:t>
            </a:r>
            <a:r>
              <a:rPr lang="en-US" sz="2400" dirty="0" smtClean="0"/>
              <a:t> des World Summit on the Information Society Process (</a:t>
            </a:r>
            <a:r>
              <a:rPr lang="en-US" sz="2400" dirty="0" err="1" smtClean="0"/>
              <a:t>WSIS</a:t>
            </a:r>
            <a:r>
              <a:rPr lang="en-US" sz="2400" dirty="0" smtClean="0"/>
              <a:t>) an die </a:t>
            </a:r>
            <a:r>
              <a:rPr lang="en-US" sz="2400" dirty="0" err="1" smtClean="0"/>
              <a:t>neuen</a:t>
            </a:r>
            <a:r>
              <a:rPr lang="en-US" sz="2400" dirty="0" smtClean="0"/>
              <a:t> </a:t>
            </a:r>
            <a:r>
              <a:rPr lang="en-US" sz="2400" dirty="0" err="1" smtClean="0"/>
              <a:t>Ziele</a:t>
            </a:r>
            <a:r>
              <a:rPr lang="en-US" sz="2400" dirty="0" smtClean="0"/>
              <a:t> an.</a:t>
            </a:r>
            <a:endParaRPr lang="de-DE" sz="2400" dirty="0"/>
          </a:p>
        </p:txBody>
      </p:sp>
      <p:grpSp>
        <p:nvGrpSpPr>
          <p:cNvPr id="9" name="Gruppieren 8"/>
          <p:cNvGrpSpPr/>
          <p:nvPr/>
        </p:nvGrpSpPr>
        <p:grpSpPr>
          <a:xfrm>
            <a:off x="179512" y="2492896"/>
            <a:ext cx="8964488" cy="3011993"/>
            <a:chOff x="179512" y="2492896"/>
            <a:chExt cx="8964488" cy="3011993"/>
          </a:xfrm>
        </p:grpSpPr>
        <p:pic>
          <p:nvPicPr>
            <p:cNvPr id="2051" name="Picture 3"/>
            <p:cNvPicPr>
              <a:picLocks noChangeAspect="1" noChangeArrowheads="1"/>
            </p:cNvPicPr>
            <p:nvPr/>
          </p:nvPicPr>
          <p:blipFill>
            <a:blip r:embed="rId2" cstate="print"/>
            <a:srcRect/>
            <a:stretch>
              <a:fillRect/>
            </a:stretch>
          </p:blipFill>
          <p:spPr bwMode="auto">
            <a:xfrm>
              <a:off x="6783035" y="2492896"/>
              <a:ext cx="2360965" cy="1353691"/>
            </a:xfrm>
            <a:prstGeom prst="rect">
              <a:avLst/>
            </a:prstGeom>
            <a:noFill/>
            <a:ln w="9525">
              <a:noFill/>
              <a:miter lim="800000"/>
              <a:headEnd/>
              <a:tailEnd/>
            </a:ln>
          </p:spPr>
        </p:pic>
        <p:sp>
          <p:nvSpPr>
            <p:cNvPr id="8" name="Rechteck 7"/>
            <p:cNvSpPr/>
            <p:nvPr/>
          </p:nvSpPr>
          <p:spPr>
            <a:xfrm>
              <a:off x="179512" y="3030051"/>
              <a:ext cx="6480720" cy="769441"/>
            </a:xfrm>
            <a:prstGeom prst="rect">
              <a:avLst/>
            </a:prstGeom>
          </p:spPr>
          <p:txBody>
            <a:bodyPr wrap="square">
              <a:spAutoFit/>
            </a:bodyPr>
            <a:lstStyle/>
            <a:p>
              <a:pPr algn="ctr"/>
              <a:r>
                <a:rPr lang="en-US" sz="2200" b="1" dirty="0" err="1" smtClean="0"/>
                <a:t>Ein</a:t>
              </a:r>
              <a:r>
                <a:rPr lang="en-US" sz="2200" b="1" dirty="0" smtClean="0"/>
                <a:t> </a:t>
              </a:r>
              <a:r>
                <a:rPr lang="en-US" sz="2200" b="1" dirty="0" err="1" smtClean="0"/>
                <a:t>neuer</a:t>
              </a:r>
              <a:r>
                <a:rPr lang="en-US" sz="2200" b="1" dirty="0" smtClean="0"/>
                <a:t> </a:t>
              </a:r>
              <a:r>
                <a:rPr lang="en-US" sz="2200" b="1" dirty="0" err="1" smtClean="0"/>
                <a:t>Entwicklungs-Rahmenproblem</a:t>
              </a:r>
              <a:r>
                <a:rPr lang="en-US" sz="2200" b="1" dirty="0" smtClean="0"/>
                <a:t> </a:t>
              </a:r>
              <a:r>
                <a:rPr lang="en-US" sz="2200" b="1" dirty="0" err="1" smtClean="0"/>
                <a:t>für</a:t>
              </a:r>
              <a:r>
                <a:rPr lang="en-US" sz="2200" b="1" dirty="0" smtClean="0"/>
                <a:t> den post-2015 </a:t>
              </a:r>
              <a:r>
                <a:rPr lang="en-US" sz="2200" b="1" dirty="0" err="1" smtClean="0"/>
                <a:t>Zeitraum</a:t>
              </a:r>
              <a:endParaRPr lang="de-DE" sz="2200" b="1" dirty="0"/>
            </a:p>
          </p:txBody>
        </p:sp>
        <p:pic>
          <p:nvPicPr>
            <p:cNvPr id="2050" name="Picture 2"/>
            <p:cNvPicPr>
              <a:picLocks noChangeAspect="1" noChangeArrowheads="1"/>
            </p:cNvPicPr>
            <p:nvPr/>
          </p:nvPicPr>
          <p:blipFill>
            <a:blip r:embed="rId3" cstate="print"/>
            <a:srcRect/>
            <a:stretch>
              <a:fillRect/>
            </a:stretch>
          </p:blipFill>
          <p:spPr bwMode="auto">
            <a:xfrm>
              <a:off x="179512" y="3822139"/>
              <a:ext cx="8699500" cy="1682750"/>
            </a:xfrm>
            <a:prstGeom prst="rect">
              <a:avLst/>
            </a:prstGeom>
            <a:noFill/>
            <a:ln w="9525">
              <a:noFill/>
              <a:miter lim="800000"/>
              <a:headEnd/>
              <a:tailEnd/>
            </a:ln>
          </p:spPr>
        </p:pic>
      </p:grpSp>
      <p:sp>
        <p:nvSpPr>
          <p:cNvPr id="12" name="Rechteck 11"/>
          <p:cNvSpPr/>
          <p:nvPr/>
        </p:nvSpPr>
        <p:spPr>
          <a:xfrm>
            <a:off x="827584" y="1364575"/>
            <a:ext cx="7344816" cy="830997"/>
          </a:xfrm>
          <a:prstGeom prst="rect">
            <a:avLst/>
          </a:prstGeom>
        </p:spPr>
        <p:txBody>
          <a:bodyPr wrap="square">
            <a:spAutoFit/>
          </a:bodyPr>
          <a:lstStyle/>
          <a:p>
            <a:pPr algn="ctr"/>
            <a:r>
              <a:rPr lang="en-US" sz="2400" dirty="0" err="1" smtClean="0"/>
              <a:t>Kultur</a:t>
            </a:r>
            <a:r>
              <a:rPr lang="en-US" sz="2400" dirty="0" smtClean="0"/>
              <a:t>, </a:t>
            </a:r>
            <a:r>
              <a:rPr lang="en-US" sz="2400" dirty="0" err="1" smtClean="0"/>
              <a:t>Gedächtnisorganisationen</a:t>
            </a:r>
            <a:r>
              <a:rPr lang="en-US" sz="2400" dirty="0" smtClean="0"/>
              <a:t> </a:t>
            </a:r>
            <a:r>
              <a:rPr lang="en-US" sz="2400" dirty="0" err="1" smtClean="0"/>
              <a:t>wie</a:t>
            </a:r>
            <a:r>
              <a:rPr lang="en-US" sz="2400" dirty="0" smtClean="0"/>
              <a:t> </a:t>
            </a:r>
            <a:r>
              <a:rPr lang="en-US" sz="2400" dirty="0" err="1" smtClean="0"/>
              <a:t>Bibliotheken</a:t>
            </a:r>
            <a:r>
              <a:rPr lang="en-US" sz="2400" dirty="0" smtClean="0"/>
              <a:t> </a:t>
            </a:r>
            <a:r>
              <a:rPr lang="en-US" sz="2400" dirty="0" err="1" smtClean="0"/>
              <a:t>werden</a:t>
            </a:r>
            <a:r>
              <a:rPr lang="en-US" sz="2400" dirty="0" smtClean="0"/>
              <a:t> in den 8  </a:t>
            </a:r>
            <a:r>
              <a:rPr lang="en-US" sz="2400" dirty="0" err="1" smtClean="0"/>
              <a:t>Millenium-Zielen</a:t>
            </a:r>
            <a:r>
              <a:rPr lang="en-US" sz="2400" dirty="0" smtClean="0"/>
              <a:t> </a:t>
            </a:r>
            <a:r>
              <a:rPr lang="en-US" sz="2400" dirty="0" err="1" smtClean="0"/>
              <a:t>nicht</a:t>
            </a:r>
            <a:r>
              <a:rPr lang="en-US" sz="2400" dirty="0" smtClean="0"/>
              <a:t> </a:t>
            </a:r>
            <a:r>
              <a:rPr lang="en-US" sz="2400" dirty="0" err="1" smtClean="0"/>
              <a:t>erwähnt</a:t>
            </a:r>
            <a:endParaRPr lang="de-DE"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feld 13"/>
          <p:cNvSpPr txBox="1"/>
          <p:nvPr/>
        </p:nvSpPr>
        <p:spPr>
          <a:xfrm>
            <a:off x="611560" y="5949280"/>
            <a:ext cx="7560840" cy="307777"/>
          </a:xfrm>
          <a:prstGeom prst="rect">
            <a:avLst/>
          </a:prstGeom>
          <a:noFill/>
        </p:spPr>
        <p:txBody>
          <a:bodyPr wrap="square" rtlCol="0">
            <a:spAutoFit/>
          </a:bodyPr>
          <a:lstStyle/>
          <a:p>
            <a:r>
              <a:rPr lang="de-DE" sz="1400" smtClean="0">
                <a:solidFill>
                  <a:srgbClr val="002060"/>
                </a:solidFill>
                <a:latin typeface="+mn-lt"/>
              </a:rPr>
              <a:t>http://ec.europa.eu/internal_market/copyright/docs/copyright-infso/greenpaper_en.pdf</a:t>
            </a:r>
            <a:endParaRPr lang="de-DE" sz="1400">
              <a:solidFill>
                <a:srgbClr val="002060"/>
              </a:solidFill>
              <a:latin typeface="+mn-lt"/>
            </a:endParaRPr>
          </a:p>
        </p:txBody>
      </p:sp>
      <p:grpSp>
        <p:nvGrpSpPr>
          <p:cNvPr id="2" name="Gruppieren 12"/>
          <p:cNvGrpSpPr/>
          <p:nvPr/>
        </p:nvGrpSpPr>
        <p:grpSpPr>
          <a:xfrm>
            <a:off x="107504" y="2623939"/>
            <a:ext cx="8890148" cy="1381125"/>
            <a:chOff x="107504" y="2623939"/>
            <a:chExt cx="8890148" cy="1381125"/>
          </a:xfrm>
        </p:grpSpPr>
        <p:pic>
          <p:nvPicPr>
            <p:cNvPr id="16" name="Picture 9"/>
            <p:cNvPicPr>
              <a:picLocks noChangeAspect="1" noChangeArrowheads="1"/>
            </p:cNvPicPr>
            <p:nvPr/>
          </p:nvPicPr>
          <p:blipFill>
            <a:blip r:embed="rId3" cstate="print"/>
            <a:srcRect/>
            <a:stretch>
              <a:fillRect/>
            </a:stretch>
          </p:blipFill>
          <p:spPr bwMode="auto">
            <a:xfrm>
              <a:off x="107504" y="2953275"/>
              <a:ext cx="1440160" cy="979781"/>
            </a:xfrm>
            <a:prstGeom prst="rect">
              <a:avLst/>
            </a:prstGeom>
            <a:noFill/>
            <a:ln w="9525">
              <a:noFill/>
              <a:miter lim="800000"/>
              <a:headEnd/>
              <a:tailEnd/>
            </a:ln>
          </p:spPr>
        </p:pic>
        <p:pic>
          <p:nvPicPr>
            <p:cNvPr id="17" name="Picture 10"/>
            <p:cNvPicPr>
              <a:picLocks noChangeAspect="1" noChangeArrowheads="1"/>
            </p:cNvPicPr>
            <p:nvPr/>
          </p:nvPicPr>
          <p:blipFill>
            <a:blip r:embed="rId4" cstate="print"/>
            <a:srcRect/>
            <a:stretch>
              <a:fillRect/>
            </a:stretch>
          </p:blipFill>
          <p:spPr bwMode="auto">
            <a:xfrm>
              <a:off x="1688976" y="2623939"/>
              <a:ext cx="5334000" cy="1381125"/>
            </a:xfrm>
            <a:prstGeom prst="rect">
              <a:avLst/>
            </a:prstGeom>
            <a:noFill/>
            <a:ln w="9525">
              <a:noFill/>
              <a:miter lim="800000"/>
              <a:headEnd/>
              <a:tailEnd/>
            </a:ln>
          </p:spPr>
        </p:pic>
        <p:pic>
          <p:nvPicPr>
            <p:cNvPr id="18" name="Picture 11"/>
            <p:cNvPicPr>
              <a:picLocks noChangeAspect="1" noChangeArrowheads="1"/>
            </p:cNvPicPr>
            <p:nvPr/>
          </p:nvPicPr>
          <p:blipFill>
            <a:blip r:embed="rId5" cstate="print"/>
            <a:srcRect/>
            <a:stretch>
              <a:fillRect/>
            </a:stretch>
          </p:blipFill>
          <p:spPr bwMode="auto">
            <a:xfrm>
              <a:off x="7164288" y="3140968"/>
              <a:ext cx="1833364" cy="569454"/>
            </a:xfrm>
            <a:prstGeom prst="rect">
              <a:avLst/>
            </a:prstGeom>
            <a:noFill/>
            <a:ln w="9525">
              <a:noFill/>
              <a:miter lim="800000"/>
              <a:headEnd/>
              <a:tailEnd/>
            </a:ln>
          </p:spPr>
        </p:pic>
      </p:grpSp>
      <p:sp>
        <p:nvSpPr>
          <p:cNvPr id="19" name="Textfeld 18"/>
          <p:cNvSpPr txBox="1"/>
          <p:nvPr/>
        </p:nvSpPr>
        <p:spPr>
          <a:xfrm>
            <a:off x="1475656" y="764704"/>
            <a:ext cx="6480720" cy="646331"/>
          </a:xfrm>
          <a:prstGeom prst="rect">
            <a:avLst/>
          </a:prstGeom>
          <a:solidFill>
            <a:srgbClr val="002060"/>
          </a:solidFill>
        </p:spPr>
        <p:txBody>
          <a:bodyPr wrap="square" rtlCol="0">
            <a:spAutoFit/>
          </a:bodyPr>
          <a:lstStyle/>
          <a:p>
            <a:pPr algn="ctr"/>
            <a:r>
              <a:rPr lang="de-DE" sz="3600" smtClean="0">
                <a:solidFill>
                  <a:schemeClr val="bg1"/>
                </a:solidFill>
                <a:latin typeface="+mn-lt"/>
              </a:rPr>
              <a:t>New Thinking in the EU?</a:t>
            </a:r>
            <a:endParaRPr lang="de-DE" sz="3600">
              <a:solidFill>
                <a:schemeClr val="bg1"/>
              </a:solidFill>
              <a:latin typeface="+mn-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p:cNvSpPr txBox="1"/>
          <p:nvPr/>
        </p:nvSpPr>
        <p:spPr>
          <a:xfrm>
            <a:off x="1475656" y="260648"/>
            <a:ext cx="6480720" cy="646331"/>
          </a:xfrm>
          <a:prstGeom prst="rect">
            <a:avLst/>
          </a:prstGeom>
          <a:solidFill>
            <a:srgbClr val="002060"/>
          </a:solidFill>
        </p:spPr>
        <p:txBody>
          <a:bodyPr wrap="square" rtlCol="0">
            <a:spAutoFit/>
          </a:bodyPr>
          <a:lstStyle/>
          <a:p>
            <a:pPr algn="ctr"/>
            <a:r>
              <a:rPr lang="de-DE" sz="3600" smtClean="0">
                <a:solidFill>
                  <a:schemeClr val="bg1"/>
                </a:solidFill>
              </a:rPr>
              <a:t>New Thinking in the EU?</a:t>
            </a:r>
            <a:endParaRPr lang="de-DE" sz="3600">
              <a:solidFill>
                <a:schemeClr val="bg1"/>
              </a:solidFill>
            </a:endParaRPr>
          </a:p>
        </p:txBody>
      </p:sp>
      <p:sp>
        <p:nvSpPr>
          <p:cNvPr id="9" name="Textfeld 8"/>
          <p:cNvSpPr txBox="1"/>
          <p:nvPr/>
        </p:nvSpPr>
        <p:spPr>
          <a:xfrm>
            <a:off x="611560" y="1052736"/>
            <a:ext cx="7416824" cy="923330"/>
          </a:xfrm>
          <a:prstGeom prst="rect">
            <a:avLst/>
          </a:prstGeom>
          <a:noFill/>
        </p:spPr>
        <p:txBody>
          <a:bodyPr wrap="square" rtlCol="0">
            <a:spAutoFit/>
          </a:bodyPr>
          <a:lstStyle/>
          <a:p>
            <a:pPr algn="ctr"/>
            <a:r>
              <a:rPr lang="de-DE" dirty="0" smtClean="0">
                <a:solidFill>
                  <a:srgbClr val="002060"/>
                </a:solidFill>
                <a:cs typeface="Arial" pitchFamily="34" charset="0"/>
              </a:rPr>
              <a:t>The </a:t>
            </a:r>
            <a:r>
              <a:rPr lang="en-US" dirty="0" smtClean="0">
                <a:solidFill>
                  <a:srgbClr val="002060"/>
                </a:solidFill>
                <a:cs typeface="Arial" pitchFamily="34" charset="0"/>
              </a:rPr>
              <a:t>Green </a:t>
            </a:r>
            <a:r>
              <a:rPr lang="en-US" dirty="0">
                <a:solidFill>
                  <a:srgbClr val="002060"/>
                </a:solidFill>
                <a:cs typeface="Arial" pitchFamily="34" charset="0"/>
              </a:rPr>
              <a:t>Paper will </a:t>
            </a:r>
            <a:r>
              <a:rPr lang="en-US" b="1" dirty="0">
                <a:solidFill>
                  <a:srgbClr val="002060"/>
                </a:solidFill>
                <a:cs typeface="Arial" pitchFamily="34" charset="0"/>
              </a:rPr>
              <a:t>focus on how research, science and educational materials are </a:t>
            </a:r>
            <a:r>
              <a:rPr lang="en-US" b="1" dirty="0" smtClean="0">
                <a:solidFill>
                  <a:srgbClr val="002060"/>
                </a:solidFill>
                <a:cs typeface="Arial" pitchFamily="34" charset="0"/>
              </a:rPr>
              <a:t>disseminated to </a:t>
            </a:r>
            <a:r>
              <a:rPr lang="en-US" b="1" dirty="0">
                <a:solidFill>
                  <a:srgbClr val="002060"/>
                </a:solidFill>
                <a:cs typeface="Arial" pitchFamily="34" charset="0"/>
              </a:rPr>
              <a:t>the public </a:t>
            </a:r>
            <a:r>
              <a:rPr lang="en-US" dirty="0">
                <a:solidFill>
                  <a:srgbClr val="002060"/>
                </a:solidFill>
                <a:cs typeface="Arial" pitchFamily="34" charset="0"/>
              </a:rPr>
              <a:t>and whether </a:t>
            </a:r>
            <a:r>
              <a:rPr lang="en-US" b="1" dirty="0">
                <a:solidFill>
                  <a:srgbClr val="002060"/>
                </a:solidFill>
                <a:cs typeface="Arial" pitchFamily="34" charset="0"/>
              </a:rPr>
              <a:t>knowledge is freely circulating </a:t>
            </a:r>
            <a:r>
              <a:rPr lang="en-US" dirty="0">
                <a:solidFill>
                  <a:srgbClr val="002060"/>
                </a:solidFill>
                <a:cs typeface="Arial" pitchFamily="34" charset="0"/>
              </a:rPr>
              <a:t>in the internal market.</a:t>
            </a:r>
            <a:endParaRPr lang="de-DE" dirty="0">
              <a:solidFill>
                <a:srgbClr val="002060"/>
              </a:solidFill>
              <a:cs typeface="Arial" pitchFamily="34" charset="0"/>
            </a:endParaRPr>
          </a:p>
        </p:txBody>
      </p:sp>
      <p:sp>
        <p:nvSpPr>
          <p:cNvPr id="10" name="Textfeld 9"/>
          <p:cNvSpPr txBox="1"/>
          <p:nvPr/>
        </p:nvSpPr>
        <p:spPr>
          <a:xfrm>
            <a:off x="323528" y="2060848"/>
            <a:ext cx="8496944" cy="646331"/>
          </a:xfrm>
          <a:prstGeom prst="rect">
            <a:avLst/>
          </a:prstGeom>
          <a:noFill/>
        </p:spPr>
        <p:txBody>
          <a:bodyPr wrap="square" rtlCol="0">
            <a:spAutoFit/>
          </a:bodyPr>
          <a:lstStyle/>
          <a:p>
            <a:pPr marL="361950" indent="-361950"/>
            <a:r>
              <a:rPr lang="de-DE" dirty="0" smtClean="0">
                <a:solidFill>
                  <a:srgbClr val="002060"/>
                </a:solidFill>
              </a:rPr>
              <a:t>(19) </a:t>
            </a:r>
            <a:r>
              <a:rPr lang="en-US" b="1" dirty="0">
                <a:solidFill>
                  <a:srgbClr val="002060"/>
                </a:solidFill>
              </a:rPr>
              <a:t>Should the scientific and research community enter into licensing schemes </a:t>
            </a:r>
            <a:r>
              <a:rPr lang="en-US" b="1" dirty="0" smtClean="0">
                <a:solidFill>
                  <a:srgbClr val="002060"/>
                </a:solidFill>
              </a:rPr>
              <a:t>with publishers </a:t>
            </a:r>
            <a:r>
              <a:rPr lang="en-US" b="1" dirty="0">
                <a:solidFill>
                  <a:srgbClr val="002060"/>
                </a:solidFill>
              </a:rPr>
              <a:t>in order to increase access to works for teaching or </a:t>
            </a:r>
            <a:r>
              <a:rPr lang="en-US" b="1" dirty="0" smtClean="0">
                <a:solidFill>
                  <a:srgbClr val="002060"/>
                </a:solidFill>
              </a:rPr>
              <a:t>research purposes</a:t>
            </a:r>
            <a:r>
              <a:rPr lang="en-US" b="1" dirty="0">
                <a:solidFill>
                  <a:srgbClr val="002060"/>
                </a:solidFill>
              </a:rPr>
              <a:t>? </a:t>
            </a:r>
            <a:r>
              <a:rPr lang="en-US" b="1" dirty="0" smtClean="0">
                <a:solidFill>
                  <a:srgbClr val="002060"/>
                </a:solidFill>
              </a:rPr>
              <a:t>…</a:t>
            </a:r>
            <a:endParaRPr lang="de-DE" dirty="0">
              <a:solidFill>
                <a:srgbClr val="002060"/>
              </a:solidFill>
            </a:endParaRPr>
          </a:p>
        </p:txBody>
      </p:sp>
      <p:sp>
        <p:nvSpPr>
          <p:cNvPr id="11" name="Textfeld 10"/>
          <p:cNvSpPr txBox="1"/>
          <p:nvPr/>
        </p:nvSpPr>
        <p:spPr>
          <a:xfrm>
            <a:off x="323528" y="6577607"/>
            <a:ext cx="7560840" cy="307777"/>
          </a:xfrm>
          <a:prstGeom prst="rect">
            <a:avLst/>
          </a:prstGeom>
          <a:noFill/>
        </p:spPr>
        <p:txBody>
          <a:bodyPr wrap="square" rtlCol="0">
            <a:spAutoFit/>
          </a:bodyPr>
          <a:lstStyle/>
          <a:p>
            <a:r>
              <a:rPr lang="de-DE" sz="1400" smtClean="0">
                <a:solidFill>
                  <a:srgbClr val="002060"/>
                </a:solidFill>
              </a:rPr>
              <a:t>http://ec.europa.eu/internal_market/copyright/docs/copyright-infso/greenpaper_en.pdf</a:t>
            </a:r>
            <a:endParaRPr lang="de-DE" sz="1400">
              <a:solidFill>
                <a:srgbClr val="002060"/>
              </a:solidFill>
            </a:endParaRPr>
          </a:p>
        </p:txBody>
      </p:sp>
      <p:sp>
        <p:nvSpPr>
          <p:cNvPr id="12" name="Textfeld 11"/>
          <p:cNvSpPr txBox="1"/>
          <p:nvPr/>
        </p:nvSpPr>
        <p:spPr>
          <a:xfrm>
            <a:off x="6156176" y="1628800"/>
            <a:ext cx="1800200" cy="369332"/>
          </a:xfrm>
          <a:prstGeom prst="rect">
            <a:avLst/>
          </a:prstGeom>
          <a:noFill/>
        </p:spPr>
        <p:txBody>
          <a:bodyPr wrap="square" rtlCol="0">
            <a:spAutoFit/>
          </a:bodyPr>
          <a:lstStyle/>
          <a:p>
            <a:pPr algn="ctr"/>
            <a:r>
              <a:rPr lang="de-DE" b="1" dirty="0" smtClean="0">
                <a:solidFill>
                  <a:srgbClr val="002060"/>
                </a:solidFill>
              </a:rPr>
              <a:t>Questions</a:t>
            </a:r>
            <a:endParaRPr lang="de-DE" b="1" dirty="0">
              <a:solidFill>
                <a:srgbClr val="002060"/>
              </a:solidFill>
            </a:endParaRPr>
          </a:p>
        </p:txBody>
      </p:sp>
      <p:sp>
        <p:nvSpPr>
          <p:cNvPr id="15" name="Textfeld 14"/>
          <p:cNvSpPr txBox="1"/>
          <p:nvPr/>
        </p:nvSpPr>
        <p:spPr>
          <a:xfrm>
            <a:off x="323528" y="2858452"/>
            <a:ext cx="8496944" cy="646331"/>
          </a:xfrm>
          <a:prstGeom prst="rect">
            <a:avLst/>
          </a:prstGeom>
          <a:noFill/>
        </p:spPr>
        <p:txBody>
          <a:bodyPr wrap="square" rtlCol="0">
            <a:spAutoFit/>
          </a:bodyPr>
          <a:lstStyle/>
          <a:p>
            <a:pPr marL="361950" indent="-361950"/>
            <a:r>
              <a:rPr lang="de-DE" dirty="0" smtClean="0">
                <a:solidFill>
                  <a:srgbClr val="002060"/>
                </a:solidFill>
              </a:rPr>
              <a:t>(20) </a:t>
            </a:r>
            <a:r>
              <a:rPr lang="en-US" b="1" dirty="0">
                <a:solidFill>
                  <a:srgbClr val="002060"/>
                </a:solidFill>
              </a:rPr>
              <a:t>Should the teaching and research exception be clarified so as to </a:t>
            </a:r>
            <a:r>
              <a:rPr lang="en-US" b="1" dirty="0" smtClean="0">
                <a:solidFill>
                  <a:srgbClr val="002060"/>
                </a:solidFill>
              </a:rPr>
              <a:t>accommodate modern </a:t>
            </a:r>
            <a:r>
              <a:rPr lang="en-US" b="1" dirty="0">
                <a:solidFill>
                  <a:srgbClr val="002060"/>
                </a:solidFill>
              </a:rPr>
              <a:t>forms of distance learning?</a:t>
            </a:r>
            <a:endParaRPr lang="de-DE" dirty="0">
              <a:solidFill>
                <a:srgbClr val="002060"/>
              </a:solidFill>
            </a:endParaRPr>
          </a:p>
        </p:txBody>
      </p:sp>
      <p:sp>
        <p:nvSpPr>
          <p:cNvPr id="20" name="Textfeld 19"/>
          <p:cNvSpPr txBox="1"/>
          <p:nvPr/>
        </p:nvSpPr>
        <p:spPr>
          <a:xfrm>
            <a:off x="323528" y="3656056"/>
            <a:ext cx="8496944" cy="923330"/>
          </a:xfrm>
          <a:prstGeom prst="rect">
            <a:avLst/>
          </a:prstGeom>
          <a:noFill/>
        </p:spPr>
        <p:txBody>
          <a:bodyPr wrap="square" rtlCol="0">
            <a:spAutoFit/>
          </a:bodyPr>
          <a:lstStyle/>
          <a:p>
            <a:pPr marL="361950" indent="-361950"/>
            <a:r>
              <a:rPr lang="de-DE" dirty="0" smtClean="0">
                <a:solidFill>
                  <a:srgbClr val="002060"/>
                </a:solidFill>
              </a:rPr>
              <a:t>(21) </a:t>
            </a:r>
            <a:r>
              <a:rPr lang="en-US" b="1" dirty="0">
                <a:solidFill>
                  <a:srgbClr val="002060"/>
                </a:solidFill>
              </a:rPr>
              <a:t>Should there be a clarification that the teaching and research exception </a:t>
            </a:r>
            <a:r>
              <a:rPr lang="en-US" b="1" dirty="0" smtClean="0">
                <a:solidFill>
                  <a:srgbClr val="002060"/>
                </a:solidFill>
              </a:rPr>
              <a:t>covers not </a:t>
            </a:r>
            <a:r>
              <a:rPr lang="en-US" b="1" dirty="0">
                <a:solidFill>
                  <a:srgbClr val="002060"/>
                </a:solidFill>
              </a:rPr>
              <a:t>only material used in classrooms or educational facilities, but also use </a:t>
            </a:r>
            <a:r>
              <a:rPr lang="en-US" b="1" dirty="0" smtClean="0">
                <a:solidFill>
                  <a:srgbClr val="002060"/>
                </a:solidFill>
              </a:rPr>
              <a:t>of works </a:t>
            </a:r>
            <a:r>
              <a:rPr lang="en-US" b="1" dirty="0">
                <a:solidFill>
                  <a:srgbClr val="002060"/>
                </a:solidFill>
              </a:rPr>
              <a:t>at home for study?</a:t>
            </a:r>
            <a:endParaRPr lang="de-DE" dirty="0">
              <a:solidFill>
                <a:srgbClr val="002060"/>
              </a:solidFill>
            </a:endParaRPr>
          </a:p>
        </p:txBody>
      </p:sp>
      <p:sp>
        <p:nvSpPr>
          <p:cNvPr id="21" name="Textfeld 20"/>
          <p:cNvSpPr txBox="1"/>
          <p:nvPr/>
        </p:nvSpPr>
        <p:spPr>
          <a:xfrm>
            <a:off x="323528" y="4730659"/>
            <a:ext cx="8496944" cy="923330"/>
          </a:xfrm>
          <a:prstGeom prst="rect">
            <a:avLst/>
          </a:prstGeom>
          <a:noFill/>
        </p:spPr>
        <p:txBody>
          <a:bodyPr wrap="square" rtlCol="0">
            <a:spAutoFit/>
          </a:bodyPr>
          <a:lstStyle/>
          <a:p>
            <a:pPr marL="361950" indent="-361950"/>
            <a:r>
              <a:rPr lang="de-DE" dirty="0" smtClean="0">
                <a:solidFill>
                  <a:srgbClr val="002060"/>
                </a:solidFill>
              </a:rPr>
              <a:t>(22) </a:t>
            </a:r>
            <a:r>
              <a:rPr lang="en-US" b="1" dirty="0">
                <a:solidFill>
                  <a:srgbClr val="002060"/>
                </a:solidFill>
              </a:rPr>
              <a:t>Should there be mandatory minimum rules as to the length of the excerpts </a:t>
            </a:r>
            <a:r>
              <a:rPr lang="en-US" b="1" dirty="0" smtClean="0">
                <a:solidFill>
                  <a:srgbClr val="002060"/>
                </a:solidFill>
              </a:rPr>
              <a:t>from works </a:t>
            </a:r>
            <a:r>
              <a:rPr lang="en-US" b="1" dirty="0">
                <a:solidFill>
                  <a:srgbClr val="002060"/>
                </a:solidFill>
              </a:rPr>
              <a:t>which can be reproduced or made available for teaching and </a:t>
            </a:r>
            <a:r>
              <a:rPr lang="en-US" b="1" dirty="0" smtClean="0">
                <a:solidFill>
                  <a:srgbClr val="002060"/>
                </a:solidFill>
              </a:rPr>
              <a:t>research </a:t>
            </a:r>
            <a:r>
              <a:rPr lang="de-DE" b="1" dirty="0" err="1" smtClean="0">
                <a:solidFill>
                  <a:srgbClr val="002060"/>
                </a:solidFill>
              </a:rPr>
              <a:t>purposes</a:t>
            </a:r>
            <a:r>
              <a:rPr lang="de-DE" b="1" dirty="0">
                <a:solidFill>
                  <a:srgbClr val="002060"/>
                </a:solidFill>
              </a:rPr>
              <a:t>?</a:t>
            </a:r>
            <a:endParaRPr lang="de-DE" dirty="0">
              <a:solidFill>
                <a:srgbClr val="002060"/>
              </a:solidFill>
            </a:endParaRPr>
          </a:p>
        </p:txBody>
      </p:sp>
      <p:sp>
        <p:nvSpPr>
          <p:cNvPr id="22" name="Textfeld 21"/>
          <p:cNvSpPr txBox="1"/>
          <p:nvPr/>
        </p:nvSpPr>
        <p:spPr>
          <a:xfrm>
            <a:off x="323528" y="5805264"/>
            <a:ext cx="8496944" cy="646331"/>
          </a:xfrm>
          <a:prstGeom prst="rect">
            <a:avLst/>
          </a:prstGeom>
          <a:noFill/>
        </p:spPr>
        <p:txBody>
          <a:bodyPr wrap="square" rtlCol="0">
            <a:spAutoFit/>
          </a:bodyPr>
          <a:lstStyle/>
          <a:p>
            <a:pPr marL="361950" indent="-361950"/>
            <a:r>
              <a:rPr lang="de-DE" dirty="0" smtClean="0">
                <a:solidFill>
                  <a:srgbClr val="002060"/>
                </a:solidFill>
              </a:rPr>
              <a:t>(23) </a:t>
            </a:r>
            <a:r>
              <a:rPr lang="en-US" b="1" dirty="0">
                <a:solidFill>
                  <a:srgbClr val="002060"/>
                </a:solidFill>
              </a:rPr>
              <a:t>Should there be a mandatory minimum requirement that the exception </a:t>
            </a:r>
            <a:r>
              <a:rPr lang="en-US" b="1" dirty="0" smtClean="0">
                <a:solidFill>
                  <a:srgbClr val="002060"/>
                </a:solidFill>
              </a:rPr>
              <a:t>covers </a:t>
            </a:r>
            <a:r>
              <a:rPr lang="de-DE" b="1" dirty="0" err="1" smtClean="0">
                <a:solidFill>
                  <a:srgbClr val="002060"/>
                </a:solidFill>
              </a:rPr>
              <a:t>both</a:t>
            </a:r>
            <a:r>
              <a:rPr lang="de-DE" b="1" dirty="0" smtClean="0">
                <a:solidFill>
                  <a:srgbClr val="002060"/>
                </a:solidFill>
              </a:rPr>
              <a:t> </a:t>
            </a:r>
            <a:r>
              <a:rPr lang="de-DE" b="1" dirty="0" err="1">
                <a:solidFill>
                  <a:srgbClr val="002060"/>
                </a:solidFill>
              </a:rPr>
              <a:t>teaching</a:t>
            </a:r>
            <a:r>
              <a:rPr lang="de-DE" b="1" dirty="0">
                <a:solidFill>
                  <a:srgbClr val="002060"/>
                </a:solidFill>
              </a:rPr>
              <a:t> and </a:t>
            </a:r>
            <a:r>
              <a:rPr lang="de-DE" b="1" dirty="0" err="1">
                <a:solidFill>
                  <a:srgbClr val="002060"/>
                </a:solidFill>
              </a:rPr>
              <a:t>research</a:t>
            </a:r>
            <a:r>
              <a:rPr lang="de-DE" b="1" dirty="0">
                <a:solidFill>
                  <a:srgbClr val="002060"/>
                </a:solidFill>
              </a:rPr>
              <a:t>?</a:t>
            </a:r>
            <a:endParaRPr lang="de-DE" dirty="0">
              <a:solidFill>
                <a:srgbClr val="00206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20" grpId="0"/>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611560" y="188640"/>
            <a:ext cx="8064896" cy="1477328"/>
          </a:xfrm>
          <a:prstGeom prst="rect">
            <a:avLst/>
          </a:prstGeom>
        </p:spPr>
        <p:txBody>
          <a:bodyPr wrap="square">
            <a:spAutoFit/>
          </a:bodyPr>
          <a:lstStyle/>
          <a:p>
            <a:r>
              <a:rPr lang="en-US" b="1" dirty="0" smtClean="0"/>
              <a:t>European Commission (2014). Directorate General Internal Market and Services. Directorate D – Intellectual property. </a:t>
            </a:r>
            <a:r>
              <a:rPr lang="en-US" b="1" dirty="0" err="1" smtClean="0"/>
              <a:t>D1</a:t>
            </a:r>
            <a:r>
              <a:rPr lang="en-US" b="1" dirty="0" smtClean="0"/>
              <a:t> – Copyright: Report on the responses to the Public Consultation on the Review of the EU Copyright Rules. July 2014 - http://ec.europa.eu/internal_market/consultations/2013/copyright-rules/docs/contributions/consultation-report_en.pdf . 101 pp</a:t>
            </a:r>
            <a:endParaRPr lang="en-US" dirty="0"/>
          </a:p>
        </p:txBody>
      </p:sp>
      <p:sp>
        <p:nvSpPr>
          <p:cNvPr id="20" name="Textfeld 19"/>
          <p:cNvSpPr txBox="1"/>
          <p:nvPr/>
        </p:nvSpPr>
        <p:spPr>
          <a:xfrm>
            <a:off x="755576" y="1927860"/>
            <a:ext cx="7128792" cy="3785652"/>
          </a:xfrm>
          <a:prstGeom prst="rect">
            <a:avLst/>
          </a:prstGeom>
          <a:noFill/>
        </p:spPr>
        <p:txBody>
          <a:bodyPr wrap="square" rtlCol="0">
            <a:spAutoFit/>
          </a:bodyPr>
          <a:lstStyle/>
          <a:p>
            <a:r>
              <a:rPr lang="en-US" sz="2000" dirty="0" err="1" smtClean="0"/>
              <a:t>Entsprechend</a:t>
            </a:r>
            <a:r>
              <a:rPr lang="en-US" sz="2000" dirty="0" smtClean="0"/>
              <a:t> den </a:t>
            </a:r>
            <a:r>
              <a:rPr lang="en-US" sz="2000" dirty="0" err="1" smtClean="0"/>
              <a:t>meisten</a:t>
            </a:r>
            <a:r>
              <a:rPr lang="en-US" sz="2000" dirty="0" smtClean="0"/>
              <a:t> </a:t>
            </a:r>
            <a:r>
              <a:rPr lang="en-US" sz="2000" dirty="0" err="1" smtClean="0"/>
              <a:t>Antworten</a:t>
            </a:r>
            <a:r>
              <a:rPr lang="en-US" sz="2000" dirty="0" smtClean="0"/>
              <a:t> </a:t>
            </a:r>
            <a:r>
              <a:rPr lang="en-US" sz="2000" dirty="0" err="1" smtClean="0"/>
              <a:t>gibt</a:t>
            </a:r>
            <a:r>
              <a:rPr lang="en-US" sz="2000" dirty="0" smtClean="0"/>
              <a:t> </a:t>
            </a:r>
            <a:r>
              <a:rPr lang="en-US" sz="2000" dirty="0" err="1" smtClean="0"/>
              <a:t>es</a:t>
            </a:r>
            <a:r>
              <a:rPr lang="en-US" sz="2000" dirty="0" smtClean="0"/>
              <a:t> </a:t>
            </a:r>
            <a:r>
              <a:rPr lang="en-US" sz="2000" dirty="0" err="1" smtClean="0"/>
              <a:t>nach</a:t>
            </a:r>
            <a:r>
              <a:rPr lang="en-US" sz="2000" dirty="0" smtClean="0"/>
              <a:t> </a:t>
            </a:r>
            <a:r>
              <a:rPr lang="en-US" sz="2000" dirty="0" err="1" smtClean="0"/>
              <a:t>wie</a:t>
            </a:r>
            <a:r>
              <a:rPr lang="en-US" sz="2000" dirty="0" smtClean="0"/>
              <a:t> </a:t>
            </a:r>
            <a:r>
              <a:rPr lang="en-US" sz="2000" dirty="0" err="1" smtClean="0"/>
              <a:t>vor</a:t>
            </a:r>
            <a:r>
              <a:rPr lang="en-US" sz="2000" dirty="0" smtClean="0"/>
              <a:t> </a:t>
            </a:r>
            <a:r>
              <a:rPr lang="en-US" sz="2000" dirty="0" err="1" smtClean="0"/>
              <a:t>erhebliche</a:t>
            </a:r>
            <a:r>
              <a:rPr lang="en-US" sz="2000" dirty="0" smtClean="0"/>
              <a:t> </a:t>
            </a:r>
            <a:r>
              <a:rPr lang="en-US" sz="2000" dirty="0" err="1" smtClean="0"/>
              <a:t>Probleme</a:t>
            </a:r>
            <a:r>
              <a:rPr lang="en-US" sz="2000" dirty="0" smtClean="0"/>
              <a:t> </a:t>
            </a:r>
            <a:r>
              <a:rPr lang="en-US" sz="2000" dirty="0" err="1" smtClean="0"/>
              <a:t>für</a:t>
            </a:r>
            <a:r>
              <a:rPr lang="en-US" sz="2000" dirty="0" smtClean="0"/>
              <a:t> den </a:t>
            </a:r>
            <a:r>
              <a:rPr lang="en-US" sz="2000" dirty="0" err="1" smtClean="0"/>
              <a:t>Zugriff</a:t>
            </a:r>
            <a:r>
              <a:rPr lang="en-US" sz="2000" dirty="0" smtClean="0"/>
              <a:t> und die </a:t>
            </a:r>
            <a:r>
              <a:rPr lang="en-US" sz="2000" dirty="0" err="1" smtClean="0"/>
              <a:t>Nutzung</a:t>
            </a:r>
            <a:r>
              <a:rPr lang="en-US" sz="2000" dirty="0" smtClean="0"/>
              <a:t> von </a:t>
            </a:r>
            <a:r>
              <a:rPr lang="en-US" sz="2000" dirty="0" err="1" smtClean="0"/>
              <a:t>Inhalten</a:t>
            </a:r>
            <a:r>
              <a:rPr lang="en-US" sz="2000" dirty="0" smtClean="0"/>
              <a:t> in </a:t>
            </a:r>
            <a:r>
              <a:rPr lang="en-US" sz="2000" dirty="0" err="1" smtClean="0"/>
              <a:t>Bibliotheken</a:t>
            </a:r>
            <a:r>
              <a:rPr lang="en-US" sz="2000" dirty="0" smtClean="0"/>
              <a:t> und </a:t>
            </a:r>
            <a:r>
              <a:rPr lang="en-US" sz="2000" dirty="0" err="1" smtClean="0"/>
              <a:t>Archiven</a:t>
            </a:r>
            <a:r>
              <a:rPr lang="en-US" sz="2000" dirty="0" smtClean="0"/>
              <a:t> , </a:t>
            </a:r>
            <a:r>
              <a:rPr lang="en-US" sz="2000" dirty="0" err="1" smtClean="0"/>
              <a:t>z.B</a:t>
            </a:r>
            <a:r>
              <a:rPr lang="en-US" sz="2000" dirty="0" smtClean="0"/>
              <a:t>. </a:t>
            </a:r>
          </a:p>
          <a:p>
            <a:endParaRPr lang="en-US" sz="2000" dirty="0" smtClean="0"/>
          </a:p>
          <a:p>
            <a:pPr indent="808038">
              <a:buFont typeface="Wingdings" pitchFamily="2" charset="2"/>
              <a:buChar char="Ø"/>
            </a:pPr>
            <a:r>
              <a:rPr lang="en-US" sz="2000" dirty="0" smtClean="0"/>
              <a:t>den </a:t>
            </a:r>
            <a:r>
              <a:rPr lang="en-US" sz="2000" dirty="0" err="1" smtClean="0"/>
              <a:t>Zugriff</a:t>
            </a:r>
            <a:r>
              <a:rPr lang="en-US" sz="2000" dirty="0" smtClean="0"/>
              <a:t> von </a:t>
            </a:r>
            <a:r>
              <a:rPr lang="en-US" sz="2000" dirty="0" err="1" smtClean="0"/>
              <a:t>außerhalb</a:t>
            </a:r>
            <a:r>
              <a:rPr lang="en-US" sz="2000" dirty="0" smtClean="0"/>
              <a:t> </a:t>
            </a:r>
            <a:r>
              <a:rPr lang="en-US" sz="2000" dirty="0" err="1" smtClean="0"/>
              <a:t>der</a:t>
            </a:r>
            <a:r>
              <a:rPr lang="en-US" sz="2000" dirty="0" smtClean="0"/>
              <a:t> </a:t>
            </a:r>
            <a:r>
              <a:rPr lang="en-US" sz="2000" dirty="0" err="1" smtClean="0"/>
              <a:t>Räume</a:t>
            </a:r>
            <a:r>
              <a:rPr lang="en-US" sz="2000" dirty="0" smtClean="0"/>
              <a:t> </a:t>
            </a:r>
            <a:r>
              <a:rPr lang="en-US" sz="2000" dirty="0" err="1" smtClean="0"/>
              <a:t>der</a:t>
            </a:r>
            <a:r>
              <a:rPr lang="en-US" sz="2000" dirty="0" smtClean="0"/>
              <a:t> </a:t>
            </a:r>
            <a:r>
              <a:rPr lang="en-US" sz="2000" dirty="0" err="1" smtClean="0"/>
              <a:t>Bibliotheken</a:t>
            </a:r>
            <a:r>
              <a:rPr lang="en-US" sz="2000" dirty="0" smtClean="0"/>
              <a:t> </a:t>
            </a:r>
            <a:br>
              <a:rPr lang="en-US" sz="2000" dirty="0" smtClean="0"/>
            </a:br>
            <a:endParaRPr lang="en-US" sz="2000" dirty="0" smtClean="0"/>
          </a:p>
          <a:p>
            <a:pPr indent="808038">
              <a:buFont typeface="Wingdings" pitchFamily="2" charset="2"/>
              <a:buChar char="Ø"/>
            </a:pPr>
            <a:r>
              <a:rPr lang="en-US" sz="2000" dirty="0" err="1" smtClean="0"/>
              <a:t>für</a:t>
            </a:r>
            <a:r>
              <a:rPr lang="en-US" sz="2000" dirty="0" smtClean="0"/>
              <a:t> die </a:t>
            </a:r>
            <a:r>
              <a:rPr lang="en-US" sz="2000" dirty="0" err="1" smtClean="0"/>
              <a:t>Ausleihe</a:t>
            </a:r>
            <a:r>
              <a:rPr lang="en-US" sz="2000" dirty="0" smtClean="0"/>
              <a:t> von </a:t>
            </a:r>
            <a:r>
              <a:rPr lang="en-US" sz="2000" dirty="0" err="1" smtClean="0"/>
              <a:t>elektronischen</a:t>
            </a:r>
            <a:r>
              <a:rPr lang="en-US" sz="2000" dirty="0" smtClean="0"/>
              <a:t> </a:t>
            </a:r>
            <a:r>
              <a:rPr lang="en-US" sz="2000" dirty="0" err="1" smtClean="0"/>
              <a:t>Materialien</a:t>
            </a:r>
            <a:r>
              <a:rPr lang="en-US" sz="2000" dirty="0" smtClean="0"/>
              <a:t> (</a:t>
            </a:r>
            <a:r>
              <a:rPr lang="en-US" sz="2000" dirty="0" err="1" smtClean="0"/>
              <a:t>ebooks</a:t>
            </a:r>
            <a:r>
              <a:rPr lang="en-US" sz="2000" dirty="0" smtClean="0"/>
              <a:t>)</a:t>
            </a:r>
            <a:br>
              <a:rPr lang="en-US" sz="2000" dirty="0" smtClean="0"/>
            </a:br>
            <a:endParaRPr lang="en-US" sz="2000" dirty="0" smtClean="0"/>
          </a:p>
          <a:p>
            <a:pPr indent="808038">
              <a:buFont typeface="Wingdings" pitchFamily="2" charset="2"/>
              <a:buChar char="Ø"/>
            </a:pPr>
            <a:r>
              <a:rPr lang="en-US" sz="2000" dirty="0" err="1" smtClean="0"/>
              <a:t>für</a:t>
            </a:r>
            <a:r>
              <a:rPr lang="en-US" sz="2000" dirty="0" smtClean="0"/>
              <a:t> die </a:t>
            </a:r>
            <a:r>
              <a:rPr lang="en-US" sz="2000" dirty="0" err="1" smtClean="0"/>
              <a:t>Massendigitalisierung</a:t>
            </a:r>
            <a:r>
              <a:rPr lang="en-US" sz="2000" dirty="0" smtClean="0"/>
              <a:t> von </a:t>
            </a:r>
            <a:r>
              <a:rPr lang="en-US" sz="2000" dirty="0" err="1" smtClean="0"/>
              <a:t>Bibliotheksbeständen</a:t>
            </a:r>
            <a:r>
              <a:rPr lang="en-US" sz="2000" dirty="0" smtClean="0"/>
              <a:t> </a:t>
            </a:r>
          </a:p>
          <a:p>
            <a:pPr indent="808038"/>
            <a:r>
              <a:rPr lang="en-US" sz="2000" dirty="0" smtClean="0"/>
              <a:t>(</a:t>
            </a:r>
            <a:r>
              <a:rPr lang="en-US" sz="2000" dirty="0" err="1" smtClean="0"/>
              <a:t>auch</a:t>
            </a:r>
            <a:r>
              <a:rPr lang="en-US" sz="2000" dirty="0" smtClean="0"/>
              <a:t> </a:t>
            </a:r>
            <a:r>
              <a:rPr lang="en-US" sz="2000" dirty="0" err="1" smtClean="0"/>
              <a:t>für</a:t>
            </a:r>
            <a:r>
              <a:rPr lang="en-US" sz="2000" dirty="0" smtClean="0"/>
              <a:t> </a:t>
            </a:r>
            <a:r>
              <a:rPr lang="en-US" sz="2000" dirty="0" err="1" smtClean="0"/>
              <a:t>verwaiste</a:t>
            </a:r>
            <a:r>
              <a:rPr lang="en-US" sz="2000" dirty="0" smtClean="0"/>
              <a:t> </a:t>
            </a:r>
            <a:r>
              <a:rPr lang="en-US" sz="2000" dirty="0" err="1" smtClean="0"/>
              <a:t>Werke</a:t>
            </a:r>
            <a:r>
              <a:rPr lang="en-US" sz="2000" dirty="0" smtClean="0"/>
              <a:t>)</a:t>
            </a:r>
          </a:p>
          <a:p>
            <a:endParaRPr lang="en-US" sz="2000" dirty="0" smtClean="0"/>
          </a:p>
          <a:p>
            <a:r>
              <a:rPr lang="en-US" sz="2000" dirty="0" smtClean="0"/>
              <a:t>(</a:t>
            </a:r>
            <a:r>
              <a:rPr lang="en-US" sz="2000" dirty="0" err="1" smtClean="0"/>
              <a:t>vgl</a:t>
            </a:r>
            <a:r>
              <a:rPr lang="en-US" sz="2000" dirty="0" smtClean="0"/>
              <a:t> IV, 4 in den </a:t>
            </a:r>
            <a:r>
              <a:rPr lang="en-US" sz="2000" dirty="0" err="1" smtClean="0"/>
              <a:t>Antworten</a:t>
            </a:r>
            <a:r>
              <a:rPr lang="en-US" sz="2000" dirty="0" smtClean="0"/>
              <a:t>). </a:t>
            </a:r>
            <a:endParaRPr lang="en-US" sz="2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611560" y="116632"/>
            <a:ext cx="8064896" cy="1477328"/>
          </a:xfrm>
          <a:prstGeom prst="rect">
            <a:avLst/>
          </a:prstGeom>
        </p:spPr>
        <p:txBody>
          <a:bodyPr wrap="square">
            <a:spAutoFit/>
          </a:bodyPr>
          <a:lstStyle/>
          <a:p>
            <a:r>
              <a:rPr lang="en-US" b="1" dirty="0" smtClean="0"/>
              <a:t>European Commission (2014). Directorate General Internal Market and Services. Directorate D – Intellectual property. </a:t>
            </a:r>
            <a:r>
              <a:rPr lang="en-US" b="1" dirty="0" err="1" smtClean="0"/>
              <a:t>D1</a:t>
            </a:r>
            <a:r>
              <a:rPr lang="en-US" b="1" dirty="0" smtClean="0"/>
              <a:t> – Copyright: Report on the responses to the Public Consultation on the Review of the EU Copyright Rules. July 2014 - http://ec.europa.eu/internal_market/consultations/2013/copyright-rules/docs/contributions/consultation-report_en.pdf . 101 pp</a:t>
            </a:r>
            <a:endParaRPr lang="en-US" dirty="0"/>
          </a:p>
        </p:txBody>
      </p:sp>
      <p:sp>
        <p:nvSpPr>
          <p:cNvPr id="21" name="Textfeld 20"/>
          <p:cNvSpPr txBox="1"/>
          <p:nvPr/>
        </p:nvSpPr>
        <p:spPr>
          <a:xfrm>
            <a:off x="683568" y="1844824"/>
            <a:ext cx="7128792" cy="4247317"/>
          </a:xfrm>
          <a:prstGeom prst="rect">
            <a:avLst/>
          </a:prstGeom>
          <a:noFill/>
        </p:spPr>
        <p:txBody>
          <a:bodyPr wrap="square" rtlCol="0">
            <a:spAutoFit/>
          </a:bodyPr>
          <a:lstStyle/>
          <a:p>
            <a:r>
              <a:rPr lang="en-US" dirty="0" smtClean="0"/>
              <a:t>Die </a:t>
            </a:r>
            <a:r>
              <a:rPr lang="en-US" dirty="0" err="1" smtClean="0"/>
              <a:t>Defizite</a:t>
            </a:r>
            <a:r>
              <a:rPr lang="en-US" dirty="0" smtClean="0"/>
              <a:t> </a:t>
            </a:r>
            <a:r>
              <a:rPr lang="en-US" dirty="0" err="1" smtClean="0"/>
              <a:t>sind</a:t>
            </a:r>
            <a:r>
              <a:rPr lang="en-US" dirty="0" smtClean="0"/>
              <a:t> </a:t>
            </a:r>
            <a:r>
              <a:rPr lang="en-US" dirty="0" err="1" smtClean="0"/>
              <a:t>besonders</a:t>
            </a:r>
            <a:r>
              <a:rPr lang="en-US" dirty="0" smtClean="0"/>
              <a:t> </a:t>
            </a:r>
            <a:r>
              <a:rPr lang="en-US" dirty="0" err="1" smtClean="0"/>
              <a:t>deutlich</a:t>
            </a:r>
            <a:r>
              <a:rPr lang="en-US" dirty="0" smtClean="0"/>
              <a:t> </a:t>
            </a:r>
            <a:r>
              <a:rPr lang="en-US" dirty="0" err="1" smtClean="0"/>
              <a:t>mit</a:t>
            </a:r>
            <a:r>
              <a:rPr lang="en-US" dirty="0" smtClean="0"/>
              <a:t> </a:t>
            </a:r>
            <a:r>
              <a:rPr lang="en-US" dirty="0" err="1" smtClean="0"/>
              <a:t>Blick</a:t>
            </a:r>
            <a:r>
              <a:rPr lang="en-US" dirty="0" smtClean="0"/>
              <a:t> auf </a:t>
            </a:r>
            <a:r>
              <a:rPr lang="en-US" dirty="0" err="1" smtClean="0"/>
              <a:t>Bildung</a:t>
            </a:r>
            <a:r>
              <a:rPr lang="en-US" dirty="0" smtClean="0"/>
              <a:t> und </a:t>
            </a:r>
            <a:r>
              <a:rPr lang="en-US" dirty="0" err="1" smtClean="0"/>
              <a:t>Wissenschaft</a:t>
            </a:r>
            <a:r>
              <a:rPr lang="en-US" dirty="0" smtClean="0"/>
              <a:t>.</a:t>
            </a:r>
          </a:p>
          <a:p>
            <a:endParaRPr lang="en-US" dirty="0" smtClean="0"/>
          </a:p>
          <a:p>
            <a:pPr marL="269875" indent="-269875">
              <a:buFont typeface="Wingdings" pitchFamily="2" charset="2"/>
              <a:buChar char="Ø"/>
            </a:pPr>
            <a:r>
              <a:rPr lang="en-US" dirty="0" err="1" smtClean="0"/>
              <a:t>Verlangt</a:t>
            </a:r>
            <a:r>
              <a:rPr lang="en-US" dirty="0" smtClean="0"/>
              <a:t> </a:t>
            </a:r>
            <a:r>
              <a:rPr lang="en-US" dirty="0" err="1" smtClean="0"/>
              <a:t>wird</a:t>
            </a:r>
            <a:r>
              <a:rPr lang="en-US" dirty="0" smtClean="0"/>
              <a:t> </a:t>
            </a:r>
            <a:r>
              <a:rPr lang="en-US" dirty="0" err="1" smtClean="0"/>
              <a:t>eine</a:t>
            </a:r>
            <a:r>
              <a:rPr lang="en-US" dirty="0" smtClean="0"/>
              <a:t> </a:t>
            </a:r>
            <a:r>
              <a:rPr lang="en-US" b="1" dirty="0" err="1" smtClean="0"/>
              <a:t>breite</a:t>
            </a:r>
            <a:r>
              <a:rPr lang="en-US" b="1" dirty="0" smtClean="0"/>
              <a:t> </a:t>
            </a:r>
            <a:r>
              <a:rPr lang="en-US" b="1" dirty="0" err="1" smtClean="0"/>
              <a:t>Ausnahmeregelung</a:t>
            </a:r>
            <a:r>
              <a:rPr lang="en-US" b="1" dirty="0" smtClean="0"/>
              <a:t> </a:t>
            </a:r>
            <a:r>
              <a:rPr lang="en-US" dirty="0" err="1" smtClean="0"/>
              <a:t>für</a:t>
            </a:r>
            <a:r>
              <a:rPr lang="en-US" dirty="0" smtClean="0"/>
              <a:t> die </a:t>
            </a:r>
            <a:r>
              <a:rPr lang="en-US" dirty="0" err="1" smtClean="0"/>
              <a:t>nicht-kommerzielle</a:t>
            </a:r>
            <a:r>
              <a:rPr lang="en-US" dirty="0" smtClean="0"/>
              <a:t> </a:t>
            </a:r>
            <a:r>
              <a:rPr lang="en-US" dirty="0" err="1" smtClean="0"/>
              <a:t>Nutzung</a:t>
            </a:r>
            <a:r>
              <a:rPr lang="en-US" dirty="0" smtClean="0"/>
              <a:t> von </a:t>
            </a:r>
            <a:r>
              <a:rPr lang="en-US" dirty="0" err="1" smtClean="0"/>
              <a:t>geschützten</a:t>
            </a:r>
            <a:r>
              <a:rPr lang="en-US" dirty="0" smtClean="0"/>
              <a:t> </a:t>
            </a:r>
            <a:r>
              <a:rPr lang="en-US" dirty="0" err="1" smtClean="0"/>
              <a:t>Materialien</a:t>
            </a:r>
            <a:r>
              <a:rPr lang="en-US" dirty="0" smtClean="0"/>
              <a:t> in </a:t>
            </a:r>
            <a:r>
              <a:rPr lang="en-US" dirty="0" err="1" smtClean="0"/>
              <a:t>Ausbildungsumgebungen</a:t>
            </a:r>
            <a:r>
              <a:rPr lang="en-US" dirty="0" smtClean="0"/>
              <a:t>.</a:t>
            </a:r>
            <a:br>
              <a:rPr lang="en-US" dirty="0" smtClean="0"/>
            </a:br>
            <a:endParaRPr lang="en-US" dirty="0" smtClean="0"/>
          </a:p>
          <a:p>
            <a:pPr marL="269875" indent="-269875">
              <a:buFont typeface="Wingdings" pitchFamily="2" charset="2"/>
              <a:buChar char="Ø"/>
            </a:pPr>
            <a:r>
              <a:rPr lang="en-US" dirty="0" err="1" smtClean="0"/>
              <a:t>Auch</a:t>
            </a:r>
            <a:r>
              <a:rPr lang="en-US" dirty="0" smtClean="0"/>
              <a:t> die </a:t>
            </a:r>
            <a:r>
              <a:rPr lang="en-US" dirty="0" err="1" smtClean="0"/>
              <a:t>verschiedentlichn</a:t>
            </a:r>
            <a:r>
              <a:rPr lang="en-US" dirty="0" smtClean="0"/>
              <a:t> </a:t>
            </a:r>
            <a:r>
              <a:rPr lang="en-US" dirty="0" err="1" smtClean="0"/>
              <a:t>existierenden</a:t>
            </a:r>
            <a:r>
              <a:rPr lang="en-US" dirty="0" smtClean="0"/>
              <a:t> </a:t>
            </a:r>
            <a:r>
              <a:rPr lang="en-US" dirty="0" err="1" smtClean="0"/>
              <a:t>Schranken</a:t>
            </a:r>
            <a:r>
              <a:rPr lang="en-US" dirty="0" smtClean="0"/>
              <a:t> </a:t>
            </a:r>
            <a:r>
              <a:rPr lang="en-US" dirty="0" err="1" smtClean="0"/>
              <a:t>zugunsten</a:t>
            </a:r>
            <a:r>
              <a:rPr lang="en-US" dirty="0" smtClean="0"/>
              <a:t> von </a:t>
            </a:r>
            <a:r>
              <a:rPr lang="en-US" b="1" dirty="0" err="1" smtClean="0"/>
              <a:t>Forschung</a:t>
            </a:r>
            <a:r>
              <a:rPr lang="en-US" dirty="0" smtClean="0"/>
              <a:t> </a:t>
            </a:r>
            <a:r>
              <a:rPr lang="en-US" dirty="0" err="1" smtClean="0"/>
              <a:t>werden</a:t>
            </a:r>
            <a:r>
              <a:rPr lang="en-US" dirty="0" smtClean="0"/>
              <a:t> </a:t>
            </a:r>
            <a:r>
              <a:rPr lang="en-US" dirty="0" err="1" smtClean="0"/>
              <a:t>als</a:t>
            </a:r>
            <a:r>
              <a:rPr lang="en-US" dirty="0" smtClean="0"/>
              <a:t> </a:t>
            </a:r>
            <a:r>
              <a:rPr lang="en-US" dirty="0" err="1" smtClean="0"/>
              <a:t>unzulänglichen</a:t>
            </a:r>
            <a:r>
              <a:rPr lang="en-US" dirty="0" smtClean="0"/>
              <a:t> </a:t>
            </a:r>
            <a:r>
              <a:rPr lang="en-US" dirty="0" err="1" smtClean="0"/>
              <a:t>empfunden</a:t>
            </a:r>
            <a:r>
              <a:rPr lang="en-US" dirty="0" smtClean="0"/>
              <a:t>, </a:t>
            </a:r>
            <a:r>
              <a:rPr lang="en-US" dirty="0" err="1" smtClean="0"/>
              <a:t>vor</a:t>
            </a:r>
            <a:r>
              <a:rPr lang="en-US" dirty="0" smtClean="0"/>
              <a:t> </a:t>
            </a:r>
            <a:r>
              <a:rPr lang="en-US" dirty="0" err="1" smtClean="0"/>
              <a:t>allem</a:t>
            </a:r>
            <a:r>
              <a:rPr lang="en-US" dirty="0" smtClean="0"/>
              <a:t> </a:t>
            </a:r>
            <a:r>
              <a:rPr lang="en-US" dirty="0" err="1" smtClean="0"/>
              <a:t>wenn</a:t>
            </a:r>
            <a:r>
              <a:rPr lang="en-US" dirty="0" smtClean="0"/>
              <a:t> </a:t>
            </a:r>
            <a:r>
              <a:rPr lang="en-US" dirty="0" err="1" smtClean="0"/>
              <a:t>es</a:t>
            </a:r>
            <a:r>
              <a:rPr lang="en-US" dirty="0" smtClean="0"/>
              <a:t> um die </a:t>
            </a:r>
            <a:r>
              <a:rPr lang="en-US" b="1" dirty="0" err="1" smtClean="0"/>
              <a:t>Nutzung</a:t>
            </a:r>
            <a:r>
              <a:rPr lang="en-US" b="1" dirty="0" smtClean="0"/>
              <a:t> von </a:t>
            </a:r>
            <a:r>
              <a:rPr lang="en-US" b="1" dirty="0" err="1" smtClean="0"/>
              <a:t>öffentlich</a:t>
            </a:r>
            <a:r>
              <a:rPr lang="en-US" b="1" dirty="0" smtClean="0"/>
              <a:t> </a:t>
            </a:r>
            <a:r>
              <a:rPr lang="en-US" b="1" dirty="0" err="1" smtClean="0"/>
              <a:t>gefördertem</a:t>
            </a:r>
            <a:r>
              <a:rPr lang="en-US" b="1" dirty="0" smtClean="0"/>
              <a:t> </a:t>
            </a:r>
            <a:r>
              <a:rPr lang="en-US" b="1" dirty="0" err="1" smtClean="0"/>
              <a:t>Wissen</a:t>
            </a:r>
            <a:r>
              <a:rPr lang="en-US" b="1" dirty="0" smtClean="0"/>
              <a:t> </a:t>
            </a:r>
            <a:r>
              <a:rPr lang="en-US" dirty="0" err="1" smtClean="0"/>
              <a:t>geht</a:t>
            </a:r>
            <a:r>
              <a:rPr lang="en-US" dirty="0" smtClean="0"/>
              <a:t>.  Dieses </a:t>
            </a:r>
            <a:r>
              <a:rPr lang="en-US" dirty="0" err="1" smtClean="0"/>
              <a:t>sollte</a:t>
            </a:r>
            <a:r>
              <a:rPr lang="en-US" dirty="0" smtClean="0"/>
              <a:t> </a:t>
            </a:r>
            <a:r>
              <a:rPr lang="en-US" dirty="0" err="1" smtClean="0"/>
              <a:t>ohne</a:t>
            </a:r>
            <a:r>
              <a:rPr lang="en-US" dirty="0" smtClean="0"/>
              <a:t> </a:t>
            </a:r>
            <a:r>
              <a:rPr lang="en-US" dirty="0" err="1" smtClean="0"/>
              <a:t>weitere</a:t>
            </a:r>
            <a:r>
              <a:rPr lang="en-US" dirty="0" smtClean="0"/>
              <a:t> </a:t>
            </a:r>
            <a:r>
              <a:rPr lang="en-US" dirty="0" err="1" smtClean="0"/>
              <a:t>Einschränkung</a:t>
            </a:r>
            <a:r>
              <a:rPr lang="en-US" dirty="0" smtClean="0"/>
              <a:t> </a:t>
            </a:r>
            <a:r>
              <a:rPr lang="en-US" dirty="0" err="1" smtClean="0"/>
              <a:t>öffentlich</a:t>
            </a:r>
            <a:r>
              <a:rPr lang="en-US" dirty="0" smtClean="0"/>
              <a:t> </a:t>
            </a:r>
            <a:r>
              <a:rPr lang="en-US" dirty="0" err="1" smtClean="0"/>
              <a:t>frei</a:t>
            </a:r>
            <a:r>
              <a:rPr lang="en-US" dirty="0" smtClean="0"/>
              <a:t> </a:t>
            </a:r>
            <a:r>
              <a:rPr lang="en-US" dirty="0" err="1" smtClean="0"/>
              <a:t>nutzbar</a:t>
            </a:r>
            <a:r>
              <a:rPr lang="en-US" dirty="0" smtClean="0"/>
              <a:t> </a:t>
            </a:r>
            <a:r>
              <a:rPr lang="en-US" dirty="0" err="1" smtClean="0"/>
              <a:t>sein</a:t>
            </a:r>
            <a:r>
              <a:rPr lang="en-US" dirty="0" smtClean="0"/>
              <a:t>. </a:t>
            </a:r>
            <a:br>
              <a:rPr lang="en-US" dirty="0" smtClean="0"/>
            </a:br>
            <a:endParaRPr lang="en-US" dirty="0" smtClean="0"/>
          </a:p>
          <a:p>
            <a:pPr marL="269875" indent="-269875">
              <a:buFont typeface="Wingdings" pitchFamily="2" charset="2"/>
              <a:buChar char="Ø"/>
            </a:pPr>
            <a:r>
              <a:rPr lang="en-US" dirty="0" err="1" smtClean="0"/>
              <a:t>Forschung</a:t>
            </a:r>
            <a:r>
              <a:rPr lang="en-US" dirty="0" smtClean="0"/>
              <a:t> </a:t>
            </a:r>
            <a:r>
              <a:rPr lang="en-US" dirty="0" err="1" smtClean="0"/>
              <a:t>sind</a:t>
            </a:r>
            <a:r>
              <a:rPr lang="en-US" dirty="0" smtClean="0"/>
              <a:t> </a:t>
            </a:r>
            <a:r>
              <a:rPr lang="en-US" dirty="0" err="1" smtClean="0"/>
              <a:t>besonders</a:t>
            </a:r>
            <a:r>
              <a:rPr lang="en-US" dirty="0" smtClean="0"/>
              <a:t> </a:t>
            </a:r>
            <a:r>
              <a:rPr lang="en-US" dirty="0" err="1" smtClean="0"/>
              <a:t>unzufrieden</a:t>
            </a:r>
            <a:r>
              <a:rPr lang="en-US" dirty="0" smtClean="0"/>
              <a:t>  </a:t>
            </a:r>
            <a:r>
              <a:rPr lang="en-US" dirty="0" err="1" smtClean="0"/>
              <a:t>damit</a:t>
            </a:r>
            <a:r>
              <a:rPr lang="en-US" dirty="0" smtClean="0"/>
              <a:t>, </a:t>
            </a:r>
            <a:r>
              <a:rPr lang="en-US" dirty="0" err="1" smtClean="0"/>
              <a:t>dass</a:t>
            </a:r>
            <a:r>
              <a:rPr lang="en-US" dirty="0" smtClean="0"/>
              <a:t> </a:t>
            </a:r>
            <a:r>
              <a:rPr lang="en-US" dirty="0" err="1" smtClean="0"/>
              <a:t>Techniken</a:t>
            </a:r>
            <a:r>
              <a:rPr lang="en-US" dirty="0" smtClean="0"/>
              <a:t> 	des </a:t>
            </a:r>
            <a:r>
              <a:rPr lang="en-US" b="1" dirty="0" smtClean="0"/>
              <a:t>Text und </a:t>
            </a:r>
            <a:r>
              <a:rPr lang="en-US" b="1" dirty="0" err="1" smtClean="0"/>
              <a:t>Daten</a:t>
            </a:r>
            <a:r>
              <a:rPr lang="en-US" b="1" dirty="0" smtClean="0"/>
              <a:t> Mining </a:t>
            </a:r>
            <a:r>
              <a:rPr lang="en-US" dirty="0" smtClean="0"/>
              <a:t>(</a:t>
            </a:r>
            <a:r>
              <a:rPr lang="en-US" dirty="0" err="1" smtClean="0"/>
              <a:t>TDM</a:t>
            </a:r>
            <a:r>
              <a:rPr lang="en-US" dirty="0" smtClean="0"/>
              <a:t>)  </a:t>
            </a:r>
            <a:r>
              <a:rPr lang="en-US" dirty="0" err="1" smtClean="0"/>
              <a:t>wegen</a:t>
            </a:r>
            <a:r>
              <a:rPr lang="en-US" dirty="0" smtClean="0"/>
              <a:t> </a:t>
            </a:r>
            <a:r>
              <a:rPr lang="en-US" b="1" dirty="0" err="1" smtClean="0"/>
              <a:t>Lizenzbestimmungen</a:t>
            </a:r>
            <a:r>
              <a:rPr lang="en-US" dirty="0" smtClean="0"/>
              <a:t> 	</a:t>
            </a:r>
            <a:r>
              <a:rPr lang="en-US" dirty="0" err="1" smtClean="0"/>
              <a:t>nur</a:t>
            </a:r>
            <a:r>
              <a:rPr lang="en-US" dirty="0" smtClean="0"/>
              <a:t> </a:t>
            </a:r>
            <a:r>
              <a:rPr lang="en-US" dirty="0" err="1" smtClean="0"/>
              <a:t>unzureichend</a:t>
            </a:r>
            <a:r>
              <a:rPr lang="en-US" dirty="0" smtClean="0"/>
              <a:t> </a:t>
            </a:r>
            <a:r>
              <a:rPr lang="en-US" dirty="0" err="1" smtClean="0"/>
              <a:t>genutzT</a:t>
            </a:r>
            <a:r>
              <a:rPr lang="en-US" dirty="0" smtClean="0"/>
              <a:t> </a:t>
            </a:r>
            <a:r>
              <a:rPr lang="en-US" dirty="0" err="1" smtClean="0"/>
              <a:t>werden</a:t>
            </a:r>
            <a:r>
              <a:rPr lang="en-US" dirty="0" smtClean="0"/>
              <a:t> </a:t>
            </a:r>
            <a:r>
              <a:rPr lang="en-US" dirty="0" err="1" smtClean="0"/>
              <a:t>können</a:t>
            </a:r>
            <a:r>
              <a:rPr lang="en-US" dirty="0" smtClean="0"/>
              <a:t>. (</a:t>
            </a:r>
            <a:r>
              <a:rPr lang="en-US" dirty="0" err="1" smtClean="0"/>
              <a:t>vgl</a:t>
            </a:r>
            <a:r>
              <a:rPr lang="en-US" dirty="0" smtClean="0"/>
              <a:t>. IV, 8).</a:t>
            </a:r>
            <a:endParaRPr lang="de-DE"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51520" y="116632"/>
            <a:ext cx="8712968" cy="1477328"/>
          </a:xfrm>
          <a:prstGeom prst="rect">
            <a:avLst/>
          </a:prstGeom>
        </p:spPr>
        <p:txBody>
          <a:bodyPr wrap="square">
            <a:spAutoFit/>
          </a:bodyPr>
          <a:lstStyle/>
          <a:p>
            <a:r>
              <a:rPr lang="en-US" b="1" dirty="0" smtClean="0"/>
              <a:t>Communication from the Commission to the European Parliament, the Council, the European Economic and Social Committee and the Committee of the Regions: A Digital Single Market Strategy for Europe. {</a:t>
            </a:r>
            <a:r>
              <a:rPr lang="en-US" b="1" dirty="0" err="1" smtClean="0"/>
              <a:t>SWD</a:t>
            </a:r>
            <a:r>
              <a:rPr lang="en-US" b="1" dirty="0" smtClean="0"/>
              <a:t>(2015) 100 final}. Brussels, 6.5.2015 COM(2015) 192 final - http://ec.europa.eu/priorities/digital-single-market/docs/dsm-communication_en.pdf</a:t>
            </a:r>
            <a:endParaRPr lang="en-US" dirty="0"/>
          </a:p>
        </p:txBody>
      </p:sp>
      <p:sp>
        <p:nvSpPr>
          <p:cNvPr id="5" name="Textfeld 4"/>
          <p:cNvSpPr txBox="1"/>
          <p:nvPr/>
        </p:nvSpPr>
        <p:spPr>
          <a:xfrm>
            <a:off x="251520" y="1988840"/>
            <a:ext cx="8208912" cy="3200876"/>
          </a:xfrm>
          <a:prstGeom prst="rect">
            <a:avLst/>
          </a:prstGeom>
          <a:noFill/>
        </p:spPr>
        <p:txBody>
          <a:bodyPr wrap="square" rtlCol="0">
            <a:spAutoFit/>
          </a:bodyPr>
          <a:lstStyle/>
          <a:p>
            <a:r>
              <a:rPr lang="en-US" sz="2000" dirty="0" smtClean="0"/>
              <a:t>Die </a:t>
            </a:r>
            <a:r>
              <a:rPr lang="en-US" sz="2000" dirty="0" err="1" smtClean="0"/>
              <a:t>neue</a:t>
            </a:r>
            <a:r>
              <a:rPr lang="en-US" sz="2000" dirty="0" smtClean="0"/>
              <a:t> </a:t>
            </a:r>
            <a:r>
              <a:rPr lang="en-US" sz="2000" dirty="0" err="1" smtClean="0"/>
              <a:t>Strategie</a:t>
            </a:r>
            <a:r>
              <a:rPr lang="en-US" sz="2000" dirty="0" smtClean="0"/>
              <a:t> </a:t>
            </a:r>
            <a:r>
              <a:rPr lang="en-US" sz="2000" dirty="0" err="1" smtClean="0"/>
              <a:t>soll</a:t>
            </a:r>
            <a:r>
              <a:rPr lang="en-US" sz="2000" dirty="0" smtClean="0"/>
              <a:t> “</a:t>
            </a:r>
            <a:r>
              <a:rPr lang="en-US" sz="2000" dirty="0" err="1" smtClean="0"/>
              <a:t>größere</a:t>
            </a:r>
            <a:r>
              <a:rPr lang="en-US" sz="2000" dirty="0" smtClean="0"/>
              <a:t> </a:t>
            </a:r>
            <a:r>
              <a:rPr lang="en-US" sz="2000" dirty="0" err="1" smtClean="0"/>
              <a:t>rechtliche</a:t>
            </a:r>
            <a:r>
              <a:rPr lang="en-US" sz="2000" dirty="0" smtClean="0"/>
              <a:t> </a:t>
            </a:r>
            <a:r>
              <a:rPr lang="en-US" sz="2000" dirty="0" err="1" smtClean="0"/>
              <a:t>Sicherheit</a:t>
            </a:r>
            <a:r>
              <a:rPr lang="en-US" sz="2000" dirty="0" smtClean="0"/>
              <a:t> </a:t>
            </a:r>
            <a:r>
              <a:rPr lang="en-US" sz="2000" dirty="0" err="1" smtClean="0"/>
              <a:t>für</a:t>
            </a:r>
            <a:r>
              <a:rPr lang="en-US" sz="2000" dirty="0" smtClean="0"/>
              <a:t> </a:t>
            </a:r>
            <a:r>
              <a:rPr lang="en-US" sz="2000" dirty="0" err="1" smtClean="0"/>
              <a:t>eine</a:t>
            </a:r>
            <a:r>
              <a:rPr lang="en-US" sz="2000" dirty="0" smtClean="0"/>
              <a:t> </a:t>
            </a:r>
            <a:r>
              <a:rPr lang="en-US" sz="2000" dirty="0" err="1" smtClean="0"/>
              <a:t>breitere</a:t>
            </a:r>
            <a:r>
              <a:rPr lang="en-US" sz="2000" dirty="0" smtClean="0"/>
              <a:t> </a:t>
            </a:r>
            <a:r>
              <a:rPr lang="en-US" sz="2000" dirty="0" err="1" smtClean="0"/>
              <a:t>Nutzung</a:t>
            </a:r>
            <a:r>
              <a:rPr lang="en-US" sz="2000" dirty="0" smtClean="0"/>
              <a:t> von </a:t>
            </a:r>
            <a:r>
              <a:rPr lang="en-US" sz="2000" dirty="0" err="1" smtClean="0"/>
              <a:t>urheberrechtlich</a:t>
            </a:r>
            <a:r>
              <a:rPr lang="en-US" sz="2000" dirty="0" smtClean="0"/>
              <a:t> </a:t>
            </a:r>
            <a:r>
              <a:rPr lang="en-US" sz="2000" dirty="0" err="1" smtClean="0"/>
              <a:t>geschütztem</a:t>
            </a:r>
            <a:r>
              <a:rPr lang="en-US" sz="2000" dirty="0" smtClean="0"/>
              <a:t> Material </a:t>
            </a:r>
            <a:r>
              <a:rPr lang="en-US" sz="2000" dirty="0" err="1" smtClean="0"/>
              <a:t>durch</a:t>
            </a:r>
            <a:r>
              <a:rPr lang="en-US" sz="2000" dirty="0" smtClean="0"/>
              <a:t> </a:t>
            </a:r>
            <a:r>
              <a:rPr lang="en-US" sz="2000" dirty="0" err="1" smtClean="0"/>
              <a:t>Forschung</a:t>
            </a:r>
            <a:r>
              <a:rPr lang="en-US" sz="2000" dirty="0" smtClean="0"/>
              <a:t> und </a:t>
            </a:r>
            <a:r>
              <a:rPr lang="en-US" sz="2000" dirty="0" err="1" smtClean="0"/>
              <a:t>Ausbildungseinrichtungen</a:t>
            </a:r>
            <a:r>
              <a:rPr lang="en-US" sz="2000" dirty="0" smtClean="0"/>
              <a:t> </a:t>
            </a:r>
            <a:r>
              <a:rPr lang="en-US" sz="2000" dirty="0" err="1" smtClean="0"/>
              <a:t>gewährleisten</a:t>
            </a:r>
            <a:r>
              <a:rPr lang="en-US" sz="2000" dirty="0" smtClean="0"/>
              <a:t>, um die </a:t>
            </a:r>
            <a:r>
              <a:rPr lang="en-US" sz="2000" dirty="0" err="1" smtClean="0"/>
              <a:t>Potenziale</a:t>
            </a:r>
            <a:r>
              <a:rPr lang="en-US" sz="2000" dirty="0" smtClean="0"/>
              <a:t> </a:t>
            </a:r>
            <a:r>
              <a:rPr lang="en-US" sz="2000" dirty="0" err="1" smtClean="0"/>
              <a:t>der</a:t>
            </a:r>
            <a:r>
              <a:rPr lang="en-US" sz="2000" dirty="0" smtClean="0"/>
              <a:t> </a:t>
            </a:r>
            <a:r>
              <a:rPr lang="en-US" sz="2000" dirty="0" err="1" smtClean="0"/>
              <a:t>gegenwärtigen</a:t>
            </a:r>
            <a:r>
              <a:rPr lang="en-US" sz="2000" dirty="0" smtClean="0"/>
              <a:t> </a:t>
            </a:r>
            <a:r>
              <a:rPr lang="en-US" sz="2000" dirty="0" err="1" smtClean="0"/>
              <a:t>Technologie</a:t>
            </a:r>
            <a:r>
              <a:rPr lang="en-US" sz="2000" dirty="0" smtClean="0"/>
              <a:t> und von </a:t>
            </a:r>
            <a:r>
              <a:rPr lang="en-US" sz="2000" dirty="0" err="1" smtClean="0"/>
              <a:t>grenzüberschreitenden</a:t>
            </a:r>
            <a:r>
              <a:rPr lang="en-US" sz="2000" dirty="0" smtClean="0"/>
              <a:t> </a:t>
            </a:r>
            <a:r>
              <a:rPr lang="en-US" sz="2000" dirty="0" err="1" smtClean="0"/>
              <a:t>Zusammenarbeit</a:t>
            </a:r>
            <a:r>
              <a:rPr lang="en-US" sz="2000" dirty="0" smtClean="0"/>
              <a:t> </a:t>
            </a:r>
            <a:r>
              <a:rPr lang="en-US" sz="2000" dirty="0" err="1" smtClean="0"/>
              <a:t>besser</a:t>
            </a:r>
            <a:r>
              <a:rPr lang="en-US" sz="2000" dirty="0" smtClean="0"/>
              <a:t> </a:t>
            </a:r>
            <a:r>
              <a:rPr lang="en-US" sz="2000" dirty="0" err="1" smtClean="0"/>
              <a:t>nutzen</a:t>
            </a:r>
            <a:r>
              <a:rPr lang="en-US" sz="2000" dirty="0" smtClean="0"/>
              <a:t> </a:t>
            </a:r>
            <a:r>
              <a:rPr lang="en-US" sz="2000" dirty="0" err="1" smtClean="0"/>
              <a:t>zu</a:t>
            </a:r>
            <a:r>
              <a:rPr lang="en-US" sz="2000" dirty="0" smtClean="0"/>
              <a:t> </a:t>
            </a:r>
            <a:r>
              <a:rPr lang="en-US" sz="2000" dirty="0" err="1" smtClean="0"/>
              <a:t>können</a:t>
            </a:r>
            <a:r>
              <a:rPr lang="en-US" sz="2000" dirty="0" smtClean="0"/>
              <a:t>.”</a:t>
            </a:r>
          </a:p>
          <a:p>
            <a:endParaRPr lang="en-US" dirty="0" smtClean="0"/>
          </a:p>
          <a:p>
            <a:r>
              <a:rPr lang="en-US" sz="1600" dirty="0" smtClean="0"/>
              <a:t>“greater legal certainty in order to enable researchers and educational institutions to make wider use of copyright-protected material, including across borders, so that they can benefit from the potential of these technologies and from cross-border collaboration” (</a:t>
            </a:r>
            <a:r>
              <a:rPr lang="en-US" sz="1600" dirty="0" err="1" smtClean="0"/>
              <a:t>para</a:t>
            </a:r>
            <a:r>
              <a:rPr lang="en-US" sz="1600" dirty="0" smtClean="0"/>
              <a:t> 2.4). </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51520" y="116632"/>
            <a:ext cx="8712968" cy="1477328"/>
          </a:xfrm>
          <a:prstGeom prst="rect">
            <a:avLst/>
          </a:prstGeom>
        </p:spPr>
        <p:txBody>
          <a:bodyPr wrap="square">
            <a:spAutoFit/>
          </a:bodyPr>
          <a:lstStyle/>
          <a:p>
            <a:r>
              <a:rPr lang="en-US" b="1" dirty="0" smtClean="0"/>
              <a:t>Communication from the Commission to the European Parliament, the Council, the European Economic and Social Committee and the Committee of the Regions: A Digital Single Market Strategy for Europe. {</a:t>
            </a:r>
            <a:r>
              <a:rPr lang="en-US" b="1" dirty="0" err="1" smtClean="0"/>
              <a:t>SWD</a:t>
            </a:r>
            <a:r>
              <a:rPr lang="en-US" b="1" dirty="0" smtClean="0"/>
              <a:t>(2015) 100 final}. Brussels, 6.5.2015 COM(2015) 192 final - http://ec.europa.eu/priorities/digital-single-market/docs/dsm-communication_en.pdf</a:t>
            </a:r>
            <a:endParaRPr lang="en-US" dirty="0"/>
          </a:p>
        </p:txBody>
      </p:sp>
      <p:sp>
        <p:nvSpPr>
          <p:cNvPr id="5" name="Textfeld 4"/>
          <p:cNvSpPr txBox="1"/>
          <p:nvPr/>
        </p:nvSpPr>
        <p:spPr>
          <a:xfrm>
            <a:off x="251520" y="4883676"/>
            <a:ext cx="8208912" cy="1569660"/>
          </a:xfrm>
          <a:prstGeom prst="rect">
            <a:avLst/>
          </a:prstGeom>
          <a:noFill/>
        </p:spPr>
        <p:txBody>
          <a:bodyPr wrap="square" rtlCol="0">
            <a:spAutoFit/>
          </a:bodyPr>
          <a:lstStyle/>
          <a:p>
            <a:r>
              <a:rPr lang="en-US" sz="1600" dirty="0" smtClean="0"/>
              <a:t>The Commission has undertaken the obligation to ensure that legislative proposals will be presented to the Parliament and the public before the end of 2015 which, among others, should include: “(</a:t>
            </a:r>
            <a:r>
              <a:rPr lang="en-US" sz="1600" dirty="0" err="1" smtClean="0"/>
              <a:t>i</a:t>
            </a:r>
            <a:r>
              <a:rPr lang="en-US" sz="1600" dirty="0" smtClean="0"/>
              <a:t>) portability of legally acquired content, (iii) greater legal certainty for the cross-border use of content for specific purposes (e.g. research, education, text and data mining, etc.) through </a:t>
            </a:r>
            <a:r>
              <a:rPr lang="en-US" sz="1600" dirty="0" err="1" smtClean="0"/>
              <a:t>harmonised</a:t>
            </a:r>
            <a:r>
              <a:rPr lang="en-US" sz="1600" dirty="0" smtClean="0"/>
              <a:t> exceptions, (iv) clarifying the rules on the activities of intermediaries in relation to copyright-protected content“.</a:t>
            </a:r>
            <a:endParaRPr lang="en-US" sz="1600" dirty="0"/>
          </a:p>
        </p:txBody>
      </p:sp>
      <p:sp>
        <p:nvSpPr>
          <p:cNvPr id="6" name="Textfeld 5"/>
          <p:cNvSpPr txBox="1"/>
          <p:nvPr/>
        </p:nvSpPr>
        <p:spPr>
          <a:xfrm>
            <a:off x="323528" y="1700808"/>
            <a:ext cx="8208912" cy="2862322"/>
          </a:xfrm>
          <a:prstGeom prst="rect">
            <a:avLst/>
          </a:prstGeom>
          <a:noFill/>
        </p:spPr>
        <p:txBody>
          <a:bodyPr wrap="square" rtlCol="0">
            <a:spAutoFit/>
          </a:bodyPr>
          <a:lstStyle/>
          <a:p>
            <a:r>
              <a:rPr lang="en-US" dirty="0" smtClean="0"/>
              <a:t>Die </a:t>
            </a:r>
            <a:r>
              <a:rPr lang="en-US" dirty="0" err="1" smtClean="0"/>
              <a:t>Kommission</a:t>
            </a:r>
            <a:r>
              <a:rPr lang="en-US" dirty="0" smtClean="0"/>
              <a:t> </a:t>
            </a:r>
            <a:r>
              <a:rPr lang="en-US" dirty="0" err="1" smtClean="0"/>
              <a:t>sieht</a:t>
            </a:r>
            <a:r>
              <a:rPr lang="en-US" dirty="0" smtClean="0"/>
              <a:t> </a:t>
            </a:r>
            <a:r>
              <a:rPr lang="en-US" dirty="0" err="1" smtClean="0"/>
              <a:t>sich</a:t>
            </a:r>
            <a:r>
              <a:rPr lang="en-US" dirty="0" smtClean="0"/>
              <a:t> in </a:t>
            </a:r>
            <a:r>
              <a:rPr lang="en-US" dirty="0" err="1" smtClean="0"/>
              <a:t>der</a:t>
            </a:r>
            <a:r>
              <a:rPr lang="en-US" dirty="0" smtClean="0"/>
              <a:t> </a:t>
            </a:r>
            <a:r>
              <a:rPr lang="en-US" dirty="0" err="1" smtClean="0"/>
              <a:t>Pflicht</a:t>
            </a:r>
            <a:r>
              <a:rPr lang="en-US" dirty="0" smtClean="0"/>
              <a:t>, </a:t>
            </a:r>
            <a:r>
              <a:rPr lang="en-US" dirty="0" err="1" smtClean="0"/>
              <a:t>bis</a:t>
            </a:r>
            <a:r>
              <a:rPr lang="en-US" dirty="0" smtClean="0"/>
              <a:t> </a:t>
            </a:r>
            <a:r>
              <a:rPr lang="en-US" dirty="0" err="1" smtClean="0"/>
              <a:t>Ende</a:t>
            </a:r>
            <a:r>
              <a:rPr lang="en-US" dirty="0" smtClean="0"/>
              <a:t> 2015 </a:t>
            </a:r>
            <a:r>
              <a:rPr lang="en-US" dirty="0" err="1" smtClean="0"/>
              <a:t>dem</a:t>
            </a:r>
            <a:r>
              <a:rPr lang="en-US" dirty="0" smtClean="0"/>
              <a:t> EU-</a:t>
            </a:r>
            <a:r>
              <a:rPr lang="en-US" dirty="0" err="1" smtClean="0"/>
              <a:t>Parlament</a:t>
            </a:r>
            <a:r>
              <a:rPr lang="en-US" dirty="0" smtClean="0"/>
              <a:t> und </a:t>
            </a:r>
            <a:r>
              <a:rPr lang="en-US" dirty="0" err="1" smtClean="0"/>
              <a:t>der</a:t>
            </a:r>
            <a:r>
              <a:rPr lang="en-US" dirty="0" smtClean="0"/>
              <a:t> </a:t>
            </a:r>
            <a:r>
              <a:rPr lang="en-US" dirty="0" err="1" smtClean="0"/>
              <a:t>Öffentlichkeit</a:t>
            </a:r>
            <a:r>
              <a:rPr lang="en-US" dirty="0" smtClean="0"/>
              <a:t>  </a:t>
            </a:r>
            <a:r>
              <a:rPr lang="en-US" dirty="0" err="1" smtClean="0"/>
              <a:t>neue</a:t>
            </a:r>
            <a:r>
              <a:rPr lang="en-US" dirty="0" smtClean="0"/>
              <a:t> </a:t>
            </a:r>
            <a:r>
              <a:rPr lang="en-US" dirty="0" err="1" smtClean="0"/>
              <a:t>rechtliche</a:t>
            </a:r>
            <a:r>
              <a:rPr lang="en-US" dirty="0" smtClean="0"/>
              <a:t> </a:t>
            </a:r>
            <a:r>
              <a:rPr lang="en-US" dirty="0" err="1" smtClean="0"/>
              <a:t>Regelungen</a:t>
            </a:r>
            <a:r>
              <a:rPr lang="en-US" dirty="0" smtClean="0"/>
              <a:t> </a:t>
            </a:r>
            <a:r>
              <a:rPr lang="en-US" dirty="0" err="1" smtClean="0"/>
              <a:t>vorzulegen</a:t>
            </a:r>
            <a:r>
              <a:rPr lang="en-US" dirty="0" smtClean="0"/>
              <a:t>, die </a:t>
            </a:r>
            <a:r>
              <a:rPr lang="en-US" dirty="0" err="1" smtClean="0"/>
              <a:t>u.a</a:t>
            </a:r>
            <a:r>
              <a:rPr lang="en-US" dirty="0" smtClean="0"/>
              <a:t>. </a:t>
            </a:r>
            <a:r>
              <a:rPr lang="en-US" dirty="0" err="1" smtClean="0"/>
              <a:t>enthalten</a:t>
            </a:r>
            <a:r>
              <a:rPr lang="en-US" dirty="0" smtClean="0"/>
              <a:t> </a:t>
            </a:r>
            <a:r>
              <a:rPr lang="en-US" dirty="0" err="1" smtClean="0"/>
              <a:t>sollten</a:t>
            </a:r>
            <a:r>
              <a:rPr lang="en-US" dirty="0" smtClean="0"/>
              <a:t>:</a:t>
            </a:r>
          </a:p>
          <a:p>
            <a:endParaRPr lang="en-US" dirty="0" smtClean="0"/>
          </a:p>
          <a:p>
            <a:pPr marL="400050" indent="-400050">
              <a:buAutoNum type="romanLcParenBoth"/>
            </a:pPr>
            <a:r>
              <a:rPr lang="en-US" dirty="0" err="1" smtClean="0"/>
              <a:t>Breite</a:t>
            </a:r>
            <a:r>
              <a:rPr lang="en-US" dirty="0" smtClean="0"/>
              <a:t> </a:t>
            </a:r>
            <a:r>
              <a:rPr lang="en-US" dirty="0" err="1" smtClean="0"/>
              <a:t>Nutzbarkeit</a:t>
            </a:r>
            <a:r>
              <a:rPr lang="en-US" dirty="0" smtClean="0"/>
              <a:t> von legal </a:t>
            </a:r>
            <a:r>
              <a:rPr lang="en-US" dirty="0" err="1" smtClean="0"/>
              <a:t>erworbenen</a:t>
            </a:r>
            <a:r>
              <a:rPr lang="en-US" dirty="0" smtClean="0"/>
              <a:t> </a:t>
            </a:r>
            <a:r>
              <a:rPr lang="en-US" dirty="0" err="1" smtClean="0"/>
              <a:t>Inhalten</a:t>
            </a:r>
            <a:r>
              <a:rPr lang="en-US" dirty="0" smtClean="0"/>
              <a:t>,</a:t>
            </a:r>
            <a:br>
              <a:rPr lang="en-US" dirty="0" smtClean="0"/>
            </a:br>
            <a:endParaRPr lang="en-US" dirty="0" smtClean="0"/>
          </a:p>
          <a:p>
            <a:pPr marL="400050" indent="-400050"/>
            <a:r>
              <a:rPr lang="en-US" dirty="0" smtClean="0"/>
              <a:t>(iii)  </a:t>
            </a:r>
            <a:r>
              <a:rPr lang="en-US" dirty="0" err="1" smtClean="0"/>
              <a:t>Größere</a:t>
            </a:r>
            <a:r>
              <a:rPr lang="en-US" dirty="0" smtClean="0"/>
              <a:t> </a:t>
            </a:r>
            <a:r>
              <a:rPr lang="en-US" dirty="0" err="1" smtClean="0"/>
              <a:t>rechtliche</a:t>
            </a:r>
            <a:r>
              <a:rPr lang="en-US" dirty="0" smtClean="0"/>
              <a:t> </a:t>
            </a:r>
            <a:r>
              <a:rPr lang="en-US" dirty="0" err="1" smtClean="0"/>
              <a:t>Sicherheit</a:t>
            </a:r>
            <a:r>
              <a:rPr lang="en-US" dirty="0" smtClean="0"/>
              <a:t> </a:t>
            </a:r>
            <a:r>
              <a:rPr lang="en-US" dirty="0" err="1" smtClean="0"/>
              <a:t>für</a:t>
            </a:r>
            <a:r>
              <a:rPr lang="en-US" dirty="0" smtClean="0"/>
              <a:t> die </a:t>
            </a:r>
            <a:r>
              <a:rPr lang="en-US" dirty="0" err="1" smtClean="0"/>
              <a:t>grenzüberschreitenden</a:t>
            </a:r>
            <a:r>
              <a:rPr lang="en-US" dirty="0" smtClean="0"/>
              <a:t> </a:t>
            </a:r>
            <a:r>
              <a:rPr lang="en-US" dirty="0" err="1" smtClean="0"/>
              <a:t>Nutzungen</a:t>
            </a:r>
            <a:r>
              <a:rPr lang="en-US" dirty="0" smtClean="0"/>
              <a:t> von </a:t>
            </a:r>
            <a:r>
              <a:rPr lang="en-US" dirty="0" err="1" smtClean="0"/>
              <a:t>Inhalten</a:t>
            </a:r>
            <a:r>
              <a:rPr lang="en-US" dirty="0" smtClean="0"/>
              <a:t> in </a:t>
            </a:r>
            <a:r>
              <a:rPr lang="en-US" dirty="0" err="1" smtClean="0"/>
              <a:t>Forschung</a:t>
            </a:r>
            <a:r>
              <a:rPr lang="en-US" dirty="0" smtClean="0"/>
              <a:t>, </a:t>
            </a:r>
            <a:r>
              <a:rPr lang="en-US" dirty="0" err="1" smtClean="0"/>
              <a:t>Buldung</a:t>
            </a:r>
            <a:r>
              <a:rPr lang="en-US" dirty="0" smtClean="0"/>
              <a:t>, </a:t>
            </a:r>
            <a:r>
              <a:rPr lang="en-US" dirty="0" err="1" smtClean="0"/>
              <a:t>TDM</a:t>
            </a:r>
            <a:r>
              <a:rPr lang="en-US" dirty="0" smtClean="0"/>
              <a:t> </a:t>
            </a:r>
            <a:r>
              <a:rPr lang="en-US" dirty="0" err="1" smtClean="0"/>
              <a:t>durch</a:t>
            </a:r>
            <a:r>
              <a:rPr lang="en-US" dirty="0" smtClean="0"/>
              <a:t> </a:t>
            </a:r>
            <a:r>
              <a:rPr lang="en-US" dirty="0" err="1" smtClean="0"/>
              <a:t>harmonisierte</a:t>
            </a:r>
            <a:r>
              <a:rPr lang="en-US" dirty="0" smtClean="0"/>
              <a:t> </a:t>
            </a:r>
            <a:r>
              <a:rPr lang="en-US" dirty="0" err="1" smtClean="0"/>
              <a:t>Ausnahmeregelungen</a:t>
            </a:r>
            <a:r>
              <a:rPr lang="en-US" dirty="0" smtClean="0"/>
              <a:t/>
            </a:r>
            <a:br>
              <a:rPr lang="en-US" dirty="0" smtClean="0"/>
            </a:br>
            <a:endParaRPr lang="en-US" dirty="0" smtClean="0"/>
          </a:p>
          <a:p>
            <a:pPr marL="400050" indent="-400050"/>
            <a:r>
              <a:rPr lang="en-US" dirty="0" smtClean="0"/>
              <a:t>(iv)  </a:t>
            </a:r>
            <a:r>
              <a:rPr lang="en-US" dirty="0" err="1" smtClean="0"/>
              <a:t>Klare</a:t>
            </a:r>
            <a:r>
              <a:rPr lang="en-US" dirty="0" smtClean="0"/>
              <a:t> </a:t>
            </a:r>
            <a:r>
              <a:rPr lang="en-US" dirty="0" err="1" smtClean="0"/>
              <a:t>Regelungen</a:t>
            </a:r>
            <a:r>
              <a:rPr lang="en-US" dirty="0" smtClean="0"/>
              <a:t> </a:t>
            </a:r>
            <a:r>
              <a:rPr lang="en-US" dirty="0" err="1" smtClean="0"/>
              <a:t>für</a:t>
            </a:r>
            <a:r>
              <a:rPr lang="en-US" dirty="0" smtClean="0"/>
              <a:t> </a:t>
            </a:r>
            <a:r>
              <a:rPr lang="en-US" dirty="0" err="1" smtClean="0"/>
              <a:t>Informationsvermittler</a:t>
            </a:r>
            <a:r>
              <a:rPr lang="en-US" dirty="0" smtClean="0"/>
              <a:t> (</a:t>
            </a:r>
            <a:r>
              <a:rPr lang="en-US" dirty="0" err="1" smtClean="0"/>
              <a:t>wie</a:t>
            </a:r>
            <a:r>
              <a:rPr lang="en-US" dirty="0" smtClean="0"/>
              <a:t> </a:t>
            </a:r>
            <a:r>
              <a:rPr lang="en-US" dirty="0" err="1" smtClean="0"/>
              <a:t>Bibliotheken</a:t>
            </a:r>
            <a:r>
              <a:rPr lang="en-US" dirty="0" smtClean="0"/>
              <a:t>) </a:t>
            </a:r>
            <a:r>
              <a:rPr lang="en-US" dirty="0" err="1" smtClean="0"/>
              <a:t>zur</a:t>
            </a:r>
            <a:r>
              <a:rPr lang="en-US" dirty="0" smtClean="0"/>
              <a:t> </a:t>
            </a:r>
            <a:r>
              <a:rPr lang="en-US" dirty="0" err="1" smtClean="0"/>
              <a:t>Nutzung</a:t>
            </a:r>
            <a:r>
              <a:rPr lang="en-US" dirty="0" smtClean="0"/>
              <a:t>  von </a:t>
            </a:r>
            <a:r>
              <a:rPr lang="en-US" dirty="0" err="1" smtClean="0"/>
              <a:t>urheberrechtlich</a:t>
            </a:r>
            <a:r>
              <a:rPr lang="en-US" dirty="0" smtClean="0"/>
              <a:t> </a:t>
            </a:r>
            <a:r>
              <a:rPr lang="en-US" dirty="0" err="1" smtClean="0"/>
              <a:t>geschützen</a:t>
            </a:r>
            <a:r>
              <a:rPr lang="en-US" dirty="0" smtClean="0"/>
              <a:t> </a:t>
            </a:r>
            <a:r>
              <a:rPr lang="en-US" dirty="0" err="1" smtClean="0"/>
              <a:t>Materialien</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p:cNvSpPr txBox="1"/>
          <p:nvPr/>
        </p:nvSpPr>
        <p:spPr>
          <a:xfrm>
            <a:off x="1475656" y="260648"/>
            <a:ext cx="6480720" cy="646331"/>
          </a:xfrm>
          <a:prstGeom prst="rect">
            <a:avLst/>
          </a:prstGeom>
          <a:solidFill>
            <a:srgbClr val="002060"/>
          </a:solidFill>
        </p:spPr>
        <p:txBody>
          <a:bodyPr wrap="square" rtlCol="0">
            <a:spAutoFit/>
          </a:bodyPr>
          <a:lstStyle/>
          <a:p>
            <a:pPr algn="ctr"/>
            <a:r>
              <a:rPr lang="de-DE" sz="3600" smtClean="0">
                <a:solidFill>
                  <a:schemeClr val="bg1"/>
                </a:solidFill>
              </a:rPr>
              <a:t>New Thinking in the EU?</a:t>
            </a:r>
            <a:endParaRPr lang="de-DE" sz="3600">
              <a:solidFill>
                <a:schemeClr val="bg1"/>
              </a:solidFill>
            </a:endParaRPr>
          </a:p>
        </p:txBody>
      </p:sp>
      <p:sp>
        <p:nvSpPr>
          <p:cNvPr id="11" name="Textfeld 10"/>
          <p:cNvSpPr txBox="1"/>
          <p:nvPr/>
        </p:nvSpPr>
        <p:spPr>
          <a:xfrm>
            <a:off x="323528" y="6577607"/>
            <a:ext cx="7560840" cy="307777"/>
          </a:xfrm>
          <a:prstGeom prst="rect">
            <a:avLst/>
          </a:prstGeom>
          <a:noFill/>
        </p:spPr>
        <p:txBody>
          <a:bodyPr wrap="square" rtlCol="0">
            <a:spAutoFit/>
          </a:bodyPr>
          <a:lstStyle/>
          <a:p>
            <a:r>
              <a:rPr lang="de-DE" sz="1400" smtClean="0">
                <a:solidFill>
                  <a:srgbClr val="002060"/>
                </a:solidFill>
              </a:rPr>
              <a:t>http://ec.europa.eu/internal_market/copyright/docs/copyright-infso/greenpaper_en.pdf</a:t>
            </a:r>
            <a:endParaRPr lang="de-DE" sz="1400">
              <a:solidFill>
                <a:srgbClr val="002060"/>
              </a:solidFill>
            </a:endParaRPr>
          </a:p>
        </p:txBody>
      </p:sp>
      <p:sp>
        <p:nvSpPr>
          <p:cNvPr id="14" name="Textfeld 13"/>
          <p:cNvSpPr txBox="1"/>
          <p:nvPr/>
        </p:nvSpPr>
        <p:spPr>
          <a:xfrm>
            <a:off x="323528" y="2204864"/>
            <a:ext cx="8496944" cy="2062103"/>
          </a:xfrm>
          <a:prstGeom prst="rect">
            <a:avLst/>
          </a:prstGeom>
          <a:noFill/>
        </p:spPr>
        <p:txBody>
          <a:bodyPr wrap="square" rtlCol="0">
            <a:spAutoFit/>
          </a:bodyPr>
          <a:lstStyle/>
          <a:p>
            <a:pPr algn="ctr"/>
            <a:r>
              <a:rPr lang="en-US" dirty="0">
                <a:solidFill>
                  <a:srgbClr val="002060"/>
                </a:solidFill>
              </a:rPr>
              <a:t>Therefore, there have been calls to introduce a </a:t>
            </a:r>
            <a:r>
              <a:rPr lang="en-US" sz="2800" b="1" dirty="0">
                <a:solidFill>
                  <a:srgbClr val="002060"/>
                </a:solidFill>
              </a:rPr>
              <a:t>mandatory exception for teaching </a:t>
            </a:r>
            <a:r>
              <a:rPr lang="en-US" sz="2800" b="1" dirty="0" smtClean="0">
                <a:solidFill>
                  <a:srgbClr val="002060"/>
                </a:solidFill>
              </a:rPr>
              <a:t>and scientific </a:t>
            </a:r>
            <a:r>
              <a:rPr lang="en-US" sz="2800" b="1" dirty="0">
                <a:solidFill>
                  <a:srgbClr val="002060"/>
                </a:solidFill>
              </a:rPr>
              <a:t>research</a:t>
            </a:r>
            <a:r>
              <a:rPr lang="en-US" dirty="0">
                <a:solidFill>
                  <a:srgbClr val="002060"/>
                </a:solidFill>
              </a:rPr>
              <a:t>, with a clearly defined scope in the Directive. </a:t>
            </a:r>
            <a:r>
              <a:rPr lang="en-US" dirty="0" smtClean="0">
                <a:solidFill>
                  <a:srgbClr val="002060"/>
                </a:solidFill>
              </a:rPr>
              <a:t/>
            </a:r>
            <a:br>
              <a:rPr lang="en-US" dirty="0" smtClean="0">
                <a:solidFill>
                  <a:srgbClr val="002060"/>
                </a:solidFill>
              </a:rPr>
            </a:br>
            <a:endParaRPr lang="en-US" dirty="0" smtClean="0">
              <a:solidFill>
                <a:srgbClr val="002060"/>
              </a:solidFill>
            </a:endParaRPr>
          </a:p>
          <a:p>
            <a:pPr algn="ctr"/>
            <a:r>
              <a:rPr lang="en-US" dirty="0" smtClean="0">
                <a:solidFill>
                  <a:srgbClr val="002060"/>
                </a:solidFill>
              </a:rPr>
              <a:t>For </a:t>
            </a:r>
            <a:r>
              <a:rPr lang="en-US" dirty="0">
                <a:solidFill>
                  <a:srgbClr val="002060"/>
                </a:solidFill>
              </a:rPr>
              <a:t>example, the </a:t>
            </a:r>
            <a:r>
              <a:rPr lang="en-US" b="1" dirty="0" err="1" smtClean="0">
                <a:solidFill>
                  <a:srgbClr val="002060"/>
                </a:solidFill>
              </a:rPr>
              <a:t>Gowers</a:t>
            </a:r>
            <a:r>
              <a:rPr lang="en-US" b="1" dirty="0" smtClean="0">
                <a:solidFill>
                  <a:srgbClr val="002060"/>
                </a:solidFill>
              </a:rPr>
              <a:t> Review </a:t>
            </a:r>
            <a:r>
              <a:rPr lang="en-US" dirty="0">
                <a:solidFill>
                  <a:srgbClr val="002060"/>
                </a:solidFill>
              </a:rPr>
              <a:t>recommends that the educational exception </a:t>
            </a:r>
            <a:r>
              <a:rPr lang="en-US" b="1" dirty="0">
                <a:solidFill>
                  <a:srgbClr val="002060"/>
                </a:solidFill>
              </a:rPr>
              <a:t>"should be defined by category of use </a:t>
            </a:r>
            <a:r>
              <a:rPr lang="en-US" b="1" dirty="0" smtClean="0">
                <a:solidFill>
                  <a:srgbClr val="002060"/>
                </a:solidFill>
              </a:rPr>
              <a:t>and activity </a:t>
            </a:r>
            <a:r>
              <a:rPr lang="en-US" b="1" dirty="0">
                <a:solidFill>
                  <a:srgbClr val="002060"/>
                </a:solidFill>
              </a:rPr>
              <a:t>and not by media or location''</a:t>
            </a:r>
            <a:r>
              <a:rPr lang="en-US" dirty="0">
                <a:solidFill>
                  <a:srgbClr val="002060"/>
                </a:solidFill>
              </a:rPr>
              <a:t>.</a:t>
            </a:r>
            <a:endParaRPr lang="de-DE" dirty="0">
              <a:solidFill>
                <a:srgbClr val="002060"/>
              </a:solidFill>
            </a:endParaRPr>
          </a:p>
        </p:txBody>
      </p:sp>
      <p:sp>
        <p:nvSpPr>
          <p:cNvPr id="7" name="Textfeld 6"/>
          <p:cNvSpPr txBox="1"/>
          <p:nvPr/>
        </p:nvSpPr>
        <p:spPr>
          <a:xfrm>
            <a:off x="611560" y="1052736"/>
            <a:ext cx="7416824" cy="923330"/>
          </a:xfrm>
          <a:prstGeom prst="rect">
            <a:avLst/>
          </a:prstGeom>
          <a:noFill/>
        </p:spPr>
        <p:txBody>
          <a:bodyPr wrap="square" rtlCol="0">
            <a:spAutoFit/>
          </a:bodyPr>
          <a:lstStyle/>
          <a:p>
            <a:pPr algn="ctr"/>
            <a:r>
              <a:rPr lang="de-DE" dirty="0" smtClean="0">
                <a:solidFill>
                  <a:srgbClr val="002060"/>
                </a:solidFill>
                <a:cs typeface="Arial" pitchFamily="34" charset="0"/>
              </a:rPr>
              <a:t>The </a:t>
            </a:r>
            <a:r>
              <a:rPr lang="en-US" dirty="0" smtClean="0">
                <a:solidFill>
                  <a:srgbClr val="002060"/>
                </a:solidFill>
                <a:cs typeface="Arial" pitchFamily="34" charset="0"/>
              </a:rPr>
              <a:t>Green </a:t>
            </a:r>
            <a:r>
              <a:rPr lang="en-US" dirty="0">
                <a:solidFill>
                  <a:srgbClr val="002060"/>
                </a:solidFill>
                <a:cs typeface="Arial" pitchFamily="34" charset="0"/>
              </a:rPr>
              <a:t>Paper will </a:t>
            </a:r>
            <a:r>
              <a:rPr lang="en-US" b="1" dirty="0">
                <a:solidFill>
                  <a:srgbClr val="002060"/>
                </a:solidFill>
                <a:cs typeface="Arial" pitchFamily="34" charset="0"/>
              </a:rPr>
              <a:t>focus on how research, science and educational materials are </a:t>
            </a:r>
            <a:r>
              <a:rPr lang="en-US" b="1" dirty="0" smtClean="0">
                <a:solidFill>
                  <a:srgbClr val="002060"/>
                </a:solidFill>
                <a:cs typeface="Arial" pitchFamily="34" charset="0"/>
              </a:rPr>
              <a:t>disseminated to </a:t>
            </a:r>
            <a:r>
              <a:rPr lang="en-US" b="1" dirty="0">
                <a:solidFill>
                  <a:srgbClr val="002060"/>
                </a:solidFill>
                <a:cs typeface="Arial" pitchFamily="34" charset="0"/>
              </a:rPr>
              <a:t>the public </a:t>
            </a:r>
            <a:r>
              <a:rPr lang="en-US" dirty="0">
                <a:solidFill>
                  <a:srgbClr val="002060"/>
                </a:solidFill>
                <a:cs typeface="Arial" pitchFamily="34" charset="0"/>
              </a:rPr>
              <a:t>and whether </a:t>
            </a:r>
            <a:r>
              <a:rPr lang="en-US" b="1" dirty="0">
                <a:solidFill>
                  <a:srgbClr val="002060"/>
                </a:solidFill>
                <a:cs typeface="Arial" pitchFamily="34" charset="0"/>
              </a:rPr>
              <a:t>knowledge is freely circulating </a:t>
            </a:r>
            <a:r>
              <a:rPr lang="en-US" dirty="0">
                <a:solidFill>
                  <a:srgbClr val="002060"/>
                </a:solidFill>
                <a:cs typeface="Arial" pitchFamily="34" charset="0"/>
              </a:rPr>
              <a:t>in the internal market.</a:t>
            </a:r>
            <a:endParaRPr lang="de-DE" dirty="0">
              <a:solidFill>
                <a:srgbClr val="002060"/>
              </a:solidFill>
              <a:cs typeface="Arial"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107504" y="1014983"/>
            <a:ext cx="8928992" cy="5355312"/>
          </a:xfrm>
          <a:prstGeom prst="rect">
            <a:avLst/>
          </a:prstGeom>
          <a:noFill/>
        </p:spPr>
        <p:txBody>
          <a:bodyPr wrap="square" rtlCol="0">
            <a:spAutoFit/>
          </a:bodyPr>
          <a:lstStyle/>
          <a:p>
            <a:r>
              <a:rPr lang="en-US" b="1" dirty="0" err="1" smtClean="0"/>
              <a:t>Bildungs</a:t>
            </a:r>
            <a:r>
              <a:rPr lang="en-US" b="1" dirty="0" smtClean="0"/>
              <a:t>- und </a:t>
            </a:r>
            <a:r>
              <a:rPr lang="en-US" b="1" dirty="0" err="1" smtClean="0"/>
              <a:t>Wissenschaftsklausel</a:t>
            </a:r>
            <a:endParaRPr lang="de-DE" b="1" dirty="0" smtClean="0"/>
          </a:p>
          <a:p>
            <a:pPr marL="342900" indent="-342900">
              <a:buAutoNum type="arabicParenBoth"/>
            </a:pPr>
            <a:r>
              <a:rPr lang="de-DE" dirty="0" smtClean="0"/>
              <a:t>Zulässig ist die </a:t>
            </a:r>
            <a:r>
              <a:rPr lang="de-DE" b="1" dirty="0" smtClean="0"/>
              <a:t>Vervielfältigung und öffentliche Zugänglichmachung eines </a:t>
            </a:r>
            <a:r>
              <a:rPr lang="de-DE" b="1" dirty="0" err="1" smtClean="0"/>
              <a:t>veröffent</a:t>
            </a:r>
            <a:r>
              <a:rPr lang="de-DE" b="1" dirty="0" smtClean="0"/>
              <a:t>-lichten Werkes für nicht kommerzielle Zwecke </a:t>
            </a:r>
            <a:r>
              <a:rPr lang="de-DE" dirty="0" smtClean="0"/>
              <a:t>a) </a:t>
            </a:r>
            <a:r>
              <a:rPr lang="de-DE" b="1" dirty="0" smtClean="0"/>
              <a:t>wissenschaftlicher Forschung </a:t>
            </a:r>
            <a:r>
              <a:rPr lang="de-DE" dirty="0" smtClean="0"/>
              <a:t>für Mitglieder in formal eindeutig bestimmten Forschungsgruppen oder b) der </a:t>
            </a:r>
            <a:r>
              <a:rPr lang="de-DE" b="1" dirty="0" smtClean="0"/>
              <a:t>Lehr- und Lernprozesse</a:t>
            </a:r>
            <a:r>
              <a:rPr lang="de-DE" dirty="0" smtClean="0"/>
              <a:t> von Lehrveranstaltungen an Bildungseinrichtungen. Satz 1 gilt auch für Zwecke der Bestandserhaltung durch Einrichtungen wie </a:t>
            </a:r>
            <a:r>
              <a:rPr lang="de-DE" b="1" dirty="0" smtClean="0"/>
              <a:t>öffentlich finanzierte </a:t>
            </a:r>
            <a:r>
              <a:rPr lang="de-DE" b="1" dirty="0" err="1" smtClean="0"/>
              <a:t>Biblio-theken</a:t>
            </a:r>
            <a:r>
              <a:rPr lang="de-DE" b="1" dirty="0" smtClean="0"/>
              <a:t>, Archive, Dokumentationen und Museen</a:t>
            </a:r>
            <a:r>
              <a:rPr lang="de-DE" dirty="0" smtClean="0"/>
              <a:t>. Satz 1 gilt auch für die wissenschaftliche Forschung und Lehren und Lernen </a:t>
            </a:r>
            <a:r>
              <a:rPr lang="de-DE" b="1" dirty="0" smtClean="0"/>
              <a:t>unterstützende Leistungen </a:t>
            </a:r>
            <a:r>
              <a:rPr lang="de-DE" dirty="0" smtClean="0"/>
              <a:t>von in Satz 2 erwähnten Vermittlungsinstitutionen. </a:t>
            </a:r>
          </a:p>
          <a:p>
            <a:pPr marL="342900" indent="-342900">
              <a:buAutoNum type="arabicParenBoth"/>
            </a:pPr>
            <a:r>
              <a:rPr lang="de-DE" dirty="0" smtClean="0"/>
              <a:t>Für die Nutzung von Werken, die in </a:t>
            </a:r>
            <a:r>
              <a:rPr lang="de-DE" b="1" dirty="0" smtClean="0"/>
              <a:t>öffentlich finanzierten Umgebungen </a:t>
            </a:r>
            <a:r>
              <a:rPr lang="de-DE" dirty="0" smtClean="0"/>
              <a:t>unter Beteiligung von öffentlich finanzierten Personen erstellt wurden, ist </a:t>
            </a:r>
            <a:r>
              <a:rPr lang="de-DE" b="1" dirty="0" smtClean="0"/>
              <a:t>keine Vergütung </a:t>
            </a:r>
            <a:r>
              <a:rPr lang="de-DE" dirty="0" smtClean="0"/>
              <a:t>vorgesehen. </a:t>
            </a:r>
          </a:p>
          <a:p>
            <a:pPr marL="342900" indent="-342900">
              <a:buAutoNum type="arabicParenBoth"/>
            </a:pPr>
            <a:r>
              <a:rPr lang="de-DE" dirty="0" smtClean="0"/>
              <a:t> Bei von Abs. 2 abweichenden Nutzungen ist für Leistungen entsprechend Abs. 1, Satz 1 und Abs. 1, Satz 3 eine </a:t>
            </a:r>
            <a:r>
              <a:rPr lang="de-DE" b="1" dirty="0" smtClean="0"/>
              <a:t>pauschale Vergütung </a:t>
            </a:r>
            <a:r>
              <a:rPr lang="de-DE" dirty="0" smtClean="0"/>
              <a:t>vorzusehen, die zwischen den Trägern der Wissenschafts- und Bildungseinrichtungen, den Vertretungen der Rechteinhaber und den Verwertungsgesellschaften vertraglich zu vereinbaren ist. Für Leistungen entsprechend Abs. 1, Satz 2 ist keine Vergütung vorgesehen. </a:t>
            </a:r>
          </a:p>
          <a:p>
            <a:pPr marL="342900" indent="-342900">
              <a:buAutoNum type="arabicParenBoth"/>
            </a:pPr>
            <a:r>
              <a:rPr lang="de-DE" b="1" dirty="0" smtClean="0"/>
              <a:t>Vertragliche Regelungen, die Abs. 1 ausschließen oder einschränken, sind unwirksam.</a:t>
            </a:r>
          </a:p>
          <a:p>
            <a:pPr marL="342900" indent="-342900">
              <a:buAutoNum type="arabicParenBoth"/>
            </a:pPr>
            <a:r>
              <a:rPr lang="de-DE" dirty="0" smtClean="0"/>
              <a:t>Mit Einführung dieser Klausel werden die auf Bildung und Wissenschaft bezogenen Regelungen in §§ 46, 47, 51, </a:t>
            </a:r>
            <a:r>
              <a:rPr lang="de-DE" dirty="0" err="1" smtClean="0"/>
              <a:t>52a</a:t>
            </a:r>
            <a:r>
              <a:rPr lang="de-DE" dirty="0" smtClean="0"/>
              <a:t>, </a:t>
            </a:r>
            <a:r>
              <a:rPr lang="de-DE" dirty="0" err="1" smtClean="0"/>
              <a:t>52b</a:t>
            </a:r>
            <a:r>
              <a:rPr lang="de-DE" dirty="0" smtClean="0"/>
              <a:t>, 53 und </a:t>
            </a:r>
            <a:r>
              <a:rPr lang="de-DE" dirty="0" err="1" smtClean="0"/>
              <a:t>53a</a:t>
            </a:r>
            <a:r>
              <a:rPr lang="de-DE" dirty="0" smtClean="0"/>
              <a:t> Urheberrechtsgesetz aufgehoben.</a:t>
            </a:r>
            <a:endParaRPr lang="en-US" dirty="0"/>
          </a:p>
        </p:txBody>
      </p:sp>
      <p:sp>
        <p:nvSpPr>
          <p:cNvPr id="8" name="Textfeld 7"/>
          <p:cNvSpPr txBox="1"/>
          <p:nvPr/>
        </p:nvSpPr>
        <p:spPr>
          <a:xfrm>
            <a:off x="323528" y="188640"/>
            <a:ext cx="8640960" cy="646331"/>
          </a:xfrm>
          <a:prstGeom prst="rect">
            <a:avLst/>
          </a:prstGeom>
          <a:solidFill>
            <a:srgbClr val="002060"/>
          </a:solidFill>
        </p:spPr>
        <p:txBody>
          <a:bodyPr wrap="square" rtlCol="0">
            <a:spAutoFit/>
          </a:bodyPr>
          <a:lstStyle/>
          <a:p>
            <a:r>
              <a:rPr lang="de-DE" dirty="0" smtClean="0">
                <a:solidFill>
                  <a:schemeClr val="bg1"/>
                </a:solidFill>
              </a:rPr>
              <a:t>Vorschlag des Aktionsbündnisses </a:t>
            </a:r>
            <a:r>
              <a:rPr lang="de-DE" dirty="0" err="1" smtClean="0">
                <a:solidFill>
                  <a:schemeClr val="bg1"/>
                </a:solidFill>
              </a:rPr>
              <a:t>Urhebrrecht</a:t>
            </a:r>
            <a:r>
              <a:rPr lang="de-DE" dirty="0" smtClean="0">
                <a:solidFill>
                  <a:schemeClr val="bg1"/>
                </a:solidFill>
              </a:rPr>
              <a:t> für Bildung und Wissenschaft für eine Allgemeine Bildungs- und Wissenschaftsklausel </a:t>
            </a:r>
            <a:r>
              <a:rPr lang="de-DE" dirty="0" err="1" smtClean="0">
                <a:solidFill>
                  <a:schemeClr val="bg1"/>
                </a:solidFill>
              </a:rPr>
              <a:t>ABWS</a:t>
            </a:r>
            <a:r>
              <a:rPr lang="de-DE" dirty="0" smtClean="0">
                <a:solidFill>
                  <a:schemeClr val="bg1"/>
                </a:solidFill>
              </a:rPr>
              <a:t> (entsprechend Stand 4.12.2014) </a:t>
            </a:r>
            <a:endParaRPr lang="en-US" dirty="0"/>
          </a:p>
        </p:txBody>
      </p:sp>
      <p:sp>
        <p:nvSpPr>
          <p:cNvPr id="9" name="Textfeld 8"/>
          <p:cNvSpPr txBox="1"/>
          <p:nvPr/>
        </p:nvSpPr>
        <p:spPr>
          <a:xfrm>
            <a:off x="251520" y="6381328"/>
            <a:ext cx="7992888" cy="369332"/>
          </a:xfrm>
          <a:prstGeom prst="rect">
            <a:avLst/>
          </a:prstGeom>
          <a:noFill/>
        </p:spPr>
        <p:txBody>
          <a:bodyPr wrap="square" rtlCol="0">
            <a:spAutoFit/>
          </a:bodyPr>
          <a:lstStyle/>
          <a:p>
            <a:r>
              <a:rPr lang="de-DE" u="sng" dirty="0" smtClean="0">
                <a:hlinkClick r:id="rId2"/>
              </a:rPr>
              <a:t>http://www.urheberrechtsbuendnis.de/abws-text-2014-12.html.de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1547664" y="1196752"/>
            <a:ext cx="6264696" cy="1200329"/>
          </a:xfrm>
          <a:prstGeom prst="rect">
            <a:avLst/>
          </a:prstGeom>
          <a:solidFill>
            <a:schemeClr val="bg1">
              <a:lumMod val="85000"/>
            </a:schemeClr>
          </a:solidFill>
        </p:spPr>
        <p:txBody>
          <a:bodyPr wrap="square" rtlCol="0">
            <a:spAutoFit/>
          </a:bodyPr>
          <a:lstStyle/>
          <a:p>
            <a:pPr algn="ctr"/>
            <a:r>
              <a:rPr lang="en-US" sz="3600" dirty="0" err="1" smtClean="0">
                <a:solidFill>
                  <a:srgbClr val="002060"/>
                </a:solidFill>
                <a:latin typeface="+mn-lt"/>
              </a:rPr>
              <a:t>Vielen</a:t>
            </a:r>
            <a:r>
              <a:rPr lang="en-US" sz="3600" dirty="0" smtClean="0">
                <a:solidFill>
                  <a:srgbClr val="002060"/>
                </a:solidFill>
                <a:latin typeface="+mn-lt"/>
              </a:rPr>
              <a:t> Dank </a:t>
            </a:r>
            <a:r>
              <a:rPr lang="en-US" sz="3600" dirty="0" err="1" smtClean="0">
                <a:solidFill>
                  <a:srgbClr val="002060"/>
                </a:solidFill>
                <a:latin typeface="+mn-lt"/>
              </a:rPr>
              <a:t>für</a:t>
            </a:r>
            <a:r>
              <a:rPr lang="en-US" sz="3600" dirty="0" smtClean="0">
                <a:solidFill>
                  <a:srgbClr val="002060"/>
                </a:solidFill>
                <a:latin typeface="+mn-lt"/>
              </a:rPr>
              <a:t> </a:t>
            </a:r>
            <a:r>
              <a:rPr lang="en-US" sz="3600" dirty="0" err="1" smtClean="0">
                <a:solidFill>
                  <a:srgbClr val="002060"/>
                </a:solidFill>
                <a:latin typeface="+mn-lt"/>
              </a:rPr>
              <a:t>Ihre</a:t>
            </a:r>
            <a:r>
              <a:rPr lang="en-US" sz="3600" dirty="0" smtClean="0">
                <a:solidFill>
                  <a:srgbClr val="002060"/>
                </a:solidFill>
                <a:latin typeface="+mn-lt"/>
              </a:rPr>
              <a:t> </a:t>
            </a:r>
            <a:r>
              <a:rPr lang="en-US" sz="3600" dirty="0" err="1" smtClean="0">
                <a:solidFill>
                  <a:srgbClr val="002060"/>
                </a:solidFill>
                <a:latin typeface="+mn-lt"/>
              </a:rPr>
              <a:t>Aufmerksamkeit</a:t>
            </a:r>
            <a:r>
              <a:rPr lang="en-US" sz="3600" dirty="0" smtClean="0">
                <a:solidFill>
                  <a:srgbClr val="002060"/>
                </a:solidFill>
                <a:latin typeface="+mn-lt"/>
              </a:rPr>
              <a:t>!</a:t>
            </a:r>
            <a:endParaRPr lang="en-US" sz="3600" dirty="0">
              <a:solidFill>
                <a:srgbClr val="002060"/>
              </a:solidFill>
              <a:latin typeface="+mn-lt"/>
            </a:endParaRPr>
          </a:p>
        </p:txBody>
      </p:sp>
      <p:sp>
        <p:nvSpPr>
          <p:cNvPr id="4" name="Textfeld 3"/>
          <p:cNvSpPr txBox="1"/>
          <p:nvPr/>
        </p:nvSpPr>
        <p:spPr>
          <a:xfrm>
            <a:off x="1475656" y="4005064"/>
            <a:ext cx="6264696" cy="2163541"/>
          </a:xfrm>
          <a:prstGeom prst="rect">
            <a:avLst/>
          </a:prstGeom>
          <a:solidFill>
            <a:schemeClr val="bg1">
              <a:lumMod val="85000"/>
            </a:schemeClr>
          </a:solidFill>
        </p:spPr>
        <p:txBody>
          <a:bodyPr wrap="square" rtlCol="0">
            <a:spAutoFit/>
          </a:bodyPr>
          <a:lstStyle/>
          <a:p>
            <a:pPr algn="ctr">
              <a:lnSpc>
                <a:spcPct val="150000"/>
              </a:lnSpc>
            </a:pPr>
            <a:r>
              <a:rPr lang="en-US" sz="2200" dirty="0" err="1" smtClean="0">
                <a:solidFill>
                  <a:srgbClr val="002060"/>
                </a:solidFill>
                <a:latin typeface="+mn-lt"/>
              </a:rPr>
              <a:t>ENCES</a:t>
            </a:r>
            <a:r>
              <a:rPr lang="en-US" sz="2200" dirty="0" smtClean="0">
                <a:solidFill>
                  <a:srgbClr val="002060"/>
                </a:solidFill>
                <a:latin typeface="+mn-lt"/>
              </a:rPr>
              <a:t> </a:t>
            </a:r>
            <a:r>
              <a:rPr lang="en-US" sz="2200" dirty="0" err="1" smtClean="0">
                <a:solidFill>
                  <a:srgbClr val="002060"/>
                </a:solidFill>
                <a:latin typeface="+mn-lt"/>
              </a:rPr>
              <a:t>kann</a:t>
            </a:r>
            <a:r>
              <a:rPr lang="en-US" sz="2200" dirty="0" smtClean="0">
                <a:solidFill>
                  <a:srgbClr val="002060"/>
                </a:solidFill>
                <a:latin typeface="+mn-lt"/>
              </a:rPr>
              <a:t> </a:t>
            </a:r>
            <a:r>
              <a:rPr lang="en-US" sz="2200" dirty="0" err="1" smtClean="0">
                <a:solidFill>
                  <a:srgbClr val="002060"/>
                </a:solidFill>
                <a:latin typeface="+mn-lt"/>
              </a:rPr>
              <a:t>jede</a:t>
            </a:r>
            <a:r>
              <a:rPr lang="en-US" sz="2200" dirty="0" smtClean="0">
                <a:solidFill>
                  <a:srgbClr val="002060"/>
                </a:solidFill>
                <a:latin typeface="+mn-lt"/>
              </a:rPr>
              <a:t> </a:t>
            </a:r>
            <a:r>
              <a:rPr lang="en-US" sz="2200" dirty="0" err="1" smtClean="0">
                <a:solidFill>
                  <a:srgbClr val="002060"/>
                </a:solidFill>
                <a:latin typeface="+mn-lt"/>
              </a:rPr>
              <a:t>Unterstützung</a:t>
            </a:r>
            <a:r>
              <a:rPr lang="en-US" sz="2200" dirty="0" smtClean="0">
                <a:solidFill>
                  <a:srgbClr val="002060"/>
                </a:solidFill>
                <a:latin typeface="+mn-lt"/>
              </a:rPr>
              <a:t>, </a:t>
            </a:r>
            <a:r>
              <a:rPr lang="en-US" sz="2200" dirty="0" err="1" smtClean="0">
                <a:solidFill>
                  <a:srgbClr val="002060"/>
                </a:solidFill>
                <a:latin typeface="+mn-lt"/>
              </a:rPr>
              <a:t>z.B</a:t>
            </a:r>
            <a:r>
              <a:rPr lang="en-US" sz="2200" dirty="0" smtClean="0">
                <a:solidFill>
                  <a:srgbClr val="002060"/>
                </a:solidFill>
                <a:latin typeface="+mn-lt"/>
              </a:rPr>
              <a:t>. </a:t>
            </a:r>
            <a:r>
              <a:rPr lang="en-US" sz="2200" dirty="0" err="1" smtClean="0">
                <a:solidFill>
                  <a:srgbClr val="002060"/>
                </a:solidFill>
                <a:latin typeface="+mn-lt"/>
              </a:rPr>
              <a:t>durch</a:t>
            </a:r>
            <a:r>
              <a:rPr lang="en-US" sz="2200" dirty="0" smtClean="0">
                <a:solidFill>
                  <a:srgbClr val="002060"/>
                </a:solidFill>
                <a:latin typeface="+mn-lt"/>
              </a:rPr>
              <a:t> </a:t>
            </a:r>
            <a:r>
              <a:rPr lang="en-US" sz="2200" dirty="0" err="1" smtClean="0">
                <a:solidFill>
                  <a:srgbClr val="002060"/>
                </a:solidFill>
                <a:latin typeface="+mn-lt"/>
              </a:rPr>
              <a:t>Mitgliedschaft</a:t>
            </a:r>
            <a:r>
              <a:rPr lang="en-US" sz="2200" dirty="0" smtClean="0">
                <a:solidFill>
                  <a:srgbClr val="002060"/>
                </a:solidFill>
                <a:latin typeface="+mn-lt"/>
              </a:rPr>
              <a:t>, </a:t>
            </a:r>
            <a:r>
              <a:rPr lang="en-US" sz="2200" dirty="0" err="1" smtClean="0">
                <a:solidFill>
                  <a:srgbClr val="002060"/>
                </a:solidFill>
                <a:latin typeface="+mn-lt"/>
              </a:rPr>
              <a:t>für</a:t>
            </a:r>
            <a:r>
              <a:rPr lang="en-US" sz="2200" dirty="0" smtClean="0">
                <a:solidFill>
                  <a:srgbClr val="002060"/>
                </a:solidFill>
                <a:latin typeface="+mn-lt"/>
              </a:rPr>
              <a:t> </a:t>
            </a:r>
            <a:r>
              <a:rPr lang="en-US" sz="2200" dirty="0" err="1" smtClean="0">
                <a:solidFill>
                  <a:srgbClr val="002060"/>
                </a:solidFill>
                <a:latin typeface="+mn-lt"/>
              </a:rPr>
              <a:t>ein</a:t>
            </a:r>
            <a:r>
              <a:rPr lang="en-US" sz="2200" dirty="0" smtClean="0">
                <a:solidFill>
                  <a:srgbClr val="002060"/>
                </a:solidFill>
                <a:latin typeface="+mn-lt"/>
              </a:rPr>
              <a:t> </a:t>
            </a:r>
            <a:r>
              <a:rPr lang="en-US" sz="2400" b="1" dirty="0" err="1" smtClean="0">
                <a:solidFill>
                  <a:srgbClr val="002060"/>
                </a:solidFill>
                <a:latin typeface="+mn-lt"/>
              </a:rPr>
              <a:t>wissenschafts</a:t>
            </a:r>
            <a:r>
              <a:rPr lang="en-US" sz="2400" b="1" dirty="0" smtClean="0">
                <a:solidFill>
                  <a:srgbClr val="002060"/>
                </a:solidFill>
                <a:latin typeface="+mn-lt"/>
              </a:rPr>
              <a:t>- und </a:t>
            </a:r>
            <a:r>
              <a:rPr lang="en-US" sz="2400" b="1" dirty="0" err="1" smtClean="0">
                <a:solidFill>
                  <a:srgbClr val="002060"/>
                </a:solidFill>
                <a:latin typeface="+mn-lt"/>
              </a:rPr>
              <a:t>bildungsfreundliches</a:t>
            </a:r>
            <a:r>
              <a:rPr lang="en-US" sz="2400" b="1" dirty="0" smtClean="0">
                <a:solidFill>
                  <a:srgbClr val="002060"/>
                </a:solidFill>
                <a:latin typeface="+mn-lt"/>
              </a:rPr>
              <a:t> </a:t>
            </a:r>
            <a:r>
              <a:rPr lang="en-US" sz="2400" b="1" dirty="0" err="1" smtClean="0">
                <a:solidFill>
                  <a:srgbClr val="002060"/>
                </a:solidFill>
                <a:latin typeface="+mn-lt"/>
              </a:rPr>
              <a:t>Urheberrecht</a:t>
            </a:r>
            <a:r>
              <a:rPr lang="en-US" sz="2400" b="1" dirty="0" smtClean="0">
                <a:solidFill>
                  <a:srgbClr val="002060"/>
                </a:solidFill>
                <a:latin typeface="+mn-lt"/>
              </a:rPr>
              <a:t> </a:t>
            </a:r>
            <a:r>
              <a:rPr lang="en-US" sz="2200" dirty="0" err="1" smtClean="0">
                <a:solidFill>
                  <a:srgbClr val="002060"/>
                </a:solidFill>
                <a:latin typeface="+mn-lt"/>
              </a:rPr>
              <a:t>gebrauchen</a:t>
            </a:r>
            <a:endParaRPr lang="en-US" sz="2200" dirty="0" smtClean="0">
              <a:solidFill>
                <a:srgbClr val="002060"/>
              </a:solidFill>
              <a:latin typeface="+mn-lt"/>
            </a:endParaRPr>
          </a:p>
          <a:p>
            <a:pPr algn="ctr">
              <a:lnSpc>
                <a:spcPct val="150000"/>
              </a:lnSpc>
            </a:pPr>
            <a:r>
              <a:rPr lang="en-US" sz="2200" dirty="0" smtClean="0">
                <a:solidFill>
                  <a:srgbClr val="002060"/>
                </a:solidFill>
              </a:rPr>
              <a:t>Mail an: rainer.kuhlen@uni-konstanz.de</a:t>
            </a:r>
            <a:endParaRPr lang="en-US" sz="2200" dirty="0">
              <a:solidFill>
                <a:srgbClr val="002060"/>
              </a:solidFill>
              <a:latin typeface="+mn-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ChangeArrowheads="1"/>
          </p:cNvSpPr>
          <p:nvPr/>
        </p:nvSpPr>
        <p:spPr bwMode="auto">
          <a:xfrm>
            <a:off x="5410200" y="1708150"/>
            <a:ext cx="3581400" cy="1477963"/>
          </a:xfrm>
          <a:prstGeom prst="rect">
            <a:avLst/>
          </a:prstGeom>
          <a:noFill/>
          <a:ln w="9525">
            <a:noFill/>
            <a:miter lim="800000"/>
            <a:headEnd/>
            <a:tailEnd/>
          </a:ln>
        </p:spPr>
        <p:txBody>
          <a:bodyPr lIns="0" tIns="0" rIns="0" bIns="0" anchor="ctr">
            <a:spAutoFit/>
          </a:bodyPr>
          <a:lstStyle/>
          <a:p>
            <a:pPr algn="ctr" eaLnBrk="0" hangingPunct="0">
              <a:lnSpc>
                <a:spcPct val="120000"/>
              </a:lnSpc>
              <a:buFont typeface="Wingdings" pitchFamily="2" charset="2"/>
              <a:buNone/>
            </a:pPr>
            <a:r>
              <a:rPr lang="de-DE" sz="2000"/>
              <a:t>     CC als Möglichkeit, informationelle Autonomie/ Selbstbestimmung von Autoren zurückzugewinnen </a:t>
            </a:r>
          </a:p>
        </p:txBody>
      </p:sp>
      <p:sp>
        <p:nvSpPr>
          <p:cNvPr id="75779" name="AutoShape 6">
            <a:hlinkClick r:id="rId3" action="ppaction://hlinksldjump"/>
          </p:cNvPr>
          <p:cNvSpPr>
            <a:spLocks noChangeArrowheads="1"/>
          </p:cNvSpPr>
          <p:nvPr/>
        </p:nvSpPr>
        <p:spPr bwMode="auto">
          <a:xfrm>
            <a:off x="6553200" y="3352800"/>
            <a:ext cx="971128" cy="593725"/>
          </a:xfrm>
          <a:prstGeom prst="leftArrow">
            <a:avLst>
              <a:gd name="adj1" fmla="val 50000"/>
              <a:gd name="adj2" fmla="val 62485"/>
            </a:avLst>
          </a:prstGeom>
          <a:solidFill>
            <a:srgbClr val="002060"/>
          </a:solidFill>
          <a:ln w="12700">
            <a:solidFill>
              <a:schemeClr val="tx1"/>
            </a:solidFill>
            <a:miter lim="800000"/>
            <a:headEnd/>
            <a:tailEnd/>
          </a:ln>
        </p:spPr>
        <p:txBody>
          <a:bodyPr wrap="square" lIns="18000" tIns="10800" rIns="18000" bIns="10800" anchor="ctr">
            <a:spAutoFit/>
          </a:bodyPr>
          <a:lstStyle/>
          <a:p>
            <a:pPr algn="ctr" eaLnBrk="0" hangingPunct="0"/>
            <a:endParaRPr lang="de-DE"/>
          </a:p>
        </p:txBody>
      </p:sp>
      <p:sp>
        <p:nvSpPr>
          <p:cNvPr id="75780" name="Rectangle 7"/>
          <p:cNvSpPr>
            <a:spLocks noChangeArrowheads="1"/>
          </p:cNvSpPr>
          <p:nvPr/>
        </p:nvSpPr>
        <p:spPr bwMode="auto">
          <a:xfrm>
            <a:off x="6019800" y="4114800"/>
            <a:ext cx="3124200" cy="1443038"/>
          </a:xfrm>
          <a:prstGeom prst="rect">
            <a:avLst/>
          </a:prstGeom>
          <a:noFill/>
          <a:ln w="9525">
            <a:noFill/>
            <a:miter lim="800000"/>
            <a:headEnd/>
            <a:tailEnd/>
          </a:ln>
        </p:spPr>
        <p:txBody>
          <a:bodyPr lIns="0" tIns="0" rIns="0" bIns="0" anchor="ctr">
            <a:spAutoFit/>
          </a:bodyPr>
          <a:lstStyle/>
          <a:p>
            <a:pPr algn="ctr" eaLnBrk="0" hangingPunct="0">
              <a:lnSpc>
                <a:spcPct val="120000"/>
              </a:lnSpc>
              <a:buFont typeface="Wingdings" pitchFamily="2" charset="2"/>
              <a:buNone/>
            </a:pPr>
            <a:r>
              <a:rPr lang="de-DE" sz="2000"/>
              <a:t>     im Rahmen des Urheberrechts, aber mit Verzicht auf exklusive Verwertungsrechte</a:t>
            </a:r>
          </a:p>
        </p:txBody>
      </p:sp>
      <p:pic>
        <p:nvPicPr>
          <p:cNvPr id="75781" name="Picture 7"/>
          <p:cNvPicPr>
            <a:picLocks noChangeAspect="1" noChangeArrowheads="1"/>
          </p:cNvPicPr>
          <p:nvPr/>
        </p:nvPicPr>
        <p:blipFill>
          <a:blip r:embed="rId4" cstate="print"/>
          <a:srcRect/>
          <a:stretch>
            <a:fillRect/>
          </a:stretch>
        </p:blipFill>
        <p:spPr bwMode="auto">
          <a:xfrm>
            <a:off x="381000" y="0"/>
            <a:ext cx="7132638" cy="1323975"/>
          </a:xfrm>
          <a:prstGeom prst="rect">
            <a:avLst/>
          </a:prstGeom>
          <a:noFill/>
          <a:ln w="12700">
            <a:noFill/>
            <a:miter lim="800000"/>
            <a:headEnd/>
            <a:tailEnd/>
          </a:ln>
        </p:spPr>
      </p:pic>
      <p:pic>
        <p:nvPicPr>
          <p:cNvPr id="75782" name="Picture 8"/>
          <p:cNvPicPr>
            <a:picLocks noChangeAspect="1" noChangeArrowheads="1"/>
          </p:cNvPicPr>
          <p:nvPr/>
        </p:nvPicPr>
        <p:blipFill>
          <a:blip r:embed="rId5" cstate="print"/>
          <a:srcRect/>
          <a:stretch>
            <a:fillRect/>
          </a:stretch>
        </p:blipFill>
        <p:spPr bwMode="auto">
          <a:xfrm>
            <a:off x="381000" y="1371600"/>
            <a:ext cx="4914900" cy="3733800"/>
          </a:xfrm>
          <a:prstGeom prst="rect">
            <a:avLst/>
          </a:prstGeom>
          <a:noFill/>
          <a:ln w="12700">
            <a:noFill/>
            <a:miter lim="800000"/>
            <a:headEnd/>
            <a:tailEnd/>
          </a:ln>
        </p:spPr>
      </p:pic>
      <p:pic>
        <p:nvPicPr>
          <p:cNvPr id="75783" name="Picture 10"/>
          <p:cNvPicPr>
            <a:picLocks noChangeAspect="1" noChangeArrowheads="1"/>
          </p:cNvPicPr>
          <p:nvPr/>
        </p:nvPicPr>
        <p:blipFill>
          <a:blip r:embed="rId6" cstate="print"/>
          <a:srcRect/>
          <a:stretch>
            <a:fillRect/>
          </a:stretch>
        </p:blipFill>
        <p:spPr bwMode="auto">
          <a:xfrm>
            <a:off x="0" y="5257800"/>
            <a:ext cx="6370638" cy="742950"/>
          </a:xfrm>
          <a:prstGeom prst="rect">
            <a:avLst/>
          </a:prstGeom>
          <a:noFill/>
          <a:ln w="12700">
            <a:noFill/>
            <a:miter lim="800000"/>
            <a:headEnd/>
            <a:tailEnd/>
          </a:ln>
        </p:spPr>
      </p:pic>
      <p:pic>
        <p:nvPicPr>
          <p:cNvPr id="75784" name="Picture 11">
            <a:hlinkClick r:id="rId7"/>
          </p:cNvPr>
          <p:cNvPicPr>
            <a:picLocks noChangeAspect="1" noChangeArrowheads="1"/>
          </p:cNvPicPr>
          <p:nvPr/>
        </p:nvPicPr>
        <p:blipFill>
          <a:blip r:embed="rId8" cstate="print"/>
          <a:srcRect/>
          <a:stretch>
            <a:fillRect/>
          </a:stretch>
        </p:blipFill>
        <p:spPr bwMode="auto">
          <a:xfrm>
            <a:off x="3200400" y="5791200"/>
            <a:ext cx="4981575" cy="438150"/>
          </a:xfrm>
          <a:prstGeom prst="rect">
            <a:avLst/>
          </a:prstGeom>
          <a:noFill/>
          <a:ln w="12700">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105868" y="620688"/>
            <a:ext cx="8930628" cy="1224136"/>
          </a:xfrm>
          <a:prstGeom prst="rect">
            <a:avLst/>
          </a:prstGeom>
          <a:noFill/>
          <a:ln w="9525">
            <a:noFill/>
            <a:miter lim="800000"/>
            <a:headEnd/>
            <a:tailEnd/>
          </a:ln>
        </p:spPr>
      </p:pic>
      <p:sp>
        <p:nvSpPr>
          <p:cNvPr id="5" name="Rechteck 4"/>
          <p:cNvSpPr/>
          <p:nvPr/>
        </p:nvSpPr>
        <p:spPr>
          <a:xfrm>
            <a:off x="395536" y="44624"/>
            <a:ext cx="8496944" cy="830997"/>
          </a:xfrm>
          <a:prstGeom prst="rect">
            <a:avLst/>
          </a:prstGeom>
        </p:spPr>
        <p:txBody>
          <a:bodyPr wrap="square">
            <a:spAutoFit/>
          </a:bodyPr>
          <a:lstStyle/>
          <a:p>
            <a:pPr algn="ctr"/>
            <a:r>
              <a:rPr lang="en-US" sz="2400" dirty="0" err="1" smtClean="0"/>
              <a:t>WSIS</a:t>
            </a:r>
            <a:r>
              <a:rPr lang="en-US" sz="2400" dirty="0" smtClean="0"/>
              <a:t> (10-12 December 2003, </a:t>
            </a:r>
            <a:r>
              <a:rPr lang="en-US" sz="2400" dirty="0" err="1" smtClean="0"/>
              <a:t>Genf</a:t>
            </a:r>
            <a:r>
              <a:rPr lang="en-US" sz="2400" dirty="0" smtClean="0"/>
              <a:t>)</a:t>
            </a:r>
            <a:br>
              <a:rPr lang="en-US" sz="2400" dirty="0" smtClean="0"/>
            </a:br>
            <a:r>
              <a:rPr lang="en-US" sz="2400" b="1" dirty="0" err="1" smtClean="0"/>
              <a:t>Genfer</a:t>
            </a:r>
            <a:r>
              <a:rPr lang="en-US" sz="2400" b="1" dirty="0" smtClean="0"/>
              <a:t> </a:t>
            </a:r>
            <a:r>
              <a:rPr lang="en-US" sz="2400" b="1" dirty="0" err="1" smtClean="0"/>
              <a:t>Erklärung</a:t>
            </a:r>
            <a:endParaRPr lang="de-DE" sz="2400" dirty="0"/>
          </a:p>
        </p:txBody>
      </p:sp>
      <p:sp>
        <p:nvSpPr>
          <p:cNvPr id="6" name="Textfeld 5"/>
          <p:cNvSpPr txBox="1"/>
          <p:nvPr/>
        </p:nvSpPr>
        <p:spPr>
          <a:xfrm>
            <a:off x="107504" y="1772816"/>
            <a:ext cx="7272808" cy="461665"/>
          </a:xfrm>
          <a:prstGeom prst="rect">
            <a:avLst/>
          </a:prstGeom>
          <a:noFill/>
        </p:spPr>
        <p:txBody>
          <a:bodyPr wrap="square" rtlCol="0">
            <a:spAutoFit/>
          </a:bodyPr>
          <a:lstStyle/>
          <a:p>
            <a:r>
              <a:rPr lang="en-US" sz="2400" b="1" dirty="0" err="1" smtClean="0"/>
              <a:t>B3</a:t>
            </a:r>
            <a:r>
              <a:rPr lang="en-US" sz="2400" b="1" dirty="0" smtClean="0"/>
              <a:t>  </a:t>
            </a:r>
            <a:r>
              <a:rPr lang="en-US" sz="2400" b="1" dirty="0" err="1" smtClean="0"/>
              <a:t>Zugriff</a:t>
            </a:r>
            <a:r>
              <a:rPr lang="en-US" sz="2400" b="1" dirty="0" smtClean="0"/>
              <a:t> auf </a:t>
            </a:r>
            <a:r>
              <a:rPr lang="en-US" sz="2400" b="1" dirty="0" err="1" smtClean="0"/>
              <a:t>Wissen</a:t>
            </a:r>
            <a:r>
              <a:rPr lang="en-US" sz="2400" b="1" dirty="0" smtClean="0"/>
              <a:t> und Information</a:t>
            </a:r>
            <a:endParaRPr lang="en-US" sz="2400" b="1" dirty="0"/>
          </a:p>
        </p:txBody>
      </p:sp>
      <p:sp>
        <p:nvSpPr>
          <p:cNvPr id="7" name="Textfeld 6"/>
          <p:cNvSpPr txBox="1"/>
          <p:nvPr/>
        </p:nvSpPr>
        <p:spPr>
          <a:xfrm>
            <a:off x="539552" y="2252094"/>
            <a:ext cx="7920880" cy="1015663"/>
          </a:xfrm>
          <a:prstGeom prst="rect">
            <a:avLst/>
          </a:prstGeom>
          <a:noFill/>
        </p:spPr>
        <p:txBody>
          <a:bodyPr wrap="square" rtlCol="0">
            <a:spAutoFit/>
          </a:bodyPr>
          <a:lstStyle/>
          <a:p>
            <a:r>
              <a:rPr lang="en-US" sz="2000" b="1" dirty="0" smtClean="0"/>
              <a:t>24.</a:t>
            </a:r>
            <a:r>
              <a:rPr lang="en-US" sz="2000" dirty="0" smtClean="0"/>
              <a:t> Die </a:t>
            </a:r>
            <a:r>
              <a:rPr lang="en-US" sz="2000" dirty="0" err="1" smtClean="0"/>
              <a:t>Fähigkeit</a:t>
            </a:r>
            <a:r>
              <a:rPr lang="en-US" sz="2000" dirty="0" smtClean="0"/>
              <a:t> </a:t>
            </a:r>
            <a:r>
              <a:rPr lang="en-US" sz="2000" dirty="0" err="1" smtClean="0"/>
              <a:t>aller</a:t>
            </a:r>
            <a:r>
              <a:rPr lang="en-US" sz="2000" dirty="0" smtClean="0"/>
              <a:t>, auf Information, </a:t>
            </a:r>
            <a:r>
              <a:rPr lang="en-US" sz="2000" dirty="0" err="1" smtClean="0"/>
              <a:t>Ideen</a:t>
            </a:r>
            <a:r>
              <a:rPr lang="en-US" sz="2000" dirty="0" smtClean="0"/>
              <a:t> und </a:t>
            </a:r>
            <a:r>
              <a:rPr lang="en-US" sz="2000" dirty="0" err="1" smtClean="0"/>
              <a:t>Wissen</a:t>
            </a:r>
            <a:r>
              <a:rPr lang="en-US" sz="2000" dirty="0" smtClean="0"/>
              <a:t> </a:t>
            </a:r>
            <a:r>
              <a:rPr lang="en-US" sz="2000" dirty="0" err="1" smtClean="0"/>
              <a:t>zugreifen</a:t>
            </a:r>
            <a:r>
              <a:rPr lang="en-US" sz="2000" dirty="0" smtClean="0"/>
              <a:t> und </a:t>
            </a:r>
            <a:r>
              <a:rPr lang="en-US" sz="2000" dirty="0" err="1" smtClean="0"/>
              <a:t>diese</a:t>
            </a:r>
            <a:r>
              <a:rPr lang="en-US" sz="2000" dirty="0" smtClean="0"/>
              <a:t> </a:t>
            </a:r>
            <a:r>
              <a:rPr lang="en-US" sz="2000" dirty="0" err="1" smtClean="0"/>
              <a:t>vermehren</a:t>
            </a:r>
            <a:r>
              <a:rPr lang="en-US" sz="2000" dirty="0" smtClean="0"/>
              <a:t> </a:t>
            </a:r>
            <a:r>
              <a:rPr lang="en-US" sz="2000" dirty="0" err="1" smtClean="0"/>
              <a:t>zu</a:t>
            </a:r>
            <a:r>
              <a:rPr lang="en-US" sz="2000" dirty="0" smtClean="0"/>
              <a:t> </a:t>
            </a:r>
            <a:r>
              <a:rPr lang="en-US" sz="2000" dirty="0" err="1" smtClean="0"/>
              <a:t>können</a:t>
            </a:r>
            <a:r>
              <a:rPr lang="en-US" sz="2000" dirty="0" smtClean="0"/>
              <a:t>, </a:t>
            </a:r>
            <a:r>
              <a:rPr lang="en-US" sz="2000" dirty="0" err="1" smtClean="0"/>
              <a:t>ist</a:t>
            </a:r>
            <a:r>
              <a:rPr lang="en-US" sz="2000" dirty="0" smtClean="0"/>
              <a:t> </a:t>
            </a:r>
            <a:r>
              <a:rPr lang="en-US" sz="2000" dirty="0" err="1" smtClean="0"/>
              <a:t>entscheidend</a:t>
            </a:r>
            <a:r>
              <a:rPr lang="en-US" sz="2000" dirty="0" smtClean="0"/>
              <a:t> </a:t>
            </a:r>
            <a:r>
              <a:rPr lang="en-US" sz="2000" dirty="0" err="1" smtClean="0"/>
              <a:t>wichtig</a:t>
            </a:r>
            <a:r>
              <a:rPr lang="en-US" sz="2000" dirty="0" smtClean="0"/>
              <a:t> </a:t>
            </a:r>
            <a:r>
              <a:rPr lang="en-US" sz="2000" dirty="0" err="1" smtClean="0"/>
              <a:t>für</a:t>
            </a:r>
            <a:r>
              <a:rPr lang="en-US" sz="2000" dirty="0" smtClean="0"/>
              <a:t> </a:t>
            </a:r>
            <a:r>
              <a:rPr lang="en-US" sz="2000" dirty="0" err="1" smtClean="0"/>
              <a:t>eine</a:t>
            </a:r>
            <a:r>
              <a:rPr lang="en-US" sz="2000" dirty="0" smtClean="0"/>
              <a:t> </a:t>
            </a:r>
            <a:r>
              <a:rPr lang="en-US" sz="2000" dirty="0" err="1" smtClean="0"/>
              <a:t>inklusive</a:t>
            </a:r>
            <a:r>
              <a:rPr lang="en-US" sz="2000" dirty="0" smtClean="0"/>
              <a:t> </a:t>
            </a:r>
            <a:r>
              <a:rPr lang="en-US" sz="2000" dirty="0" err="1" smtClean="0"/>
              <a:t>Informationsgesellschaft</a:t>
            </a:r>
            <a:r>
              <a:rPr lang="en-US" sz="2000" dirty="0" smtClean="0"/>
              <a:t>.</a:t>
            </a:r>
            <a:endParaRPr lang="en-US" sz="2000" dirty="0"/>
          </a:p>
        </p:txBody>
      </p:sp>
      <p:sp>
        <p:nvSpPr>
          <p:cNvPr id="8" name="Textfeld 7"/>
          <p:cNvSpPr txBox="1"/>
          <p:nvPr/>
        </p:nvSpPr>
        <p:spPr>
          <a:xfrm>
            <a:off x="539552" y="3262723"/>
            <a:ext cx="8208912" cy="1323439"/>
          </a:xfrm>
          <a:prstGeom prst="rect">
            <a:avLst/>
          </a:prstGeom>
          <a:noFill/>
        </p:spPr>
        <p:txBody>
          <a:bodyPr wrap="square" rtlCol="0">
            <a:spAutoFit/>
          </a:bodyPr>
          <a:lstStyle/>
          <a:p>
            <a:r>
              <a:rPr lang="en-US" sz="2000" b="1" dirty="0" smtClean="0"/>
              <a:t>25.</a:t>
            </a:r>
            <a:r>
              <a:rPr lang="en-US" sz="2000" dirty="0" smtClean="0"/>
              <a:t> </a:t>
            </a:r>
            <a:r>
              <a:rPr lang="en-US" sz="2000" dirty="0" err="1" smtClean="0"/>
              <a:t>Teilen</a:t>
            </a:r>
            <a:r>
              <a:rPr lang="en-US" sz="2000" dirty="0" smtClean="0"/>
              <a:t> und </a:t>
            </a:r>
            <a:r>
              <a:rPr lang="en-US" sz="2000" dirty="0" err="1" smtClean="0"/>
              <a:t>Entwicklung</a:t>
            </a:r>
            <a:r>
              <a:rPr lang="en-US" sz="2000" dirty="0" smtClean="0"/>
              <a:t> </a:t>
            </a:r>
            <a:r>
              <a:rPr lang="en-US" sz="2000" dirty="0" err="1" smtClean="0"/>
              <a:t>können</a:t>
            </a:r>
            <a:r>
              <a:rPr lang="en-US" sz="2000" dirty="0" smtClean="0"/>
              <a:t> </a:t>
            </a:r>
            <a:r>
              <a:rPr lang="en-US" sz="2000" dirty="0" err="1" smtClean="0"/>
              <a:t>dadurch</a:t>
            </a:r>
            <a:r>
              <a:rPr lang="en-US" sz="2000" dirty="0" smtClean="0"/>
              <a:t> </a:t>
            </a:r>
            <a:r>
              <a:rPr lang="en-US" sz="2000" dirty="0" err="1" smtClean="0"/>
              <a:t>begünstigt</a:t>
            </a:r>
            <a:r>
              <a:rPr lang="en-US" sz="2000" dirty="0" smtClean="0"/>
              <a:t> </a:t>
            </a:r>
            <a:r>
              <a:rPr lang="en-US" sz="2000" dirty="0" err="1" smtClean="0"/>
              <a:t>werden</a:t>
            </a:r>
            <a:r>
              <a:rPr lang="en-US" sz="2000" dirty="0" smtClean="0"/>
              <a:t>, </a:t>
            </a:r>
            <a:r>
              <a:rPr lang="en-US" sz="2000" dirty="0" err="1" smtClean="0"/>
              <a:t>dass</a:t>
            </a:r>
            <a:r>
              <a:rPr lang="en-US" sz="2000" dirty="0" smtClean="0"/>
              <a:t> </a:t>
            </a:r>
            <a:r>
              <a:rPr lang="en-US" sz="2000" dirty="0" err="1" smtClean="0"/>
              <a:t>Barrieren</a:t>
            </a:r>
            <a:r>
              <a:rPr lang="en-US" sz="2000" dirty="0" smtClean="0"/>
              <a:t> </a:t>
            </a:r>
            <a:r>
              <a:rPr lang="en-US" sz="2000" dirty="0" err="1" smtClean="0"/>
              <a:t>für</a:t>
            </a:r>
            <a:r>
              <a:rPr lang="en-US" sz="2000" dirty="0" smtClean="0"/>
              <a:t> die </a:t>
            </a:r>
            <a:r>
              <a:rPr lang="en-US" sz="2000" dirty="0" err="1" smtClean="0"/>
              <a:t>Nutzung</a:t>
            </a:r>
            <a:r>
              <a:rPr lang="en-US" sz="2000" dirty="0" smtClean="0"/>
              <a:t> von Information in </a:t>
            </a:r>
            <a:r>
              <a:rPr lang="en-US" sz="2000" dirty="0" err="1" smtClean="0"/>
              <a:t>Bereichen</a:t>
            </a:r>
            <a:r>
              <a:rPr lang="en-US" sz="2000" dirty="0" smtClean="0"/>
              <a:t> </a:t>
            </a:r>
            <a:r>
              <a:rPr lang="en-US" sz="2000" dirty="0" err="1" smtClean="0"/>
              <a:t>der</a:t>
            </a:r>
            <a:r>
              <a:rPr lang="en-US" sz="2000" dirty="0" smtClean="0"/>
              <a:t> </a:t>
            </a:r>
            <a:r>
              <a:rPr lang="en-US" sz="2000" dirty="0" err="1" smtClean="0"/>
              <a:t>Wirtschaft</a:t>
            </a:r>
            <a:r>
              <a:rPr lang="en-US" sz="2000" dirty="0" smtClean="0"/>
              <a:t>, des </a:t>
            </a:r>
            <a:r>
              <a:rPr lang="en-US" sz="2000" dirty="0" err="1" smtClean="0"/>
              <a:t>Sozialen</a:t>
            </a:r>
            <a:r>
              <a:rPr lang="en-US" sz="2000" dirty="0" smtClean="0"/>
              <a:t>, </a:t>
            </a:r>
            <a:r>
              <a:rPr lang="en-US" sz="2000" dirty="0" err="1" smtClean="0"/>
              <a:t>der</a:t>
            </a:r>
            <a:r>
              <a:rPr lang="en-US" sz="2000" dirty="0" smtClean="0"/>
              <a:t> </a:t>
            </a:r>
            <a:r>
              <a:rPr lang="en-US" sz="2000" dirty="0" err="1" smtClean="0"/>
              <a:t>Politik</a:t>
            </a:r>
            <a:r>
              <a:rPr lang="en-US" sz="2000" dirty="0" smtClean="0"/>
              <a:t>, des </a:t>
            </a:r>
            <a:r>
              <a:rPr lang="en-US" sz="2000" dirty="0" err="1" smtClean="0"/>
              <a:t>Gesundheitswesens</a:t>
            </a:r>
            <a:r>
              <a:rPr lang="en-US" sz="2000" dirty="0" smtClean="0"/>
              <a:t>, </a:t>
            </a:r>
            <a:r>
              <a:rPr lang="en-US" sz="2000" dirty="0" err="1" smtClean="0"/>
              <a:t>der</a:t>
            </a:r>
            <a:r>
              <a:rPr lang="en-US" sz="2000" dirty="0" smtClean="0"/>
              <a:t> </a:t>
            </a:r>
            <a:r>
              <a:rPr lang="en-US" sz="2000" dirty="0" err="1" smtClean="0"/>
              <a:t>Kultur</a:t>
            </a:r>
            <a:r>
              <a:rPr lang="en-US" sz="2000" dirty="0" smtClean="0"/>
              <a:t>, von </a:t>
            </a:r>
            <a:r>
              <a:rPr lang="en-US" sz="2000" dirty="0" err="1" smtClean="0"/>
              <a:t>Bildung</a:t>
            </a:r>
            <a:r>
              <a:rPr lang="en-US" sz="2000" dirty="0" smtClean="0"/>
              <a:t> und </a:t>
            </a:r>
            <a:r>
              <a:rPr lang="en-US" sz="2000" dirty="0" err="1" smtClean="0"/>
              <a:t>Wissenschaft</a:t>
            </a:r>
            <a:r>
              <a:rPr lang="en-US" sz="2000" dirty="0" smtClean="0"/>
              <a:t> </a:t>
            </a:r>
            <a:r>
              <a:rPr lang="en-US" sz="2000" dirty="0" err="1" smtClean="0"/>
              <a:t>beseitigt</a:t>
            </a:r>
            <a:r>
              <a:rPr lang="en-US" sz="2000" dirty="0" smtClean="0"/>
              <a:t> </a:t>
            </a:r>
            <a:r>
              <a:rPr lang="en-US" sz="2000" dirty="0" err="1" smtClean="0"/>
              <a:t>werden</a:t>
            </a:r>
            <a:r>
              <a:rPr lang="en-US" sz="2000" dirty="0" smtClean="0"/>
              <a:t>.</a:t>
            </a:r>
            <a:endParaRPr lang="en-US" sz="2000" dirty="0"/>
          </a:p>
        </p:txBody>
      </p:sp>
      <p:sp>
        <p:nvSpPr>
          <p:cNvPr id="10" name="Textfeld 9"/>
          <p:cNvSpPr txBox="1"/>
          <p:nvPr/>
        </p:nvSpPr>
        <p:spPr>
          <a:xfrm>
            <a:off x="539552" y="4581128"/>
            <a:ext cx="8604448" cy="707886"/>
          </a:xfrm>
          <a:prstGeom prst="rect">
            <a:avLst/>
          </a:prstGeom>
          <a:noFill/>
        </p:spPr>
        <p:txBody>
          <a:bodyPr wrap="square" rtlCol="0">
            <a:spAutoFit/>
          </a:bodyPr>
          <a:lstStyle/>
          <a:p>
            <a:r>
              <a:rPr lang="en-US" sz="2000" b="1" dirty="0" smtClean="0"/>
              <a:t>26.</a:t>
            </a:r>
            <a:r>
              <a:rPr lang="en-US" sz="2000" dirty="0" smtClean="0"/>
              <a:t> </a:t>
            </a:r>
            <a:r>
              <a:rPr lang="en-US" sz="2000" dirty="0" err="1" smtClean="0"/>
              <a:t>Ein</a:t>
            </a:r>
            <a:r>
              <a:rPr lang="en-US" sz="2000" dirty="0" smtClean="0"/>
              <a:t> </a:t>
            </a:r>
            <a:r>
              <a:rPr lang="en-US" sz="2000" dirty="0" err="1" smtClean="0"/>
              <a:t>reicher</a:t>
            </a:r>
            <a:r>
              <a:rPr lang="en-US" sz="2000" dirty="0" smtClean="0"/>
              <a:t> </a:t>
            </a:r>
            <a:r>
              <a:rPr lang="en-US" sz="2000" dirty="0" err="1" smtClean="0"/>
              <a:t>öffentlicher</a:t>
            </a:r>
            <a:r>
              <a:rPr lang="en-US" sz="2000" dirty="0" smtClean="0"/>
              <a:t> </a:t>
            </a:r>
            <a:r>
              <a:rPr lang="en-US" sz="2000" dirty="0" err="1" smtClean="0"/>
              <a:t>Bereich</a:t>
            </a:r>
            <a:r>
              <a:rPr lang="en-US" sz="2000" dirty="0" smtClean="0"/>
              <a:t> (public domain)  </a:t>
            </a:r>
            <a:r>
              <a:rPr lang="en-US" sz="2000" dirty="0" err="1" smtClean="0"/>
              <a:t>ist</a:t>
            </a:r>
            <a:r>
              <a:rPr lang="en-US" sz="2000" dirty="0" smtClean="0"/>
              <a:t> </a:t>
            </a:r>
            <a:r>
              <a:rPr lang="en-US" sz="2000" dirty="0" err="1" smtClean="0"/>
              <a:t>zentral</a:t>
            </a:r>
            <a:r>
              <a:rPr lang="en-US" sz="2000" dirty="0" smtClean="0"/>
              <a:t> </a:t>
            </a:r>
            <a:r>
              <a:rPr lang="en-US" sz="2000" dirty="0" err="1" smtClean="0"/>
              <a:t>wichtig</a:t>
            </a:r>
            <a:r>
              <a:rPr lang="en-US" sz="2000" dirty="0" smtClean="0"/>
              <a:t> </a:t>
            </a:r>
            <a:r>
              <a:rPr lang="en-US" sz="2000" dirty="0" err="1" smtClean="0"/>
              <a:t>für</a:t>
            </a:r>
            <a:r>
              <a:rPr lang="en-US" sz="2000" dirty="0" smtClean="0"/>
              <a:t> </a:t>
            </a:r>
            <a:r>
              <a:rPr lang="en-US" sz="2000" dirty="0" err="1" smtClean="0"/>
              <a:t>alle</a:t>
            </a:r>
            <a:r>
              <a:rPr lang="en-US" sz="2000" dirty="0" smtClean="0"/>
              <a:t> </a:t>
            </a:r>
            <a:r>
              <a:rPr lang="en-US" sz="2000" dirty="0" err="1" smtClean="0"/>
              <a:t>Teile</a:t>
            </a:r>
            <a:r>
              <a:rPr lang="en-US" sz="2000" dirty="0" smtClean="0"/>
              <a:t> </a:t>
            </a:r>
            <a:r>
              <a:rPr lang="en-US" sz="2000" dirty="0" err="1" smtClean="0"/>
              <a:t>der</a:t>
            </a:r>
            <a:r>
              <a:rPr lang="en-US" sz="2000" dirty="0" smtClean="0"/>
              <a:t> </a:t>
            </a:r>
            <a:r>
              <a:rPr lang="en-US" sz="2000" dirty="0" err="1" smtClean="0"/>
              <a:t>Informationsgesellschaft</a:t>
            </a:r>
            <a:r>
              <a:rPr lang="en-US" sz="2000" dirty="0" smtClean="0"/>
              <a:t>.</a:t>
            </a:r>
            <a:endParaRPr lang="en-US" sz="2000" dirty="0"/>
          </a:p>
        </p:txBody>
      </p:sp>
      <p:sp>
        <p:nvSpPr>
          <p:cNvPr id="9" name="Textfeld 8"/>
          <p:cNvSpPr txBox="1"/>
          <p:nvPr/>
        </p:nvSpPr>
        <p:spPr>
          <a:xfrm>
            <a:off x="539552" y="5229200"/>
            <a:ext cx="8352928" cy="1323439"/>
          </a:xfrm>
          <a:prstGeom prst="rect">
            <a:avLst/>
          </a:prstGeom>
          <a:noFill/>
        </p:spPr>
        <p:txBody>
          <a:bodyPr wrap="square" rtlCol="0">
            <a:spAutoFit/>
          </a:bodyPr>
          <a:lstStyle/>
          <a:p>
            <a:r>
              <a:rPr lang="en-US" sz="2000" b="1" dirty="0" smtClean="0"/>
              <a:t>28.</a:t>
            </a:r>
            <a:r>
              <a:rPr lang="en-US" sz="2000" dirty="0" smtClean="0"/>
              <a:t> </a:t>
            </a:r>
            <a:r>
              <a:rPr lang="en-US" sz="2000" dirty="0" err="1" smtClean="0"/>
              <a:t>Wir</a:t>
            </a:r>
            <a:r>
              <a:rPr lang="en-US" sz="2000" dirty="0" smtClean="0"/>
              <a:t> </a:t>
            </a:r>
            <a:r>
              <a:rPr lang="en-US" sz="2000" dirty="0" err="1" smtClean="0"/>
              <a:t>fordern</a:t>
            </a:r>
            <a:r>
              <a:rPr lang="en-US" sz="2000" dirty="0" smtClean="0"/>
              <a:t> </a:t>
            </a:r>
            <a:r>
              <a:rPr lang="en-US" sz="2000" dirty="0" err="1" smtClean="0"/>
              <a:t>universalen</a:t>
            </a:r>
            <a:r>
              <a:rPr lang="en-US" sz="2000" dirty="0" smtClean="0"/>
              <a:t> </a:t>
            </a:r>
            <a:r>
              <a:rPr lang="en-US" sz="2000" dirty="0" err="1" smtClean="0"/>
              <a:t>Zugriff</a:t>
            </a:r>
            <a:r>
              <a:rPr lang="en-US" sz="2000" dirty="0" smtClean="0"/>
              <a:t> </a:t>
            </a:r>
            <a:r>
              <a:rPr lang="en-US" sz="2000" dirty="0" err="1" smtClean="0"/>
              <a:t>für</a:t>
            </a:r>
            <a:r>
              <a:rPr lang="en-US" sz="2000" dirty="0" smtClean="0"/>
              <a:t> </a:t>
            </a:r>
            <a:r>
              <a:rPr lang="en-US" sz="2000" dirty="0" err="1" smtClean="0"/>
              <a:t>alle</a:t>
            </a:r>
            <a:r>
              <a:rPr lang="en-US" sz="2000" dirty="0" smtClean="0"/>
              <a:t> </a:t>
            </a:r>
            <a:r>
              <a:rPr lang="en-US" sz="2000" dirty="0" err="1" smtClean="0"/>
              <a:t>mit</a:t>
            </a:r>
            <a:r>
              <a:rPr lang="en-US" sz="2000" dirty="0" smtClean="0"/>
              <a:t> </a:t>
            </a:r>
            <a:r>
              <a:rPr lang="en-US" sz="2000" dirty="0" err="1" smtClean="0"/>
              <a:t>gleichen</a:t>
            </a:r>
            <a:r>
              <a:rPr lang="en-US" sz="2000" dirty="0" smtClean="0"/>
              <a:t> </a:t>
            </a:r>
            <a:r>
              <a:rPr lang="en-US" sz="2000" dirty="0" err="1" smtClean="0"/>
              <a:t>Chancen</a:t>
            </a:r>
            <a:r>
              <a:rPr lang="en-US" sz="2000" dirty="0" smtClean="0"/>
              <a:t> auf </a:t>
            </a:r>
            <a:r>
              <a:rPr lang="en-US" sz="2000" dirty="0" err="1" smtClean="0"/>
              <a:t>wissenschaftliches</a:t>
            </a:r>
            <a:r>
              <a:rPr lang="en-US" sz="2000" dirty="0" smtClean="0"/>
              <a:t> </a:t>
            </a:r>
            <a:r>
              <a:rPr lang="en-US" sz="2000" dirty="0" err="1" smtClean="0"/>
              <a:t>Wissen</a:t>
            </a:r>
            <a:r>
              <a:rPr lang="en-US" sz="2000" dirty="0" smtClean="0"/>
              <a:t> und </a:t>
            </a:r>
            <a:r>
              <a:rPr lang="en-US" sz="2000" dirty="0" err="1" smtClean="0"/>
              <a:t>für</a:t>
            </a:r>
            <a:r>
              <a:rPr lang="en-US" sz="2000" dirty="0" smtClean="0"/>
              <a:t> das </a:t>
            </a:r>
            <a:r>
              <a:rPr lang="en-US" sz="2000" dirty="0" err="1" smtClean="0"/>
              <a:t>Schaffern</a:t>
            </a:r>
            <a:r>
              <a:rPr lang="en-US" sz="2000" dirty="0" smtClean="0"/>
              <a:t> und die </a:t>
            </a:r>
            <a:r>
              <a:rPr lang="en-US" sz="2000" dirty="0" err="1" smtClean="0"/>
              <a:t>Verteilung</a:t>
            </a:r>
            <a:r>
              <a:rPr lang="en-US" sz="2000" dirty="0" smtClean="0"/>
              <a:t> von </a:t>
            </a:r>
            <a:r>
              <a:rPr lang="en-US" sz="2000" dirty="0" err="1" smtClean="0"/>
              <a:t>wissenschaftlicher</a:t>
            </a:r>
            <a:r>
              <a:rPr lang="en-US" sz="2000" dirty="0" smtClean="0"/>
              <a:t> und </a:t>
            </a:r>
            <a:r>
              <a:rPr lang="en-US" sz="2000" dirty="0" err="1" smtClean="0"/>
              <a:t>technischer</a:t>
            </a:r>
            <a:r>
              <a:rPr lang="en-US" sz="2000" dirty="0" smtClean="0"/>
              <a:t> Information, </a:t>
            </a:r>
            <a:r>
              <a:rPr lang="en-US" sz="2000" dirty="0" err="1" smtClean="0"/>
              <a:t>insbesondere</a:t>
            </a:r>
            <a:r>
              <a:rPr lang="en-US" sz="2000" dirty="0" smtClean="0"/>
              <a:t> </a:t>
            </a:r>
            <a:r>
              <a:rPr lang="en-US" sz="2000" dirty="0" err="1" smtClean="0"/>
              <a:t>auch</a:t>
            </a:r>
            <a:r>
              <a:rPr lang="en-US" sz="2000" dirty="0" smtClean="0"/>
              <a:t> Open-Access-</a:t>
            </a:r>
            <a:r>
              <a:rPr lang="en-US" sz="2000" dirty="0" err="1" smtClean="0"/>
              <a:t>Initiativen</a:t>
            </a:r>
            <a:r>
              <a:rPr lang="en-US" sz="2000" dirty="0" smtClean="0"/>
              <a:t> </a:t>
            </a:r>
            <a:r>
              <a:rPr lang="en-US" sz="2000" dirty="0" err="1" smtClean="0"/>
              <a:t>für</a:t>
            </a:r>
            <a:r>
              <a:rPr lang="en-US" sz="2000" dirty="0" smtClean="0"/>
              <a:t> </a:t>
            </a:r>
            <a:r>
              <a:rPr lang="en-US" sz="2000" dirty="0" err="1" smtClean="0"/>
              <a:t>wissenschaftliches</a:t>
            </a:r>
            <a:r>
              <a:rPr lang="en-US" sz="2000" dirty="0" smtClean="0"/>
              <a:t> </a:t>
            </a:r>
            <a:r>
              <a:rPr lang="en-US" sz="2000" dirty="0" err="1" smtClean="0"/>
              <a:t>Publizieren</a:t>
            </a:r>
            <a:r>
              <a:rPr lang="en-US" sz="2000" dirty="0" smtClean="0"/>
              <a:t>.</a:t>
            </a:r>
            <a:endParaRPr lang="en-US" sz="2000" dirty="0"/>
          </a:p>
        </p:txBody>
      </p:sp>
      <p:sp>
        <p:nvSpPr>
          <p:cNvPr id="11" name="Textfeld 10"/>
          <p:cNvSpPr txBox="1"/>
          <p:nvPr/>
        </p:nvSpPr>
        <p:spPr>
          <a:xfrm>
            <a:off x="6084168" y="476672"/>
            <a:ext cx="2952328" cy="646331"/>
          </a:xfrm>
          <a:prstGeom prst="rect">
            <a:avLst/>
          </a:prstGeom>
          <a:solidFill>
            <a:schemeClr val="bg1">
              <a:lumMod val="85000"/>
            </a:schemeClr>
          </a:solidFill>
        </p:spPr>
        <p:txBody>
          <a:bodyPr wrap="square" rtlCol="0">
            <a:spAutoFit/>
          </a:bodyPr>
          <a:lstStyle/>
          <a:p>
            <a:r>
              <a:rPr lang="en-US" dirty="0" smtClean="0"/>
              <a:t>http://www.itu.int/wsis/docs/geneva/official/dop.html</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395536" y="44624"/>
            <a:ext cx="8496944" cy="830997"/>
          </a:xfrm>
          <a:prstGeom prst="rect">
            <a:avLst/>
          </a:prstGeom>
        </p:spPr>
        <p:txBody>
          <a:bodyPr wrap="square">
            <a:spAutoFit/>
          </a:bodyPr>
          <a:lstStyle/>
          <a:p>
            <a:pPr algn="ctr"/>
            <a:r>
              <a:rPr lang="en-US" sz="2400" dirty="0" err="1" smtClean="0"/>
              <a:t>Überarbeitung</a:t>
            </a:r>
            <a:r>
              <a:rPr lang="en-US" sz="2400" dirty="0" smtClean="0"/>
              <a:t> </a:t>
            </a:r>
            <a:r>
              <a:rPr lang="en-US" sz="2400" dirty="0" err="1" smtClean="0"/>
              <a:t>der</a:t>
            </a:r>
            <a:r>
              <a:rPr lang="en-US" sz="2400" dirty="0" smtClean="0"/>
              <a:t> </a:t>
            </a:r>
            <a:r>
              <a:rPr lang="en-US" sz="2400" dirty="0" err="1" smtClean="0"/>
              <a:t>Ergebnisse</a:t>
            </a:r>
            <a:r>
              <a:rPr lang="en-US" sz="2400" dirty="0" smtClean="0"/>
              <a:t> des World Summit on the Information Society Process (</a:t>
            </a:r>
            <a:r>
              <a:rPr lang="en-US" sz="2400" dirty="0" err="1" smtClean="0"/>
              <a:t>WSIS</a:t>
            </a:r>
            <a:r>
              <a:rPr lang="en-US" sz="2400" dirty="0" smtClean="0"/>
              <a:t>)</a:t>
            </a:r>
            <a:endParaRPr lang="de-DE" sz="2400" dirty="0"/>
          </a:p>
        </p:txBody>
      </p:sp>
      <p:pic>
        <p:nvPicPr>
          <p:cNvPr id="3074" name="Picture 2"/>
          <p:cNvPicPr>
            <a:picLocks noChangeAspect="1" noChangeArrowheads="1"/>
          </p:cNvPicPr>
          <p:nvPr/>
        </p:nvPicPr>
        <p:blipFill>
          <a:blip r:embed="rId2" cstate="print"/>
          <a:srcRect/>
          <a:stretch>
            <a:fillRect/>
          </a:stretch>
        </p:blipFill>
        <p:spPr bwMode="auto">
          <a:xfrm>
            <a:off x="1043608" y="836712"/>
            <a:ext cx="6970713" cy="82867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940152" y="1628800"/>
            <a:ext cx="3352800" cy="1304925"/>
          </a:xfrm>
          <a:prstGeom prst="rect">
            <a:avLst/>
          </a:prstGeom>
          <a:noFill/>
          <a:ln w="9525">
            <a:noFill/>
            <a:miter lim="800000"/>
            <a:headEnd/>
            <a:tailEnd/>
          </a:ln>
        </p:spPr>
      </p:pic>
      <p:sp>
        <p:nvSpPr>
          <p:cNvPr id="10" name="Textfeld 9"/>
          <p:cNvSpPr txBox="1"/>
          <p:nvPr/>
        </p:nvSpPr>
        <p:spPr>
          <a:xfrm>
            <a:off x="467544" y="2852936"/>
            <a:ext cx="7920880" cy="3785652"/>
          </a:xfrm>
          <a:prstGeom prst="rect">
            <a:avLst/>
          </a:prstGeom>
          <a:noFill/>
        </p:spPr>
        <p:txBody>
          <a:bodyPr wrap="square" rtlCol="0">
            <a:spAutoFit/>
          </a:bodyPr>
          <a:lstStyle/>
          <a:p>
            <a:r>
              <a:rPr lang="en-US" sz="2000" dirty="0" err="1" smtClean="0"/>
              <a:t>Wir</a:t>
            </a:r>
            <a:r>
              <a:rPr lang="en-US" sz="2000" dirty="0" smtClean="0"/>
              <a:t> </a:t>
            </a:r>
            <a:r>
              <a:rPr lang="en-US" sz="2000" dirty="0" err="1" smtClean="0"/>
              <a:t>werden</a:t>
            </a:r>
            <a:r>
              <a:rPr lang="en-US" sz="2000" dirty="0" smtClean="0"/>
              <a:t> den </a:t>
            </a:r>
            <a:r>
              <a:rPr lang="en-US" sz="2000" dirty="0" err="1" smtClean="0"/>
              <a:t>Versprechungen</a:t>
            </a:r>
            <a:r>
              <a:rPr lang="en-US" sz="2000" dirty="0" smtClean="0"/>
              <a:t> </a:t>
            </a:r>
            <a:r>
              <a:rPr lang="en-US" sz="2000" dirty="0" err="1" smtClean="0"/>
              <a:t>der</a:t>
            </a:r>
            <a:r>
              <a:rPr lang="en-US" sz="2000" dirty="0" smtClean="0"/>
              <a:t> </a:t>
            </a:r>
            <a:r>
              <a:rPr lang="en-US" sz="2000" dirty="0" err="1" smtClean="0"/>
              <a:t>Datenrevolution</a:t>
            </a:r>
            <a:r>
              <a:rPr lang="en-US" sz="2000" dirty="0" smtClean="0"/>
              <a:t> </a:t>
            </a:r>
            <a:r>
              <a:rPr lang="en-US" sz="2000" dirty="0" err="1" smtClean="0"/>
              <a:t>nicht</a:t>
            </a:r>
            <a:r>
              <a:rPr lang="en-US" sz="2000" dirty="0" smtClean="0"/>
              <a:t> </a:t>
            </a:r>
            <a:r>
              <a:rPr lang="en-US" sz="2000" dirty="0" err="1" smtClean="0"/>
              <a:t>gerecht</a:t>
            </a:r>
            <a:r>
              <a:rPr lang="en-US" sz="2000" dirty="0" smtClean="0"/>
              <a:t> </a:t>
            </a:r>
            <a:r>
              <a:rPr lang="en-US" sz="2000" dirty="0" err="1" smtClean="0"/>
              <a:t>werden</a:t>
            </a:r>
            <a:r>
              <a:rPr lang="en-US" sz="2000" dirty="0" smtClean="0"/>
              <a:t> </a:t>
            </a:r>
            <a:r>
              <a:rPr lang="en-US" sz="2000" dirty="0" err="1" smtClean="0"/>
              <a:t>können</a:t>
            </a:r>
            <a:r>
              <a:rPr lang="en-US" sz="2000" dirty="0" smtClean="0"/>
              <a:t>, </a:t>
            </a:r>
            <a:r>
              <a:rPr lang="en-US" sz="2000" dirty="0" err="1" smtClean="0"/>
              <a:t>wenn</a:t>
            </a:r>
            <a:r>
              <a:rPr lang="en-US" sz="2000" dirty="0" smtClean="0"/>
              <a:t> </a:t>
            </a:r>
            <a:r>
              <a:rPr lang="en-US" sz="2000" dirty="0" err="1" smtClean="0"/>
              <a:t>wir</a:t>
            </a:r>
            <a:r>
              <a:rPr lang="en-US" sz="2000" dirty="0" smtClean="0"/>
              <a:t> </a:t>
            </a:r>
            <a:r>
              <a:rPr lang="en-US" sz="2000" dirty="0" err="1" smtClean="0"/>
              <a:t>nicht</a:t>
            </a:r>
            <a:r>
              <a:rPr lang="en-US" sz="2000" dirty="0" smtClean="0"/>
              <a:t> die </a:t>
            </a:r>
            <a:r>
              <a:rPr lang="en-US" sz="2000" dirty="0" err="1" smtClean="0"/>
              <a:t>gesetzlichen</a:t>
            </a:r>
            <a:r>
              <a:rPr lang="en-US" sz="2000" dirty="0" smtClean="0"/>
              <a:t> und </a:t>
            </a:r>
            <a:r>
              <a:rPr lang="en-US" sz="2000" dirty="0" err="1" smtClean="0"/>
              <a:t>politischen</a:t>
            </a:r>
            <a:r>
              <a:rPr lang="en-US" sz="2000" dirty="0" smtClean="0"/>
              <a:t> </a:t>
            </a:r>
            <a:r>
              <a:rPr lang="en-US" sz="2000" dirty="0" err="1" smtClean="0"/>
              <a:t>Voraussetzungen</a:t>
            </a:r>
            <a:r>
              <a:rPr lang="en-US" sz="2000" dirty="0" smtClean="0"/>
              <a:t> </a:t>
            </a:r>
            <a:r>
              <a:rPr lang="en-US" sz="2000" dirty="0" err="1" smtClean="0"/>
              <a:t>schaffen</a:t>
            </a:r>
            <a:r>
              <a:rPr lang="en-US" sz="2000" dirty="0" smtClean="0"/>
              <a:t>, um </a:t>
            </a:r>
            <a:r>
              <a:rPr lang="en-US" sz="2000" dirty="0" err="1" smtClean="0"/>
              <a:t>Bibliotheken</a:t>
            </a:r>
            <a:r>
              <a:rPr lang="en-US" sz="2000" dirty="0" smtClean="0"/>
              <a:t> und Archive </a:t>
            </a:r>
            <a:r>
              <a:rPr lang="en-US" sz="2000" dirty="0" err="1" smtClean="0"/>
              <a:t>zu</a:t>
            </a:r>
            <a:r>
              <a:rPr lang="en-US" sz="2000" dirty="0" smtClean="0"/>
              <a:t> </a:t>
            </a:r>
            <a:r>
              <a:rPr lang="en-US" sz="2000" dirty="0" err="1" smtClean="0"/>
              <a:t>erlauben</a:t>
            </a:r>
            <a:r>
              <a:rPr lang="en-US" sz="2000" dirty="0" smtClean="0"/>
              <a:t>, </a:t>
            </a:r>
            <a:r>
              <a:rPr lang="en-US" sz="2000" dirty="0" err="1" smtClean="0"/>
              <a:t>digitale</a:t>
            </a:r>
            <a:r>
              <a:rPr lang="en-US" sz="2000" dirty="0" smtClean="0"/>
              <a:t> Information </a:t>
            </a:r>
            <a:r>
              <a:rPr lang="en-US" sz="2000" dirty="0" err="1" smtClean="0"/>
              <a:t>grenzüberschreitend</a:t>
            </a:r>
            <a:r>
              <a:rPr lang="en-US" sz="2000" dirty="0" smtClean="0"/>
              <a:t> </a:t>
            </a:r>
            <a:r>
              <a:rPr lang="en-US" sz="2000" dirty="0" err="1" smtClean="0"/>
              <a:t>zu</a:t>
            </a:r>
            <a:r>
              <a:rPr lang="en-US" sz="2000" dirty="0" smtClean="0"/>
              <a:t> </a:t>
            </a:r>
            <a:r>
              <a:rPr lang="en-US" sz="2000" dirty="0" err="1" smtClean="0"/>
              <a:t>nutzen</a:t>
            </a:r>
            <a:r>
              <a:rPr lang="en-US" sz="2000" dirty="0" smtClean="0"/>
              <a:t>. </a:t>
            </a:r>
            <a:br>
              <a:rPr lang="en-US" sz="2000" dirty="0" smtClean="0"/>
            </a:br>
            <a:endParaRPr lang="en-US" sz="2000" dirty="0" smtClean="0"/>
          </a:p>
          <a:p>
            <a:pPr marL="355600" indent="-355600">
              <a:buFont typeface="Wingdings" pitchFamily="2" charset="2"/>
              <a:buChar char="Ø"/>
            </a:pPr>
            <a:r>
              <a:rPr lang="en-US" sz="2000" dirty="0" err="1" smtClean="0"/>
              <a:t>Wir</a:t>
            </a:r>
            <a:r>
              <a:rPr lang="en-US" sz="2000" dirty="0" smtClean="0"/>
              <a:t> </a:t>
            </a:r>
            <a:r>
              <a:rPr lang="en-US" sz="2000" dirty="0" err="1" smtClean="0"/>
              <a:t>brauchen</a:t>
            </a:r>
            <a:r>
              <a:rPr lang="en-US" sz="2000" dirty="0" smtClean="0"/>
              <a:t> Open Access. </a:t>
            </a:r>
          </a:p>
          <a:p>
            <a:pPr marL="355600" indent="-355600">
              <a:buFont typeface="Wingdings" pitchFamily="2" charset="2"/>
              <a:buChar char="Ø"/>
            </a:pPr>
            <a:r>
              <a:rPr lang="en-US" sz="2000" b="1" dirty="0" smtClean="0"/>
              <a:t> </a:t>
            </a:r>
            <a:r>
              <a:rPr lang="en-US" sz="2000" b="1" dirty="0" err="1" smtClean="0"/>
              <a:t>Wir</a:t>
            </a:r>
            <a:r>
              <a:rPr lang="en-US" sz="2000" b="1" dirty="0" smtClean="0"/>
              <a:t> </a:t>
            </a:r>
            <a:r>
              <a:rPr lang="en-US" sz="2000" b="1" dirty="0" err="1" smtClean="0"/>
              <a:t>müssen</a:t>
            </a:r>
            <a:r>
              <a:rPr lang="en-US" sz="2000" b="1" dirty="0" smtClean="0"/>
              <a:t> </a:t>
            </a:r>
            <a:r>
              <a:rPr lang="en-US" sz="2000" b="1" dirty="0" err="1" smtClean="0"/>
              <a:t>anders</a:t>
            </a:r>
            <a:r>
              <a:rPr lang="en-US" sz="2000" b="1" dirty="0" smtClean="0"/>
              <a:t> </a:t>
            </a:r>
            <a:r>
              <a:rPr lang="en-US" sz="2000" b="1" dirty="0" err="1" smtClean="0"/>
              <a:t>über</a:t>
            </a:r>
            <a:r>
              <a:rPr lang="en-US" sz="2000" b="1" dirty="0" smtClean="0"/>
              <a:t> das </a:t>
            </a:r>
            <a:r>
              <a:rPr lang="en-US" sz="2000" b="1" dirty="0" err="1" smtClean="0"/>
              <a:t>Urheberrecht</a:t>
            </a:r>
            <a:r>
              <a:rPr lang="en-US" sz="2000" b="1" dirty="0" smtClean="0"/>
              <a:t> </a:t>
            </a:r>
            <a:r>
              <a:rPr lang="en-US" sz="2000" b="1" dirty="0" err="1" smtClean="0"/>
              <a:t>nachdenken</a:t>
            </a:r>
            <a:r>
              <a:rPr lang="en-US" sz="2000" b="1" dirty="0" smtClean="0"/>
              <a:t>.</a:t>
            </a:r>
          </a:p>
          <a:p>
            <a:pPr marL="355600" indent="-355600">
              <a:buFont typeface="Wingdings" pitchFamily="2" charset="2"/>
              <a:buChar char="Ø"/>
            </a:pPr>
            <a:r>
              <a:rPr lang="en-US" sz="2000" b="1" dirty="0" smtClean="0"/>
              <a:t> </a:t>
            </a:r>
            <a:r>
              <a:rPr lang="en-US" sz="2000" dirty="0" err="1" smtClean="0"/>
              <a:t>Wir</a:t>
            </a:r>
            <a:r>
              <a:rPr lang="en-US" sz="2000" dirty="0" smtClean="0"/>
              <a:t> </a:t>
            </a:r>
            <a:r>
              <a:rPr lang="en-US" sz="2000" dirty="0" err="1" smtClean="0"/>
              <a:t>sollten</a:t>
            </a:r>
            <a:r>
              <a:rPr lang="en-US" sz="2000" dirty="0" smtClean="0"/>
              <a:t> </a:t>
            </a:r>
            <a:r>
              <a:rPr lang="en-US" sz="2000" dirty="0" err="1" smtClean="0"/>
              <a:t>uns</a:t>
            </a:r>
            <a:r>
              <a:rPr lang="en-US" sz="2000" dirty="0" smtClean="0"/>
              <a:t> </a:t>
            </a:r>
            <a:r>
              <a:rPr lang="en-US" sz="2000" dirty="0" err="1" smtClean="0"/>
              <a:t>verpflichten</a:t>
            </a:r>
            <a:r>
              <a:rPr lang="en-US" sz="2000" dirty="0" smtClean="0"/>
              <a:t>, </a:t>
            </a:r>
            <a:r>
              <a:rPr lang="en-US" sz="2000" dirty="0" err="1" smtClean="0"/>
              <a:t>bis</a:t>
            </a:r>
            <a:r>
              <a:rPr lang="en-US" sz="2000" dirty="0" smtClean="0"/>
              <a:t> 2030 </a:t>
            </a:r>
            <a:r>
              <a:rPr lang="en-US" sz="2000" dirty="0" err="1" smtClean="0"/>
              <a:t>universalen</a:t>
            </a:r>
            <a:r>
              <a:rPr lang="en-US" sz="2000" dirty="0" smtClean="0"/>
              <a:t> </a:t>
            </a:r>
            <a:r>
              <a:rPr lang="en-US" sz="2000" dirty="0" err="1" smtClean="0"/>
              <a:t>Zugriff</a:t>
            </a:r>
            <a:r>
              <a:rPr lang="en-US" sz="2000" dirty="0" smtClean="0"/>
              <a:t> auf </a:t>
            </a:r>
            <a:r>
              <a:rPr lang="en-US" sz="2000" dirty="0" err="1" smtClean="0"/>
              <a:t>Wissen</a:t>
            </a:r>
            <a:r>
              <a:rPr lang="en-US" sz="2000" dirty="0" smtClean="0"/>
              <a:t> und Information </a:t>
            </a:r>
            <a:r>
              <a:rPr lang="en-US" sz="2000" dirty="0" err="1" smtClean="0"/>
              <a:t>im</a:t>
            </a:r>
            <a:r>
              <a:rPr lang="en-US" sz="2000" dirty="0" smtClean="0"/>
              <a:t> Internet </a:t>
            </a:r>
            <a:r>
              <a:rPr lang="en-US" sz="2000" dirty="0" err="1" smtClean="0"/>
              <a:t>für</a:t>
            </a:r>
            <a:r>
              <a:rPr lang="en-US" sz="2000" dirty="0" smtClean="0"/>
              <a:t> </a:t>
            </a:r>
            <a:r>
              <a:rPr lang="en-US" sz="2000" dirty="0" err="1" smtClean="0"/>
              <a:t>alle</a:t>
            </a:r>
            <a:r>
              <a:rPr lang="en-US" sz="2000" dirty="0" smtClean="0"/>
              <a:t> </a:t>
            </a:r>
            <a:r>
              <a:rPr lang="en-US" sz="2000" dirty="0" err="1" smtClean="0"/>
              <a:t>zu</a:t>
            </a:r>
            <a:r>
              <a:rPr lang="en-US" sz="2000" dirty="0" smtClean="0"/>
              <a:t> </a:t>
            </a:r>
            <a:r>
              <a:rPr lang="en-US" sz="2000" dirty="0" err="1" smtClean="0"/>
              <a:t>schaffen</a:t>
            </a:r>
            <a:r>
              <a:rPr lang="en-US" sz="2000" dirty="0" smtClean="0"/>
              <a:t>. </a:t>
            </a:r>
          </a:p>
          <a:p>
            <a:pPr marL="355600" indent="-355600">
              <a:buFont typeface="Wingdings" pitchFamily="2" charset="2"/>
              <a:buChar char="Ø"/>
            </a:pPr>
            <a:r>
              <a:rPr lang="en-US" sz="2000" dirty="0" smtClean="0"/>
              <a:t> </a:t>
            </a:r>
            <a:r>
              <a:rPr lang="en-US" sz="2000" dirty="0" err="1" smtClean="0"/>
              <a:t>Wir</a:t>
            </a:r>
            <a:r>
              <a:rPr lang="en-US" sz="2000" dirty="0" smtClean="0"/>
              <a:t> </a:t>
            </a:r>
            <a:r>
              <a:rPr lang="en-US" sz="2000" dirty="0" err="1" smtClean="0"/>
              <a:t>sollten</a:t>
            </a:r>
            <a:r>
              <a:rPr lang="en-US" sz="2000" dirty="0" smtClean="0"/>
              <a:t> </a:t>
            </a:r>
            <a:r>
              <a:rPr lang="en-US" sz="2000" dirty="0" err="1" smtClean="0"/>
              <a:t>sicherstellen</a:t>
            </a:r>
            <a:r>
              <a:rPr lang="en-US" sz="2000" dirty="0" smtClean="0"/>
              <a:t>, das </a:t>
            </a:r>
            <a:r>
              <a:rPr lang="en-US" sz="2000" dirty="0" err="1" smtClean="0"/>
              <a:t>Menschen</a:t>
            </a:r>
            <a:r>
              <a:rPr lang="en-US" sz="2000" dirty="0" smtClean="0"/>
              <a:t>, </a:t>
            </a:r>
            <a:r>
              <a:rPr lang="en-US" sz="2000" dirty="0" err="1" smtClean="0"/>
              <a:t>wo</a:t>
            </a:r>
            <a:r>
              <a:rPr lang="en-US" sz="2000" dirty="0" smtClean="0"/>
              <a:t> </a:t>
            </a:r>
            <a:r>
              <a:rPr lang="en-US" sz="2000" dirty="0" err="1" smtClean="0"/>
              <a:t>immer</a:t>
            </a:r>
            <a:r>
              <a:rPr lang="en-US" sz="2000" dirty="0" smtClean="0"/>
              <a:t> </a:t>
            </a:r>
            <a:r>
              <a:rPr lang="en-US" sz="2000" dirty="0" err="1" smtClean="0"/>
              <a:t>sie</a:t>
            </a:r>
            <a:r>
              <a:rPr lang="en-US" sz="2000" dirty="0" smtClean="0"/>
              <a:t> </a:t>
            </a:r>
            <a:r>
              <a:rPr lang="en-US" sz="2000" dirty="0" err="1" smtClean="0"/>
              <a:t>sind</a:t>
            </a:r>
            <a:r>
              <a:rPr lang="en-US" sz="2000" dirty="0" smtClean="0"/>
              <a:t>, die Information </a:t>
            </a:r>
            <a:r>
              <a:rPr lang="en-US" sz="2000" dirty="0" err="1" smtClean="0"/>
              <a:t>bekommen</a:t>
            </a:r>
            <a:r>
              <a:rPr lang="en-US" sz="2000" dirty="0" smtClean="0"/>
              <a:t> </a:t>
            </a:r>
            <a:r>
              <a:rPr lang="en-US" sz="2000" dirty="0" err="1" smtClean="0"/>
              <a:t>können</a:t>
            </a:r>
            <a:r>
              <a:rPr lang="en-US" sz="2000" dirty="0" smtClean="0"/>
              <a:t>, die </a:t>
            </a:r>
            <a:r>
              <a:rPr lang="en-US" sz="2000" dirty="0" err="1" smtClean="0"/>
              <a:t>sie</a:t>
            </a:r>
            <a:r>
              <a:rPr lang="en-US" sz="2000" dirty="0" smtClean="0"/>
              <a:t> </a:t>
            </a:r>
            <a:r>
              <a:rPr lang="en-US" sz="2000" dirty="0" err="1" smtClean="0"/>
              <a:t>brauchen</a:t>
            </a:r>
            <a:r>
              <a:rPr lang="en-US" sz="2000" dirty="0" smtClean="0"/>
              <a:t>, um </a:t>
            </a:r>
            <a:r>
              <a:rPr lang="en-US" sz="2000" dirty="0" err="1" smtClean="0"/>
              <a:t>ihr</a:t>
            </a:r>
            <a:r>
              <a:rPr lang="en-US" sz="2000" dirty="0" smtClean="0"/>
              <a:t> </a:t>
            </a:r>
            <a:r>
              <a:rPr lang="en-US" sz="2000" dirty="0" err="1" smtClean="0"/>
              <a:t>Leben</a:t>
            </a:r>
            <a:r>
              <a:rPr lang="en-US" sz="2000" dirty="0" smtClean="0"/>
              <a:t> </a:t>
            </a:r>
            <a:r>
              <a:rPr lang="en-US" sz="2000" dirty="0" err="1" smtClean="0"/>
              <a:t>zu</a:t>
            </a:r>
            <a:r>
              <a:rPr lang="en-US" sz="2000" dirty="0" smtClean="0"/>
              <a:t> </a:t>
            </a:r>
            <a:r>
              <a:rPr lang="en-US" sz="2000" dirty="0" err="1" smtClean="0"/>
              <a:t>verbessern</a:t>
            </a:r>
            <a:r>
              <a:rPr lang="en-US" sz="2000" dirty="0" smtClean="0"/>
              <a:t>.</a:t>
            </a:r>
            <a:endParaRPr lang="en-US" sz="2000" dirty="0"/>
          </a:p>
        </p:txBody>
      </p:sp>
      <p:pic>
        <p:nvPicPr>
          <p:cNvPr id="3076" name="Picture 4"/>
          <p:cNvPicPr>
            <a:picLocks noChangeAspect="1" noChangeArrowheads="1"/>
          </p:cNvPicPr>
          <p:nvPr/>
        </p:nvPicPr>
        <p:blipFill>
          <a:blip r:embed="rId4" cstate="print"/>
          <a:srcRect/>
          <a:stretch>
            <a:fillRect/>
          </a:stretch>
        </p:blipFill>
        <p:spPr bwMode="auto">
          <a:xfrm>
            <a:off x="467545" y="1700809"/>
            <a:ext cx="4536504" cy="1136964"/>
          </a:xfrm>
          <a:prstGeom prst="rect">
            <a:avLst/>
          </a:prstGeom>
          <a:noFill/>
          <a:ln w="9525">
            <a:noFill/>
            <a:miter lim="800000"/>
            <a:headEnd/>
            <a:tailEnd/>
          </a:ln>
        </p:spPr>
      </p:pic>
      <p:sp>
        <p:nvSpPr>
          <p:cNvPr id="14" name="Textfeld 13"/>
          <p:cNvSpPr txBox="1"/>
          <p:nvPr/>
        </p:nvSpPr>
        <p:spPr>
          <a:xfrm>
            <a:off x="1547664" y="6536377"/>
            <a:ext cx="7416824" cy="276999"/>
          </a:xfrm>
          <a:prstGeom prst="rect">
            <a:avLst/>
          </a:prstGeom>
          <a:noFill/>
        </p:spPr>
        <p:txBody>
          <a:bodyPr wrap="square" rtlCol="0">
            <a:spAutoFit/>
          </a:bodyPr>
          <a:lstStyle/>
          <a:p>
            <a:r>
              <a:rPr lang="en-US" sz="1200" dirty="0" smtClean="0"/>
              <a:t>http://www.itu.int/wsis/implementation/2014/forum/inc/doc/outcome/wsis10.hle.policy_statements.pdf</a:t>
            </a:r>
            <a:endParaRPr lang="en-US" sz="1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a:xfrm>
            <a:off x="251520" y="0"/>
            <a:ext cx="8496944" cy="830997"/>
          </a:xfrm>
          <a:prstGeom prst="rect">
            <a:avLst/>
          </a:prstGeom>
          <a:solidFill>
            <a:srgbClr val="002060"/>
          </a:solidFill>
        </p:spPr>
        <p:txBody>
          <a:bodyPr wrap="square">
            <a:spAutoFit/>
          </a:bodyPr>
          <a:lstStyle/>
          <a:p>
            <a:r>
              <a:rPr lang="en-US" sz="2400" b="1" dirty="0" err="1" smtClean="0">
                <a:solidFill>
                  <a:schemeClr val="bg1"/>
                </a:solidFill>
              </a:rPr>
              <a:t>IFLA</a:t>
            </a:r>
            <a:r>
              <a:rPr lang="en-US" sz="2400" b="1" dirty="0" smtClean="0">
                <a:solidFill>
                  <a:schemeClr val="bg1"/>
                </a:solidFill>
              </a:rPr>
              <a:t> – International Federation of Library </a:t>
            </a:r>
            <a:r>
              <a:rPr lang="en-US" sz="2400" b="1" dirty="0" err="1" smtClean="0">
                <a:solidFill>
                  <a:schemeClr val="bg1"/>
                </a:solidFill>
              </a:rPr>
              <a:t>Asscociations</a:t>
            </a:r>
            <a:r>
              <a:rPr lang="en-US" sz="2400" b="1" dirty="0" smtClean="0">
                <a:solidFill>
                  <a:schemeClr val="bg1"/>
                </a:solidFill>
              </a:rPr>
              <a:t> and Institutions</a:t>
            </a:r>
            <a:endParaRPr lang="de-DE" sz="2400" dirty="0">
              <a:solidFill>
                <a:schemeClr val="bg1"/>
              </a:solidFill>
            </a:endParaRPr>
          </a:p>
        </p:txBody>
      </p:sp>
      <p:grpSp>
        <p:nvGrpSpPr>
          <p:cNvPr id="2" name="Gruppieren 7"/>
          <p:cNvGrpSpPr/>
          <p:nvPr/>
        </p:nvGrpSpPr>
        <p:grpSpPr>
          <a:xfrm>
            <a:off x="251520" y="927058"/>
            <a:ext cx="8496944" cy="1019391"/>
            <a:chOff x="251520" y="927058"/>
            <a:chExt cx="8496944" cy="1019391"/>
          </a:xfrm>
        </p:grpSpPr>
        <p:sp>
          <p:nvSpPr>
            <p:cNvPr id="5" name="Rechteck 4"/>
            <p:cNvSpPr/>
            <p:nvPr/>
          </p:nvSpPr>
          <p:spPr>
            <a:xfrm>
              <a:off x="251520" y="927058"/>
              <a:ext cx="8496944" cy="461665"/>
            </a:xfrm>
            <a:prstGeom prst="rect">
              <a:avLst/>
            </a:prstGeom>
          </p:spPr>
          <p:txBody>
            <a:bodyPr wrap="square">
              <a:spAutoFit/>
            </a:bodyPr>
            <a:lstStyle/>
            <a:p>
              <a:r>
                <a:rPr lang="en-US" sz="2400" b="1" dirty="0" smtClean="0"/>
                <a:t>Libraries and the UN post-2015 development agenda</a:t>
              </a:r>
              <a:endParaRPr lang="de-DE" sz="2400" dirty="0"/>
            </a:p>
          </p:txBody>
        </p:sp>
        <p:sp>
          <p:nvSpPr>
            <p:cNvPr id="7" name="Rechteck 6"/>
            <p:cNvSpPr/>
            <p:nvPr/>
          </p:nvSpPr>
          <p:spPr>
            <a:xfrm>
              <a:off x="251520" y="1484784"/>
              <a:ext cx="8496944" cy="461665"/>
            </a:xfrm>
            <a:prstGeom prst="rect">
              <a:avLst/>
            </a:prstGeom>
          </p:spPr>
          <p:txBody>
            <a:bodyPr wrap="square">
              <a:spAutoFit/>
            </a:bodyPr>
            <a:lstStyle/>
            <a:p>
              <a:r>
                <a:rPr lang="en-US" sz="2400" dirty="0" err="1" smtClean="0"/>
                <a:t>IFLA</a:t>
              </a:r>
              <a:r>
                <a:rPr lang="en-US" sz="2400" dirty="0" smtClean="0"/>
                <a:t> Action for Development through Libraries </a:t>
              </a:r>
              <a:r>
                <a:rPr lang="en-US" sz="2400" dirty="0" err="1" smtClean="0"/>
                <a:t>programme</a:t>
              </a:r>
              <a:endParaRPr lang="de-DE" sz="2400" dirty="0"/>
            </a:p>
          </p:txBody>
        </p:sp>
      </p:grpSp>
      <p:sp>
        <p:nvSpPr>
          <p:cNvPr id="9" name="Rechteck 8"/>
          <p:cNvSpPr/>
          <p:nvPr/>
        </p:nvSpPr>
        <p:spPr>
          <a:xfrm>
            <a:off x="251520" y="2516703"/>
            <a:ext cx="8496944" cy="1938992"/>
          </a:xfrm>
          <a:prstGeom prst="rect">
            <a:avLst/>
          </a:prstGeom>
        </p:spPr>
        <p:txBody>
          <a:bodyPr wrap="square">
            <a:spAutoFit/>
          </a:bodyPr>
          <a:lstStyle/>
          <a:p>
            <a:pPr algn="ctr"/>
            <a:r>
              <a:rPr lang="en-US" sz="2400" dirty="0" err="1" smtClean="0"/>
              <a:t>Bibliotheken</a:t>
            </a:r>
            <a:r>
              <a:rPr lang="en-US" sz="2400" dirty="0" smtClean="0"/>
              <a:t> </a:t>
            </a:r>
            <a:r>
              <a:rPr lang="en-US" sz="2400" dirty="0" err="1" smtClean="0"/>
              <a:t>unterstützen</a:t>
            </a:r>
            <a:r>
              <a:rPr lang="en-US" sz="2400" dirty="0" smtClean="0"/>
              <a:t> die </a:t>
            </a:r>
            <a:r>
              <a:rPr lang="en-US" sz="2400" dirty="0" err="1" smtClean="0"/>
              <a:t>weiten</a:t>
            </a:r>
            <a:r>
              <a:rPr lang="en-US" sz="2400" dirty="0" smtClean="0"/>
              <a:t> </a:t>
            </a:r>
            <a:r>
              <a:rPr lang="en-US" sz="2400" dirty="0" err="1" smtClean="0"/>
              <a:t>Entwicklungsziele</a:t>
            </a:r>
            <a:r>
              <a:rPr lang="en-US" sz="2400" dirty="0" smtClean="0"/>
              <a:t> </a:t>
            </a:r>
            <a:r>
              <a:rPr lang="en-US" sz="2400" dirty="0" err="1" smtClean="0"/>
              <a:t>für</a:t>
            </a:r>
            <a:r>
              <a:rPr lang="en-US" sz="2400" dirty="0" smtClean="0"/>
              <a:t> den </a:t>
            </a:r>
            <a:r>
              <a:rPr lang="en-US" sz="2400" dirty="0" err="1" smtClean="0"/>
              <a:t>Zugriff</a:t>
            </a:r>
            <a:r>
              <a:rPr lang="en-US" sz="2400" dirty="0" smtClean="0"/>
              <a:t> auf Information. </a:t>
            </a:r>
            <a:r>
              <a:rPr lang="en-US" sz="2400" dirty="0" err="1" smtClean="0"/>
              <a:t>Bibliotheken</a:t>
            </a:r>
            <a:r>
              <a:rPr lang="en-US" sz="2400" dirty="0" smtClean="0"/>
              <a:t> </a:t>
            </a:r>
            <a:r>
              <a:rPr lang="en-US" sz="2400" dirty="0" err="1" smtClean="0"/>
              <a:t>sind</a:t>
            </a:r>
            <a:r>
              <a:rPr lang="en-US" sz="2400" dirty="0" smtClean="0"/>
              <a:t> die </a:t>
            </a:r>
            <a:r>
              <a:rPr lang="en-US" sz="2400" dirty="0" err="1" smtClean="0"/>
              <a:t>Institutionen</a:t>
            </a:r>
            <a:r>
              <a:rPr lang="en-US" sz="2400" dirty="0" smtClean="0"/>
              <a:t> in </a:t>
            </a:r>
            <a:r>
              <a:rPr lang="en-US" sz="2400" dirty="0" err="1" smtClean="0"/>
              <a:t>der</a:t>
            </a:r>
            <a:r>
              <a:rPr lang="en-US" sz="2400" dirty="0" smtClean="0"/>
              <a:t> </a:t>
            </a:r>
            <a:r>
              <a:rPr lang="en-US" sz="2400" dirty="0" err="1" smtClean="0"/>
              <a:t>Gesellschaft</a:t>
            </a:r>
            <a:r>
              <a:rPr lang="en-US" sz="2400" dirty="0" smtClean="0"/>
              <a:t>, die </a:t>
            </a:r>
            <a:r>
              <a:rPr lang="en-US" sz="2400" dirty="0" err="1" smtClean="0"/>
              <a:t>Menschen</a:t>
            </a:r>
            <a:r>
              <a:rPr lang="en-US" sz="2400" dirty="0" smtClean="0"/>
              <a:t> </a:t>
            </a:r>
            <a:r>
              <a:rPr lang="en-US" sz="2400" dirty="0" err="1" smtClean="0"/>
              <a:t>dabei</a:t>
            </a:r>
            <a:r>
              <a:rPr lang="en-US" sz="2400" dirty="0" smtClean="0"/>
              <a:t> </a:t>
            </a:r>
            <a:r>
              <a:rPr lang="en-US" sz="2400" dirty="0" err="1" smtClean="0"/>
              <a:t>unterstützen</a:t>
            </a:r>
            <a:r>
              <a:rPr lang="en-US" sz="2400" dirty="0" smtClean="0"/>
              <a:t>, </a:t>
            </a:r>
            <a:r>
              <a:rPr lang="en-US" sz="2400" dirty="0" err="1" smtClean="0"/>
              <a:t>ihr</a:t>
            </a:r>
            <a:r>
              <a:rPr lang="en-US" sz="2400" dirty="0" smtClean="0"/>
              <a:t> </a:t>
            </a:r>
            <a:r>
              <a:rPr lang="en-US" sz="2400" dirty="0" err="1" smtClean="0"/>
              <a:t>Recht</a:t>
            </a:r>
            <a:r>
              <a:rPr lang="en-US" sz="2400" dirty="0" smtClean="0"/>
              <a:t> auf Information und </a:t>
            </a:r>
            <a:r>
              <a:rPr lang="en-US" sz="2400" dirty="0" err="1" smtClean="0"/>
              <a:t>Sicherheit</a:t>
            </a:r>
            <a:r>
              <a:rPr lang="en-US" sz="2400" dirty="0" smtClean="0"/>
              <a:t> </a:t>
            </a:r>
            <a:r>
              <a:rPr lang="en-US" sz="2400" dirty="0" err="1" smtClean="0"/>
              <a:t>ausüben</a:t>
            </a:r>
            <a:r>
              <a:rPr lang="en-US" sz="2400" dirty="0" smtClean="0"/>
              <a:t> </a:t>
            </a:r>
            <a:r>
              <a:rPr lang="en-US" sz="2400" dirty="0" err="1" smtClean="0"/>
              <a:t>zu</a:t>
            </a:r>
            <a:r>
              <a:rPr lang="en-US" sz="2400" dirty="0" smtClean="0"/>
              <a:t> </a:t>
            </a:r>
            <a:r>
              <a:rPr lang="en-US" sz="2400" dirty="0" err="1" smtClean="0"/>
              <a:t>können</a:t>
            </a:r>
            <a:r>
              <a:rPr lang="en-US" sz="2400" dirty="0" smtClean="0"/>
              <a:t>, und die den </a:t>
            </a:r>
            <a:r>
              <a:rPr lang="en-US" sz="2400" dirty="0" err="1" smtClean="0"/>
              <a:t>Zugriff</a:t>
            </a:r>
            <a:r>
              <a:rPr lang="en-US" sz="2400" dirty="0" smtClean="0"/>
              <a:t> auf das </a:t>
            </a:r>
            <a:r>
              <a:rPr lang="en-US" sz="2400" dirty="0" err="1" smtClean="0"/>
              <a:t>kulturelle</a:t>
            </a:r>
            <a:r>
              <a:rPr lang="en-US" sz="2400" dirty="0" smtClean="0"/>
              <a:t> </a:t>
            </a:r>
            <a:r>
              <a:rPr lang="en-US" sz="2400" dirty="0" err="1" smtClean="0"/>
              <a:t>Erbe</a:t>
            </a:r>
            <a:r>
              <a:rPr lang="en-US" sz="2400" dirty="0" smtClean="0"/>
              <a:t> </a:t>
            </a:r>
            <a:r>
              <a:rPr lang="en-US" sz="2400" dirty="0" err="1" smtClean="0"/>
              <a:t>sichern</a:t>
            </a:r>
            <a:r>
              <a:rPr lang="en-US" sz="2400" dirty="0" smtClean="0"/>
              <a:t>. </a:t>
            </a:r>
          </a:p>
        </p:txBody>
      </p:sp>
      <p:sp>
        <p:nvSpPr>
          <p:cNvPr id="11" name="Rechteck 10"/>
          <p:cNvSpPr/>
          <p:nvPr/>
        </p:nvSpPr>
        <p:spPr>
          <a:xfrm>
            <a:off x="323528" y="4725144"/>
            <a:ext cx="8496944" cy="1569660"/>
          </a:xfrm>
          <a:prstGeom prst="rect">
            <a:avLst/>
          </a:prstGeom>
        </p:spPr>
        <p:txBody>
          <a:bodyPr wrap="square">
            <a:spAutoFit/>
          </a:bodyPr>
          <a:lstStyle/>
          <a:p>
            <a:pPr algn="ctr"/>
            <a:r>
              <a:rPr lang="en-US" sz="2400" dirty="0" err="1" smtClean="0"/>
              <a:t>Biblitotheken</a:t>
            </a:r>
            <a:r>
              <a:rPr lang="en-US" sz="2400" dirty="0" smtClean="0"/>
              <a:t> </a:t>
            </a:r>
            <a:r>
              <a:rPr lang="en-US" sz="2400" dirty="0" err="1" smtClean="0"/>
              <a:t>stellen</a:t>
            </a:r>
            <a:r>
              <a:rPr lang="en-US" sz="2400" dirty="0" smtClean="0"/>
              <a:t> </a:t>
            </a:r>
            <a:r>
              <a:rPr lang="en-US" sz="2400" dirty="0" err="1" smtClean="0"/>
              <a:t>sicher</a:t>
            </a:r>
            <a:r>
              <a:rPr lang="en-US" sz="2400" dirty="0" smtClean="0"/>
              <a:t>, </a:t>
            </a:r>
            <a:r>
              <a:rPr lang="en-US" sz="2400" dirty="0" err="1" smtClean="0"/>
              <a:t>dass</a:t>
            </a:r>
            <a:r>
              <a:rPr lang="en-US" sz="2400" dirty="0" smtClean="0"/>
              <a:t> </a:t>
            </a:r>
            <a:r>
              <a:rPr lang="en-US" sz="2400" dirty="0" err="1" smtClean="0"/>
              <a:t>jedermann</a:t>
            </a:r>
            <a:r>
              <a:rPr lang="en-US" sz="2400" dirty="0" smtClean="0"/>
              <a:t> </a:t>
            </a:r>
            <a:r>
              <a:rPr lang="en-US" sz="2400" dirty="0" err="1" smtClean="0"/>
              <a:t>Zugriff</a:t>
            </a:r>
            <a:r>
              <a:rPr lang="en-US" sz="2400" dirty="0" smtClean="0"/>
              <a:t> auf Information hat und </a:t>
            </a:r>
            <a:r>
              <a:rPr lang="en-US" sz="2400" dirty="0" err="1" smtClean="0"/>
              <a:t>diese</a:t>
            </a:r>
            <a:r>
              <a:rPr lang="en-US" sz="2400" dirty="0" smtClean="0"/>
              <a:t> </a:t>
            </a:r>
            <a:r>
              <a:rPr lang="en-US" sz="2400" dirty="0" err="1" smtClean="0"/>
              <a:t>auch</a:t>
            </a:r>
            <a:r>
              <a:rPr lang="en-US" sz="2400" dirty="0" smtClean="0"/>
              <a:t> </a:t>
            </a:r>
            <a:r>
              <a:rPr lang="en-US" sz="2400" dirty="0" err="1" smtClean="0"/>
              <a:t>richtig</a:t>
            </a:r>
            <a:r>
              <a:rPr lang="en-US" sz="2400" dirty="0" smtClean="0"/>
              <a:t> </a:t>
            </a:r>
            <a:r>
              <a:rPr lang="en-US" sz="2400" dirty="0" err="1" smtClean="0"/>
              <a:t>verstehen</a:t>
            </a:r>
            <a:r>
              <a:rPr lang="en-US" sz="2400" dirty="0" smtClean="0"/>
              <a:t> </a:t>
            </a:r>
            <a:r>
              <a:rPr lang="en-US" sz="2400" dirty="0" err="1" smtClean="0"/>
              <a:t>können</a:t>
            </a:r>
            <a:r>
              <a:rPr lang="en-US" sz="2400" dirty="0" smtClean="0"/>
              <a:t> und </a:t>
            </a:r>
            <a:r>
              <a:rPr lang="en-US" sz="2400" dirty="0" err="1" smtClean="0"/>
              <a:t>dass</a:t>
            </a:r>
            <a:r>
              <a:rPr lang="en-US" sz="2400" dirty="0" smtClean="0"/>
              <a:t> </a:t>
            </a:r>
            <a:r>
              <a:rPr lang="en-US" sz="2400" dirty="0" err="1" smtClean="0"/>
              <a:t>sie</a:t>
            </a:r>
            <a:r>
              <a:rPr lang="en-US" sz="2400" dirty="0" smtClean="0"/>
              <a:t> </a:t>
            </a:r>
            <a:r>
              <a:rPr lang="en-US" sz="2400" dirty="0" err="1" smtClean="0"/>
              <a:t>als</a:t>
            </a:r>
            <a:r>
              <a:rPr lang="en-US" sz="2400" dirty="0" smtClean="0"/>
              <a:t> </a:t>
            </a:r>
            <a:r>
              <a:rPr lang="en-US" sz="2400" dirty="0" err="1" smtClean="0"/>
              <a:t>Bedingung</a:t>
            </a:r>
            <a:r>
              <a:rPr lang="en-US" sz="2400" dirty="0" smtClean="0"/>
              <a:t> </a:t>
            </a:r>
            <a:r>
              <a:rPr lang="en-US" sz="2400" dirty="0" err="1" smtClean="0"/>
              <a:t>für</a:t>
            </a:r>
            <a:r>
              <a:rPr lang="en-US" sz="2400" dirty="0" smtClean="0"/>
              <a:t> </a:t>
            </a:r>
            <a:r>
              <a:rPr lang="en-US" sz="2400" dirty="0" err="1" smtClean="0"/>
              <a:t>nachhaltige</a:t>
            </a:r>
            <a:r>
              <a:rPr lang="en-US" sz="2400" dirty="0" smtClean="0"/>
              <a:t> </a:t>
            </a:r>
            <a:r>
              <a:rPr lang="en-US" sz="2400" dirty="0" err="1" smtClean="0"/>
              <a:t>Entwicklung</a:t>
            </a:r>
            <a:r>
              <a:rPr lang="en-US" sz="2400" dirty="0" smtClean="0"/>
              <a:t> und </a:t>
            </a:r>
            <a:r>
              <a:rPr lang="en-US" sz="2400" dirty="0" err="1" smtClean="0"/>
              <a:t>demokratische</a:t>
            </a:r>
            <a:r>
              <a:rPr lang="en-US" sz="2400" dirty="0" smtClean="0"/>
              <a:t> </a:t>
            </a:r>
            <a:r>
              <a:rPr lang="en-US" sz="2400" dirty="0" err="1" smtClean="0"/>
              <a:t>Gesellschaften</a:t>
            </a:r>
            <a:r>
              <a:rPr lang="en-US" sz="2400" dirty="0" smtClean="0"/>
              <a:t> Information </a:t>
            </a:r>
            <a:r>
              <a:rPr lang="en-US" sz="2400" dirty="0" err="1" smtClean="0"/>
              <a:t>teilen</a:t>
            </a:r>
            <a:r>
              <a:rPr lang="en-US" sz="2400" dirty="0" smtClean="0"/>
              <a:t> </a:t>
            </a:r>
            <a:r>
              <a:rPr lang="en-US" sz="2400" dirty="0" err="1" smtClean="0"/>
              <a:t>können</a:t>
            </a:r>
            <a:r>
              <a:rPr lang="en-US" sz="2400" dirty="0" smtClean="0"/>
              <a:t>.</a:t>
            </a:r>
            <a:endParaRPr lang="de-DE"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116632"/>
            <a:ext cx="4295403" cy="145663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1670050" y="476672"/>
            <a:ext cx="7473950" cy="635000"/>
          </a:xfrm>
          <a:prstGeom prst="rect">
            <a:avLst/>
          </a:prstGeom>
          <a:noFill/>
          <a:ln w="9525">
            <a:noFill/>
            <a:miter lim="800000"/>
            <a:headEnd/>
            <a:tailEnd/>
          </a:ln>
        </p:spPr>
      </p:pic>
      <p:sp>
        <p:nvSpPr>
          <p:cNvPr id="5" name="Textfeld 4"/>
          <p:cNvSpPr txBox="1"/>
          <p:nvPr/>
        </p:nvSpPr>
        <p:spPr>
          <a:xfrm>
            <a:off x="467544" y="1763524"/>
            <a:ext cx="7488832" cy="369332"/>
          </a:xfrm>
          <a:prstGeom prst="rect">
            <a:avLst/>
          </a:prstGeom>
          <a:noFill/>
        </p:spPr>
        <p:txBody>
          <a:bodyPr wrap="square" rtlCol="0">
            <a:spAutoFit/>
          </a:bodyPr>
          <a:lstStyle/>
          <a:p>
            <a:r>
              <a:rPr lang="en-US" b="1" dirty="0" smtClean="0"/>
              <a:t>TOPIC 1: PRESERVATION</a:t>
            </a:r>
            <a:endParaRPr lang="en-US" dirty="0"/>
          </a:p>
        </p:txBody>
      </p:sp>
      <p:sp>
        <p:nvSpPr>
          <p:cNvPr id="6" name="Textfeld 5"/>
          <p:cNvSpPr txBox="1"/>
          <p:nvPr/>
        </p:nvSpPr>
        <p:spPr>
          <a:xfrm>
            <a:off x="467544" y="2189474"/>
            <a:ext cx="7488832" cy="369332"/>
          </a:xfrm>
          <a:prstGeom prst="rect">
            <a:avLst/>
          </a:prstGeom>
          <a:noFill/>
        </p:spPr>
        <p:txBody>
          <a:bodyPr wrap="square" rtlCol="0">
            <a:spAutoFit/>
          </a:bodyPr>
          <a:lstStyle/>
          <a:p>
            <a:r>
              <a:rPr lang="en-US" b="1" dirty="0" smtClean="0"/>
              <a:t>TOPIC 2: RIGHT OF REPRODUCTION AND SAFEGUARDING COPIES</a:t>
            </a:r>
            <a:endParaRPr lang="en-US" dirty="0"/>
          </a:p>
        </p:txBody>
      </p:sp>
      <p:sp>
        <p:nvSpPr>
          <p:cNvPr id="7" name="Textfeld 6"/>
          <p:cNvSpPr txBox="1"/>
          <p:nvPr/>
        </p:nvSpPr>
        <p:spPr>
          <a:xfrm>
            <a:off x="467544" y="2615424"/>
            <a:ext cx="7488832" cy="369332"/>
          </a:xfrm>
          <a:prstGeom prst="rect">
            <a:avLst/>
          </a:prstGeom>
          <a:noFill/>
        </p:spPr>
        <p:txBody>
          <a:bodyPr wrap="square" rtlCol="0">
            <a:spAutoFit/>
          </a:bodyPr>
          <a:lstStyle/>
          <a:p>
            <a:r>
              <a:rPr lang="en-US" dirty="0" smtClean="0"/>
              <a:t>TOPIC 3: LEGAL DEPOSIT</a:t>
            </a:r>
            <a:endParaRPr lang="en-US" dirty="0"/>
          </a:p>
        </p:txBody>
      </p:sp>
      <p:sp>
        <p:nvSpPr>
          <p:cNvPr id="9" name="Textfeld 8"/>
          <p:cNvSpPr txBox="1"/>
          <p:nvPr/>
        </p:nvSpPr>
        <p:spPr>
          <a:xfrm>
            <a:off x="467544" y="3041374"/>
            <a:ext cx="7488832" cy="369332"/>
          </a:xfrm>
          <a:prstGeom prst="rect">
            <a:avLst/>
          </a:prstGeom>
          <a:noFill/>
        </p:spPr>
        <p:txBody>
          <a:bodyPr wrap="square" rtlCol="0">
            <a:spAutoFit/>
          </a:bodyPr>
          <a:lstStyle/>
          <a:p>
            <a:r>
              <a:rPr lang="en-US" b="1" dirty="0" smtClean="0"/>
              <a:t>TOPIC 4: LIBRARY LENDING</a:t>
            </a:r>
            <a:endParaRPr lang="en-US" dirty="0"/>
          </a:p>
        </p:txBody>
      </p:sp>
      <p:sp>
        <p:nvSpPr>
          <p:cNvPr id="10" name="Textfeld 9"/>
          <p:cNvSpPr txBox="1"/>
          <p:nvPr/>
        </p:nvSpPr>
        <p:spPr>
          <a:xfrm>
            <a:off x="467544" y="3467324"/>
            <a:ext cx="7488832" cy="369332"/>
          </a:xfrm>
          <a:prstGeom prst="rect">
            <a:avLst/>
          </a:prstGeom>
          <a:noFill/>
        </p:spPr>
        <p:txBody>
          <a:bodyPr wrap="square" rtlCol="0">
            <a:spAutoFit/>
          </a:bodyPr>
          <a:lstStyle/>
          <a:p>
            <a:r>
              <a:rPr lang="en-US" dirty="0" smtClean="0"/>
              <a:t>TOPIC 5: PARALLEL IMPORTATIONS</a:t>
            </a:r>
            <a:endParaRPr lang="en-US" dirty="0"/>
          </a:p>
        </p:txBody>
      </p:sp>
      <p:sp>
        <p:nvSpPr>
          <p:cNvPr id="11" name="Textfeld 10"/>
          <p:cNvSpPr txBox="1"/>
          <p:nvPr/>
        </p:nvSpPr>
        <p:spPr>
          <a:xfrm>
            <a:off x="467544" y="3893274"/>
            <a:ext cx="7488832" cy="369332"/>
          </a:xfrm>
          <a:prstGeom prst="rect">
            <a:avLst/>
          </a:prstGeom>
          <a:noFill/>
        </p:spPr>
        <p:txBody>
          <a:bodyPr wrap="square" rtlCol="0">
            <a:spAutoFit/>
          </a:bodyPr>
          <a:lstStyle/>
          <a:p>
            <a:r>
              <a:rPr lang="en-US" dirty="0" smtClean="0"/>
              <a:t>TOPIC 6: CROSS-BORDER USES</a:t>
            </a:r>
            <a:endParaRPr lang="en-US" dirty="0"/>
          </a:p>
        </p:txBody>
      </p:sp>
      <p:sp>
        <p:nvSpPr>
          <p:cNvPr id="12" name="Textfeld 11"/>
          <p:cNvSpPr txBox="1"/>
          <p:nvPr/>
        </p:nvSpPr>
        <p:spPr>
          <a:xfrm>
            <a:off x="467544" y="4319224"/>
            <a:ext cx="8496944" cy="646331"/>
          </a:xfrm>
          <a:prstGeom prst="rect">
            <a:avLst/>
          </a:prstGeom>
          <a:noFill/>
        </p:spPr>
        <p:txBody>
          <a:bodyPr wrap="square" rtlCol="0">
            <a:spAutoFit/>
          </a:bodyPr>
          <a:lstStyle/>
          <a:p>
            <a:r>
              <a:rPr lang="en-US" b="1" dirty="0" smtClean="0"/>
              <a:t>TOPIC 7: ORPHAN WORKS, RETRACTED AND WITHDRAWN WORKS, AND WORKS OUT</a:t>
            </a:r>
          </a:p>
          <a:p>
            <a:r>
              <a:rPr lang="en-US" b="1" dirty="0" smtClean="0"/>
              <a:t>OF COMMERCE</a:t>
            </a:r>
            <a:endParaRPr lang="en-US" dirty="0"/>
          </a:p>
        </p:txBody>
      </p:sp>
      <p:sp>
        <p:nvSpPr>
          <p:cNvPr id="13" name="Textfeld 12"/>
          <p:cNvSpPr txBox="1"/>
          <p:nvPr/>
        </p:nvSpPr>
        <p:spPr>
          <a:xfrm>
            <a:off x="467544" y="5022173"/>
            <a:ext cx="7488832" cy="369332"/>
          </a:xfrm>
          <a:prstGeom prst="rect">
            <a:avLst/>
          </a:prstGeom>
          <a:noFill/>
        </p:spPr>
        <p:txBody>
          <a:bodyPr wrap="square" rtlCol="0">
            <a:spAutoFit/>
          </a:bodyPr>
          <a:lstStyle/>
          <a:p>
            <a:r>
              <a:rPr lang="en-US" dirty="0" smtClean="0"/>
              <a:t>TOPIC 8: LIMITATIONS ON LIABILITY OF LIBRARIES AND ARCHIVES</a:t>
            </a:r>
            <a:endParaRPr lang="en-US" dirty="0"/>
          </a:p>
        </p:txBody>
      </p:sp>
      <p:sp>
        <p:nvSpPr>
          <p:cNvPr id="14" name="Textfeld 13"/>
          <p:cNvSpPr txBox="1"/>
          <p:nvPr/>
        </p:nvSpPr>
        <p:spPr>
          <a:xfrm>
            <a:off x="467544" y="5448123"/>
            <a:ext cx="7488832" cy="369332"/>
          </a:xfrm>
          <a:prstGeom prst="rect">
            <a:avLst/>
          </a:prstGeom>
          <a:noFill/>
        </p:spPr>
        <p:txBody>
          <a:bodyPr wrap="square" rtlCol="0">
            <a:spAutoFit/>
          </a:bodyPr>
          <a:lstStyle/>
          <a:p>
            <a:r>
              <a:rPr lang="en-US" b="1" dirty="0" smtClean="0"/>
              <a:t>TOPIC 9: TECHNOLOGICAL MEASURES OF PROTECTION</a:t>
            </a:r>
            <a:endParaRPr lang="en-US" dirty="0"/>
          </a:p>
        </p:txBody>
      </p:sp>
      <p:sp>
        <p:nvSpPr>
          <p:cNvPr id="15" name="Textfeld 14"/>
          <p:cNvSpPr txBox="1"/>
          <p:nvPr/>
        </p:nvSpPr>
        <p:spPr>
          <a:xfrm>
            <a:off x="467544" y="5874073"/>
            <a:ext cx="7488832" cy="369332"/>
          </a:xfrm>
          <a:prstGeom prst="rect">
            <a:avLst/>
          </a:prstGeom>
          <a:noFill/>
        </p:spPr>
        <p:txBody>
          <a:bodyPr wrap="square" rtlCol="0">
            <a:spAutoFit/>
          </a:bodyPr>
          <a:lstStyle/>
          <a:p>
            <a:r>
              <a:rPr lang="en-US" dirty="0" smtClean="0"/>
              <a:t>TOPIC 10: CONTRACTS</a:t>
            </a:r>
            <a:endParaRPr lang="en-US" dirty="0"/>
          </a:p>
        </p:txBody>
      </p:sp>
      <p:sp>
        <p:nvSpPr>
          <p:cNvPr id="16" name="Textfeld 15"/>
          <p:cNvSpPr txBox="1"/>
          <p:nvPr/>
        </p:nvSpPr>
        <p:spPr>
          <a:xfrm>
            <a:off x="467544" y="6300028"/>
            <a:ext cx="7488832" cy="369332"/>
          </a:xfrm>
          <a:prstGeom prst="rect">
            <a:avLst/>
          </a:prstGeom>
          <a:noFill/>
        </p:spPr>
        <p:txBody>
          <a:bodyPr wrap="square" rtlCol="0">
            <a:spAutoFit/>
          </a:bodyPr>
          <a:lstStyle/>
          <a:p>
            <a:r>
              <a:rPr lang="en-US" b="1" dirty="0" smtClean="0"/>
              <a:t>TOPIC 11: RIGHT TO TRANSLATE WORKS</a:t>
            </a:r>
            <a:endParaRPr lang="en-US" dirty="0"/>
          </a:p>
        </p:txBody>
      </p:sp>
      <p:sp>
        <p:nvSpPr>
          <p:cNvPr id="17" name="Textfeld 16"/>
          <p:cNvSpPr txBox="1"/>
          <p:nvPr/>
        </p:nvSpPr>
        <p:spPr>
          <a:xfrm>
            <a:off x="5076056" y="1268760"/>
            <a:ext cx="3384376" cy="369332"/>
          </a:xfrm>
          <a:prstGeom prst="rect">
            <a:avLst/>
          </a:prstGeom>
          <a:noFill/>
        </p:spPr>
        <p:txBody>
          <a:bodyPr wrap="square" rtlCol="0">
            <a:spAutoFit/>
          </a:bodyPr>
          <a:lstStyle/>
          <a:p>
            <a:r>
              <a:rPr lang="en-US" dirty="0" err="1" smtClean="0"/>
              <a:t>SCCR</a:t>
            </a:r>
            <a:r>
              <a:rPr lang="en-US" dirty="0" smtClean="0"/>
              <a:t>(26/3 - APRIL 15, 2013</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115616" y="1556792"/>
            <a:ext cx="4176464" cy="430887"/>
          </a:xfrm>
          <a:prstGeom prst="rect">
            <a:avLst/>
          </a:prstGeom>
          <a:noFill/>
        </p:spPr>
        <p:txBody>
          <a:bodyPr wrap="square" rtlCol="0">
            <a:spAutoFit/>
          </a:bodyPr>
          <a:lstStyle/>
          <a:p>
            <a:r>
              <a:rPr lang="en-US" sz="2200" dirty="0" err="1" smtClean="0"/>
              <a:t>Zentrales</a:t>
            </a:r>
            <a:r>
              <a:rPr lang="en-US" sz="2200" dirty="0" smtClean="0"/>
              <a:t> </a:t>
            </a:r>
            <a:r>
              <a:rPr lang="en-US" sz="2200" dirty="0" err="1" smtClean="0"/>
              <a:t>Ziel</a:t>
            </a:r>
            <a:r>
              <a:rPr lang="en-US" sz="2200" dirty="0" smtClean="0"/>
              <a:t>:</a:t>
            </a:r>
            <a:endParaRPr lang="en-US" sz="2800" dirty="0"/>
          </a:p>
        </p:txBody>
      </p:sp>
      <p:sp>
        <p:nvSpPr>
          <p:cNvPr id="4" name="Textfeld 3"/>
          <p:cNvSpPr txBox="1"/>
          <p:nvPr/>
        </p:nvSpPr>
        <p:spPr>
          <a:xfrm>
            <a:off x="683568" y="2132856"/>
            <a:ext cx="7560840" cy="2800767"/>
          </a:xfrm>
          <a:prstGeom prst="rect">
            <a:avLst/>
          </a:prstGeom>
          <a:noFill/>
        </p:spPr>
        <p:txBody>
          <a:bodyPr wrap="square" rtlCol="0">
            <a:spAutoFit/>
          </a:bodyPr>
          <a:lstStyle/>
          <a:p>
            <a:r>
              <a:rPr lang="de-DE" sz="2200" dirty="0" smtClean="0"/>
              <a:t>Ohne Harmonisierung auf Gemeinschaftsebene könnten Gesetz- gebungsinitiativen auf einzelstaatlicher Ebene, die in einigen Mit- </a:t>
            </a:r>
            <a:r>
              <a:rPr lang="de-DE" sz="2200" dirty="0" err="1" smtClean="0"/>
              <a:t>gliedsstaaten</a:t>
            </a:r>
            <a:r>
              <a:rPr lang="de-DE" sz="2200" dirty="0" smtClean="0"/>
              <a:t> bereits in die Wege geleitet worden sind, um den technischen Herausforderungen zu begegnen, erhebliche Unter-schiede im Rechtsschutz und dadurch Beschränkungen des freien Verkehrs von Dienstleistungen und Produkten mit </a:t>
            </a:r>
            <a:r>
              <a:rPr lang="de-DE" sz="2200" dirty="0" err="1" smtClean="0"/>
              <a:t>urheberrecht-lichem</a:t>
            </a:r>
            <a:r>
              <a:rPr lang="de-DE" sz="2200" dirty="0" smtClean="0"/>
              <a:t> Gehalt zur Folge haben, was zu einer Zersplitterung des</a:t>
            </a:r>
          </a:p>
          <a:p>
            <a:r>
              <a:rPr lang="de-DE" sz="2200" dirty="0" smtClean="0"/>
              <a:t>Binnenmarkts und zu rechtlicher Inkohärenz führen würde. </a:t>
            </a:r>
            <a:r>
              <a:rPr lang="en-US" sz="2200" dirty="0" smtClean="0"/>
              <a:t>(6)</a:t>
            </a:r>
            <a:endParaRPr lang="en-US" dirty="0"/>
          </a:p>
        </p:txBody>
      </p:sp>
      <p:sp>
        <p:nvSpPr>
          <p:cNvPr id="5" name="Textfeld 4"/>
          <p:cNvSpPr txBox="1"/>
          <p:nvPr/>
        </p:nvSpPr>
        <p:spPr>
          <a:xfrm>
            <a:off x="3347864" y="1484784"/>
            <a:ext cx="2592288" cy="523220"/>
          </a:xfrm>
          <a:prstGeom prst="rect">
            <a:avLst/>
          </a:prstGeom>
          <a:noFill/>
        </p:spPr>
        <p:txBody>
          <a:bodyPr wrap="square" rtlCol="0">
            <a:spAutoFit/>
          </a:bodyPr>
          <a:lstStyle/>
          <a:p>
            <a:r>
              <a:rPr lang="en-US" sz="2800" dirty="0" err="1" smtClean="0"/>
              <a:t>Harmonisierung</a:t>
            </a:r>
            <a:endParaRPr lang="en-US" sz="2800" dirty="0"/>
          </a:p>
        </p:txBody>
      </p:sp>
      <p:pic>
        <p:nvPicPr>
          <p:cNvPr id="2050" name="Picture 2"/>
          <p:cNvPicPr>
            <a:picLocks noChangeAspect="1" noChangeArrowheads="1"/>
          </p:cNvPicPr>
          <p:nvPr/>
        </p:nvPicPr>
        <p:blipFill>
          <a:blip r:embed="rId2" cstate="print"/>
          <a:srcRect/>
          <a:stretch>
            <a:fillRect/>
          </a:stretch>
        </p:blipFill>
        <p:spPr bwMode="auto">
          <a:xfrm>
            <a:off x="1043608" y="188640"/>
            <a:ext cx="6908800" cy="11366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911225" y="980728"/>
            <a:ext cx="7321550" cy="2495550"/>
          </a:xfrm>
          <a:prstGeom prst="rect">
            <a:avLst/>
          </a:prstGeom>
          <a:noFill/>
          <a:ln w="9525">
            <a:noFill/>
            <a:miter lim="800000"/>
            <a:headEnd/>
            <a:tailEnd/>
          </a:ln>
        </p:spPr>
      </p:pic>
      <p:sp>
        <p:nvSpPr>
          <p:cNvPr id="7" name="Textfeld 6"/>
          <p:cNvSpPr txBox="1"/>
          <p:nvPr/>
        </p:nvSpPr>
        <p:spPr>
          <a:xfrm>
            <a:off x="611560" y="5380672"/>
            <a:ext cx="8136904" cy="1169551"/>
          </a:xfrm>
          <a:prstGeom prst="rect">
            <a:avLst/>
          </a:prstGeom>
          <a:noFill/>
        </p:spPr>
        <p:txBody>
          <a:bodyPr wrap="square" rtlCol="0">
            <a:spAutoFit/>
          </a:bodyPr>
          <a:lstStyle/>
          <a:p>
            <a:r>
              <a:rPr lang="en-US" sz="1400" dirty="0"/>
              <a:t>Kenneth D. Crews: Study on Copyright Limitations and Exceptions for Libraries and Archives: Updated and Revised. June 10, 2015. Report for the Standing Committee on Copyright and Related Rights. Thirtieth Session Geneva, June 29 to July 3, 2015. </a:t>
            </a:r>
            <a:r>
              <a:rPr lang="en-US" sz="1400" dirty="0" err="1" smtClean="0"/>
              <a:t>SCCR</a:t>
            </a:r>
            <a:r>
              <a:rPr lang="en-US" sz="1400" dirty="0" smtClean="0"/>
              <a:t>/30/3</a:t>
            </a:r>
          </a:p>
          <a:p>
            <a:r>
              <a:rPr lang="en-US" sz="1400" u="sng" dirty="0" smtClean="0">
                <a:hlinkClick r:id="rId3"/>
              </a:rPr>
              <a:t>http://www.wipo.int/edocs/mdocs/copyright/en/sccr_30/sccr_30_3.pdf</a:t>
            </a:r>
            <a:endParaRPr lang="de-DE" sz="1400" dirty="0" smtClean="0"/>
          </a:p>
          <a:p>
            <a:endParaRPr lang="de-DE" sz="1400" dirty="0"/>
          </a:p>
        </p:txBody>
      </p:sp>
      <p:pic>
        <p:nvPicPr>
          <p:cNvPr id="8" name="Picture 2"/>
          <p:cNvPicPr>
            <a:picLocks noChangeAspect="1" noChangeArrowheads="1"/>
          </p:cNvPicPr>
          <p:nvPr/>
        </p:nvPicPr>
        <p:blipFill>
          <a:blip r:embed="rId4" cstate="print"/>
          <a:srcRect/>
          <a:stretch>
            <a:fillRect/>
          </a:stretch>
        </p:blipFill>
        <p:spPr bwMode="auto">
          <a:xfrm>
            <a:off x="5940152" y="1446735"/>
            <a:ext cx="2520280" cy="854661"/>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5536" y="1412776"/>
            <a:ext cx="8064896" cy="5078313"/>
          </a:xfrm>
          <a:prstGeom prst="rect">
            <a:avLst/>
          </a:prstGeom>
          <a:noFill/>
        </p:spPr>
        <p:txBody>
          <a:bodyPr wrap="square" rtlCol="0">
            <a:spAutoFit/>
          </a:bodyPr>
          <a:lstStyle/>
          <a:p>
            <a:r>
              <a:rPr lang="en-US" dirty="0"/>
              <a:t>Of the </a:t>
            </a:r>
            <a:r>
              <a:rPr lang="en-US" b="1" dirty="0"/>
              <a:t>188 member countries, 156 of them have at least one statutory library exception</a:t>
            </a:r>
            <a:r>
              <a:rPr lang="en-US" dirty="0"/>
              <a:t>, and most of the countries have multiple statutory provisions addressing a variety of library issues.  </a:t>
            </a:r>
            <a:endParaRPr lang="en-US" dirty="0" smtClean="0"/>
          </a:p>
          <a:p>
            <a:r>
              <a:rPr lang="en-US" dirty="0" smtClean="0"/>
              <a:t>Thus</a:t>
            </a:r>
            <a:r>
              <a:rPr lang="en-US" dirty="0"/>
              <a:t>, of the </a:t>
            </a:r>
            <a:r>
              <a:rPr lang="en-US" b="1" dirty="0"/>
              <a:t>188 countries, 32 have no library exception </a:t>
            </a:r>
            <a:r>
              <a:rPr lang="en-US" dirty="0"/>
              <a:t>in their domestic copyright statutes.  </a:t>
            </a:r>
            <a:endParaRPr lang="en-US" dirty="0" smtClean="0"/>
          </a:p>
          <a:p>
            <a:r>
              <a:rPr lang="en-US" dirty="0" smtClean="0"/>
              <a:t>These </a:t>
            </a:r>
            <a:r>
              <a:rPr lang="en-US" dirty="0"/>
              <a:t>basic statistics suggest strongly that </a:t>
            </a:r>
            <a:r>
              <a:rPr lang="en-US" b="1" dirty="0"/>
              <a:t>exceptions for libraries and archives are fundamental to the structure of copyright law throughout the world</a:t>
            </a:r>
            <a:r>
              <a:rPr lang="en-US" dirty="0"/>
              <a:t>, and that the exceptions play an important role in facilitating library services and serving the social objectives of copyright law.  </a:t>
            </a:r>
            <a:endParaRPr lang="en-US" dirty="0" smtClean="0"/>
          </a:p>
          <a:p>
            <a:r>
              <a:rPr lang="en-US" dirty="0" smtClean="0"/>
              <a:t>The </a:t>
            </a:r>
            <a:r>
              <a:rPr lang="en-US" b="1" dirty="0"/>
              <a:t>most common subject matter of the statutes is making copies (usually single copies) of works for readers, researchers, and other library users, and making copies for preservation of materials in the collections.</a:t>
            </a:r>
            <a:r>
              <a:rPr lang="en-US" dirty="0"/>
              <a:t> </a:t>
            </a:r>
            <a:endParaRPr lang="en-US" dirty="0" smtClean="0"/>
          </a:p>
          <a:p>
            <a:r>
              <a:rPr lang="en-US" dirty="0" smtClean="0"/>
              <a:t> </a:t>
            </a:r>
            <a:r>
              <a:rPr lang="en-US" dirty="0"/>
              <a:t>Almost as frequently, countries have enacted statutes authorizing libraries to make copies for replacement of works that have suffered damage or loss</a:t>
            </a:r>
            <a:r>
              <a:rPr lang="en-US" dirty="0" smtClean="0"/>
              <a:t>. </a:t>
            </a:r>
          </a:p>
          <a:p>
            <a:endParaRPr lang="en-US" dirty="0"/>
          </a:p>
          <a:p>
            <a:r>
              <a:rPr lang="en-US" dirty="0"/>
              <a:t>Among the countries that have enacted extensive and original statutes in recent years are </a:t>
            </a:r>
            <a:r>
              <a:rPr lang="en-US" b="1" dirty="0"/>
              <a:t>Canada, the Russian Federation, and the United Kingdom</a:t>
            </a:r>
            <a:r>
              <a:rPr lang="en-US" dirty="0"/>
              <a:t>.</a:t>
            </a:r>
            <a:endParaRPr lang="de-DE" dirty="0"/>
          </a:p>
          <a:p>
            <a:endParaRPr lang="en-US" dirty="0"/>
          </a:p>
        </p:txBody>
      </p:sp>
      <p:sp>
        <p:nvSpPr>
          <p:cNvPr id="3" name="Textfeld 2"/>
          <p:cNvSpPr txBox="1"/>
          <p:nvPr/>
        </p:nvSpPr>
        <p:spPr>
          <a:xfrm>
            <a:off x="611560" y="116632"/>
            <a:ext cx="8136904" cy="1292662"/>
          </a:xfrm>
          <a:prstGeom prst="rect">
            <a:avLst/>
          </a:prstGeom>
          <a:noFill/>
        </p:spPr>
        <p:txBody>
          <a:bodyPr wrap="square" rtlCol="0">
            <a:spAutoFit/>
          </a:bodyPr>
          <a:lstStyle/>
          <a:p>
            <a:r>
              <a:rPr lang="en-US" sz="1600" b="1" dirty="0"/>
              <a:t>Kenneth D. Crews: Study on Copyright Limitations and Exceptions for Libraries and Archives: Updated and Revised. June 10, 2015. Report for the Standing Committee on Copyright and Related Rights. Thirtieth Session Geneva, June 29 to July 3, 2015. </a:t>
            </a:r>
            <a:r>
              <a:rPr lang="en-US" sz="1600" b="1" dirty="0" err="1" smtClean="0"/>
              <a:t>SCCR</a:t>
            </a:r>
            <a:r>
              <a:rPr lang="en-US" sz="1600" b="1" dirty="0" smtClean="0"/>
              <a:t>/30/3</a:t>
            </a:r>
          </a:p>
          <a:p>
            <a:r>
              <a:rPr lang="en-US" sz="1600" b="1" u="sng" dirty="0" smtClean="0">
                <a:hlinkClick r:id="rId2"/>
              </a:rPr>
              <a:t>http://www.wipo.int/edocs/mdocs/copyright/en/sccr_30/sccr_30_3.pdf</a:t>
            </a:r>
            <a:endParaRPr lang="de-DE" sz="1600" b="1" dirty="0" smtClean="0"/>
          </a:p>
          <a:p>
            <a:endParaRPr lang="de-DE" sz="1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2595</Words>
  <Application>Microsoft Macintosh PowerPoint</Application>
  <PresentationFormat>Bildschirmpräsentation (4:3)</PresentationFormat>
  <Paragraphs>154</Paragraphs>
  <Slides>29</Slides>
  <Notes>7</Notes>
  <HiddenSlides>0</HiddenSlides>
  <MMClips>0</MMClips>
  <ScaleCrop>false</ScaleCrop>
  <HeadingPairs>
    <vt:vector size="4" baseType="variant">
      <vt:variant>
        <vt:lpstr>Design</vt:lpstr>
      </vt:variant>
      <vt:variant>
        <vt:i4>1</vt:i4>
      </vt:variant>
      <vt:variant>
        <vt:lpstr>Folientitel</vt:lpstr>
      </vt:variant>
      <vt:variant>
        <vt:i4>29</vt:i4>
      </vt:variant>
    </vt:vector>
  </HeadingPairs>
  <TitlesOfParts>
    <vt:vector size="30" baseType="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rk</dc:creator>
  <cp:lastModifiedBy>Rainer Kuhlen</cp:lastModifiedBy>
  <cp:revision>48</cp:revision>
  <dcterms:created xsi:type="dcterms:W3CDTF">2015-06-12T16:28:36Z</dcterms:created>
  <dcterms:modified xsi:type="dcterms:W3CDTF">2015-11-24T08:29:17Z</dcterms:modified>
</cp:coreProperties>
</file>