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3" r:id="rId2"/>
    <p:sldId id="259" r:id="rId3"/>
    <p:sldId id="278" r:id="rId4"/>
    <p:sldId id="279" r:id="rId5"/>
    <p:sldId id="281" r:id="rId6"/>
    <p:sldId id="283" r:id="rId7"/>
    <p:sldId id="282" r:id="rId8"/>
    <p:sldId id="284" r:id="rId9"/>
    <p:sldId id="287" r:id="rId10"/>
    <p:sldId id="261" r:id="rId11"/>
    <p:sldId id="304" r:id="rId12"/>
    <p:sldId id="305" r:id="rId13"/>
    <p:sldId id="289" r:id="rId14"/>
    <p:sldId id="298" r:id="rId15"/>
    <p:sldId id="299" r:id="rId16"/>
    <p:sldId id="297" r:id="rId17"/>
    <p:sldId id="296" r:id="rId18"/>
    <p:sldId id="302" r:id="rId19"/>
    <p:sldId id="303" r:id="rId20"/>
    <p:sldId id="301" r:id="rId21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53"/>
    <a:srgbClr val="001F60"/>
    <a:srgbClr val="0000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13" autoAdjust="0"/>
    <p:restoredTop sz="94737" autoAdjust="0"/>
  </p:normalViewPr>
  <p:slideViewPr>
    <p:cSldViewPr snapToGrid="0" snapToObjects="1">
      <p:cViewPr varScale="1">
        <p:scale>
          <a:sx n="93" d="100"/>
          <a:sy n="93" d="100"/>
        </p:scale>
        <p:origin x="-106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60128" cy="6012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A79D62-8F8F-E84C-8C8A-CACA93AF0FBD}" type="datetimeFigureOut">
              <a:rPr lang="de-DE" smtClean="0"/>
              <a:pPr/>
              <a:t>23.10.15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DE61C0-687E-5A40-84C4-C534DA9ADF3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89832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0027E6-C56B-C44D-8F67-C57931034B7C}" type="datetimeFigureOut">
              <a:rPr lang="de-DE" smtClean="0"/>
              <a:pPr/>
              <a:t>23.10.15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258834-E47E-9642-BA79-3A15773F217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2398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89344"/>
            <a:fld id="{055647C2-3DDC-49D6-BB47-6C1C0913D22E}" type="slidenum">
              <a:rPr lang="de-DE" smtClean="0"/>
              <a:pPr defTabSz="889344"/>
              <a:t>10</a:t>
            </a:fld>
            <a:endParaRPr lang="de-DE" dirty="0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88975"/>
            <a:ext cx="4557712" cy="3419475"/>
          </a:xfrm>
          <a:solidFill>
            <a:srgbClr val="FFFFFF"/>
          </a:solidFill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74" y="4342609"/>
            <a:ext cx="5030256" cy="4116099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88096" tIns="44047" rIns="88096" bIns="44047"/>
          <a:lstStyle/>
          <a:p>
            <a:endParaRPr lang="de-DE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8372F6C-B2BC-43EF-8F55-F26BE474990D}" type="slidenum">
              <a:rPr lang="de-DE" smtClean="0"/>
              <a:pPr/>
              <a:t>20</a:t>
            </a:fld>
            <a:endParaRPr lang="de-DE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1413" y="685800"/>
            <a:ext cx="4575175" cy="34305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1221" tIns="45610" rIns="91221" bIns="4561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creativecommons.org/licenses/by-sa/2.0/de/" TargetMode="External"/><Relationship Id="rId3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FF2E5-74F5-414E-B04F-CCFD9CF4DD7B}" type="datetimeFigureOut">
              <a:rPr lang="de-DE" smtClean="0"/>
              <a:pPr/>
              <a:t>23.10.15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FFD7-7794-4B45-8936-C7D3E1B8B37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6733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FF2E5-74F5-414E-B04F-CCFD9CF4DD7B}" type="datetimeFigureOut">
              <a:rPr lang="de-DE" smtClean="0"/>
              <a:pPr/>
              <a:t>23.10.15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FFD7-7794-4B45-8936-C7D3E1B8B37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9755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FF2E5-74F5-414E-B04F-CCFD9CF4DD7B}" type="datetimeFigureOut">
              <a:rPr lang="de-DE" smtClean="0"/>
              <a:pPr/>
              <a:t>23.10.15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FFD7-7794-4B45-8936-C7D3E1B8B37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8601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V2 </a:t>
            </a:r>
            <a:r>
              <a:rPr lang="de-DE" smtClean="0"/>
              <a:t>-</a:t>
            </a:r>
            <a:fld id="{8A3D6552-D710-4708-94FE-79C2AB311707}" type="datetime1">
              <a:rPr lang="de-DE" smtClean="0"/>
              <a:pPr>
                <a:defRPr/>
              </a:pPr>
              <a:t>23.10.15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8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A641DC-A43D-4F79-95D5-72D52FF4A8DF}" type="slidenum">
              <a:rPr kumimoji="0" lang="de-DE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3490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8061325" y="0"/>
            <a:ext cx="1082675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de-DE" sz="3600" b="1" dirty="0">
              <a:solidFill>
                <a:schemeClr val="tx1"/>
              </a:solidFill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8061325" y="0"/>
            <a:ext cx="1082675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de-DE" sz="3600" b="1" dirty="0">
              <a:solidFill>
                <a:schemeClr val="tx1"/>
              </a:solidFill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8061325" y="0"/>
            <a:ext cx="1082675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de-DE" sz="3600" b="1" dirty="0">
              <a:solidFill>
                <a:schemeClr val="tx1"/>
              </a:solidFill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593725" y="6213475"/>
            <a:ext cx="18415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de-DE" sz="2400" dirty="0">
              <a:solidFill>
                <a:schemeClr val="tx1"/>
              </a:solidFill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8061325" y="0"/>
            <a:ext cx="1082675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de-DE" sz="3600" b="1" dirty="0">
              <a:solidFill>
                <a:schemeClr val="tx1"/>
              </a:solidFill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8061325" y="0"/>
            <a:ext cx="1082675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de-DE" sz="3600" b="1" dirty="0">
              <a:solidFill>
                <a:schemeClr val="tx1"/>
              </a:solidFill>
            </a:endParaRPr>
          </a:p>
        </p:txBody>
      </p:sp>
      <p:pic>
        <p:nvPicPr>
          <p:cNvPr id="12" name="Picture 14">
            <a:hlinkClick r:id="rId2"/>
          </p:cNvPr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0392" y="6495957"/>
            <a:ext cx="692150" cy="31741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4" name="Textfeld 13"/>
          <p:cNvSpPr txBox="1"/>
          <p:nvPr userDrawn="1"/>
        </p:nvSpPr>
        <p:spPr>
          <a:xfrm>
            <a:off x="-36512" y="6444044"/>
            <a:ext cx="8352928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sz="1800" i="1" dirty="0" smtClean="0">
                <a:solidFill>
                  <a:schemeClr val="bg1"/>
                </a:solidFill>
              </a:rPr>
              <a:t>Rainer Kuhlen - Discourse ethics as a means for resolving information ethics dilemmas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Textfeld 16"/>
          <p:cNvSpPr txBox="1"/>
          <p:nvPr userDrawn="1"/>
        </p:nvSpPr>
        <p:spPr>
          <a:xfrm>
            <a:off x="8748464" y="6453336"/>
            <a:ext cx="5760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ACFF772-FE16-45E3-B8DD-7AF6C46E2734}" type="slidenum">
              <a:rPr lang="en-US" sz="1600" smtClean="0"/>
              <a:pPr/>
              <a:t>‹Nr.›</a:t>
            </a:fld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66789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V2 </a:t>
            </a:r>
            <a:r>
              <a:rPr lang="de-DE" smtClean="0"/>
              <a:t>-</a:t>
            </a:r>
            <a:fld id="{8A3D6552-D710-4708-94FE-79C2AB311707}" type="datetime1">
              <a:rPr lang="de-DE" smtClean="0"/>
              <a:pPr>
                <a:defRPr/>
              </a:pPr>
              <a:t>23.10.15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8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A641DC-A43D-4F79-95D5-72D52FF4A8DF}" type="slidenum">
              <a:rPr kumimoji="0" lang="de-DE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8061325" y="0"/>
            <a:ext cx="1082675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de-DE" sz="3600" b="1" dirty="0">
              <a:latin typeface="Arial" pitchFamily="34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8061325" y="0"/>
            <a:ext cx="1082675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de-DE" sz="3600" b="1" dirty="0">
              <a:latin typeface="Arial" pitchFamily="34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8061325" y="0"/>
            <a:ext cx="1082675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de-DE" sz="3600" b="1" dirty="0">
              <a:latin typeface="Arial" pitchFamily="34" charset="0"/>
            </a:endParaRP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593725" y="6213475"/>
            <a:ext cx="184150" cy="4619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de-DE" sz="2400" dirty="0">
              <a:latin typeface="Arial" pitchFamily="34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8061325" y="0"/>
            <a:ext cx="1082675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de-DE" sz="3600" b="1" dirty="0">
              <a:latin typeface="Arial" pitchFamily="34" charset="0"/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8061325" y="0"/>
            <a:ext cx="1082675" cy="64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de-DE" sz="3600" b="1" dirty="0">
              <a:latin typeface="Arial" pitchFamily="34" charset="0"/>
            </a:endParaRPr>
          </a:p>
        </p:txBody>
      </p:sp>
      <p:sp>
        <p:nvSpPr>
          <p:cNvPr id="10" name="Rectangle 17"/>
          <p:cNvSpPr>
            <a:spLocks noChangeArrowheads="1"/>
          </p:cNvSpPr>
          <p:nvPr/>
        </p:nvSpPr>
        <p:spPr bwMode="auto">
          <a:xfrm>
            <a:off x="457200" y="1219200"/>
            <a:ext cx="8050213" cy="46482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/>
          <a:lstStyle/>
          <a:p>
            <a:pPr eaLnBrk="0" hangingPunct="0">
              <a:spcBef>
                <a:spcPct val="40000"/>
              </a:spcBef>
              <a:spcAft>
                <a:spcPct val="30000"/>
              </a:spcAft>
              <a:buClr>
                <a:srgbClr val="008080"/>
              </a:buClr>
              <a:buSzPct val="100000"/>
              <a:buFont typeface="Monotype Sorts" pitchFamily="2" charset="2"/>
              <a:buNone/>
              <a:defRPr/>
            </a:pPr>
            <a:endParaRPr lang="de-DE" sz="2200" dirty="0">
              <a:solidFill>
                <a:srgbClr val="060209"/>
              </a:solidFill>
              <a:latin typeface="Arial" pitchFamily="34" charset="0"/>
            </a:endParaRPr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09600" y="2971800"/>
            <a:ext cx="7924800" cy="990600"/>
          </a:xfrm>
        </p:spPr>
        <p:txBody>
          <a:bodyPr lIns="92075" tIns="46038" rIns="92075" bIns="46038"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de-DE" dirty="0" smtClean="0"/>
              <a:t>Klicken Sie, um das Untertitelformat zu bearbeiten</a:t>
            </a:r>
            <a:endParaRPr lang="de-DE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FF2E5-74F5-414E-B04F-CCFD9CF4DD7B}" type="datetimeFigureOut">
              <a:rPr lang="de-DE" smtClean="0"/>
              <a:pPr/>
              <a:t>23.10.15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FFD7-7794-4B45-8936-C7D3E1B8B37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9272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FF2E5-74F5-414E-B04F-CCFD9CF4DD7B}" type="datetimeFigureOut">
              <a:rPr lang="de-DE" smtClean="0"/>
              <a:pPr/>
              <a:t>23.10.15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FFD7-7794-4B45-8936-C7D3E1B8B37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5970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FF2E5-74F5-414E-B04F-CCFD9CF4DD7B}" type="datetimeFigureOut">
              <a:rPr lang="de-DE" smtClean="0"/>
              <a:pPr/>
              <a:t>23.10.15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FFD7-7794-4B45-8936-C7D3E1B8B37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8713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FF2E5-74F5-414E-B04F-CCFD9CF4DD7B}" type="datetimeFigureOut">
              <a:rPr lang="de-DE" smtClean="0"/>
              <a:pPr/>
              <a:t>23.10.15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FFD7-7794-4B45-8936-C7D3E1B8B37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0734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FF2E5-74F5-414E-B04F-CCFD9CF4DD7B}" type="datetimeFigureOut">
              <a:rPr lang="de-DE" smtClean="0"/>
              <a:pPr/>
              <a:t>23.10.15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FFD7-7794-4B45-8936-C7D3E1B8B37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5137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FF2E5-74F5-414E-B04F-CCFD9CF4DD7B}" type="datetimeFigureOut">
              <a:rPr lang="de-DE" smtClean="0"/>
              <a:pPr/>
              <a:t>23.10.15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FFD7-7794-4B45-8936-C7D3E1B8B37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1385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FF2E5-74F5-414E-B04F-CCFD9CF4DD7B}" type="datetimeFigureOut">
              <a:rPr lang="de-DE" smtClean="0"/>
              <a:pPr/>
              <a:t>23.10.15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FFD7-7794-4B45-8936-C7D3E1B8B37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9291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FF2E5-74F5-414E-B04F-CCFD9CF4DD7B}" type="datetimeFigureOut">
              <a:rPr lang="de-DE" smtClean="0"/>
              <a:pPr/>
              <a:t>23.10.15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FFD7-7794-4B45-8936-C7D3E1B8B37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6987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FF2E5-74F5-414E-B04F-CCFD9CF4DD7B}" type="datetimeFigureOut">
              <a:rPr lang="de-DE" smtClean="0"/>
              <a:pPr/>
              <a:t>23.10.15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4FFD7-7794-4B45-8936-C7D3E1B8B37D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1911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4" r:id="rId14"/>
    <p:sldLayoutId id="2147483666" r:id="rId1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4" Type="http://schemas.openxmlformats.org/officeDocument/2006/relationships/hyperlink" Target="http://www.kuhlen.name" TargetMode="Externa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Relationship Id="rId3" Type="http://schemas.openxmlformats.org/officeDocument/2006/relationships/slide" Target="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slide" Target="slide1.xml"/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" Target="slide10.xml"/><Relationship Id="rId3" Type="http://schemas.openxmlformats.org/officeDocument/2006/relationships/slide" Target="slid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06191" y="244757"/>
            <a:ext cx="7772400" cy="219250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de-DE" sz="3100" b="1" dirty="0" smtClean="0">
                <a:solidFill>
                  <a:srgbClr val="000053"/>
                </a:solidFill>
              </a:rPr>
              <a:t>Public </a:t>
            </a:r>
            <a:r>
              <a:rPr lang="de-DE" sz="3100" b="1" dirty="0" err="1">
                <a:solidFill>
                  <a:srgbClr val="000053"/>
                </a:solidFill>
              </a:rPr>
              <a:t>Diplomacy</a:t>
            </a:r>
            <a:r>
              <a:rPr lang="de-DE" sz="3100" b="1" dirty="0">
                <a:solidFill>
                  <a:srgbClr val="000053"/>
                </a:solidFill>
              </a:rPr>
              <a:t> Forum 2015</a:t>
            </a:r>
            <a:r>
              <a:rPr lang="de-DE" sz="3100" dirty="0">
                <a:solidFill>
                  <a:srgbClr val="000053"/>
                </a:solidFill>
              </a:rPr>
              <a:t/>
            </a:r>
            <a:br>
              <a:rPr lang="de-DE" sz="3100" dirty="0">
                <a:solidFill>
                  <a:srgbClr val="000053"/>
                </a:solidFill>
              </a:rPr>
            </a:br>
            <a:r>
              <a:rPr lang="de-DE" sz="3100" b="1" dirty="0">
                <a:solidFill>
                  <a:srgbClr val="000053"/>
                </a:solidFill>
              </a:rPr>
              <a:t>4th International Conference on</a:t>
            </a:r>
            <a:r>
              <a:rPr lang="de-DE" sz="3100" dirty="0">
                <a:solidFill>
                  <a:srgbClr val="000053"/>
                </a:solidFill>
              </a:rPr>
              <a:t/>
            </a:r>
            <a:br>
              <a:rPr lang="de-DE" sz="3100" dirty="0">
                <a:solidFill>
                  <a:srgbClr val="000053"/>
                </a:solidFill>
              </a:rPr>
            </a:br>
            <a:r>
              <a:rPr lang="de-DE" sz="3100" b="1" dirty="0">
                <a:solidFill>
                  <a:srgbClr val="000053"/>
                </a:solidFill>
              </a:rPr>
              <a:t>Public </a:t>
            </a:r>
            <a:r>
              <a:rPr lang="de-DE" sz="3100" b="1" dirty="0" err="1">
                <a:solidFill>
                  <a:srgbClr val="000053"/>
                </a:solidFill>
              </a:rPr>
              <a:t>Diplomacy</a:t>
            </a:r>
            <a:r>
              <a:rPr lang="de-DE" sz="3100" b="1" dirty="0">
                <a:solidFill>
                  <a:srgbClr val="000053"/>
                </a:solidFill>
              </a:rPr>
              <a:t> in China-Europe </a:t>
            </a:r>
            <a:r>
              <a:rPr lang="de-DE" sz="3100" b="1" dirty="0" smtClean="0">
                <a:solidFill>
                  <a:srgbClr val="000053"/>
                </a:solidFill>
              </a:rPr>
              <a:t>Relations</a:t>
            </a:r>
            <a:endParaRPr lang="de-DE" dirty="0">
              <a:solidFill>
                <a:srgbClr val="000053"/>
              </a:solidFill>
            </a:endParaRPr>
          </a:p>
        </p:txBody>
      </p:sp>
      <p:sp>
        <p:nvSpPr>
          <p:cNvPr id="4" name="Rectangle 2"/>
          <p:cNvSpPr txBox="1">
            <a:spLocks/>
          </p:cNvSpPr>
          <p:nvPr/>
        </p:nvSpPr>
        <p:spPr>
          <a:xfrm>
            <a:off x="3152117" y="4581128"/>
            <a:ext cx="5256584" cy="1584176"/>
          </a:xfrm>
          <a:prstGeom prst="rect">
            <a:avLst/>
          </a:prstGeom>
          <a:solidFill>
            <a:srgbClr val="DCE6F2"/>
          </a:solidFill>
        </p:spPr>
        <p:txBody>
          <a:bodyPr anchor="ctr" anchorCtr="1"/>
          <a:lstStyle/>
          <a:p>
            <a:pPr lvl="0" algn="ctr" fontAlgn="auto">
              <a:spcBef>
                <a:spcPts val="500"/>
              </a:spcBef>
              <a:spcAft>
                <a:spcPts val="0"/>
              </a:spcAft>
              <a:defRPr/>
            </a:pPr>
            <a:r>
              <a:rPr lang="de-DE" sz="2200" b="1" dirty="0">
                <a:solidFill>
                  <a:srgbClr val="002060"/>
                </a:solidFill>
                <a:ea typeface="Arial Unicode MS" pitchFamily="34" charset="-128"/>
                <a:cs typeface="Arial" pitchFamily="34" charset="0"/>
              </a:rPr>
              <a:t>Rainer Kuhlen</a:t>
            </a:r>
            <a:br>
              <a:rPr lang="de-DE" sz="2200" b="1" dirty="0">
                <a:solidFill>
                  <a:srgbClr val="002060"/>
                </a:solidFill>
                <a:ea typeface="Arial Unicode MS" pitchFamily="34" charset="-128"/>
                <a:cs typeface="Arial" pitchFamily="34" charset="0"/>
              </a:rPr>
            </a:br>
            <a:r>
              <a:rPr lang="de-DE" sz="2200" b="1" dirty="0" smtClean="0">
                <a:solidFill>
                  <a:srgbClr val="002060"/>
                </a:solidFill>
                <a:ea typeface="Arial Unicode MS" pitchFamily="34" charset="-128"/>
                <a:cs typeface="Arial" pitchFamily="34" charset="0"/>
              </a:rPr>
              <a:t>Department </a:t>
            </a:r>
            <a:r>
              <a:rPr lang="de-DE" sz="2200" b="1" dirty="0" err="1" smtClean="0">
                <a:solidFill>
                  <a:srgbClr val="002060"/>
                </a:solidFill>
                <a:ea typeface="Arial Unicode MS" pitchFamily="34" charset="-128"/>
                <a:cs typeface="Arial" pitchFamily="34" charset="0"/>
              </a:rPr>
              <a:t>of</a:t>
            </a:r>
            <a:r>
              <a:rPr lang="de-DE" sz="2200" b="1" dirty="0" smtClean="0">
                <a:solidFill>
                  <a:srgbClr val="002060"/>
                </a:solidFill>
                <a:ea typeface="Arial Unicode MS" pitchFamily="34" charset="-128"/>
                <a:cs typeface="Arial" pitchFamily="34" charset="0"/>
              </a:rPr>
              <a:t> Computer </a:t>
            </a:r>
            <a:r>
              <a:rPr lang="de-DE" sz="2200" b="1" dirty="0" err="1" smtClean="0">
                <a:solidFill>
                  <a:srgbClr val="002060"/>
                </a:solidFill>
                <a:ea typeface="Arial Unicode MS" pitchFamily="34" charset="-128"/>
                <a:cs typeface="Arial" pitchFamily="34" charset="0"/>
              </a:rPr>
              <a:t>and</a:t>
            </a:r>
            <a:r>
              <a:rPr lang="de-DE" sz="2200" b="1" dirty="0" smtClean="0">
                <a:solidFill>
                  <a:srgbClr val="002060"/>
                </a:solidFill>
                <a:ea typeface="Arial Unicode MS" pitchFamily="34" charset="-128"/>
                <a:cs typeface="Arial" pitchFamily="34" charset="0"/>
              </a:rPr>
              <a:t> Information Science</a:t>
            </a:r>
          </a:p>
          <a:p>
            <a:pPr lvl="0" algn="ctr" fontAlgn="auto">
              <a:spcBef>
                <a:spcPts val="500"/>
              </a:spcBef>
              <a:spcAft>
                <a:spcPts val="0"/>
              </a:spcAft>
              <a:defRPr/>
            </a:pPr>
            <a:r>
              <a:rPr kumimoji="0" lang="de-DE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Arial Unicode MS" pitchFamily="34" charset="-128"/>
                <a:cs typeface="Arial" pitchFamily="34" charset="0"/>
              </a:rPr>
              <a:t>University </a:t>
            </a:r>
            <a:r>
              <a:rPr kumimoji="0" lang="de-DE" sz="2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Arial Unicode MS" pitchFamily="34" charset="-128"/>
                <a:cs typeface="Arial" pitchFamily="34" charset="0"/>
              </a:rPr>
              <a:t>of</a:t>
            </a:r>
            <a:r>
              <a:rPr kumimoji="0" lang="de-DE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Arial Unicode MS" pitchFamily="34" charset="-128"/>
                <a:cs typeface="Arial" pitchFamily="34" charset="0"/>
              </a:rPr>
              <a:t> Konstanz</a:t>
            </a:r>
            <a:endParaRPr kumimoji="0" lang="en-US" sz="22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987824" y="2803595"/>
            <a:ext cx="5616624" cy="1349087"/>
          </a:xfrm>
          <a:prstGeom prst="rect">
            <a:avLst/>
          </a:prstGeom>
          <a:solidFill>
            <a:srgbClr val="00009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DE" sz="2800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Regulatory</a:t>
            </a:r>
            <a:r>
              <a:rPr lang="de-DE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de-DE" sz="2800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principles</a:t>
            </a:r>
            <a:r>
              <a:rPr lang="de-DE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de-DE" sz="2800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for</a:t>
            </a:r>
            <a:r>
              <a:rPr lang="de-DE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global </a:t>
            </a:r>
            <a:r>
              <a:rPr lang="de-DE" sz="2800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commons</a:t>
            </a:r>
            <a:r>
              <a:rPr lang="de-DE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de-DE" sz="2800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goods</a:t>
            </a:r>
            <a:endParaRPr lang="en-US" sz="28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9893" y="3450924"/>
            <a:ext cx="1792224" cy="2317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feil nach rechts 6">
            <a:hlinkClick r:id="rId3" action="ppaction://hlinksldjump"/>
          </p:cNvPr>
          <p:cNvSpPr/>
          <p:nvPr/>
        </p:nvSpPr>
        <p:spPr bwMode="auto">
          <a:xfrm>
            <a:off x="7924800" y="6003778"/>
            <a:ext cx="685800" cy="593574"/>
          </a:xfrm>
          <a:prstGeom prst="rightArrow">
            <a:avLst/>
          </a:prstGeom>
          <a:solidFill>
            <a:schemeClr val="tx2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8000" tIns="10800" rIns="18000" bIns="10800" anchor="ctr">
            <a:spAutoFit/>
          </a:bodyPr>
          <a:lstStyle/>
          <a:p>
            <a:pPr algn="ctr" eaLnBrk="0" hangingPunct="0">
              <a:defRPr/>
            </a:pPr>
            <a:r>
              <a:rPr lang="de-DE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CC</a:t>
            </a:r>
            <a:endParaRPr lang="de-DE" dirty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624993" y="6335713"/>
            <a:ext cx="5462162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rgbClr val="000090"/>
                </a:solidFill>
                <a:hlinkClick r:id="rId4"/>
              </a:rPr>
              <a:t>www.kuhlen.name</a:t>
            </a:r>
            <a:r>
              <a:rPr lang="de-DE" dirty="0" smtClean="0">
                <a:solidFill>
                  <a:srgbClr val="000090"/>
                </a:solidFill>
              </a:rPr>
              <a:t>  - </a:t>
            </a:r>
            <a:r>
              <a:rPr lang="de-DE" dirty="0" err="1" smtClean="0">
                <a:solidFill>
                  <a:srgbClr val="000090"/>
                </a:solidFill>
              </a:rPr>
              <a:t>rainer.kuhlen@uni-konstanz.de</a:t>
            </a:r>
            <a:endParaRPr lang="de-DE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106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feld 13"/>
          <p:cNvSpPr txBox="1">
            <a:spLocks noChangeArrowheads="1"/>
          </p:cNvSpPr>
          <p:nvPr/>
        </p:nvSpPr>
        <p:spPr bwMode="auto">
          <a:xfrm>
            <a:off x="323528" y="1844824"/>
            <a:ext cx="7776864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de-DE" sz="2400" b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feld 13"/>
          <p:cNvSpPr txBox="1">
            <a:spLocks noChangeArrowheads="1"/>
          </p:cNvSpPr>
          <p:nvPr/>
        </p:nvSpPr>
        <p:spPr bwMode="auto">
          <a:xfrm>
            <a:off x="467544" y="188640"/>
            <a:ext cx="7920880" cy="5232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de-DE" sz="28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Information </a:t>
            </a:r>
            <a:r>
              <a:rPr lang="de-DE" sz="2800" b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ethics</a:t>
            </a:r>
            <a:endParaRPr lang="de-DE" sz="2800" b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feld 13"/>
          <p:cNvSpPr txBox="1">
            <a:spLocks noChangeArrowheads="1"/>
          </p:cNvSpPr>
          <p:nvPr/>
        </p:nvSpPr>
        <p:spPr bwMode="auto">
          <a:xfrm>
            <a:off x="1191802" y="980728"/>
            <a:ext cx="7412646" cy="175432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 smtClean="0">
                <a:solidFill>
                  <a:srgbClr val="002060"/>
                </a:solidFill>
              </a:rPr>
              <a:t>to be the reflection on beliefs, rules and norms/values (in total: moral behavior) which continuously develop/change  in electronic environments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8" name="Textfeld 13"/>
          <p:cNvSpPr txBox="1">
            <a:spLocks noChangeArrowheads="1"/>
          </p:cNvSpPr>
          <p:nvPr/>
        </p:nvSpPr>
        <p:spPr bwMode="auto">
          <a:xfrm>
            <a:off x="975778" y="3012883"/>
            <a:ext cx="7412646" cy="175432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2400" b="1" dirty="0" smtClean="0">
                <a:solidFill>
                  <a:srgbClr val="002060"/>
                </a:solidFill>
              </a:rPr>
              <a:t>cannot be derived from whatever law of nature, from however grounded metaphysics, let alone from religion or politicians (party leaders, government)</a:t>
            </a:r>
            <a:endParaRPr lang="de-DE" sz="2400" b="1" dirty="0">
              <a:solidFill>
                <a:srgbClr val="002060"/>
              </a:solidFill>
            </a:endParaRPr>
          </a:p>
        </p:txBody>
      </p:sp>
      <p:sp>
        <p:nvSpPr>
          <p:cNvPr id="9" name="Pfeil nach rechts 8">
            <a:hlinkClick r:id="rId3" action="ppaction://hlinksldjump"/>
          </p:cNvPr>
          <p:cNvSpPr/>
          <p:nvPr/>
        </p:nvSpPr>
        <p:spPr>
          <a:xfrm flipH="1">
            <a:off x="308389" y="153900"/>
            <a:ext cx="770398" cy="647269"/>
          </a:xfrm>
          <a:prstGeom prst="rightArrow">
            <a:avLst>
              <a:gd name="adj1" fmla="val 16080"/>
              <a:gd name="adj2" fmla="val 50000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83247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92473" y="2845941"/>
            <a:ext cx="2321959" cy="140755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rgbClr val="002060"/>
                </a:solidFill>
              </a:rPr>
              <a:t>right to asylum</a:t>
            </a:r>
          </a:p>
        </p:txBody>
      </p:sp>
      <p:sp>
        <p:nvSpPr>
          <p:cNvPr id="3" name="Ellipse 2"/>
          <p:cNvSpPr/>
          <p:nvPr/>
        </p:nvSpPr>
        <p:spPr>
          <a:xfrm>
            <a:off x="6719296" y="2784297"/>
            <a:ext cx="2321959" cy="140755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rgbClr val="002060"/>
                </a:solidFill>
              </a:rPr>
              <a:t>welcome culture for refugees</a:t>
            </a:r>
            <a:endParaRPr lang="en-US" sz="2200" b="1" dirty="0">
              <a:solidFill>
                <a:srgbClr val="00206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441843" y="3030873"/>
            <a:ext cx="2393878" cy="114307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 smtClean="0">
                <a:solidFill>
                  <a:schemeClr val="bg1"/>
                </a:solidFill>
              </a:rPr>
              <a:t>regulatory principles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Pfeil nach rechts 4"/>
          <p:cNvSpPr/>
          <p:nvPr/>
        </p:nvSpPr>
        <p:spPr>
          <a:xfrm>
            <a:off x="2545212" y="3308279"/>
            <a:ext cx="896631" cy="512738"/>
          </a:xfrm>
          <a:prstGeom prst="rightArrow">
            <a:avLst/>
          </a:prstGeom>
          <a:solidFill>
            <a:srgbClr val="000053"/>
          </a:solidFill>
          <a:ln w="571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rechts 5"/>
          <p:cNvSpPr/>
          <p:nvPr/>
        </p:nvSpPr>
        <p:spPr>
          <a:xfrm>
            <a:off x="5928187" y="3308279"/>
            <a:ext cx="896631" cy="512738"/>
          </a:xfrm>
          <a:prstGeom prst="rightArrow">
            <a:avLst/>
          </a:prstGeom>
          <a:solidFill>
            <a:srgbClr val="000053"/>
          </a:solidFill>
          <a:ln w="571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11" name="Gruppieren 53"/>
          <p:cNvGrpSpPr/>
          <p:nvPr/>
        </p:nvGrpSpPr>
        <p:grpSpPr>
          <a:xfrm>
            <a:off x="1809464" y="1921267"/>
            <a:ext cx="2074167" cy="924674"/>
            <a:chOff x="1809464" y="1921267"/>
            <a:chExt cx="2074167" cy="924674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7" name="Rectangle 13"/>
            <p:cNvSpPr>
              <a:spLocks noChangeArrowheads="1"/>
            </p:cNvSpPr>
            <p:nvPr/>
          </p:nvSpPr>
          <p:spPr bwMode="auto">
            <a:xfrm>
              <a:off x="1809464" y="1921267"/>
              <a:ext cx="958113" cy="28724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norms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cxnSp>
          <p:nvCxnSpPr>
            <p:cNvPr id="43" name="Gerade Verbindung mit Pfeil 42"/>
            <p:cNvCxnSpPr/>
            <p:nvPr/>
          </p:nvCxnSpPr>
          <p:spPr>
            <a:xfrm>
              <a:off x="2767577" y="2208514"/>
              <a:ext cx="1116054" cy="637427"/>
            </a:xfrm>
            <a:prstGeom prst="straightConnector1">
              <a:avLst/>
            </a:prstGeom>
            <a:grpFill/>
            <a:ln w="76200">
              <a:solidFill>
                <a:srgbClr val="00206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uppieren 55"/>
          <p:cNvGrpSpPr/>
          <p:nvPr/>
        </p:nvGrpSpPr>
        <p:grpSpPr>
          <a:xfrm>
            <a:off x="5746033" y="4253500"/>
            <a:ext cx="1465375" cy="862815"/>
            <a:chOff x="5746033" y="4253500"/>
            <a:chExt cx="1465375" cy="862815"/>
          </a:xfrm>
        </p:grpSpPr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5746033" y="4829068"/>
              <a:ext cx="1465375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technology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cxnSp>
          <p:nvCxnSpPr>
            <p:cNvPr id="44" name="Gerade Verbindung mit Pfeil 43"/>
            <p:cNvCxnSpPr/>
            <p:nvPr/>
          </p:nvCxnSpPr>
          <p:spPr>
            <a:xfrm flipH="1" flipV="1">
              <a:off x="5746033" y="4253500"/>
              <a:ext cx="880797" cy="575568"/>
            </a:xfrm>
            <a:prstGeom prst="straightConnector1">
              <a:avLst/>
            </a:prstGeom>
            <a:ln w="76200">
              <a:solidFill>
                <a:srgbClr val="00206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uppieren 54"/>
          <p:cNvGrpSpPr/>
          <p:nvPr/>
        </p:nvGrpSpPr>
        <p:grpSpPr>
          <a:xfrm>
            <a:off x="5578872" y="1777643"/>
            <a:ext cx="1632536" cy="1068298"/>
            <a:chOff x="5578872" y="1777643"/>
            <a:chExt cx="1632536" cy="1068298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8" name="Rectangle 13"/>
            <p:cNvSpPr>
              <a:spLocks noChangeArrowheads="1"/>
            </p:cNvSpPr>
            <p:nvPr/>
          </p:nvSpPr>
          <p:spPr bwMode="auto">
            <a:xfrm>
              <a:off x="6253295" y="1777643"/>
              <a:ext cx="958113" cy="28724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law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cxnSp>
          <p:nvCxnSpPr>
            <p:cNvPr id="45" name="Gerade Verbindung mit Pfeil 44"/>
            <p:cNvCxnSpPr/>
            <p:nvPr/>
          </p:nvCxnSpPr>
          <p:spPr>
            <a:xfrm flipH="1">
              <a:off x="5578872" y="2208514"/>
              <a:ext cx="1153480" cy="637427"/>
            </a:xfrm>
            <a:prstGeom prst="straightConnector1">
              <a:avLst/>
            </a:prstGeom>
            <a:grpFill/>
            <a:ln w="76200">
              <a:solidFill>
                <a:srgbClr val="00206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uppieren 56"/>
          <p:cNvGrpSpPr/>
          <p:nvPr/>
        </p:nvGrpSpPr>
        <p:grpSpPr>
          <a:xfrm>
            <a:off x="1556436" y="4253500"/>
            <a:ext cx="2197460" cy="862815"/>
            <a:chOff x="1556436" y="4253500"/>
            <a:chExt cx="2197460" cy="862815"/>
          </a:xfrm>
        </p:grpSpPr>
        <p:sp>
          <p:nvSpPr>
            <p:cNvPr id="9" name="Rectangle 13"/>
            <p:cNvSpPr>
              <a:spLocks noChangeArrowheads="1"/>
            </p:cNvSpPr>
            <p:nvPr/>
          </p:nvSpPr>
          <p:spPr bwMode="auto">
            <a:xfrm>
              <a:off x="1556436" y="4829068"/>
              <a:ext cx="958113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markets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cxnSp>
          <p:nvCxnSpPr>
            <p:cNvPr id="46" name="Gerade Verbindung mit Pfeil 45"/>
            <p:cNvCxnSpPr/>
            <p:nvPr/>
          </p:nvCxnSpPr>
          <p:spPr>
            <a:xfrm flipV="1">
              <a:off x="2695653" y="4253500"/>
              <a:ext cx="1058243" cy="657760"/>
            </a:xfrm>
            <a:prstGeom prst="straightConnector1">
              <a:avLst/>
            </a:prstGeom>
            <a:ln w="76200">
              <a:solidFill>
                <a:srgbClr val="00206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5578872" y="534481"/>
            <a:ext cx="2465793" cy="7906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buFont typeface="Wingdings" pitchFamily="2" charset="2"/>
              <a:buNone/>
            </a:pPr>
            <a:r>
              <a:rPr lang="de-DE" sz="2400" b="1" dirty="0" err="1" smtClean="0">
                <a:solidFill>
                  <a:srgbClr val="002060"/>
                </a:solidFill>
              </a:rPr>
              <a:t>no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restrictions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to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</a:p>
          <a:p>
            <a:pPr algn="ctr" eaLnBrk="0" hangingPunct="0">
              <a:buFont typeface="Wingdings" pitchFamily="2" charset="2"/>
              <a:buNone/>
            </a:pPr>
            <a:r>
              <a:rPr lang="de-DE" sz="2400" b="1" dirty="0" err="1" smtClean="0">
                <a:solidFill>
                  <a:srgbClr val="002060"/>
                </a:solidFill>
              </a:rPr>
              <a:t>the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right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to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asylum</a:t>
            </a:r>
            <a:endParaRPr lang="de-DE" sz="2400" b="1" dirty="0">
              <a:solidFill>
                <a:srgbClr val="002060"/>
              </a:solidFill>
              <a:latin typeface="+mn-lt"/>
            </a:endParaRPr>
          </a:p>
        </p:txBody>
      </p:sp>
      <p:grpSp>
        <p:nvGrpSpPr>
          <p:cNvPr id="18" name="Gruppieren 54"/>
          <p:cNvGrpSpPr/>
          <p:nvPr/>
        </p:nvGrpSpPr>
        <p:grpSpPr>
          <a:xfrm>
            <a:off x="503433" y="5393937"/>
            <a:ext cx="4150760" cy="1192018"/>
            <a:chOff x="503433" y="5393937"/>
            <a:chExt cx="4150760" cy="1192018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9" name="Rectangle 13"/>
            <p:cNvSpPr>
              <a:spLocks noChangeArrowheads="1"/>
            </p:cNvSpPr>
            <p:nvPr/>
          </p:nvSpPr>
          <p:spPr bwMode="auto">
            <a:xfrm>
              <a:off x="2288521" y="5393937"/>
              <a:ext cx="2365672" cy="119201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compensation</a:t>
              </a:r>
              <a:r>
                <a:rPr lang="de-DE" sz="2400" b="1" dirty="0" smtClean="0">
                  <a:solidFill>
                    <a:srgbClr val="002060"/>
                  </a:solidFill>
                </a:rPr>
                <a:t> </a:t>
              </a:r>
              <a:r>
                <a:rPr lang="de-DE" sz="2400" b="1" dirty="0" err="1" smtClean="0">
                  <a:solidFill>
                    <a:srgbClr val="002060"/>
                  </a:solidFill>
                </a:rPr>
                <a:t>f</a:t>
              </a: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or</a:t>
              </a:r>
              <a:r>
                <a:rPr lang="de-DE" sz="2400" b="1" dirty="0" smtClean="0">
                  <a:solidFill>
                    <a:srgbClr val="002060"/>
                  </a:solidFill>
                  <a:latin typeface="+mn-lt"/>
                </a:rPr>
                <a:t> a </a:t>
              </a:r>
            </a:p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decling</a:t>
              </a:r>
              <a:r>
                <a:rPr lang="de-DE" sz="2400" b="1" dirty="0" smtClean="0">
                  <a:solidFill>
                    <a:srgbClr val="002060"/>
                  </a:solidFill>
                  <a:latin typeface="+mn-lt"/>
                </a:rPr>
                <a:t> </a:t>
              </a: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and</a:t>
              </a:r>
              <a:r>
                <a:rPr lang="de-DE" sz="2400" b="1" dirty="0" smtClean="0">
                  <a:solidFill>
                    <a:srgbClr val="002060"/>
                  </a:solidFill>
                  <a:latin typeface="+mn-lt"/>
                </a:rPr>
                <a:t> </a:t>
              </a: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aging</a:t>
              </a:r>
              <a:r>
                <a:rPr lang="de-DE" sz="2400" b="1" dirty="0" smtClean="0">
                  <a:solidFill>
                    <a:srgbClr val="002060"/>
                  </a:solidFill>
                  <a:latin typeface="+mn-lt"/>
                </a:rPr>
                <a:t> </a:t>
              </a:r>
            </a:p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population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50" name="Rectangle 13"/>
            <p:cNvSpPr>
              <a:spLocks noChangeArrowheads="1"/>
            </p:cNvSpPr>
            <p:nvPr/>
          </p:nvSpPr>
          <p:spPr bwMode="auto">
            <a:xfrm>
              <a:off x="503433" y="5599641"/>
              <a:ext cx="1465375" cy="64727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smtClean="0">
                  <a:solidFill>
                    <a:srgbClr val="002060"/>
                  </a:solidFill>
                </a:rPr>
                <a:t>o</a:t>
              </a:r>
              <a:r>
                <a:rPr lang="de-DE" sz="2400" b="1" dirty="0" smtClean="0">
                  <a:solidFill>
                    <a:srgbClr val="002060"/>
                  </a:solidFill>
                  <a:latin typeface="+mn-lt"/>
                </a:rPr>
                <a:t>pen</a:t>
              </a:r>
            </a:p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markets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</p:grpSp>
      <p:grpSp>
        <p:nvGrpSpPr>
          <p:cNvPr id="20" name="Gruppieren 53"/>
          <p:cNvGrpSpPr/>
          <p:nvPr/>
        </p:nvGrpSpPr>
        <p:grpSpPr>
          <a:xfrm>
            <a:off x="5006288" y="5332517"/>
            <a:ext cx="3490450" cy="1099330"/>
            <a:chOff x="5006288" y="5332517"/>
            <a:chExt cx="3490450" cy="1099330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5653550" y="5332517"/>
              <a:ext cx="1465375" cy="28724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enabling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51" name="Rectangle 13"/>
            <p:cNvSpPr>
              <a:spLocks noChangeArrowheads="1"/>
            </p:cNvSpPr>
            <p:nvPr/>
          </p:nvSpPr>
          <p:spPr bwMode="auto">
            <a:xfrm>
              <a:off x="5006288" y="5794850"/>
              <a:ext cx="3490450" cy="63699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smtClean="0">
                  <a:solidFill>
                    <a:srgbClr val="002060"/>
                  </a:solidFill>
                </a:rPr>
                <a:t>f</a:t>
              </a:r>
              <a:r>
                <a:rPr lang="de-DE" sz="2400" b="1" dirty="0" smtClean="0">
                  <a:solidFill>
                    <a:srgbClr val="002060"/>
                  </a:solidFill>
                  <a:latin typeface="+mn-lt"/>
                </a:rPr>
                <a:t>air </a:t>
              </a: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system</a:t>
              </a:r>
              <a:r>
                <a:rPr lang="de-DE" sz="2400" b="1" dirty="0" smtClean="0">
                  <a:solidFill>
                    <a:srgbClr val="002060"/>
                  </a:solidFill>
                  <a:latin typeface="+mn-lt"/>
                </a:rPr>
                <a:t> </a:t>
              </a: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for</a:t>
              </a:r>
              <a:r>
                <a:rPr lang="de-DE" sz="2400" b="1" dirty="0" smtClean="0">
                  <a:solidFill>
                    <a:srgbClr val="002060"/>
                  </a:solidFill>
                  <a:latin typeface="+mn-lt"/>
                </a:rPr>
                <a:t> </a:t>
              </a: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the</a:t>
              </a:r>
              <a:r>
                <a:rPr lang="de-DE" sz="2400" b="1" dirty="0" smtClean="0">
                  <a:solidFill>
                    <a:srgbClr val="002060"/>
                  </a:solidFill>
                  <a:latin typeface="+mn-lt"/>
                </a:rPr>
                <a:t> </a:t>
              </a:r>
            </a:p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distribution</a:t>
              </a:r>
              <a:r>
                <a:rPr lang="de-DE" sz="2400" b="1" dirty="0" smtClean="0">
                  <a:solidFill>
                    <a:srgbClr val="002060"/>
                  </a:solidFill>
                  <a:latin typeface="+mn-lt"/>
                </a:rPr>
                <a:t> </a:t>
              </a: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of</a:t>
              </a:r>
              <a:r>
                <a:rPr lang="de-DE" sz="2400" b="1" dirty="0" smtClean="0">
                  <a:solidFill>
                    <a:srgbClr val="002060"/>
                  </a:solidFill>
                  <a:latin typeface="+mn-lt"/>
                </a:rPr>
                <a:t> </a:t>
              </a:r>
              <a:r>
                <a:rPr lang="en-US" sz="2400" b="1" dirty="0" smtClean="0">
                  <a:solidFill>
                    <a:srgbClr val="002060"/>
                  </a:solidFill>
                </a:rPr>
                <a:t>refugees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</p:grpSp>
      <p:grpSp>
        <p:nvGrpSpPr>
          <p:cNvPr id="21" name="Gruppieren 52"/>
          <p:cNvGrpSpPr/>
          <p:nvPr/>
        </p:nvGrpSpPr>
        <p:grpSpPr>
          <a:xfrm>
            <a:off x="213138" y="226254"/>
            <a:ext cx="2842111" cy="1366464"/>
            <a:chOff x="213138" y="226254"/>
            <a:chExt cx="2842111" cy="1366464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1284265" y="226254"/>
              <a:ext cx="1770984" cy="136646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empathy</a:t>
              </a:r>
              <a:endParaRPr lang="de-DE" sz="2400" b="1" dirty="0" smtClean="0">
                <a:solidFill>
                  <a:srgbClr val="002060"/>
                </a:solidFill>
              </a:endParaRPr>
            </a:p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c</a:t>
              </a: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aring</a:t>
              </a:r>
              <a:endParaRPr lang="de-DE" sz="2400" b="1" dirty="0" smtClean="0">
                <a:solidFill>
                  <a:srgbClr val="002060"/>
                </a:solidFill>
                <a:latin typeface="+mn-lt"/>
              </a:endParaRPr>
            </a:p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responsibility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52" name="Rectangle 13"/>
            <p:cNvSpPr>
              <a:spLocks noChangeArrowheads="1"/>
            </p:cNvSpPr>
            <p:nvPr/>
          </p:nvSpPr>
          <p:spPr bwMode="auto">
            <a:xfrm>
              <a:off x="213138" y="852540"/>
              <a:ext cx="958113" cy="28724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NGOs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736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92473" y="2845941"/>
            <a:ext cx="2321959" cy="140755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rgbClr val="002060"/>
                </a:solidFill>
              </a:rPr>
              <a:t>right to asylum</a:t>
            </a:r>
          </a:p>
        </p:txBody>
      </p:sp>
      <p:sp>
        <p:nvSpPr>
          <p:cNvPr id="3" name="Ellipse 2"/>
          <p:cNvSpPr/>
          <p:nvPr/>
        </p:nvSpPr>
        <p:spPr>
          <a:xfrm>
            <a:off x="6719296" y="2589089"/>
            <a:ext cx="2321959" cy="160276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rgbClr val="002060"/>
                </a:solidFill>
              </a:rPr>
              <a:t>refugees only teeth grindingly accepted</a:t>
            </a:r>
            <a:endParaRPr lang="en-US" sz="2200" b="1" dirty="0">
              <a:solidFill>
                <a:srgbClr val="00206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441843" y="3030873"/>
            <a:ext cx="2393878" cy="114307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 smtClean="0">
                <a:solidFill>
                  <a:schemeClr val="bg1"/>
                </a:solidFill>
              </a:rPr>
              <a:t>regulatory principles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Pfeil nach rechts 4"/>
          <p:cNvSpPr/>
          <p:nvPr/>
        </p:nvSpPr>
        <p:spPr>
          <a:xfrm>
            <a:off x="2545212" y="3308279"/>
            <a:ext cx="896631" cy="512738"/>
          </a:xfrm>
          <a:prstGeom prst="rightArrow">
            <a:avLst/>
          </a:prstGeom>
          <a:solidFill>
            <a:srgbClr val="000053"/>
          </a:solidFill>
          <a:ln w="571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rechts 5"/>
          <p:cNvSpPr/>
          <p:nvPr/>
        </p:nvSpPr>
        <p:spPr>
          <a:xfrm>
            <a:off x="5928187" y="3308279"/>
            <a:ext cx="896631" cy="512738"/>
          </a:xfrm>
          <a:prstGeom prst="rightArrow">
            <a:avLst/>
          </a:prstGeom>
          <a:solidFill>
            <a:srgbClr val="000053"/>
          </a:solidFill>
          <a:ln w="571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5653550" y="5393937"/>
            <a:ext cx="1465375" cy="2872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buFont typeface="Wingdings" pitchFamily="2" charset="2"/>
              <a:buNone/>
            </a:pPr>
            <a:r>
              <a:rPr lang="de-DE" sz="2400" b="1" dirty="0" err="1" smtClean="0">
                <a:solidFill>
                  <a:srgbClr val="002060"/>
                </a:solidFill>
              </a:rPr>
              <a:t>dis</a:t>
            </a:r>
            <a:r>
              <a:rPr lang="de-DE" sz="2400" b="1" dirty="0" err="1" smtClean="0">
                <a:solidFill>
                  <a:srgbClr val="002060"/>
                </a:solidFill>
                <a:latin typeface="+mn-lt"/>
              </a:rPr>
              <a:t>abling</a:t>
            </a:r>
            <a:endParaRPr lang="de-DE" sz="24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2288521" y="5311521"/>
            <a:ext cx="2365672" cy="13461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buFont typeface="Wingdings" pitchFamily="2" charset="2"/>
              <a:buNone/>
            </a:pPr>
            <a:r>
              <a:rPr lang="de-DE" sz="2400" b="1" dirty="0" err="1" smtClean="0">
                <a:solidFill>
                  <a:srgbClr val="002060"/>
                </a:solidFill>
              </a:rPr>
              <a:t>selection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of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high</a:t>
            </a:r>
            <a:r>
              <a:rPr lang="de-DE" sz="2400" b="1" dirty="0" smtClean="0">
                <a:solidFill>
                  <a:srgbClr val="002060"/>
                </a:solidFill>
              </a:rPr>
              <a:t/>
            </a:r>
            <a:br>
              <a:rPr lang="de-DE" sz="2400" b="1" dirty="0" smtClean="0">
                <a:solidFill>
                  <a:srgbClr val="002060"/>
                </a:solidFill>
              </a:rPr>
            </a:br>
            <a:r>
              <a:rPr lang="de-DE" sz="2400" b="1" dirty="0" err="1" smtClean="0">
                <a:solidFill>
                  <a:srgbClr val="002060"/>
                </a:solidFill>
              </a:rPr>
              <a:t>qualified</a:t>
            </a:r>
            <a:r>
              <a:rPr lang="de-DE" sz="2400" b="1" dirty="0" smtClean="0">
                <a:solidFill>
                  <a:srgbClr val="002060"/>
                </a:solidFill>
              </a:rPr>
              <a:t/>
            </a:r>
            <a:br>
              <a:rPr lang="de-DE" sz="2400" b="1" dirty="0" smtClean="0">
                <a:solidFill>
                  <a:srgbClr val="002060"/>
                </a:solidFill>
              </a:rPr>
            </a:br>
            <a:r>
              <a:rPr lang="en-US" sz="2400" b="1" dirty="0" smtClean="0">
                <a:solidFill>
                  <a:srgbClr val="002060"/>
                </a:solidFill>
              </a:rPr>
              <a:t> refugees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br>
              <a:rPr lang="de-DE" sz="2400" b="1" dirty="0" smtClean="0">
                <a:solidFill>
                  <a:srgbClr val="002060"/>
                </a:solidFill>
              </a:rPr>
            </a:br>
            <a:r>
              <a:rPr lang="de-DE" sz="2400" b="1" dirty="0" err="1" smtClean="0">
                <a:solidFill>
                  <a:srgbClr val="002060"/>
                </a:solidFill>
              </a:rPr>
              <a:t>brain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drain</a:t>
            </a:r>
            <a:endParaRPr lang="de-DE" sz="2400" b="1" dirty="0">
              <a:solidFill>
                <a:srgbClr val="002060"/>
              </a:solidFill>
              <a:latin typeface="+mn-lt"/>
            </a:endParaRPr>
          </a:p>
        </p:txBody>
      </p:sp>
      <p:grpSp>
        <p:nvGrpSpPr>
          <p:cNvPr id="11" name="Gruppieren 53"/>
          <p:cNvGrpSpPr/>
          <p:nvPr/>
        </p:nvGrpSpPr>
        <p:grpSpPr>
          <a:xfrm>
            <a:off x="1809464" y="1921267"/>
            <a:ext cx="2074167" cy="924674"/>
            <a:chOff x="1809464" y="1921267"/>
            <a:chExt cx="2074167" cy="924674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7" name="Rectangle 13"/>
            <p:cNvSpPr>
              <a:spLocks noChangeArrowheads="1"/>
            </p:cNvSpPr>
            <p:nvPr/>
          </p:nvSpPr>
          <p:spPr bwMode="auto">
            <a:xfrm>
              <a:off x="1809464" y="1921267"/>
              <a:ext cx="958113" cy="28724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norms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cxnSp>
          <p:nvCxnSpPr>
            <p:cNvPr id="43" name="Gerade Verbindung mit Pfeil 42"/>
            <p:cNvCxnSpPr/>
            <p:nvPr/>
          </p:nvCxnSpPr>
          <p:spPr>
            <a:xfrm>
              <a:off x="2767577" y="2208514"/>
              <a:ext cx="1116054" cy="637427"/>
            </a:xfrm>
            <a:prstGeom prst="straightConnector1">
              <a:avLst/>
            </a:prstGeom>
            <a:grpFill/>
            <a:ln w="76200">
              <a:solidFill>
                <a:srgbClr val="00206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uppieren 55"/>
          <p:cNvGrpSpPr/>
          <p:nvPr/>
        </p:nvGrpSpPr>
        <p:grpSpPr>
          <a:xfrm>
            <a:off x="5746033" y="4253500"/>
            <a:ext cx="1465375" cy="862815"/>
            <a:chOff x="5746033" y="4253500"/>
            <a:chExt cx="1465375" cy="862815"/>
          </a:xfrm>
        </p:grpSpPr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5746033" y="4829068"/>
              <a:ext cx="1465375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technology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cxnSp>
          <p:nvCxnSpPr>
            <p:cNvPr id="44" name="Gerade Verbindung mit Pfeil 43"/>
            <p:cNvCxnSpPr/>
            <p:nvPr/>
          </p:nvCxnSpPr>
          <p:spPr>
            <a:xfrm flipH="1" flipV="1">
              <a:off x="5746033" y="4253500"/>
              <a:ext cx="880797" cy="575568"/>
            </a:xfrm>
            <a:prstGeom prst="straightConnector1">
              <a:avLst/>
            </a:prstGeom>
            <a:ln w="76200">
              <a:solidFill>
                <a:srgbClr val="00206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uppieren 54"/>
          <p:cNvGrpSpPr/>
          <p:nvPr/>
        </p:nvGrpSpPr>
        <p:grpSpPr>
          <a:xfrm>
            <a:off x="5578872" y="1777643"/>
            <a:ext cx="1632536" cy="1068298"/>
            <a:chOff x="5578872" y="1777643"/>
            <a:chExt cx="1632536" cy="1068298"/>
          </a:xfrm>
        </p:grpSpPr>
        <p:sp>
          <p:nvSpPr>
            <p:cNvPr id="8" name="Rectangle 13"/>
            <p:cNvSpPr>
              <a:spLocks noChangeArrowheads="1"/>
            </p:cNvSpPr>
            <p:nvPr/>
          </p:nvSpPr>
          <p:spPr bwMode="auto">
            <a:xfrm>
              <a:off x="6253295" y="1777643"/>
              <a:ext cx="958113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law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cxnSp>
          <p:nvCxnSpPr>
            <p:cNvPr id="45" name="Gerade Verbindung mit Pfeil 44"/>
            <p:cNvCxnSpPr/>
            <p:nvPr/>
          </p:nvCxnSpPr>
          <p:spPr>
            <a:xfrm flipH="1">
              <a:off x="5578872" y="2208514"/>
              <a:ext cx="1153480" cy="637427"/>
            </a:xfrm>
            <a:prstGeom prst="straightConnector1">
              <a:avLst/>
            </a:prstGeom>
            <a:ln w="76200">
              <a:solidFill>
                <a:srgbClr val="00206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uppieren 56"/>
          <p:cNvGrpSpPr/>
          <p:nvPr/>
        </p:nvGrpSpPr>
        <p:grpSpPr>
          <a:xfrm>
            <a:off x="1556436" y="4253500"/>
            <a:ext cx="2197460" cy="862815"/>
            <a:chOff x="1556436" y="4253500"/>
            <a:chExt cx="2197460" cy="862815"/>
          </a:xfrm>
        </p:grpSpPr>
        <p:sp>
          <p:nvSpPr>
            <p:cNvPr id="9" name="Rectangle 13"/>
            <p:cNvSpPr>
              <a:spLocks noChangeArrowheads="1"/>
            </p:cNvSpPr>
            <p:nvPr/>
          </p:nvSpPr>
          <p:spPr bwMode="auto">
            <a:xfrm>
              <a:off x="1556436" y="4829068"/>
              <a:ext cx="958113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markets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cxnSp>
          <p:nvCxnSpPr>
            <p:cNvPr id="46" name="Gerade Verbindung mit Pfeil 45"/>
            <p:cNvCxnSpPr/>
            <p:nvPr/>
          </p:nvCxnSpPr>
          <p:spPr>
            <a:xfrm flipV="1">
              <a:off x="2695653" y="4253500"/>
              <a:ext cx="1058243" cy="657760"/>
            </a:xfrm>
            <a:prstGeom prst="straightConnector1">
              <a:avLst/>
            </a:prstGeom>
            <a:ln w="76200">
              <a:solidFill>
                <a:srgbClr val="00206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5578872" y="595901"/>
            <a:ext cx="2465793" cy="7906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buFont typeface="Wingdings" pitchFamily="2" charset="2"/>
              <a:buNone/>
            </a:pPr>
            <a:r>
              <a:rPr lang="de-DE" sz="2400" b="1" dirty="0" err="1" smtClean="0">
                <a:solidFill>
                  <a:srgbClr val="002060"/>
                </a:solidFill>
              </a:rPr>
              <a:t>limitations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to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</a:p>
          <a:p>
            <a:pPr algn="ctr" eaLnBrk="0" hangingPunct="0">
              <a:buFont typeface="Wingdings" pitchFamily="2" charset="2"/>
              <a:buNone/>
            </a:pPr>
            <a:r>
              <a:rPr lang="de-DE" sz="2400" b="1" dirty="0" err="1" smtClean="0">
                <a:solidFill>
                  <a:srgbClr val="002060"/>
                </a:solidFill>
              </a:rPr>
              <a:t>the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right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to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asylum</a:t>
            </a:r>
            <a:endParaRPr lang="de-DE" sz="24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934948" y="287674"/>
            <a:ext cx="2120301" cy="13664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buFont typeface="Wingdings" pitchFamily="2" charset="2"/>
              <a:buNone/>
            </a:pPr>
            <a:r>
              <a:rPr lang="de-DE" sz="2400" b="1" dirty="0" smtClean="0">
                <a:solidFill>
                  <a:srgbClr val="002060"/>
                </a:solidFill>
              </a:rPr>
              <a:t>„</a:t>
            </a:r>
            <a:r>
              <a:rPr lang="de-DE" sz="2400" b="1" dirty="0" err="1" smtClean="0">
                <a:solidFill>
                  <a:srgbClr val="002060"/>
                </a:solidFill>
              </a:rPr>
              <a:t>the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boat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is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full</a:t>
            </a:r>
            <a:r>
              <a:rPr lang="de-DE" sz="2400" b="1" dirty="0" smtClean="0">
                <a:solidFill>
                  <a:srgbClr val="002060"/>
                </a:solidFill>
              </a:rPr>
              <a:t>“</a:t>
            </a:r>
            <a:br>
              <a:rPr lang="de-DE" sz="2400" b="1" dirty="0" smtClean="0">
                <a:solidFill>
                  <a:srgbClr val="002060"/>
                </a:solidFill>
              </a:rPr>
            </a:br>
            <a:r>
              <a:rPr lang="de-DE" sz="2400" b="1" dirty="0" err="1" smtClean="0">
                <a:solidFill>
                  <a:srgbClr val="002060"/>
                </a:solidFill>
              </a:rPr>
              <a:t>protection</a:t>
            </a:r>
            <a:r>
              <a:rPr lang="de-DE" sz="2400" b="1" dirty="0" smtClean="0">
                <a:solidFill>
                  <a:srgbClr val="002060"/>
                </a:solidFill>
              </a:rPr>
              <a:t/>
            </a:r>
            <a:br>
              <a:rPr lang="de-DE" sz="2400" b="1" dirty="0" smtClean="0">
                <a:solidFill>
                  <a:srgbClr val="002060"/>
                </a:solidFill>
              </a:rPr>
            </a:br>
            <a:r>
              <a:rPr lang="de-DE" sz="2400" b="1" dirty="0" err="1" smtClean="0">
                <a:solidFill>
                  <a:srgbClr val="002060"/>
                </a:solidFill>
              </a:rPr>
              <a:t>security</a:t>
            </a:r>
            <a:endParaRPr lang="de-DE" sz="24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50" name="Rectangle 13"/>
          <p:cNvSpPr>
            <a:spLocks noChangeArrowheads="1"/>
          </p:cNvSpPr>
          <p:nvPr/>
        </p:nvSpPr>
        <p:spPr bwMode="auto">
          <a:xfrm>
            <a:off x="503433" y="5661061"/>
            <a:ext cx="1465375" cy="6472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buFont typeface="Wingdings" pitchFamily="2" charset="2"/>
              <a:buNone/>
            </a:pPr>
            <a:r>
              <a:rPr lang="de-DE" sz="2400" b="1" dirty="0" err="1" smtClean="0">
                <a:solidFill>
                  <a:srgbClr val="002060"/>
                </a:solidFill>
              </a:rPr>
              <a:t>commercial</a:t>
            </a:r>
            <a:endParaRPr lang="de-DE" sz="2400" b="1" dirty="0" smtClean="0">
              <a:solidFill>
                <a:srgbClr val="002060"/>
              </a:solidFill>
              <a:latin typeface="+mn-lt"/>
            </a:endParaRPr>
          </a:p>
          <a:p>
            <a:pPr algn="ctr" eaLnBrk="0" hangingPunct="0">
              <a:buFont typeface="Wingdings" pitchFamily="2" charset="2"/>
              <a:buNone/>
            </a:pPr>
            <a:r>
              <a:rPr lang="de-DE" sz="2400" b="1" dirty="0" err="1" smtClean="0">
                <a:solidFill>
                  <a:srgbClr val="002060"/>
                </a:solidFill>
              </a:rPr>
              <a:t>markets</a:t>
            </a:r>
            <a:endParaRPr lang="de-DE" sz="24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51" name="Rectangle 13"/>
          <p:cNvSpPr>
            <a:spLocks noChangeArrowheads="1"/>
          </p:cNvSpPr>
          <p:nvPr/>
        </p:nvSpPr>
        <p:spPr bwMode="auto">
          <a:xfrm>
            <a:off x="5006288" y="5856270"/>
            <a:ext cx="3490450" cy="636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buFont typeface="Wingdings" pitchFamily="2" charset="2"/>
              <a:buNone/>
            </a:pPr>
            <a:r>
              <a:rPr lang="de-DE" sz="2400" b="1" dirty="0" err="1" smtClean="0">
                <a:solidFill>
                  <a:srgbClr val="002060"/>
                </a:solidFill>
              </a:rPr>
              <a:t>tougher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security</a:t>
            </a:r>
            <a:endParaRPr lang="de-DE" sz="2400" b="1" dirty="0" smtClean="0">
              <a:solidFill>
                <a:srgbClr val="002060"/>
              </a:solidFill>
            </a:endParaRPr>
          </a:p>
          <a:p>
            <a:pPr algn="ctr" eaLnBrk="0" hangingPunct="0">
              <a:buFont typeface="Wingdings" pitchFamily="2" charset="2"/>
              <a:buNone/>
            </a:pP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measures</a:t>
            </a:r>
            <a:endParaRPr lang="de-DE" sz="2400" b="1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1736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6" grpId="0" animBg="1"/>
      <p:bldP spid="19" grpId="0" animBg="1"/>
      <p:bldP spid="14" grpId="0" animBg="1"/>
      <p:bldP spid="12" grpId="0" animBg="1"/>
      <p:bldP spid="50" grpId="0" animBg="1"/>
      <p:bldP spid="5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92473" y="2845941"/>
            <a:ext cx="2321959" cy="140755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rgbClr val="002060"/>
                </a:solidFill>
              </a:rPr>
              <a:t>right to privacy</a:t>
            </a:r>
          </a:p>
        </p:txBody>
      </p:sp>
      <p:sp>
        <p:nvSpPr>
          <p:cNvPr id="3" name="Ellipse 2"/>
          <p:cNvSpPr/>
          <p:nvPr/>
        </p:nvSpPr>
        <p:spPr>
          <a:xfrm>
            <a:off x="6719296" y="2845941"/>
            <a:ext cx="2321959" cy="159249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rgbClr val="002060"/>
                </a:solidFill>
              </a:rPr>
              <a:t>privacy a</a:t>
            </a:r>
          </a:p>
          <a:p>
            <a:pPr algn="ctr"/>
            <a:r>
              <a:rPr lang="en-US" sz="2200" b="1" dirty="0" smtClean="0">
                <a:solidFill>
                  <a:srgbClr val="002060"/>
                </a:solidFill>
              </a:rPr>
              <a:t>protected private and public good</a:t>
            </a:r>
            <a:endParaRPr lang="en-US" sz="2200" b="1" dirty="0">
              <a:solidFill>
                <a:srgbClr val="00206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441843" y="3030873"/>
            <a:ext cx="2393878" cy="114307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 smtClean="0">
                <a:solidFill>
                  <a:schemeClr val="bg1"/>
                </a:solidFill>
              </a:rPr>
              <a:t>regulatory principles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Pfeil nach rechts 4"/>
          <p:cNvSpPr/>
          <p:nvPr/>
        </p:nvSpPr>
        <p:spPr>
          <a:xfrm>
            <a:off x="2545212" y="3308279"/>
            <a:ext cx="896631" cy="512738"/>
          </a:xfrm>
          <a:prstGeom prst="rightArrow">
            <a:avLst/>
          </a:prstGeom>
          <a:solidFill>
            <a:srgbClr val="000053"/>
          </a:solidFill>
          <a:ln w="571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rechts 5"/>
          <p:cNvSpPr/>
          <p:nvPr/>
        </p:nvSpPr>
        <p:spPr>
          <a:xfrm>
            <a:off x="5928187" y="3308279"/>
            <a:ext cx="896631" cy="512738"/>
          </a:xfrm>
          <a:prstGeom prst="rightArrow">
            <a:avLst/>
          </a:prstGeom>
          <a:solidFill>
            <a:srgbClr val="000053"/>
          </a:solidFill>
          <a:ln w="571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54" name="Gruppieren 53"/>
          <p:cNvGrpSpPr/>
          <p:nvPr/>
        </p:nvGrpSpPr>
        <p:grpSpPr>
          <a:xfrm>
            <a:off x="4646698" y="5239820"/>
            <a:ext cx="3788384" cy="1068513"/>
            <a:chOff x="4646698" y="5239820"/>
            <a:chExt cx="3788384" cy="1068513"/>
          </a:xfrm>
        </p:grpSpPr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4646698" y="5661061"/>
              <a:ext cx="1465375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enabling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6431622" y="5239820"/>
              <a:ext cx="2003460" cy="106851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c</a:t>
              </a: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ryptography</a:t>
              </a:r>
              <a:endParaRPr lang="de-DE" sz="2400" b="1" dirty="0" smtClean="0">
                <a:solidFill>
                  <a:srgbClr val="002060"/>
                </a:solidFill>
                <a:latin typeface="+mn-lt"/>
              </a:endParaRPr>
            </a:p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anonymization</a:t>
              </a:r>
              <a:r>
                <a:rPr lang="de-DE" sz="2400" b="1" dirty="0" smtClean="0">
                  <a:solidFill>
                    <a:srgbClr val="002060"/>
                  </a:solidFill>
                  <a:latin typeface="+mn-lt"/>
                </a:rPr>
                <a:t/>
              </a:r>
              <a:br>
                <a:rPr lang="de-DE" sz="2400" b="1" dirty="0" smtClean="0">
                  <a:solidFill>
                    <a:srgbClr val="002060"/>
                  </a:solidFill>
                  <a:latin typeface="+mn-lt"/>
                </a:rPr>
              </a:b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</p:grpSp>
      <p:grpSp>
        <p:nvGrpSpPr>
          <p:cNvPr id="25" name="Gruppieren 53"/>
          <p:cNvGrpSpPr/>
          <p:nvPr/>
        </p:nvGrpSpPr>
        <p:grpSpPr>
          <a:xfrm>
            <a:off x="1809464" y="1921267"/>
            <a:ext cx="2074167" cy="924674"/>
            <a:chOff x="1809464" y="1921267"/>
            <a:chExt cx="2074167" cy="924674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7" name="Rectangle 13"/>
            <p:cNvSpPr>
              <a:spLocks noChangeArrowheads="1"/>
            </p:cNvSpPr>
            <p:nvPr/>
          </p:nvSpPr>
          <p:spPr bwMode="auto">
            <a:xfrm>
              <a:off x="1809464" y="1921267"/>
              <a:ext cx="958113" cy="28724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norms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cxnSp>
          <p:nvCxnSpPr>
            <p:cNvPr id="43" name="Gerade Verbindung mit Pfeil 42"/>
            <p:cNvCxnSpPr/>
            <p:nvPr/>
          </p:nvCxnSpPr>
          <p:spPr>
            <a:xfrm>
              <a:off x="2767577" y="2208514"/>
              <a:ext cx="1116054" cy="637427"/>
            </a:xfrm>
            <a:prstGeom prst="straightConnector1">
              <a:avLst/>
            </a:prstGeom>
            <a:grpFill/>
            <a:ln w="76200">
              <a:solidFill>
                <a:srgbClr val="00206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uppieren 55"/>
          <p:cNvGrpSpPr/>
          <p:nvPr/>
        </p:nvGrpSpPr>
        <p:grpSpPr>
          <a:xfrm>
            <a:off x="5746033" y="4253500"/>
            <a:ext cx="1465375" cy="862815"/>
            <a:chOff x="5746033" y="4253500"/>
            <a:chExt cx="1465375" cy="862815"/>
          </a:xfrm>
        </p:grpSpPr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5746033" y="4829068"/>
              <a:ext cx="1465375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technology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cxnSp>
          <p:nvCxnSpPr>
            <p:cNvPr id="44" name="Gerade Verbindung mit Pfeil 43"/>
            <p:cNvCxnSpPr/>
            <p:nvPr/>
          </p:nvCxnSpPr>
          <p:spPr>
            <a:xfrm flipH="1" flipV="1">
              <a:off x="5746033" y="4253500"/>
              <a:ext cx="880797" cy="575568"/>
            </a:xfrm>
            <a:prstGeom prst="straightConnector1">
              <a:avLst/>
            </a:prstGeom>
            <a:ln w="76200">
              <a:solidFill>
                <a:srgbClr val="00206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uppieren 54"/>
          <p:cNvGrpSpPr/>
          <p:nvPr/>
        </p:nvGrpSpPr>
        <p:grpSpPr>
          <a:xfrm>
            <a:off x="5578872" y="1777643"/>
            <a:ext cx="1632536" cy="1068298"/>
            <a:chOff x="5578872" y="1777643"/>
            <a:chExt cx="1632536" cy="1068298"/>
          </a:xfrm>
        </p:grpSpPr>
        <p:sp>
          <p:nvSpPr>
            <p:cNvPr id="8" name="Rectangle 13"/>
            <p:cNvSpPr>
              <a:spLocks noChangeArrowheads="1"/>
            </p:cNvSpPr>
            <p:nvPr/>
          </p:nvSpPr>
          <p:spPr bwMode="auto">
            <a:xfrm>
              <a:off x="6253295" y="1777643"/>
              <a:ext cx="958113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law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cxnSp>
          <p:nvCxnSpPr>
            <p:cNvPr id="45" name="Gerade Verbindung mit Pfeil 44"/>
            <p:cNvCxnSpPr/>
            <p:nvPr/>
          </p:nvCxnSpPr>
          <p:spPr>
            <a:xfrm flipH="1">
              <a:off x="5578872" y="2208514"/>
              <a:ext cx="1153480" cy="637427"/>
            </a:xfrm>
            <a:prstGeom prst="straightConnector1">
              <a:avLst/>
            </a:prstGeom>
            <a:ln w="76200">
              <a:solidFill>
                <a:srgbClr val="00206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uppieren 56"/>
          <p:cNvGrpSpPr/>
          <p:nvPr/>
        </p:nvGrpSpPr>
        <p:grpSpPr>
          <a:xfrm>
            <a:off x="1556436" y="4253500"/>
            <a:ext cx="2197460" cy="862815"/>
            <a:chOff x="1556436" y="4253500"/>
            <a:chExt cx="2197460" cy="862815"/>
          </a:xfrm>
        </p:grpSpPr>
        <p:sp>
          <p:nvSpPr>
            <p:cNvPr id="9" name="Rectangle 13"/>
            <p:cNvSpPr>
              <a:spLocks noChangeArrowheads="1"/>
            </p:cNvSpPr>
            <p:nvPr/>
          </p:nvSpPr>
          <p:spPr bwMode="auto">
            <a:xfrm>
              <a:off x="1556436" y="4829068"/>
              <a:ext cx="958113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markets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cxnSp>
          <p:nvCxnSpPr>
            <p:cNvPr id="46" name="Gerade Verbindung mit Pfeil 45"/>
            <p:cNvCxnSpPr/>
            <p:nvPr/>
          </p:nvCxnSpPr>
          <p:spPr>
            <a:xfrm flipV="1">
              <a:off x="2695653" y="4253500"/>
              <a:ext cx="1058243" cy="657760"/>
            </a:xfrm>
            <a:prstGeom prst="straightConnector1">
              <a:avLst/>
            </a:prstGeom>
            <a:ln w="76200">
              <a:solidFill>
                <a:srgbClr val="00206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uppieren 50"/>
          <p:cNvGrpSpPr/>
          <p:nvPr/>
        </p:nvGrpSpPr>
        <p:grpSpPr>
          <a:xfrm>
            <a:off x="360815" y="30822"/>
            <a:ext cx="3800219" cy="1746821"/>
            <a:chOff x="360815" y="30822"/>
            <a:chExt cx="3800219" cy="1746821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11" name="Rectangle 13"/>
            <p:cNvSpPr>
              <a:spLocks noChangeArrowheads="1"/>
            </p:cNvSpPr>
            <p:nvPr/>
          </p:nvSpPr>
          <p:spPr bwMode="auto">
            <a:xfrm>
              <a:off x="360815" y="852540"/>
              <a:ext cx="958113" cy="28724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NGOs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1556436" y="30822"/>
              <a:ext cx="2604598" cy="174682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respect</a:t>
              </a:r>
              <a:r>
                <a:rPr lang="de-DE" sz="2400" b="1" dirty="0" smtClean="0">
                  <a:solidFill>
                    <a:srgbClr val="002060"/>
                  </a:solidFill>
                </a:rPr>
                <a:t> </a:t>
              </a:r>
              <a:r>
                <a:rPr lang="de-DE" sz="2400" b="1" dirty="0" err="1" smtClean="0">
                  <a:solidFill>
                    <a:srgbClr val="002060"/>
                  </a:solidFill>
                </a:rPr>
                <a:t>to</a:t>
              </a:r>
              <a:r>
                <a:rPr lang="de-DE" sz="2400" b="1" dirty="0" smtClean="0">
                  <a:solidFill>
                    <a:srgbClr val="002060"/>
                  </a:solidFill>
                </a:rPr>
                <a:t> </a:t>
              </a:r>
              <a:br>
                <a:rPr lang="de-DE" sz="2400" b="1" dirty="0" smtClean="0">
                  <a:solidFill>
                    <a:srgbClr val="002060"/>
                  </a:solidFill>
                </a:rPr>
              </a:br>
              <a:r>
                <a:rPr lang="de-DE" sz="2400" b="1" dirty="0" err="1" smtClean="0">
                  <a:solidFill>
                    <a:srgbClr val="002060"/>
                  </a:solidFill>
                </a:rPr>
                <a:t>privacy</a:t>
              </a:r>
              <a:r>
                <a:rPr lang="de-DE" sz="2400" b="1" dirty="0" smtClean="0">
                  <a:solidFill>
                    <a:srgbClr val="002060"/>
                  </a:solidFill>
                </a:rPr>
                <a:t/>
              </a:r>
              <a:br>
                <a:rPr lang="de-DE" sz="2400" b="1" dirty="0" smtClean="0">
                  <a:solidFill>
                    <a:srgbClr val="002060"/>
                  </a:solidFill>
                </a:rPr>
              </a:br>
              <a:r>
                <a:rPr lang="de-DE" sz="2400" b="1" dirty="0" smtClean="0">
                  <a:solidFill>
                    <a:srgbClr val="002060"/>
                  </a:solidFill>
                </a:rPr>
                <a:t>„</a:t>
              </a:r>
              <a:r>
                <a:rPr lang="de-DE" sz="2400" b="1" dirty="0" err="1" smtClean="0">
                  <a:solidFill>
                    <a:srgbClr val="002060"/>
                  </a:solidFill>
                </a:rPr>
                <a:t>informational</a:t>
              </a:r>
              <a:endParaRPr lang="de-DE" sz="2400" b="1" dirty="0" smtClean="0">
                <a:solidFill>
                  <a:srgbClr val="002060"/>
                </a:solidFill>
              </a:endParaRPr>
            </a:p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self-determination</a:t>
              </a:r>
              <a:r>
                <a:rPr lang="de-DE" sz="2400" b="1" dirty="0" smtClean="0">
                  <a:solidFill>
                    <a:srgbClr val="002060"/>
                  </a:solidFill>
                </a:rPr>
                <a:t>“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</p:grpSp>
      <p:grpSp>
        <p:nvGrpSpPr>
          <p:cNvPr id="52" name="Gruppieren 51"/>
          <p:cNvGrpSpPr/>
          <p:nvPr/>
        </p:nvGrpSpPr>
        <p:grpSpPr>
          <a:xfrm>
            <a:off x="4489808" y="339047"/>
            <a:ext cx="2335010" cy="1140650"/>
            <a:chOff x="4489808" y="339047"/>
            <a:chExt cx="2335010" cy="1140650"/>
          </a:xfrm>
        </p:grpSpPr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4966247" y="339047"/>
              <a:ext cx="1465375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legislation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48" name="Rectangle 13"/>
            <p:cNvSpPr>
              <a:spLocks noChangeArrowheads="1"/>
            </p:cNvSpPr>
            <p:nvPr/>
          </p:nvSpPr>
          <p:spPr bwMode="auto">
            <a:xfrm>
              <a:off x="4489808" y="841841"/>
              <a:ext cx="2335010" cy="63785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smtClean="0">
                  <a:solidFill>
                    <a:srgbClr val="002060"/>
                  </a:solidFill>
                  <a:latin typeface="+mn-lt"/>
                </a:rPr>
                <a:t>Data/</a:t>
              </a: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information</a:t>
              </a:r>
              <a:endParaRPr lang="de-DE" sz="2400" b="1" dirty="0" smtClean="0">
                <a:solidFill>
                  <a:srgbClr val="002060"/>
                </a:solidFill>
                <a:latin typeface="+mn-lt"/>
              </a:endParaRPr>
            </a:p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protection</a:t>
              </a:r>
              <a:r>
                <a:rPr lang="de-DE" sz="2400" b="1" dirty="0" smtClean="0">
                  <a:solidFill>
                    <a:srgbClr val="002060"/>
                  </a:solidFill>
                </a:rPr>
                <a:t> </a:t>
              </a:r>
              <a:r>
                <a:rPr lang="de-DE" sz="2400" b="1" dirty="0" err="1" smtClean="0">
                  <a:solidFill>
                    <a:srgbClr val="002060"/>
                  </a:solidFill>
                </a:rPr>
                <a:t>laws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</p:grpSp>
      <p:grpSp>
        <p:nvGrpSpPr>
          <p:cNvPr id="53" name="Gruppieren 52"/>
          <p:cNvGrpSpPr/>
          <p:nvPr/>
        </p:nvGrpSpPr>
        <p:grpSpPr>
          <a:xfrm>
            <a:off x="6824818" y="339047"/>
            <a:ext cx="1610264" cy="1284273"/>
            <a:chOff x="6824818" y="339047"/>
            <a:chExt cx="1610264" cy="1284273"/>
          </a:xfrm>
        </p:grpSpPr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6969707" y="339047"/>
              <a:ext cx="1465375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jurisdiction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49" name="Rectangle 13"/>
            <p:cNvSpPr>
              <a:spLocks noChangeArrowheads="1"/>
            </p:cNvSpPr>
            <p:nvPr/>
          </p:nvSpPr>
          <p:spPr bwMode="auto">
            <a:xfrm>
              <a:off x="6969707" y="852540"/>
              <a:ext cx="1465375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BverfG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50" name="Rectangle 13"/>
            <p:cNvSpPr>
              <a:spLocks noChangeArrowheads="1"/>
            </p:cNvSpPr>
            <p:nvPr/>
          </p:nvSpPr>
          <p:spPr bwMode="auto">
            <a:xfrm>
              <a:off x="6824818" y="1336073"/>
              <a:ext cx="1465375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EuGH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</p:grpSp>
      <p:grpSp>
        <p:nvGrpSpPr>
          <p:cNvPr id="57" name="Gruppieren 56"/>
          <p:cNvGrpSpPr/>
          <p:nvPr/>
        </p:nvGrpSpPr>
        <p:grpSpPr>
          <a:xfrm>
            <a:off x="155335" y="5183315"/>
            <a:ext cx="3800219" cy="1366462"/>
            <a:chOff x="155335" y="5183315"/>
            <a:chExt cx="3800219" cy="1366462"/>
          </a:xfrm>
        </p:grpSpPr>
        <p:sp>
          <p:nvSpPr>
            <p:cNvPr id="18" name="Rectangle 13"/>
            <p:cNvSpPr>
              <a:spLocks noChangeArrowheads="1"/>
            </p:cNvSpPr>
            <p:nvPr/>
          </p:nvSpPr>
          <p:spPr bwMode="auto">
            <a:xfrm>
              <a:off x="222370" y="5183315"/>
              <a:ext cx="1980132" cy="95549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smtClean="0">
                  <a:solidFill>
                    <a:srgbClr val="002060"/>
                  </a:solidFill>
                </a:rPr>
                <a:t>personal </a:t>
              </a:r>
              <a:r>
                <a:rPr lang="de-DE" sz="2400" b="1" dirty="0" err="1" smtClean="0">
                  <a:solidFill>
                    <a:srgbClr val="002060"/>
                  </a:solidFill>
                </a:rPr>
                <a:t>data</a:t>
              </a:r>
              <a:r>
                <a:rPr lang="de-DE" sz="2400" b="1" dirty="0" smtClean="0">
                  <a:solidFill>
                    <a:srgbClr val="002060"/>
                  </a:solidFill>
                </a:rPr>
                <a:t> </a:t>
              </a:r>
              <a:br>
                <a:rPr lang="de-DE" sz="2400" b="1" dirty="0" smtClean="0">
                  <a:solidFill>
                    <a:srgbClr val="002060"/>
                  </a:solidFill>
                </a:rPr>
              </a:br>
              <a:r>
                <a:rPr lang="de-DE" sz="2400" b="1" dirty="0" smtClean="0">
                  <a:solidFill>
                    <a:srgbClr val="002060"/>
                  </a:solidFill>
                </a:rPr>
                <a:t>not </a:t>
              </a:r>
              <a:r>
                <a:rPr lang="de-DE" sz="2400" b="1" dirty="0" err="1" smtClean="0">
                  <a:solidFill>
                    <a:srgbClr val="002060"/>
                  </a:solidFill>
                </a:rPr>
                <a:t>outlawed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19" name="Rectangle 13"/>
            <p:cNvSpPr>
              <a:spLocks noChangeArrowheads="1"/>
            </p:cNvSpPr>
            <p:nvPr/>
          </p:nvSpPr>
          <p:spPr bwMode="auto">
            <a:xfrm>
              <a:off x="2418256" y="5311749"/>
              <a:ext cx="1465375" cy="51883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commercial</a:t>
              </a:r>
              <a:endParaRPr lang="de-DE" sz="2400" b="1" dirty="0" smtClean="0">
                <a:solidFill>
                  <a:srgbClr val="002060"/>
                </a:solidFill>
                <a:latin typeface="+mn-lt"/>
              </a:endParaRPr>
            </a:p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markets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56" name="Rectangle 13"/>
            <p:cNvSpPr>
              <a:spLocks noChangeArrowheads="1"/>
            </p:cNvSpPr>
            <p:nvPr/>
          </p:nvSpPr>
          <p:spPr bwMode="auto">
            <a:xfrm>
              <a:off x="155335" y="6030939"/>
              <a:ext cx="3800219" cy="51883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smtClean="0">
                  <a:solidFill>
                    <a:srgbClr val="002060"/>
                  </a:solidFill>
                </a:rPr>
                <a:t>limited </a:t>
              </a:r>
              <a:r>
                <a:rPr lang="de-DE" sz="2400" b="1" dirty="0" err="1" smtClean="0">
                  <a:solidFill>
                    <a:srgbClr val="002060"/>
                  </a:solidFill>
                </a:rPr>
                <a:t>use</a:t>
              </a:r>
              <a:r>
                <a:rPr lang="de-DE" sz="2400" b="1" dirty="0" smtClean="0">
                  <a:solidFill>
                    <a:srgbClr val="002060"/>
                  </a:solidFill>
                </a:rPr>
                <a:t> </a:t>
              </a:r>
              <a:r>
                <a:rPr lang="de-DE" sz="2400" b="1" dirty="0" err="1" smtClean="0">
                  <a:solidFill>
                    <a:srgbClr val="002060"/>
                  </a:solidFill>
                </a:rPr>
                <a:t>of</a:t>
              </a:r>
              <a:r>
                <a:rPr lang="de-DE" sz="2400" b="1" dirty="0" smtClean="0">
                  <a:solidFill>
                    <a:srgbClr val="002060"/>
                  </a:solidFill>
                </a:rPr>
                <a:t> personal </a:t>
              </a:r>
              <a:r>
                <a:rPr lang="de-DE" sz="2400" b="1" dirty="0" err="1" smtClean="0">
                  <a:solidFill>
                    <a:srgbClr val="002060"/>
                  </a:solidFill>
                </a:rPr>
                <a:t>data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736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92473" y="2845941"/>
            <a:ext cx="2321959" cy="140755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rgbClr val="002060"/>
                </a:solidFill>
              </a:rPr>
              <a:t>right to privacy</a:t>
            </a:r>
          </a:p>
        </p:txBody>
      </p:sp>
      <p:sp>
        <p:nvSpPr>
          <p:cNvPr id="3" name="Ellipse 2"/>
          <p:cNvSpPr/>
          <p:nvPr/>
        </p:nvSpPr>
        <p:spPr>
          <a:xfrm>
            <a:off x="6719296" y="2784297"/>
            <a:ext cx="2321959" cy="161304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rgbClr val="002060"/>
                </a:solidFill>
              </a:rPr>
              <a:t>privacy: negotiable</a:t>
            </a:r>
          </a:p>
          <a:p>
            <a:pPr algn="ctr"/>
            <a:r>
              <a:rPr lang="en-US" sz="2200" b="1" dirty="0" smtClean="0">
                <a:solidFill>
                  <a:srgbClr val="002060"/>
                </a:solidFill>
              </a:rPr>
              <a:t>negligible  exploitable</a:t>
            </a:r>
            <a:endParaRPr lang="en-US" sz="2200" b="1" dirty="0">
              <a:solidFill>
                <a:srgbClr val="00206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441843" y="3030873"/>
            <a:ext cx="2393878" cy="114307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 smtClean="0">
                <a:solidFill>
                  <a:schemeClr val="bg1"/>
                </a:solidFill>
              </a:rPr>
              <a:t>regulatory principles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Pfeil nach rechts 4"/>
          <p:cNvSpPr/>
          <p:nvPr/>
        </p:nvSpPr>
        <p:spPr>
          <a:xfrm>
            <a:off x="2545212" y="3308279"/>
            <a:ext cx="896631" cy="512738"/>
          </a:xfrm>
          <a:prstGeom prst="rightArrow">
            <a:avLst/>
          </a:prstGeom>
          <a:solidFill>
            <a:srgbClr val="000053"/>
          </a:solidFill>
          <a:ln w="571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rechts 5"/>
          <p:cNvSpPr/>
          <p:nvPr/>
        </p:nvSpPr>
        <p:spPr>
          <a:xfrm>
            <a:off x="5928187" y="3308279"/>
            <a:ext cx="896631" cy="512738"/>
          </a:xfrm>
          <a:prstGeom prst="rightArrow">
            <a:avLst/>
          </a:prstGeom>
          <a:solidFill>
            <a:srgbClr val="000053"/>
          </a:solidFill>
          <a:ln w="571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11" name="Gruppieren 36"/>
          <p:cNvGrpSpPr/>
          <p:nvPr/>
        </p:nvGrpSpPr>
        <p:grpSpPr>
          <a:xfrm>
            <a:off x="4646698" y="5239820"/>
            <a:ext cx="3788384" cy="1335641"/>
            <a:chOff x="4646698" y="5239820"/>
            <a:chExt cx="3788384" cy="1335641"/>
          </a:xfrm>
        </p:grpSpPr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4646698" y="5661061"/>
              <a:ext cx="1465375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dis</a:t>
              </a: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abling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6431622" y="5239820"/>
              <a:ext cx="2003460" cy="133564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text</a:t>
              </a:r>
              <a:r>
                <a:rPr lang="de-DE" sz="2400" b="1" dirty="0" smtClean="0">
                  <a:solidFill>
                    <a:srgbClr val="002060"/>
                  </a:solidFill>
                </a:rPr>
                <a:t> </a:t>
              </a:r>
              <a:r>
                <a:rPr lang="de-DE" sz="2400" b="1" dirty="0" err="1" smtClean="0">
                  <a:solidFill>
                    <a:srgbClr val="002060"/>
                  </a:solidFill>
                </a:rPr>
                <a:t>and</a:t>
              </a:r>
              <a:r>
                <a:rPr lang="de-DE" sz="2400" b="1" dirty="0" smtClean="0">
                  <a:solidFill>
                    <a:srgbClr val="002060"/>
                  </a:solidFill>
                </a:rPr>
                <a:t> </a:t>
              </a:r>
            </a:p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data</a:t>
              </a:r>
              <a:r>
                <a:rPr lang="de-DE" sz="2400" b="1" dirty="0" smtClean="0">
                  <a:solidFill>
                    <a:srgbClr val="002060"/>
                  </a:solidFill>
                </a:rPr>
                <a:t> </a:t>
              </a:r>
              <a:r>
                <a:rPr lang="de-DE" sz="2400" b="1" dirty="0" err="1" smtClean="0">
                  <a:solidFill>
                    <a:srgbClr val="002060"/>
                  </a:solidFill>
                </a:rPr>
                <a:t>mining</a:t>
              </a:r>
              <a:endParaRPr lang="de-DE" sz="2400" b="1" dirty="0" smtClean="0">
                <a:solidFill>
                  <a:srgbClr val="002060"/>
                </a:solidFill>
              </a:endParaRPr>
            </a:p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profiling</a:t>
              </a:r>
              <a:endParaRPr lang="de-DE" sz="2400" b="1" dirty="0" smtClean="0">
                <a:solidFill>
                  <a:srgbClr val="002060"/>
                </a:solidFill>
              </a:endParaRPr>
            </a:p>
            <a:p>
              <a:pPr algn="ctr" eaLnBrk="0" hangingPunct="0">
                <a:buFont typeface="Wingdings" pitchFamily="2" charset="2"/>
                <a:buNone/>
              </a:pP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</p:grpSp>
      <p:grpSp>
        <p:nvGrpSpPr>
          <p:cNvPr id="13" name="Gruppieren 37"/>
          <p:cNvGrpSpPr/>
          <p:nvPr/>
        </p:nvGrpSpPr>
        <p:grpSpPr>
          <a:xfrm>
            <a:off x="308389" y="5167685"/>
            <a:ext cx="3661261" cy="1192018"/>
            <a:chOff x="308389" y="5167685"/>
            <a:chExt cx="3661261" cy="1192018"/>
          </a:xfrm>
        </p:grpSpPr>
        <p:sp>
          <p:nvSpPr>
            <p:cNvPr id="18" name="Rectangle 13"/>
            <p:cNvSpPr>
              <a:spLocks noChangeArrowheads="1"/>
            </p:cNvSpPr>
            <p:nvPr/>
          </p:nvSpPr>
          <p:spPr bwMode="auto">
            <a:xfrm>
              <a:off x="308389" y="5167685"/>
              <a:ext cx="1980132" cy="119201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free</a:t>
              </a:r>
              <a:r>
                <a:rPr lang="de-DE" sz="2400" b="1" dirty="0" smtClean="0">
                  <a:solidFill>
                    <a:srgbClr val="002060"/>
                  </a:solidFill>
                </a:rPr>
                <a:t> </a:t>
              </a:r>
              <a:r>
                <a:rPr lang="de-DE" sz="2400" b="1" dirty="0" err="1" smtClean="0">
                  <a:solidFill>
                    <a:srgbClr val="002060"/>
                  </a:solidFill>
                </a:rPr>
                <a:t>flow</a:t>
              </a:r>
              <a:r>
                <a:rPr lang="de-DE" sz="2400" b="1" dirty="0" smtClean="0">
                  <a:solidFill>
                    <a:srgbClr val="002060"/>
                  </a:solidFill>
                </a:rPr>
                <a:t>/ex-</a:t>
              </a:r>
              <a:br>
                <a:rPr lang="de-DE" sz="2400" b="1" dirty="0" smtClean="0">
                  <a:solidFill>
                    <a:srgbClr val="002060"/>
                  </a:solidFill>
                </a:rPr>
              </a:br>
              <a:r>
                <a:rPr lang="de-DE" sz="2400" b="1" dirty="0" err="1" smtClean="0">
                  <a:solidFill>
                    <a:srgbClr val="002060"/>
                  </a:solidFill>
                </a:rPr>
                <a:t>ploitation</a:t>
              </a:r>
              <a:r>
                <a:rPr lang="de-DE" sz="2400" b="1" dirty="0" smtClean="0">
                  <a:solidFill>
                    <a:srgbClr val="002060"/>
                  </a:solidFill>
                </a:rPr>
                <a:t> </a:t>
              </a:r>
              <a:r>
                <a:rPr lang="de-DE" sz="2400" b="1" dirty="0" err="1" smtClean="0">
                  <a:solidFill>
                    <a:srgbClr val="002060"/>
                  </a:solidFill>
                </a:rPr>
                <a:t>of</a:t>
              </a:r>
              <a:r>
                <a:rPr lang="de-DE" sz="2400" b="1" dirty="0" smtClean="0">
                  <a:solidFill>
                    <a:srgbClr val="002060"/>
                  </a:solidFill>
                </a:rPr>
                <a:t> </a:t>
              </a:r>
            </a:p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smtClean="0">
                  <a:solidFill>
                    <a:srgbClr val="002060"/>
                  </a:solidFill>
                </a:rPr>
                <a:t>p</a:t>
              </a:r>
              <a:r>
                <a:rPr lang="de-DE" sz="2400" b="1" dirty="0" smtClean="0">
                  <a:solidFill>
                    <a:srgbClr val="002060"/>
                  </a:solidFill>
                  <a:latin typeface="+mn-lt"/>
                </a:rPr>
                <a:t>ersonal </a:t>
              </a: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data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19" name="Rectangle 13"/>
            <p:cNvSpPr>
              <a:spLocks noChangeArrowheads="1"/>
            </p:cNvSpPr>
            <p:nvPr/>
          </p:nvSpPr>
          <p:spPr bwMode="auto">
            <a:xfrm>
              <a:off x="2504275" y="5352841"/>
              <a:ext cx="1465375" cy="647272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commercial</a:t>
              </a:r>
              <a:endParaRPr lang="de-DE" sz="2400" b="1" dirty="0" smtClean="0">
                <a:solidFill>
                  <a:srgbClr val="002060"/>
                </a:solidFill>
                <a:latin typeface="+mn-lt"/>
              </a:endParaRPr>
            </a:p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markets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</p:grpSp>
      <p:grpSp>
        <p:nvGrpSpPr>
          <p:cNvPr id="20" name="Gruppieren 53"/>
          <p:cNvGrpSpPr/>
          <p:nvPr/>
        </p:nvGrpSpPr>
        <p:grpSpPr>
          <a:xfrm>
            <a:off x="1809464" y="1921267"/>
            <a:ext cx="2074167" cy="924674"/>
            <a:chOff x="1809464" y="1921267"/>
            <a:chExt cx="2074167" cy="924674"/>
          </a:xfrm>
        </p:grpSpPr>
        <p:sp>
          <p:nvSpPr>
            <p:cNvPr id="7" name="Rectangle 13"/>
            <p:cNvSpPr>
              <a:spLocks noChangeArrowheads="1"/>
            </p:cNvSpPr>
            <p:nvPr/>
          </p:nvSpPr>
          <p:spPr bwMode="auto">
            <a:xfrm>
              <a:off x="1809464" y="1921267"/>
              <a:ext cx="958113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norms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cxnSp>
          <p:nvCxnSpPr>
            <p:cNvPr id="43" name="Gerade Verbindung mit Pfeil 42"/>
            <p:cNvCxnSpPr/>
            <p:nvPr/>
          </p:nvCxnSpPr>
          <p:spPr>
            <a:xfrm>
              <a:off x="2767577" y="2208514"/>
              <a:ext cx="1116054" cy="637427"/>
            </a:xfrm>
            <a:prstGeom prst="straightConnector1">
              <a:avLst/>
            </a:prstGeom>
            <a:ln w="76200">
              <a:solidFill>
                <a:srgbClr val="00206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uppieren 55"/>
          <p:cNvGrpSpPr/>
          <p:nvPr/>
        </p:nvGrpSpPr>
        <p:grpSpPr>
          <a:xfrm>
            <a:off x="5746033" y="4253500"/>
            <a:ext cx="1465375" cy="862815"/>
            <a:chOff x="5746033" y="4253500"/>
            <a:chExt cx="1465375" cy="862815"/>
          </a:xfrm>
        </p:grpSpPr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5746033" y="4829068"/>
              <a:ext cx="1465375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technology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cxnSp>
          <p:nvCxnSpPr>
            <p:cNvPr id="44" name="Gerade Verbindung mit Pfeil 43"/>
            <p:cNvCxnSpPr/>
            <p:nvPr/>
          </p:nvCxnSpPr>
          <p:spPr>
            <a:xfrm flipH="1" flipV="1">
              <a:off x="5746033" y="4253500"/>
              <a:ext cx="880797" cy="575568"/>
            </a:xfrm>
            <a:prstGeom prst="straightConnector1">
              <a:avLst/>
            </a:prstGeom>
            <a:ln w="76200">
              <a:solidFill>
                <a:srgbClr val="00206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uppieren 54"/>
          <p:cNvGrpSpPr/>
          <p:nvPr/>
        </p:nvGrpSpPr>
        <p:grpSpPr>
          <a:xfrm>
            <a:off x="5615354" y="1797440"/>
            <a:ext cx="1632536" cy="1068298"/>
            <a:chOff x="5578872" y="1777643"/>
            <a:chExt cx="1632536" cy="1068298"/>
          </a:xfrm>
        </p:grpSpPr>
        <p:sp>
          <p:nvSpPr>
            <p:cNvPr id="8" name="Rectangle 13"/>
            <p:cNvSpPr>
              <a:spLocks noChangeArrowheads="1"/>
            </p:cNvSpPr>
            <p:nvPr/>
          </p:nvSpPr>
          <p:spPr bwMode="auto">
            <a:xfrm>
              <a:off x="6253295" y="1777643"/>
              <a:ext cx="958113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law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cxnSp>
          <p:nvCxnSpPr>
            <p:cNvPr id="45" name="Gerade Verbindung mit Pfeil 44"/>
            <p:cNvCxnSpPr/>
            <p:nvPr/>
          </p:nvCxnSpPr>
          <p:spPr>
            <a:xfrm flipH="1">
              <a:off x="5578872" y="2208514"/>
              <a:ext cx="1153480" cy="637427"/>
            </a:xfrm>
            <a:prstGeom prst="straightConnector1">
              <a:avLst/>
            </a:prstGeom>
            <a:ln w="76200">
              <a:solidFill>
                <a:srgbClr val="00206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uppieren 56"/>
          <p:cNvGrpSpPr/>
          <p:nvPr/>
        </p:nvGrpSpPr>
        <p:grpSpPr>
          <a:xfrm>
            <a:off x="1556436" y="4253500"/>
            <a:ext cx="2197460" cy="862815"/>
            <a:chOff x="1556436" y="4253500"/>
            <a:chExt cx="2197460" cy="862815"/>
          </a:xfrm>
        </p:grpSpPr>
        <p:sp>
          <p:nvSpPr>
            <p:cNvPr id="9" name="Rectangle 13"/>
            <p:cNvSpPr>
              <a:spLocks noChangeArrowheads="1"/>
            </p:cNvSpPr>
            <p:nvPr/>
          </p:nvSpPr>
          <p:spPr bwMode="auto">
            <a:xfrm>
              <a:off x="1556436" y="4829068"/>
              <a:ext cx="958113" cy="28724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markets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cxnSp>
          <p:nvCxnSpPr>
            <p:cNvPr id="46" name="Gerade Verbindung mit Pfeil 45"/>
            <p:cNvCxnSpPr/>
            <p:nvPr/>
          </p:nvCxnSpPr>
          <p:spPr>
            <a:xfrm flipV="1">
              <a:off x="2695653" y="4253500"/>
              <a:ext cx="1058243" cy="657760"/>
            </a:xfrm>
            <a:prstGeom prst="straightConnector1">
              <a:avLst/>
            </a:prstGeom>
            <a:ln w="76200">
              <a:solidFill>
                <a:srgbClr val="00206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750013" y="482134"/>
            <a:ext cx="3247939" cy="13153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buFont typeface="Wingdings" pitchFamily="2" charset="2"/>
              <a:buNone/>
            </a:pPr>
            <a:r>
              <a:rPr lang="de-DE" sz="2400" b="1" dirty="0" err="1" smtClean="0">
                <a:solidFill>
                  <a:srgbClr val="002060"/>
                </a:solidFill>
              </a:rPr>
              <a:t>privacy</a:t>
            </a:r>
            <a:r>
              <a:rPr lang="de-DE" sz="2400" b="1" dirty="0" smtClean="0">
                <a:solidFill>
                  <a:srgbClr val="002060"/>
                </a:solidFill>
              </a:rPr>
              <a:t>: obsolet</a:t>
            </a:r>
            <a:br>
              <a:rPr lang="de-DE" sz="2400" b="1" dirty="0" smtClean="0">
                <a:solidFill>
                  <a:srgbClr val="002060"/>
                </a:solidFill>
              </a:rPr>
            </a:br>
            <a:r>
              <a:rPr lang="de-DE" sz="2400" b="1" dirty="0" smtClean="0">
                <a:solidFill>
                  <a:srgbClr val="002060"/>
                </a:solidFill>
              </a:rPr>
              <a:t>personal </a:t>
            </a:r>
            <a:r>
              <a:rPr lang="de-DE" sz="2400" b="1" dirty="0" err="1" smtClean="0">
                <a:solidFill>
                  <a:srgbClr val="002060"/>
                </a:solidFill>
              </a:rPr>
              <a:t>data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smtClean="0">
                <a:solidFill>
                  <a:srgbClr val="002060"/>
                </a:solidFill>
                <a:latin typeface="+mn-lt"/>
              </a:rPr>
              <a:t>a </a:t>
            </a:r>
            <a:r>
              <a:rPr lang="de-DE" sz="2400" b="1" dirty="0" err="1" smtClean="0">
                <a:solidFill>
                  <a:srgbClr val="002060"/>
                </a:solidFill>
                <a:latin typeface="+mn-lt"/>
              </a:rPr>
              <a:t>currency</a:t>
            </a:r>
            <a:endParaRPr lang="de-DE" sz="2400" b="1" dirty="0">
              <a:solidFill>
                <a:srgbClr val="002060"/>
              </a:solidFill>
              <a:latin typeface="+mn-lt"/>
            </a:endParaRPr>
          </a:p>
        </p:txBody>
      </p:sp>
      <p:grpSp>
        <p:nvGrpSpPr>
          <p:cNvPr id="24" name="Gruppieren 34"/>
          <p:cNvGrpSpPr/>
          <p:nvPr/>
        </p:nvGrpSpPr>
        <p:grpSpPr>
          <a:xfrm>
            <a:off x="4161035" y="61649"/>
            <a:ext cx="2876763" cy="1570982"/>
            <a:chOff x="4161035" y="61649"/>
            <a:chExt cx="2876763" cy="1570982"/>
          </a:xfrm>
        </p:grpSpPr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4966247" y="61649"/>
              <a:ext cx="1465375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legislation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48" name="Rectangle 13"/>
            <p:cNvSpPr>
              <a:spLocks noChangeArrowheads="1"/>
            </p:cNvSpPr>
            <p:nvPr/>
          </p:nvSpPr>
          <p:spPr bwMode="auto">
            <a:xfrm>
              <a:off x="4161035" y="400697"/>
              <a:ext cx="2876763" cy="123193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free</a:t>
              </a:r>
              <a:r>
                <a:rPr lang="de-DE" sz="2400" b="1" dirty="0" smtClean="0">
                  <a:solidFill>
                    <a:srgbClr val="002060"/>
                  </a:solidFill>
                </a:rPr>
                <a:t> </a:t>
              </a:r>
              <a:r>
                <a:rPr lang="de-DE" sz="2400" b="1" dirty="0" err="1" smtClean="0">
                  <a:solidFill>
                    <a:srgbClr val="002060"/>
                  </a:solidFill>
                </a:rPr>
                <a:t>markets</a:t>
              </a:r>
              <a:r>
                <a:rPr lang="de-DE" sz="2400" b="1" dirty="0" smtClean="0">
                  <a:solidFill>
                    <a:srgbClr val="002060"/>
                  </a:solidFill>
                </a:rPr>
                <a:t> </a:t>
              </a:r>
              <a:r>
                <a:rPr lang="de-DE" sz="2400" b="1" dirty="0" err="1" smtClean="0">
                  <a:solidFill>
                    <a:srgbClr val="002060"/>
                  </a:solidFill>
                </a:rPr>
                <a:t>treaties</a:t>
              </a:r>
              <a:r>
                <a:rPr lang="de-DE" sz="2400" b="1" dirty="0" smtClean="0">
                  <a:solidFill>
                    <a:srgbClr val="002060"/>
                  </a:solidFill>
                </a:rPr>
                <a:t/>
              </a:r>
              <a:br>
                <a:rPr lang="de-DE" sz="2400" b="1" dirty="0" smtClean="0">
                  <a:solidFill>
                    <a:srgbClr val="002060"/>
                  </a:solidFill>
                </a:rPr>
              </a:br>
              <a:r>
                <a:rPr lang="de-DE" sz="2400" b="1" dirty="0" err="1" smtClean="0">
                  <a:solidFill>
                    <a:srgbClr val="002060"/>
                  </a:solidFill>
                </a:rPr>
                <a:t>reinforced</a:t>
              </a:r>
              <a:endParaRPr lang="de-DE" sz="2400" b="1" dirty="0" smtClean="0">
                <a:solidFill>
                  <a:srgbClr val="002060"/>
                </a:solidFill>
              </a:endParaRPr>
            </a:p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s</a:t>
              </a: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ecurity</a:t>
              </a:r>
              <a:r>
                <a:rPr lang="de-DE" sz="2400" b="1" dirty="0" smtClean="0">
                  <a:solidFill>
                    <a:srgbClr val="002060"/>
                  </a:solidFill>
                  <a:latin typeface="+mn-lt"/>
                </a:rPr>
                <a:t> </a:t>
              </a:r>
              <a:r>
                <a:rPr lang="de-DE" sz="2400" b="1" dirty="0" err="1" smtClean="0">
                  <a:solidFill>
                    <a:srgbClr val="002060"/>
                  </a:solidFill>
                </a:rPr>
                <a:t>laws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736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92473" y="2845941"/>
            <a:ext cx="2321959" cy="140755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rgbClr val="002060"/>
                </a:solidFill>
              </a:rPr>
              <a:t>right to privacy</a:t>
            </a:r>
          </a:p>
        </p:txBody>
      </p:sp>
      <p:sp>
        <p:nvSpPr>
          <p:cNvPr id="3" name="Ellipse 2"/>
          <p:cNvSpPr/>
          <p:nvPr/>
        </p:nvSpPr>
        <p:spPr>
          <a:xfrm>
            <a:off x="6719296" y="2784297"/>
            <a:ext cx="2321959" cy="140755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rgbClr val="002060"/>
                </a:solidFill>
              </a:rPr>
              <a:t>privacy: negotiable</a:t>
            </a:r>
          </a:p>
          <a:p>
            <a:pPr algn="ctr"/>
            <a:r>
              <a:rPr lang="en-US" sz="2200" b="1" dirty="0" smtClean="0">
                <a:solidFill>
                  <a:srgbClr val="002060"/>
                </a:solidFill>
              </a:rPr>
              <a:t>negligible  exploitable</a:t>
            </a:r>
            <a:endParaRPr lang="en-US" sz="2200" b="1" dirty="0">
              <a:solidFill>
                <a:srgbClr val="00206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441843" y="3030873"/>
            <a:ext cx="2393878" cy="114307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 smtClean="0">
                <a:solidFill>
                  <a:schemeClr val="bg1"/>
                </a:solidFill>
              </a:rPr>
              <a:t>regulatory principles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Pfeil nach rechts 4"/>
          <p:cNvSpPr/>
          <p:nvPr/>
        </p:nvSpPr>
        <p:spPr>
          <a:xfrm>
            <a:off x="2545212" y="3308279"/>
            <a:ext cx="896631" cy="512738"/>
          </a:xfrm>
          <a:prstGeom prst="rightArrow">
            <a:avLst/>
          </a:prstGeom>
          <a:solidFill>
            <a:srgbClr val="000053"/>
          </a:solidFill>
          <a:ln w="571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rechts 5"/>
          <p:cNvSpPr/>
          <p:nvPr/>
        </p:nvSpPr>
        <p:spPr>
          <a:xfrm>
            <a:off x="5928187" y="3308279"/>
            <a:ext cx="896631" cy="512738"/>
          </a:xfrm>
          <a:prstGeom prst="rightArrow">
            <a:avLst/>
          </a:prstGeom>
          <a:solidFill>
            <a:srgbClr val="000053"/>
          </a:solidFill>
          <a:ln w="571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11" name="Gruppieren 36"/>
          <p:cNvGrpSpPr/>
          <p:nvPr/>
        </p:nvGrpSpPr>
        <p:grpSpPr>
          <a:xfrm>
            <a:off x="4646698" y="5239820"/>
            <a:ext cx="3788384" cy="1335641"/>
            <a:chOff x="4646698" y="5239820"/>
            <a:chExt cx="3788384" cy="1335641"/>
          </a:xfrm>
        </p:grpSpPr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4646698" y="5661061"/>
              <a:ext cx="1465375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dis</a:t>
              </a: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abling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6431622" y="5239820"/>
              <a:ext cx="2003460" cy="133564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text</a:t>
              </a:r>
              <a:r>
                <a:rPr lang="de-DE" sz="2400" b="1" dirty="0" smtClean="0">
                  <a:solidFill>
                    <a:srgbClr val="002060"/>
                  </a:solidFill>
                </a:rPr>
                <a:t> </a:t>
              </a:r>
              <a:r>
                <a:rPr lang="de-DE" sz="2400" b="1" dirty="0" err="1" smtClean="0">
                  <a:solidFill>
                    <a:srgbClr val="002060"/>
                  </a:solidFill>
                </a:rPr>
                <a:t>and</a:t>
              </a:r>
              <a:r>
                <a:rPr lang="de-DE" sz="2400" b="1" dirty="0" smtClean="0">
                  <a:solidFill>
                    <a:srgbClr val="002060"/>
                  </a:solidFill>
                </a:rPr>
                <a:t> </a:t>
              </a:r>
            </a:p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data</a:t>
              </a:r>
              <a:r>
                <a:rPr lang="de-DE" sz="2400" b="1" dirty="0" smtClean="0">
                  <a:solidFill>
                    <a:srgbClr val="002060"/>
                  </a:solidFill>
                </a:rPr>
                <a:t> </a:t>
              </a:r>
              <a:r>
                <a:rPr lang="de-DE" sz="2400" b="1" dirty="0" err="1" smtClean="0">
                  <a:solidFill>
                    <a:srgbClr val="002060"/>
                  </a:solidFill>
                </a:rPr>
                <a:t>mining</a:t>
              </a:r>
              <a:endParaRPr lang="de-DE" sz="2400" b="1" dirty="0" smtClean="0">
                <a:solidFill>
                  <a:srgbClr val="002060"/>
                </a:solidFill>
              </a:endParaRPr>
            </a:p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profiling</a:t>
              </a:r>
              <a:endParaRPr lang="de-DE" sz="2400" b="1" dirty="0" smtClean="0">
                <a:solidFill>
                  <a:srgbClr val="002060"/>
                </a:solidFill>
              </a:endParaRPr>
            </a:p>
            <a:p>
              <a:pPr algn="ctr" eaLnBrk="0" hangingPunct="0">
                <a:buFont typeface="Wingdings" pitchFamily="2" charset="2"/>
                <a:buNone/>
              </a:pP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</p:grpSp>
      <p:grpSp>
        <p:nvGrpSpPr>
          <p:cNvPr id="13" name="Gruppieren 37"/>
          <p:cNvGrpSpPr/>
          <p:nvPr/>
        </p:nvGrpSpPr>
        <p:grpSpPr>
          <a:xfrm>
            <a:off x="308389" y="5167685"/>
            <a:ext cx="3661261" cy="1192018"/>
            <a:chOff x="308389" y="5167685"/>
            <a:chExt cx="3661261" cy="1192018"/>
          </a:xfrm>
        </p:grpSpPr>
        <p:sp>
          <p:nvSpPr>
            <p:cNvPr id="18" name="Rectangle 13"/>
            <p:cNvSpPr>
              <a:spLocks noChangeArrowheads="1"/>
            </p:cNvSpPr>
            <p:nvPr/>
          </p:nvSpPr>
          <p:spPr bwMode="auto">
            <a:xfrm>
              <a:off x="308389" y="5167685"/>
              <a:ext cx="1980132" cy="119201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free</a:t>
              </a:r>
              <a:r>
                <a:rPr lang="de-DE" sz="2400" b="1" dirty="0" smtClean="0">
                  <a:solidFill>
                    <a:srgbClr val="002060"/>
                  </a:solidFill>
                </a:rPr>
                <a:t> </a:t>
              </a:r>
              <a:r>
                <a:rPr lang="de-DE" sz="2400" b="1" dirty="0" err="1" smtClean="0">
                  <a:solidFill>
                    <a:srgbClr val="002060"/>
                  </a:solidFill>
                </a:rPr>
                <a:t>flow</a:t>
              </a:r>
              <a:r>
                <a:rPr lang="de-DE" sz="2400" b="1" dirty="0" smtClean="0">
                  <a:solidFill>
                    <a:srgbClr val="002060"/>
                  </a:solidFill>
                </a:rPr>
                <a:t>/ex-</a:t>
              </a:r>
              <a:br>
                <a:rPr lang="de-DE" sz="2400" b="1" dirty="0" smtClean="0">
                  <a:solidFill>
                    <a:srgbClr val="002060"/>
                  </a:solidFill>
                </a:rPr>
              </a:br>
              <a:r>
                <a:rPr lang="de-DE" sz="2400" b="1" dirty="0" err="1" smtClean="0">
                  <a:solidFill>
                    <a:srgbClr val="002060"/>
                  </a:solidFill>
                </a:rPr>
                <a:t>ploitation</a:t>
              </a:r>
              <a:r>
                <a:rPr lang="de-DE" sz="2400" b="1" dirty="0" smtClean="0">
                  <a:solidFill>
                    <a:srgbClr val="002060"/>
                  </a:solidFill>
                </a:rPr>
                <a:t> </a:t>
              </a:r>
              <a:r>
                <a:rPr lang="de-DE" sz="2400" b="1" dirty="0" err="1" smtClean="0">
                  <a:solidFill>
                    <a:srgbClr val="002060"/>
                  </a:solidFill>
                </a:rPr>
                <a:t>of</a:t>
              </a:r>
              <a:r>
                <a:rPr lang="de-DE" sz="2400" b="1" dirty="0" smtClean="0">
                  <a:solidFill>
                    <a:srgbClr val="002060"/>
                  </a:solidFill>
                </a:rPr>
                <a:t> </a:t>
              </a:r>
            </a:p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smtClean="0">
                  <a:solidFill>
                    <a:srgbClr val="002060"/>
                  </a:solidFill>
                </a:rPr>
                <a:t>p</a:t>
              </a:r>
              <a:r>
                <a:rPr lang="de-DE" sz="2400" b="1" dirty="0" smtClean="0">
                  <a:solidFill>
                    <a:srgbClr val="002060"/>
                  </a:solidFill>
                  <a:latin typeface="+mn-lt"/>
                </a:rPr>
                <a:t>ersonal </a:t>
              </a: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data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19" name="Rectangle 13"/>
            <p:cNvSpPr>
              <a:spLocks noChangeArrowheads="1"/>
            </p:cNvSpPr>
            <p:nvPr/>
          </p:nvSpPr>
          <p:spPr bwMode="auto">
            <a:xfrm>
              <a:off x="2504275" y="5352841"/>
              <a:ext cx="1465375" cy="64727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commercial</a:t>
              </a:r>
              <a:endParaRPr lang="de-DE" sz="2400" b="1" dirty="0" smtClean="0">
                <a:solidFill>
                  <a:srgbClr val="002060"/>
                </a:solidFill>
                <a:latin typeface="+mn-lt"/>
              </a:endParaRPr>
            </a:p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markets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</p:grpSp>
      <p:grpSp>
        <p:nvGrpSpPr>
          <p:cNvPr id="15" name="Gruppieren 53"/>
          <p:cNvGrpSpPr/>
          <p:nvPr/>
        </p:nvGrpSpPr>
        <p:grpSpPr>
          <a:xfrm>
            <a:off x="1809464" y="1921267"/>
            <a:ext cx="2074167" cy="924674"/>
            <a:chOff x="1809464" y="1921267"/>
            <a:chExt cx="2074167" cy="924674"/>
          </a:xfrm>
        </p:grpSpPr>
        <p:sp>
          <p:nvSpPr>
            <p:cNvPr id="7" name="Rectangle 13"/>
            <p:cNvSpPr>
              <a:spLocks noChangeArrowheads="1"/>
            </p:cNvSpPr>
            <p:nvPr/>
          </p:nvSpPr>
          <p:spPr bwMode="auto">
            <a:xfrm>
              <a:off x="1809464" y="1921267"/>
              <a:ext cx="958113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norms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cxnSp>
          <p:nvCxnSpPr>
            <p:cNvPr id="43" name="Gerade Verbindung mit Pfeil 42"/>
            <p:cNvCxnSpPr/>
            <p:nvPr/>
          </p:nvCxnSpPr>
          <p:spPr>
            <a:xfrm>
              <a:off x="2767577" y="2208514"/>
              <a:ext cx="1116054" cy="637427"/>
            </a:xfrm>
            <a:prstGeom prst="straightConnector1">
              <a:avLst/>
            </a:prstGeom>
            <a:ln w="76200">
              <a:solidFill>
                <a:srgbClr val="00206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uppieren 55"/>
          <p:cNvGrpSpPr/>
          <p:nvPr/>
        </p:nvGrpSpPr>
        <p:grpSpPr>
          <a:xfrm>
            <a:off x="5746033" y="4253500"/>
            <a:ext cx="1465375" cy="862815"/>
            <a:chOff x="5746033" y="4253500"/>
            <a:chExt cx="1465375" cy="862815"/>
          </a:xfrm>
        </p:grpSpPr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5746033" y="4829068"/>
              <a:ext cx="1465375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technology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cxnSp>
          <p:nvCxnSpPr>
            <p:cNvPr id="44" name="Gerade Verbindung mit Pfeil 43"/>
            <p:cNvCxnSpPr/>
            <p:nvPr/>
          </p:nvCxnSpPr>
          <p:spPr>
            <a:xfrm flipH="1" flipV="1">
              <a:off x="5746033" y="4253500"/>
              <a:ext cx="880797" cy="575568"/>
            </a:xfrm>
            <a:prstGeom prst="straightConnector1">
              <a:avLst/>
            </a:prstGeom>
            <a:ln w="76200">
              <a:solidFill>
                <a:srgbClr val="00206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uppieren 54"/>
          <p:cNvGrpSpPr/>
          <p:nvPr/>
        </p:nvGrpSpPr>
        <p:grpSpPr>
          <a:xfrm>
            <a:off x="5615354" y="1797440"/>
            <a:ext cx="1632536" cy="1068298"/>
            <a:chOff x="5578872" y="1777643"/>
            <a:chExt cx="1632536" cy="1068298"/>
          </a:xfrm>
        </p:grpSpPr>
        <p:sp>
          <p:nvSpPr>
            <p:cNvPr id="8" name="Rectangle 13"/>
            <p:cNvSpPr>
              <a:spLocks noChangeArrowheads="1"/>
            </p:cNvSpPr>
            <p:nvPr/>
          </p:nvSpPr>
          <p:spPr bwMode="auto">
            <a:xfrm>
              <a:off x="6253295" y="1777643"/>
              <a:ext cx="958113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law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cxnSp>
          <p:nvCxnSpPr>
            <p:cNvPr id="45" name="Gerade Verbindung mit Pfeil 44"/>
            <p:cNvCxnSpPr/>
            <p:nvPr/>
          </p:nvCxnSpPr>
          <p:spPr>
            <a:xfrm flipH="1">
              <a:off x="5578872" y="2208514"/>
              <a:ext cx="1153480" cy="637427"/>
            </a:xfrm>
            <a:prstGeom prst="straightConnector1">
              <a:avLst/>
            </a:prstGeom>
            <a:ln w="76200">
              <a:solidFill>
                <a:srgbClr val="00206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uppieren 56"/>
          <p:cNvGrpSpPr/>
          <p:nvPr/>
        </p:nvGrpSpPr>
        <p:grpSpPr>
          <a:xfrm>
            <a:off x="1556436" y="4253500"/>
            <a:ext cx="2197460" cy="862815"/>
            <a:chOff x="1556436" y="4253500"/>
            <a:chExt cx="2197460" cy="862815"/>
          </a:xfrm>
        </p:grpSpPr>
        <p:sp>
          <p:nvSpPr>
            <p:cNvPr id="9" name="Rectangle 13"/>
            <p:cNvSpPr>
              <a:spLocks noChangeArrowheads="1"/>
            </p:cNvSpPr>
            <p:nvPr/>
          </p:nvSpPr>
          <p:spPr bwMode="auto">
            <a:xfrm>
              <a:off x="1556436" y="4829068"/>
              <a:ext cx="958113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markets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cxnSp>
          <p:nvCxnSpPr>
            <p:cNvPr id="46" name="Gerade Verbindung mit Pfeil 45"/>
            <p:cNvCxnSpPr/>
            <p:nvPr/>
          </p:nvCxnSpPr>
          <p:spPr>
            <a:xfrm flipV="1">
              <a:off x="2695653" y="4253500"/>
              <a:ext cx="1058243" cy="657760"/>
            </a:xfrm>
            <a:prstGeom prst="straightConnector1">
              <a:avLst/>
            </a:prstGeom>
            <a:ln w="76200">
              <a:solidFill>
                <a:srgbClr val="00206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750013" y="482134"/>
            <a:ext cx="3247939" cy="13153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buFont typeface="Wingdings" pitchFamily="2" charset="2"/>
              <a:buNone/>
            </a:pPr>
            <a:r>
              <a:rPr lang="de-DE" sz="2400" b="1" dirty="0" err="1" smtClean="0">
                <a:solidFill>
                  <a:srgbClr val="002060"/>
                </a:solidFill>
              </a:rPr>
              <a:t>privacy</a:t>
            </a:r>
            <a:r>
              <a:rPr lang="de-DE" sz="2400" b="1" dirty="0" smtClean="0">
                <a:solidFill>
                  <a:srgbClr val="002060"/>
                </a:solidFill>
              </a:rPr>
              <a:t>: obsolet</a:t>
            </a:r>
          </a:p>
          <a:p>
            <a:pPr algn="ctr" eaLnBrk="0" hangingPunct="0">
              <a:buFont typeface="Wingdings" pitchFamily="2" charset="2"/>
              <a:buNone/>
            </a:pPr>
            <a:r>
              <a:rPr lang="de-DE" sz="2400" b="1" dirty="0" err="1" smtClean="0">
                <a:solidFill>
                  <a:srgbClr val="002060"/>
                </a:solidFill>
              </a:rPr>
              <a:t>security</a:t>
            </a:r>
            <a:r>
              <a:rPr lang="de-DE" sz="2400" b="1" dirty="0" smtClean="0">
                <a:solidFill>
                  <a:srgbClr val="002060"/>
                </a:solidFill>
              </a:rPr>
              <a:t/>
            </a:r>
            <a:br>
              <a:rPr lang="de-DE" sz="2400" b="1" dirty="0" smtClean="0">
                <a:solidFill>
                  <a:srgbClr val="002060"/>
                </a:solidFill>
              </a:rPr>
            </a:br>
            <a:r>
              <a:rPr lang="de-DE" sz="2400" b="1" dirty="0" smtClean="0">
                <a:solidFill>
                  <a:srgbClr val="002060"/>
                </a:solidFill>
              </a:rPr>
              <a:t>personal </a:t>
            </a:r>
            <a:r>
              <a:rPr lang="de-DE" sz="2400" b="1" dirty="0" err="1" smtClean="0">
                <a:solidFill>
                  <a:srgbClr val="002060"/>
                </a:solidFill>
              </a:rPr>
              <a:t>data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smtClean="0">
                <a:solidFill>
                  <a:srgbClr val="002060"/>
                </a:solidFill>
                <a:latin typeface="+mn-lt"/>
              </a:rPr>
              <a:t>a </a:t>
            </a:r>
            <a:r>
              <a:rPr lang="de-DE" sz="2400" b="1" dirty="0" err="1" smtClean="0">
                <a:solidFill>
                  <a:srgbClr val="002060"/>
                </a:solidFill>
                <a:latin typeface="+mn-lt"/>
              </a:rPr>
              <a:t>currency</a:t>
            </a:r>
            <a:endParaRPr lang="de-DE" sz="2400" b="1" dirty="0">
              <a:solidFill>
                <a:srgbClr val="002060"/>
              </a:solidFill>
              <a:latin typeface="+mn-lt"/>
            </a:endParaRPr>
          </a:p>
        </p:txBody>
      </p:sp>
      <p:grpSp>
        <p:nvGrpSpPr>
          <p:cNvPr id="23" name="Gruppieren 34"/>
          <p:cNvGrpSpPr/>
          <p:nvPr/>
        </p:nvGrpSpPr>
        <p:grpSpPr>
          <a:xfrm>
            <a:off x="4161035" y="61649"/>
            <a:ext cx="2876763" cy="1570982"/>
            <a:chOff x="4161035" y="61649"/>
            <a:chExt cx="2876763" cy="1570982"/>
          </a:xfrm>
        </p:grpSpPr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4966247" y="61649"/>
              <a:ext cx="1465375" cy="28724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legislation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48" name="Rectangle 13"/>
            <p:cNvSpPr>
              <a:spLocks noChangeArrowheads="1"/>
            </p:cNvSpPr>
            <p:nvPr/>
          </p:nvSpPr>
          <p:spPr bwMode="auto">
            <a:xfrm>
              <a:off x="4161035" y="400697"/>
              <a:ext cx="2876763" cy="123193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free</a:t>
              </a:r>
              <a:r>
                <a:rPr lang="de-DE" sz="2400" b="1" dirty="0" smtClean="0">
                  <a:solidFill>
                    <a:srgbClr val="002060"/>
                  </a:solidFill>
                </a:rPr>
                <a:t> </a:t>
              </a:r>
              <a:r>
                <a:rPr lang="de-DE" sz="2400" b="1" dirty="0" err="1" smtClean="0">
                  <a:solidFill>
                    <a:srgbClr val="002060"/>
                  </a:solidFill>
                </a:rPr>
                <a:t>markets</a:t>
              </a:r>
              <a:r>
                <a:rPr lang="de-DE" sz="2400" b="1" dirty="0" smtClean="0">
                  <a:solidFill>
                    <a:srgbClr val="002060"/>
                  </a:solidFill>
                </a:rPr>
                <a:t> </a:t>
              </a:r>
              <a:r>
                <a:rPr lang="de-DE" sz="2400" b="1" dirty="0" err="1" smtClean="0">
                  <a:solidFill>
                    <a:srgbClr val="002060"/>
                  </a:solidFill>
                </a:rPr>
                <a:t>treaties</a:t>
              </a:r>
              <a:r>
                <a:rPr lang="de-DE" sz="2400" b="1" dirty="0" smtClean="0">
                  <a:solidFill>
                    <a:srgbClr val="002060"/>
                  </a:solidFill>
                </a:rPr>
                <a:t/>
              </a:r>
              <a:br>
                <a:rPr lang="de-DE" sz="2400" b="1" dirty="0" smtClean="0">
                  <a:solidFill>
                    <a:srgbClr val="002060"/>
                  </a:solidFill>
                </a:rPr>
              </a:br>
              <a:r>
                <a:rPr lang="de-DE" sz="2400" b="1" dirty="0" err="1" smtClean="0">
                  <a:solidFill>
                    <a:srgbClr val="002060"/>
                  </a:solidFill>
                </a:rPr>
                <a:t>reinforced</a:t>
              </a:r>
              <a:endParaRPr lang="de-DE" sz="2400" b="1" dirty="0" smtClean="0">
                <a:solidFill>
                  <a:srgbClr val="002060"/>
                </a:solidFill>
              </a:endParaRPr>
            </a:p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s</a:t>
              </a: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ecurity</a:t>
              </a:r>
              <a:r>
                <a:rPr lang="de-DE" sz="2400" b="1" dirty="0" smtClean="0">
                  <a:solidFill>
                    <a:srgbClr val="002060"/>
                  </a:solidFill>
                  <a:latin typeface="+mn-lt"/>
                </a:rPr>
                <a:t> </a:t>
              </a:r>
              <a:r>
                <a:rPr lang="de-DE" sz="2400" b="1" dirty="0" err="1" smtClean="0">
                  <a:solidFill>
                    <a:srgbClr val="002060"/>
                  </a:solidFill>
                </a:rPr>
                <a:t>laws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736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92473" y="2845941"/>
            <a:ext cx="2321959" cy="140755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rgbClr val="002060"/>
                </a:solidFill>
              </a:rPr>
              <a:t>knowledge</a:t>
            </a:r>
          </a:p>
          <a:p>
            <a:pPr algn="ctr"/>
            <a:r>
              <a:rPr lang="en-US" sz="2200" b="1" dirty="0" smtClean="0">
                <a:solidFill>
                  <a:srgbClr val="002060"/>
                </a:solidFill>
              </a:rPr>
              <a:t>(science</a:t>
            </a:r>
          </a:p>
          <a:p>
            <a:pPr algn="ctr"/>
            <a:r>
              <a:rPr lang="en-US" sz="2200" b="1" dirty="0" smtClean="0">
                <a:solidFill>
                  <a:srgbClr val="002060"/>
                </a:solidFill>
              </a:rPr>
              <a:t>education)</a:t>
            </a:r>
          </a:p>
        </p:txBody>
      </p:sp>
      <p:sp>
        <p:nvSpPr>
          <p:cNvPr id="3" name="Ellipse 2"/>
          <p:cNvSpPr/>
          <p:nvPr/>
        </p:nvSpPr>
        <p:spPr>
          <a:xfrm>
            <a:off x="6719296" y="2609637"/>
            <a:ext cx="2424704" cy="158222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9875" indent="-269875" algn="ctr"/>
            <a:r>
              <a:rPr lang="en-US" sz="2200" b="1" dirty="0" smtClean="0">
                <a:solidFill>
                  <a:srgbClr val="002060"/>
                </a:solidFill>
              </a:rPr>
              <a:t>controlled access and use of in-formation</a:t>
            </a:r>
            <a:endParaRPr lang="en-US" sz="2200" b="1" dirty="0">
              <a:solidFill>
                <a:srgbClr val="00206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441843" y="3030873"/>
            <a:ext cx="2393878" cy="114307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 smtClean="0">
                <a:solidFill>
                  <a:schemeClr val="bg1"/>
                </a:solidFill>
              </a:rPr>
              <a:t>regulatory principles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Pfeil nach rechts 4"/>
          <p:cNvSpPr/>
          <p:nvPr/>
        </p:nvSpPr>
        <p:spPr>
          <a:xfrm>
            <a:off x="2545212" y="3308279"/>
            <a:ext cx="896631" cy="512738"/>
          </a:xfrm>
          <a:prstGeom prst="rightArrow">
            <a:avLst/>
          </a:prstGeom>
          <a:solidFill>
            <a:srgbClr val="000053"/>
          </a:solidFill>
          <a:ln w="571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rechts 5"/>
          <p:cNvSpPr/>
          <p:nvPr/>
        </p:nvSpPr>
        <p:spPr>
          <a:xfrm>
            <a:off x="5928187" y="3308279"/>
            <a:ext cx="896631" cy="512738"/>
          </a:xfrm>
          <a:prstGeom prst="rightArrow">
            <a:avLst/>
          </a:prstGeom>
          <a:solidFill>
            <a:srgbClr val="000053"/>
          </a:solidFill>
          <a:ln w="571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630255" y="5352841"/>
            <a:ext cx="3568354" cy="12739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buFont typeface="Wingdings" pitchFamily="2" charset="2"/>
              <a:buNone/>
            </a:pPr>
            <a:r>
              <a:rPr lang="de-DE" sz="2200" b="1" dirty="0" err="1" smtClean="0">
                <a:solidFill>
                  <a:srgbClr val="002060"/>
                </a:solidFill>
              </a:rPr>
              <a:t>dominance</a:t>
            </a:r>
            <a:r>
              <a:rPr lang="de-DE" sz="2200" b="1" dirty="0" smtClean="0">
                <a:solidFill>
                  <a:srgbClr val="002060"/>
                </a:solidFill>
              </a:rPr>
              <a:t> </a:t>
            </a:r>
            <a:r>
              <a:rPr lang="de-DE" sz="2200" b="1" dirty="0" err="1" smtClean="0">
                <a:solidFill>
                  <a:srgbClr val="002060"/>
                </a:solidFill>
              </a:rPr>
              <a:t>of</a:t>
            </a:r>
            <a:r>
              <a:rPr lang="de-DE" sz="2200" b="1" dirty="0" smtClean="0">
                <a:solidFill>
                  <a:srgbClr val="002060"/>
                </a:solidFill>
              </a:rPr>
              <a:t> </a:t>
            </a:r>
            <a:r>
              <a:rPr lang="de-DE" sz="2200" b="1" dirty="0" err="1" smtClean="0">
                <a:solidFill>
                  <a:srgbClr val="002060"/>
                </a:solidFill>
              </a:rPr>
              <a:t>monopolized</a:t>
            </a:r>
            <a:r>
              <a:rPr lang="de-DE" sz="2200" b="1" dirty="0" smtClean="0">
                <a:solidFill>
                  <a:srgbClr val="002060"/>
                </a:solidFill>
              </a:rPr>
              <a:t> </a:t>
            </a:r>
          </a:p>
          <a:p>
            <a:pPr algn="ctr" eaLnBrk="0" hangingPunct="0">
              <a:buFont typeface="Wingdings" pitchFamily="2" charset="2"/>
              <a:buNone/>
            </a:pPr>
            <a:r>
              <a:rPr lang="de-DE" sz="2200" b="1" dirty="0" err="1" smtClean="0">
                <a:solidFill>
                  <a:srgbClr val="002060"/>
                </a:solidFill>
              </a:rPr>
              <a:t>and</a:t>
            </a:r>
            <a:r>
              <a:rPr lang="de-DE" sz="2200" b="1" dirty="0" smtClean="0">
                <a:solidFill>
                  <a:srgbClr val="002060"/>
                </a:solidFill>
              </a:rPr>
              <a:t> </a:t>
            </a:r>
            <a:r>
              <a:rPr lang="de-DE" sz="2200" b="1" dirty="0" err="1" smtClean="0">
                <a:solidFill>
                  <a:srgbClr val="002060"/>
                </a:solidFill>
              </a:rPr>
              <a:t>highly</a:t>
            </a:r>
            <a:r>
              <a:rPr lang="de-DE" sz="2200" b="1" dirty="0" smtClean="0">
                <a:solidFill>
                  <a:srgbClr val="002060"/>
                </a:solidFill>
              </a:rPr>
              <a:t> </a:t>
            </a:r>
            <a:br>
              <a:rPr lang="de-DE" sz="2200" b="1" dirty="0" smtClean="0">
                <a:solidFill>
                  <a:srgbClr val="002060"/>
                </a:solidFill>
              </a:rPr>
            </a:br>
            <a:r>
              <a:rPr lang="de-DE" sz="2200" b="1" dirty="0" smtClean="0">
                <a:solidFill>
                  <a:srgbClr val="002060"/>
                </a:solidFill>
              </a:rPr>
              <a:t>profitable </a:t>
            </a:r>
            <a:r>
              <a:rPr lang="de-DE" sz="2200" b="1" dirty="0" err="1" smtClean="0">
                <a:solidFill>
                  <a:srgbClr val="002060"/>
                </a:solidFill>
              </a:rPr>
              <a:t>commercial</a:t>
            </a:r>
            <a:endParaRPr lang="de-DE" sz="2200" b="1" dirty="0" smtClean="0">
              <a:solidFill>
                <a:srgbClr val="002060"/>
              </a:solidFill>
              <a:latin typeface="+mn-lt"/>
            </a:endParaRPr>
          </a:p>
          <a:p>
            <a:pPr algn="ctr" eaLnBrk="0" hangingPunct="0">
              <a:buFont typeface="Wingdings" pitchFamily="2" charset="2"/>
              <a:buNone/>
            </a:pPr>
            <a:r>
              <a:rPr lang="de-DE" sz="2200" b="1" dirty="0" smtClean="0">
                <a:solidFill>
                  <a:srgbClr val="002060"/>
                </a:solidFill>
              </a:rPr>
              <a:t>publishing </a:t>
            </a:r>
            <a:r>
              <a:rPr lang="de-DE" sz="2200" b="1" dirty="0" err="1" smtClean="0">
                <a:solidFill>
                  <a:srgbClr val="002060"/>
                </a:solidFill>
              </a:rPr>
              <a:t>markets</a:t>
            </a:r>
            <a:endParaRPr lang="de-DE" sz="2200" b="1" dirty="0">
              <a:solidFill>
                <a:srgbClr val="002060"/>
              </a:solidFill>
              <a:latin typeface="+mn-lt"/>
            </a:endParaRPr>
          </a:p>
        </p:txBody>
      </p:sp>
      <p:grpSp>
        <p:nvGrpSpPr>
          <p:cNvPr id="20" name="Gruppieren 53"/>
          <p:cNvGrpSpPr/>
          <p:nvPr/>
        </p:nvGrpSpPr>
        <p:grpSpPr>
          <a:xfrm>
            <a:off x="1809464" y="1921267"/>
            <a:ext cx="2074167" cy="924674"/>
            <a:chOff x="1809464" y="1921267"/>
            <a:chExt cx="2074167" cy="924674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7" name="Rectangle 13"/>
            <p:cNvSpPr>
              <a:spLocks noChangeArrowheads="1"/>
            </p:cNvSpPr>
            <p:nvPr/>
          </p:nvSpPr>
          <p:spPr bwMode="auto">
            <a:xfrm>
              <a:off x="1809464" y="1921267"/>
              <a:ext cx="958113" cy="28724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norms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cxnSp>
          <p:nvCxnSpPr>
            <p:cNvPr id="43" name="Gerade Verbindung mit Pfeil 42"/>
            <p:cNvCxnSpPr/>
            <p:nvPr/>
          </p:nvCxnSpPr>
          <p:spPr>
            <a:xfrm>
              <a:off x="2767577" y="2208514"/>
              <a:ext cx="1116054" cy="637427"/>
            </a:xfrm>
            <a:prstGeom prst="straightConnector1">
              <a:avLst/>
            </a:prstGeom>
            <a:grpFill/>
            <a:ln w="76200">
              <a:solidFill>
                <a:srgbClr val="00206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5013794" y="5239820"/>
            <a:ext cx="3411020" cy="11198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buFont typeface="Wingdings" pitchFamily="2" charset="2"/>
              <a:buNone/>
            </a:pPr>
            <a:endParaRPr lang="de-DE" sz="2200" b="1" dirty="0" smtClean="0">
              <a:solidFill>
                <a:srgbClr val="002060"/>
              </a:solidFill>
            </a:endParaRPr>
          </a:p>
          <a:p>
            <a:pPr algn="ctr" eaLnBrk="0" hangingPunct="0">
              <a:buFont typeface="Wingdings" pitchFamily="2" charset="2"/>
              <a:buNone/>
            </a:pPr>
            <a:r>
              <a:rPr lang="de-DE" sz="2200" b="1" dirty="0" err="1" smtClean="0">
                <a:solidFill>
                  <a:srgbClr val="002060"/>
                </a:solidFill>
              </a:rPr>
              <a:t>proprietary</a:t>
            </a:r>
            <a:r>
              <a:rPr lang="de-DE" sz="2200" b="1" dirty="0" smtClean="0">
                <a:solidFill>
                  <a:srgbClr val="002060"/>
                </a:solidFill>
              </a:rPr>
              <a:t> </a:t>
            </a:r>
            <a:r>
              <a:rPr lang="de-DE" sz="2200" b="1" dirty="0" err="1" smtClean="0">
                <a:solidFill>
                  <a:srgbClr val="002060"/>
                </a:solidFill>
              </a:rPr>
              <a:t>software</a:t>
            </a:r>
            <a:endParaRPr lang="de-DE" sz="2200" b="1" dirty="0" smtClean="0">
              <a:solidFill>
                <a:srgbClr val="002060"/>
              </a:solidFill>
            </a:endParaRPr>
          </a:p>
          <a:p>
            <a:pPr algn="ctr" eaLnBrk="0" hangingPunct="0">
              <a:buFont typeface="Wingdings" pitchFamily="2" charset="2"/>
              <a:buNone/>
            </a:pPr>
            <a:r>
              <a:rPr lang="de-DE" sz="2200" b="1" dirty="0" err="1" smtClean="0">
                <a:solidFill>
                  <a:srgbClr val="002060"/>
                </a:solidFill>
              </a:rPr>
              <a:t>pay</a:t>
            </a:r>
            <a:r>
              <a:rPr lang="de-DE" sz="2200" b="1" dirty="0" smtClean="0">
                <a:solidFill>
                  <a:srgbClr val="002060"/>
                </a:solidFill>
              </a:rPr>
              <a:t> on </a:t>
            </a:r>
            <a:r>
              <a:rPr lang="de-DE" sz="2200" b="1" dirty="0" err="1" smtClean="0">
                <a:solidFill>
                  <a:srgbClr val="002060"/>
                </a:solidFill>
              </a:rPr>
              <a:t>demand</a:t>
            </a:r>
            <a:r>
              <a:rPr lang="de-DE" sz="2200" b="1" dirty="0" smtClean="0">
                <a:solidFill>
                  <a:srgbClr val="002060"/>
                </a:solidFill>
              </a:rPr>
              <a:t/>
            </a:r>
            <a:br>
              <a:rPr lang="de-DE" sz="2200" b="1" dirty="0" smtClean="0">
                <a:solidFill>
                  <a:srgbClr val="002060"/>
                </a:solidFill>
              </a:rPr>
            </a:br>
            <a:r>
              <a:rPr lang="de-DE" sz="2200" b="1" dirty="0" err="1" smtClean="0">
                <a:solidFill>
                  <a:srgbClr val="002060"/>
                </a:solidFill>
              </a:rPr>
              <a:t>models</a:t>
            </a:r>
            <a:endParaRPr lang="de-DE" sz="2200" b="1" dirty="0" smtClean="0">
              <a:solidFill>
                <a:srgbClr val="002060"/>
              </a:solidFill>
            </a:endParaRPr>
          </a:p>
          <a:p>
            <a:pPr algn="ctr" eaLnBrk="0" hangingPunct="0">
              <a:buFont typeface="Wingdings" pitchFamily="2" charset="2"/>
              <a:buNone/>
            </a:pPr>
            <a:endParaRPr lang="de-DE" sz="22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5746033" y="4829068"/>
            <a:ext cx="1465375" cy="2872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buFont typeface="Wingdings" pitchFamily="2" charset="2"/>
              <a:buNone/>
            </a:pPr>
            <a:r>
              <a:rPr lang="de-DE" sz="2400" b="1" dirty="0" err="1" smtClean="0">
                <a:solidFill>
                  <a:srgbClr val="002060"/>
                </a:solidFill>
                <a:latin typeface="+mn-lt"/>
              </a:rPr>
              <a:t>technology</a:t>
            </a:r>
            <a:endParaRPr lang="de-DE" sz="2400" b="1" dirty="0">
              <a:solidFill>
                <a:srgbClr val="002060"/>
              </a:solidFill>
              <a:latin typeface="+mn-lt"/>
            </a:endParaRPr>
          </a:p>
        </p:txBody>
      </p:sp>
      <p:cxnSp>
        <p:nvCxnSpPr>
          <p:cNvPr id="44" name="Gerade Verbindung mit Pfeil 43"/>
          <p:cNvCxnSpPr/>
          <p:nvPr/>
        </p:nvCxnSpPr>
        <p:spPr>
          <a:xfrm flipH="1" flipV="1">
            <a:off x="5746033" y="4253500"/>
            <a:ext cx="880797" cy="575568"/>
          </a:xfrm>
          <a:prstGeom prst="straightConnector1">
            <a:avLst/>
          </a:prstGeom>
          <a:ln w="76200">
            <a:solidFill>
              <a:srgbClr val="00206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2" name="Gruppieren 54"/>
          <p:cNvGrpSpPr/>
          <p:nvPr/>
        </p:nvGrpSpPr>
        <p:grpSpPr>
          <a:xfrm>
            <a:off x="5615354" y="1797440"/>
            <a:ext cx="1632536" cy="1068298"/>
            <a:chOff x="5578872" y="1777643"/>
            <a:chExt cx="1632536" cy="1068298"/>
          </a:xfrm>
        </p:grpSpPr>
        <p:sp>
          <p:nvSpPr>
            <p:cNvPr id="8" name="Rectangle 13"/>
            <p:cNvSpPr>
              <a:spLocks noChangeArrowheads="1"/>
            </p:cNvSpPr>
            <p:nvPr/>
          </p:nvSpPr>
          <p:spPr bwMode="auto">
            <a:xfrm>
              <a:off x="6253295" y="1777643"/>
              <a:ext cx="958113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law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cxnSp>
          <p:nvCxnSpPr>
            <p:cNvPr id="45" name="Gerade Verbindung mit Pfeil 44"/>
            <p:cNvCxnSpPr/>
            <p:nvPr/>
          </p:nvCxnSpPr>
          <p:spPr>
            <a:xfrm flipH="1">
              <a:off x="5578872" y="2208514"/>
              <a:ext cx="1153480" cy="637427"/>
            </a:xfrm>
            <a:prstGeom prst="straightConnector1">
              <a:avLst/>
            </a:prstGeom>
            <a:ln w="76200">
              <a:solidFill>
                <a:srgbClr val="00206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uppieren 56"/>
          <p:cNvGrpSpPr/>
          <p:nvPr/>
        </p:nvGrpSpPr>
        <p:grpSpPr>
          <a:xfrm>
            <a:off x="1556436" y="4253500"/>
            <a:ext cx="2197460" cy="862815"/>
            <a:chOff x="1556436" y="4253500"/>
            <a:chExt cx="2197460" cy="862815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9" name="Rectangle 13"/>
            <p:cNvSpPr>
              <a:spLocks noChangeArrowheads="1"/>
            </p:cNvSpPr>
            <p:nvPr/>
          </p:nvSpPr>
          <p:spPr bwMode="auto">
            <a:xfrm>
              <a:off x="1556436" y="4829068"/>
              <a:ext cx="958113" cy="28724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markets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cxnSp>
          <p:nvCxnSpPr>
            <p:cNvPr id="46" name="Gerade Verbindung mit Pfeil 45"/>
            <p:cNvCxnSpPr/>
            <p:nvPr/>
          </p:nvCxnSpPr>
          <p:spPr>
            <a:xfrm flipV="1">
              <a:off x="2695653" y="4253500"/>
              <a:ext cx="1058243" cy="657760"/>
            </a:xfrm>
            <a:prstGeom prst="straightConnector1">
              <a:avLst/>
            </a:prstGeom>
            <a:grpFill/>
            <a:ln w="76200">
              <a:solidFill>
                <a:srgbClr val="00206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750013" y="482134"/>
            <a:ext cx="3247939" cy="13153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2200" b="1" dirty="0" smtClean="0">
                <a:solidFill>
                  <a:srgbClr val="002060"/>
                </a:solidFill>
              </a:rPr>
              <a:t>private </a:t>
            </a:r>
            <a:r>
              <a:rPr lang="de-DE" sz="2200" b="1" dirty="0" err="1" smtClean="0">
                <a:solidFill>
                  <a:srgbClr val="002060"/>
                </a:solidFill>
              </a:rPr>
              <a:t>property</a:t>
            </a:r>
            <a:endParaRPr lang="de-DE" sz="2200" b="1" dirty="0" smtClean="0">
              <a:solidFill>
                <a:srgbClr val="002060"/>
              </a:solidFill>
            </a:endParaRPr>
          </a:p>
          <a:p>
            <a:pPr algn="ctr"/>
            <a:r>
              <a:rPr lang="de-DE" sz="2200" b="1" dirty="0" err="1" smtClean="0">
                <a:solidFill>
                  <a:srgbClr val="002060"/>
                </a:solidFill>
              </a:rPr>
              <a:t>profitability</a:t>
            </a:r>
            <a:endParaRPr lang="de-DE" sz="2200" b="1" dirty="0" smtClean="0">
              <a:solidFill>
                <a:srgbClr val="002060"/>
              </a:solidFill>
            </a:endParaRPr>
          </a:p>
          <a:p>
            <a:pPr algn="ctr"/>
            <a:r>
              <a:rPr lang="de-DE" sz="2200" b="1" dirty="0" err="1" smtClean="0">
                <a:solidFill>
                  <a:srgbClr val="002060"/>
                </a:solidFill>
              </a:rPr>
              <a:t>scarce</a:t>
            </a:r>
            <a:r>
              <a:rPr lang="de-DE" sz="2200" b="1" dirty="0" smtClean="0">
                <a:solidFill>
                  <a:srgbClr val="002060"/>
                </a:solidFill>
              </a:rPr>
              <a:t> </a:t>
            </a:r>
            <a:r>
              <a:rPr lang="de-DE" sz="2200" b="1" dirty="0" err="1" smtClean="0">
                <a:solidFill>
                  <a:srgbClr val="002060"/>
                </a:solidFill>
              </a:rPr>
              <a:t>resource</a:t>
            </a:r>
            <a:endParaRPr lang="de-DE" sz="2200" b="1" dirty="0" smtClean="0">
              <a:solidFill>
                <a:srgbClr val="002060"/>
              </a:solidFill>
            </a:endParaRPr>
          </a:p>
        </p:txBody>
      </p:sp>
      <p:grpSp>
        <p:nvGrpSpPr>
          <p:cNvPr id="24" name="Gruppieren 34"/>
          <p:cNvGrpSpPr/>
          <p:nvPr/>
        </p:nvGrpSpPr>
        <p:grpSpPr>
          <a:xfrm>
            <a:off x="4161035" y="61649"/>
            <a:ext cx="2571317" cy="1570982"/>
            <a:chOff x="4161035" y="61649"/>
            <a:chExt cx="2571317" cy="1570982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4966247" y="61649"/>
              <a:ext cx="1465375" cy="28724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</a:rPr>
                <a:t>legislation</a:t>
              </a:r>
              <a:endParaRPr lang="de-DE" sz="22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48" name="Rectangle 13"/>
            <p:cNvSpPr>
              <a:spLocks noChangeArrowheads="1"/>
            </p:cNvSpPr>
            <p:nvPr/>
          </p:nvSpPr>
          <p:spPr bwMode="auto">
            <a:xfrm>
              <a:off x="4161035" y="400697"/>
              <a:ext cx="2571317" cy="123193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200" b="1" dirty="0" smtClean="0">
                  <a:solidFill>
                    <a:srgbClr val="002060"/>
                  </a:solidFill>
                </a:rPr>
                <a:t>strong </a:t>
              </a:r>
              <a:r>
                <a:rPr lang="de-DE" sz="2200" b="1" dirty="0" err="1" smtClean="0">
                  <a:solidFill>
                    <a:srgbClr val="002060"/>
                  </a:solidFill>
                </a:rPr>
                <a:t>copyright</a:t>
              </a:r>
              <a:r>
                <a:rPr lang="de-DE" sz="2200" b="1" dirty="0" smtClean="0">
                  <a:solidFill>
                    <a:srgbClr val="002060"/>
                  </a:solidFill>
                </a:rPr>
                <a:t/>
              </a:r>
              <a:br>
                <a:rPr lang="de-DE" sz="2200" b="1" dirty="0" smtClean="0">
                  <a:solidFill>
                    <a:srgbClr val="002060"/>
                  </a:solidFill>
                </a:rPr>
              </a:br>
              <a:r>
                <a:rPr lang="de-DE" sz="2200" b="1" dirty="0" err="1" smtClean="0">
                  <a:solidFill>
                    <a:srgbClr val="002060"/>
                  </a:solidFill>
                </a:rPr>
                <a:t>protection</a:t>
              </a:r>
              <a:r>
                <a:rPr lang="de-DE" sz="2200" b="1" dirty="0" smtClean="0">
                  <a:solidFill>
                    <a:srgbClr val="002060"/>
                  </a:solidFill>
                </a:rPr>
                <a:t> </a:t>
              </a:r>
              <a:r>
                <a:rPr lang="de-DE" sz="2200" b="1" dirty="0" err="1" smtClean="0">
                  <a:solidFill>
                    <a:srgbClr val="002060"/>
                  </a:solidFill>
                </a:rPr>
                <a:t>for</a:t>
              </a:r>
              <a:endParaRPr lang="de-DE" sz="2200" b="1" dirty="0" smtClean="0">
                <a:solidFill>
                  <a:srgbClr val="002060"/>
                </a:solidFill>
              </a:endParaRPr>
            </a:p>
            <a:p>
              <a:pPr algn="ctr" eaLnBrk="0" hangingPunct="0">
                <a:buFont typeface="Wingdings" pitchFamily="2" charset="2"/>
                <a:buNone/>
              </a:pP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</a:rPr>
                <a:t>exploiters</a:t>
              </a:r>
              <a:endParaRPr lang="de-DE" sz="2200" b="1" dirty="0">
                <a:solidFill>
                  <a:srgbClr val="002060"/>
                </a:solidFill>
                <a:latin typeface="+mn-lt"/>
              </a:endParaRPr>
            </a:p>
          </p:txBody>
        </p:sp>
      </p:grpSp>
      <p:grpSp>
        <p:nvGrpSpPr>
          <p:cNvPr id="33" name="Gruppieren 32"/>
          <p:cNvGrpSpPr/>
          <p:nvPr/>
        </p:nvGrpSpPr>
        <p:grpSpPr>
          <a:xfrm>
            <a:off x="6768834" y="92471"/>
            <a:ext cx="2190231" cy="1499489"/>
            <a:chOff x="6768834" y="92471"/>
            <a:chExt cx="2190231" cy="1499489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6821743" y="92471"/>
              <a:ext cx="1613339" cy="42241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200" b="1" dirty="0" err="1" smtClean="0">
                  <a:solidFill>
                    <a:srgbClr val="002060"/>
                  </a:solidFill>
                </a:rPr>
                <a:t>J</a:t>
              </a: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</a:rPr>
                <a:t>urisdiction</a:t>
              </a:r>
              <a:endParaRPr lang="de-DE" sz="22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49" name="Rectangle 13"/>
            <p:cNvSpPr>
              <a:spLocks noChangeArrowheads="1"/>
            </p:cNvSpPr>
            <p:nvPr/>
          </p:nvSpPr>
          <p:spPr bwMode="auto">
            <a:xfrm>
              <a:off x="6768834" y="534739"/>
              <a:ext cx="2190231" cy="105722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200" b="1" dirty="0" err="1" smtClean="0">
                  <a:solidFill>
                    <a:srgbClr val="002060"/>
                  </a:solidFill>
                </a:rPr>
                <a:t>supporting</a:t>
              </a:r>
              <a:r>
                <a:rPr lang="de-DE" sz="2200" b="1" dirty="0" smtClean="0">
                  <a:solidFill>
                    <a:srgbClr val="002060"/>
                  </a:solidFill>
                </a:rPr>
                <a:t> </a:t>
              </a:r>
              <a:br>
                <a:rPr lang="de-DE" sz="2200" b="1" dirty="0" smtClean="0">
                  <a:solidFill>
                    <a:srgbClr val="002060"/>
                  </a:solidFill>
                </a:rPr>
              </a:br>
              <a:r>
                <a:rPr lang="de-DE" sz="2200" b="1" dirty="0" err="1" smtClean="0">
                  <a:solidFill>
                    <a:srgbClr val="002060"/>
                  </a:solidFill>
                </a:rPr>
                <a:t>exploitation</a:t>
              </a:r>
              <a:r>
                <a:rPr lang="de-DE" sz="2200" b="1" dirty="0" smtClean="0">
                  <a:solidFill>
                    <a:srgbClr val="002060"/>
                  </a:solidFill>
                </a:rPr>
                <a:t> </a:t>
              </a:r>
              <a:br>
                <a:rPr lang="de-DE" sz="2200" b="1" dirty="0" smtClean="0">
                  <a:solidFill>
                    <a:srgbClr val="002060"/>
                  </a:solidFill>
                </a:rPr>
              </a:br>
              <a:r>
                <a:rPr lang="de-DE" sz="2200" b="1" dirty="0" err="1" smtClean="0">
                  <a:solidFill>
                    <a:srgbClr val="002060"/>
                  </a:solidFill>
                </a:rPr>
                <a:t>rather</a:t>
              </a:r>
              <a:r>
                <a:rPr lang="de-DE" sz="2200" b="1" dirty="0" smtClean="0">
                  <a:solidFill>
                    <a:srgbClr val="002060"/>
                  </a:solidFill>
                </a:rPr>
                <a:t> </a:t>
              </a:r>
              <a:r>
                <a:rPr lang="de-DE" sz="2200" b="1" dirty="0" err="1" smtClean="0">
                  <a:solidFill>
                    <a:srgbClr val="002060"/>
                  </a:solidFill>
                </a:rPr>
                <a:t>than</a:t>
              </a:r>
              <a:r>
                <a:rPr lang="de-DE" sz="2200" b="1" dirty="0" smtClean="0">
                  <a:solidFill>
                    <a:srgbClr val="002060"/>
                  </a:solidFill>
                </a:rPr>
                <a:t> </a:t>
              </a:r>
              <a:r>
                <a:rPr lang="de-DE" sz="2200" b="1" dirty="0" err="1" smtClean="0">
                  <a:solidFill>
                    <a:srgbClr val="002060"/>
                  </a:solidFill>
                </a:rPr>
                <a:t>use</a:t>
              </a:r>
              <a:endParaRPr lang="de-DE" sz="2200" b="1" dirty="0">
                <a:solidFill>
                  <a:srgbClr val="002060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736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9" grpId="0" animBg="1"/>
      <p:bldP spid="17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92473" y="2845941"/>
            <a:ext cx="2321959" cy="140755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rgbClr val="002060"/>
                </a:solidFill>
              </a:rPr>
              <a:t>knowledge</a:t>
            </a:r>
          </a:p>
          <a:p>
            <a:pPr algn="ctr"/>
            <a:r>
              <a:rPr lang="en-US" sz="2200" b="1" dirty="0" smtClean="0">
                <a:solidFill>
                  <a:srgbClr val="002060"/>
                </a:solidFill>
              </a:rPr>
              <a:t>(science</a:t>
            </a:r>
          </a:p>
          <a:p>
            <a:pPr algn="ctr"/>
            <a:r>
              <a:rPr lang="en-US" sz="2200" b="1" dirty="0" smtClean="0">
                <a:solidFill>
                  <a:srgbClr val="002060"/>
                </a:solidFill>
              </a:rPr>
              <a:t>education)</a:t>
            </a:r>
          </a:p>
        </p:txBody>
      </p:sp>
      <p:sp>
        <p:nvSpPr>
          <p:cNvPr id="3" name="Ellipse 2"/>
          <p:cNvSpPr/>
          <p:nvPr/>
        </p:nvSpPr>
        <p:spPr>
          <a:xfrm>
            <a:off x="6719296" y="2784297"/>
            <a:ext cx="2321959" cy="140755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rgbClr val="002060"/>
                </a:solidFill>
              </a:rPr>
              <a:t>Open Access</a:t>
            </a:r>
            <a:br>
              <a:rPr lang="en-US" sz="2200" b="1" dirty="0" smtClean="0">
                <a:solidFill>
                  <a:srgbClr val="002060"/>
                </a:solidFill>
              </a:rPr>
            </a:br>
            <a:r>
              <a:rPr lang="en-US" sz="2200" b="1" dirty="0" smtClean="0">
                <a:solidFill>
                  <a:srgbClr val="002060"/>
                </a:solidFill>
              </a:rPr>
              <a:t>(green and </a:t>
            </a:r>
            <a:br>
              <a:rPr lang="en-US" sz="2200" b="1" dirty="0" smtClean="0">
                <a:solidFill>
                  <a:srgbClr val="002060"/>
                </a:solidFill>
              </a:rPr>
            </a:br>
            <a:r>
              <a:rPr lang="en-US" sz="2200" b="1" dirty="0" smtClean="0">
                <a:solidFill>
                  <a:srgbClr val="002060"/>
                </a:solidFill>
              </a:rPr>
              <a:t>golden)</a:t>
            </a:r>
            <a:endParaRPr lang="en-US" sz="2200" b="1" dirty="0">
              <a:solidFill>
                <a:srgbClr val="00206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441843" y="3030873"/>
            <a:ext cx="2393878" cy="114307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 smtClean="0">
                <a:solidFill>
                  <a:schemeClr val="bg1"/>
                </a:solidFill>
              </a:rPr>
              <a:t>regulatory principles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Pfeil nach rechts 4"/>
          <p:cNvSpPr/>
          <p:nvPr/>
        </p:nvSpPr>
        <p:spPr>
          <a:xfrm>
            <a:off x="2545212" y="3308279"/>
            <a:ext cx="896631" cy="512738"/>
          </a:xfrm>
          <a:prstGeom prst="rightArrow">
            <a:avLst/>
          </a:prstGeom>
          <a:solidFill>
            <a:srgbClr val="000053"/>
          </a:solidFill>
          <a:ln w="571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rechts 5"/>
          <p:cNvSpPr/>
          <p:nvPr/>
        </p:nvSpPr>
        <p:spPr>
          <a:xfrm>
            <a:off x="5928187" y="3308279"/>
            <a:ext cx="896631" cy="512738"/>
          </a:xfrm>
          <a:prstGeom prst="rightArrow">
            <a:avLst/>
          </a:prstGeom>
          <a:solidFill>
            <a:srgbClr val="000053"/>
          </a:solidFill>
          <a:ln w="571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37" name="Gruppieren 36"/>
          <p:cNvGrpSpPr/>
          <p:nvPr/>
        </p:nvGrpSpPr>
        <p:grpSpPr>
          <a:xfrm>
            <a:off x="4646698" y="5239820"/>
            <a:ext cx="4096611" cy="1335641"/>
            <a:chOff x="4646698" y="5239820"/>
            <a:chExt cx="3788385" cy="1335641"/>
          </a:xfrm>
        </p:grpSpPr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4646698" y="5661061"/>
              <a:ext cx="1465375" cy="28724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en</a:t>
              </a: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abling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6297327" y="5239820"/>
              <a:ext cx="2137756" cy="1335641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free</a:t>
              </a:r>
              <a:r>
                <a:rPr lang="de-DE" sz="2400" b="1" dirty="0" smtClean="0">
                  <a:solidFill>
                    <a:srgbClr val="002060"/>
                  </a:solidFill>
                </a:rPr>
                <a:t> open </a:t>
              </a:r>
              <a:r>
                <a:rPr lang="de-DE" sz="2400" b="1" dirty="0" err="1" smtClean="0">
                  <a:solidFill>
                    <a:srgbClr val="002060"/>
                  </a:solidFill>
                </a:rPr>
                <a:t>source</a:t>
              </a:r>
              <a:r>
                <a:rPr lang="de-DE" sz="2400" b="1" dirty="0" smtClean="0">
                  <a:solidFill>
                    <a:srgbClr val="002060"/>
                  </a:solidFill>
                </a:rPr>
                <a:t/>
              </a:r>
              <a:br>
                <a:rPr lang="de-DE" sz="2400" b="1" dirty="0" smtClean="0">
                  <a:solidFill>
                    <a:srgbClr val="002060"/>
                  </a:solidFill>
                </a:rPr>
              </a:br>
              <a:r>
                <a:rPr lang="de-DE" sz="2400" b="1" dirty="0" smtClean="0">
                  <a:solidFill>
                    <a:srgbClr val="002060"/>
                  </a:solidFill>
                </a:rPr>
                <a:t>publishing</a:t>
              </a:r>
              <a:br>
                <a:rPr lang="de-DE" sz="2400" b="1" dirty="0" smtClean="0">
                  <a:solidFill>
                    <a:srgbClr val="002060"/>
                  </a:solidFill>
                </a:rPr>
              </a:br>
              <a:r>
                <a:rPr lang="de-DE" sz="2400" b="1" dirty="0" err="1" smtClean="0">
                  <a:solidFill>
                    <a:srgbClr val="002060"/>
                  </a:solidFill>
                </a:rPr>
                <a:t>software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</p:grpSp>
      <p:grpSp>
        <p:nvGrpSpPr>
          <p:cNvPr id="38" name="Gruppieren 37"/>
          <p:cNvGrpSpPr/>
          <p:nvPr/>
        </p:nvGrpSpPr>
        <p:grpSpPr>
          <a:xfrm>
            <a:off x="308389" y="5167685"/>
            <a:ext cx="3661261" cy="1192018"/>
            <a:chOff x="308389" y="5167685"/>
            <a:chExt cx="3661261" cy="1192018"/>
          </a:xfrm>
        </p:grpSpPr>
        <p:sp>
          <p:nvSpPr>
            <p:cNvPr id="18" name="Rectangle 13"/>
            <p:cNvSpPr>
              <a:spLocks noChangeArrowheads="1"/>
            </p:cNvSpPr>
            <p:nvPr/>
          </p:nvSpPr>
          <p:spPr bwMode="auto">
            <a:xfrm>
              <a:off x="308389" y="5167685"/>
              <a:ext cx="1980132" cy="119201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increasingly</a:t>
              </a:r>
              <a:r>
                <a:rPr lang="de-DE" sz="2400" b="1" dirty="0" smtClean="0">
                  <a:solidFill>
                    <a:srgbClr val="002060"/>
                  </a:solidFill>
                </a:rPr>
                <a:t/>
              </a:r>
              <a:br>
                <a:rPr lang="de-DE" sz="2400" b="1" dirty="0" smtClean="0">
                  <a:solidFill>
                    <a:srgbClr val="002060"/>
                  </a:solidFill>
                </a:rPr>
              </a:br>
              <a:r>
                <a:rPr lang="de-DE" sz="2400" b="1" dirty="0" err="1" smtClean="0">
                  <a:solidFill>
                    <a:srgbClr val="002060"/>
                  </a:solidFill>
                </a:rPr>
                <a:t>commercial</a:t>
              </a:r>
              <a:r>
                <a:rPr lang="de-DE" sz="2400" b="1" dirty="0" smtClean="0">
                  <a:solidFill>
                    <a:srgbClr val="002060"/>
                  </a:solidFill>
                </a:rPr>
                <a:t/>
              </a:r>
              <a:br>
                <a:rPr lang="de-DE" sz="2400" b="1" dirty="0" smtClean="0">
                  <a:solidFill>
                    <a:srgbClr val="002060"/>
                  </a:solidFill>
                </a:rPr>
              </a:br>
              <a:r>
                <a:rPr lang="de-DE" sz="2400" b="1" dirty="0" smtClean="0">
                  <a:solidFill>
                    <a:srgbClr val="002060"/>
                  </a:solidFill>
                </a:rPr>
                <a:t>open </a:t>
              </a:r>
              <a:r>
                <a:rPr lang="de-DE" sz="2400" b="1" dirty="0" err="1" smtClean="0">
                  <a:solidFill>
                    <a:srgbClr val="002060"/>
                  </a:solidFill>
                </a:rPr>
                <a:t>access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19" name="Rectangle 13"/>
            <p:cNvSpPr>
              <a:spLocks noChangeArrowheads="1"/>
            </p:cNvSpPr>
            <p:nvPr/>
          </p:nvSpPr>
          <p:spPr bwMode="auto">
            <a:xfrm>
              <a:off x="2504275" y="5352841"/>
              <a:ext cx="1465375" cy="64727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smtClean="0">
                  <a:solidFill>
                    <a:srgbClr val="002060"/>
                  </a:solidFill>
                </a:rPr>
                <a:t>open</a:t>
              </a:r>
              <a:endParaRPr lang="de-DE" sz="2400" b="1" dirty="0" smtClean="0">
                <a:solidFill>
                  <a:srgbClr val="002060"/>
                </a:solidFill>
                <a:latin typeface="+mn-lt"/>
              </a:endParaRPr>
            </a:p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markets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</p:grpSp>
      <p:grpSp>
        <p:nvGrpSpPr>
          <p:cNvPr id="21" name="Gruppieren 53"/>
          <p:cNvGrpSpPr/>
          <p:nvPr/>
        </p:nvGrpSpPr>
        <p:grpSpPr>
          <a:xfrm>
            <a:off x="1809464" y="1921267"/>
            <a:ext cx="2074167" cy="924674"/>
            <a:chOff x="1809464" y="1921267"/>
            <a:chExt cx="2074167" cy="924674"/>
          </a:xfrm>
        </p:grpSpPr>
        <p:sp>
          <p:nvSpPr>
            <p:cNvPr id="7" name="Rectangle 13"/>
            <p:cNvSpPr>
              <a:spLocks noChangeArrowheads="1"/>
            </p:cNvSpPr>
            <p:nvPr/>
          </p:nvSpPr>
          <p:spPr bwMode="auto">
            <a:xfrm>
              <a:off x="1809464" y="1921267"/>
              <a:ext cx="958113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norms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cxnSp>
          <p:nvCxnSpPr>
            <p:cNvPr id="43" name="Gerade Verbindung mit Pfeil 42"/>
            <p:cNvCxnSpPr/>
            <p:nvPr/>
          </p:nvCxnSpPr>
          <p:spPr>
            <a:xfrm>
              <a:off x="2767577" y="2208514"/>
              <a:ext cx="1116054" cy="637427"/>
            </a:xfrm>
            <a:prstGeom prst="straightConnector1">
              <a:avLst/>
            </a:prstGeom>
            <a:ln w="76200">
              <a:solidFill>
                <a:srgbClr val="00206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uppieren 55"/>
          <p:cNvGrpSpPr/>
          <p:nvPr/>
        </p:nvGrpSpPr>
        <p:grpSpPr>
          <a:xfrm>
            <a:off x="5746033" y="4253500"/>
            <a:ext cx="1465375" cy="862815"/>
            <a:chOff x="5746033" y="4253500"/>
            <a:chExt cx="1465375" cy="862815"/>
          </a:xfrm>
        </p:grpSpPr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5746033" y="4829068"/>
              <a:ext cx="1465375" cy="28724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technology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cxnSp>
          <p:nvCxnSpPr>
            <p:cNvPr id="44" name="Gerade Verbindung mit Pfeil 43"/>
            <p:cNvCxnSpPr/>
            <p:nvPr/>
          </p:nvCxnSpPr>
          <p:spPr>
            <a:xfrm flipH="1" flipV="1">
              <a:off x="5746033" y="4253500"/>
              <a:ext cx="880797" cy="575568"/>
            </a:xfrm>
            <a:prstGeom prst="straightConnector1">
              <a:avLst/>
            </a:prstGeom>
            <a:ln w="76200">
              <a:solidFill>
                <a:srgbClr val="00206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uppieren 54"/>
          <p:cNvGrpSpPr/>
          <p:nvPr/>
        </p:nvGrpSpPr>
        <p:grpSpPr>
          <a:xfrm>
            <a:off x="5615354" y="1797440"/>
            <a:ext cx="1632536" cy="1068298"/>
            <a:chOff x="5578872" y="1777643"/>
            <a:chExt cx="1632536" cy="1068298"/>
          </a:xfrm>
        </p:grpSpPr>
        <p:sp>
          <p:nvSpPr>
            <p:cNvPr id="8" name="Rectangle 13"/>
            <p:cNvSpPr>
              <a:spLocks noChangeArrowheads="1"/>
            </p:cNvSpPr>
            <p:nvPr/>
          </p:nvSpPr>
          <p:spPr bwMode="auto">
            <a:xfrm>
              <a:off x="6253295" y="1777643"/>
              <a:ext cx="958113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law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cxnSp>
          <p:nvCxnSpPr>
            <p:cNvPr id="45" name="Gerade Verbindung mit Pfeil 44"/>
            <p:cNvCxnSpPr/>
            <p:nvPr/>
          </p:nvCxnSpPr>
          <p:spPr>
            <a:xfrm flipH="1">
              <a:off x="5578872" y="2208514"/>
              <a:ext cx="1153480" cy="637427"/>
            </a:xfrm>
            <a:prstGeom prst="straightConnector1">
              <a:avLst/>
            </a:prstGeom>
            <a:ln w="76200">
              <a:solidFill>
                <a:srgbClr val="00206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uppieren 56"/>
          <p:cNvGrpSpPr/>
          <p:nvPr/>
        </p:nvGrpSpPr>
        <p:grpSpPr>
          <a:xfrm>
            <a:off x="1556436" y="4253500"/>
            <a:ext cx="2197460" cy="862815"/>
            <a:chOff x="1556436" y="4253500"/>
            <a:chExt cx="2197460" cy="862815"/>
          </a:xfrm>
        </p:grpSpPr>
        <p:sp>
          <p:nvSpPr>
            <p:cNvPr id="9" name="Rectangle 13"/>
            <p:cNvSpPr>
              <a:spLocks noChangeArrowheads="1"/>
            </p:cNvSpPr>
            <p:nvPr/>
          </p:nvSpPr>
          <p:spPr bwMode="auto">
            <a:xfrm>
              <a:off x="1556436" y="4829068"/>
              <a:ext cx="958113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markets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cxnSp>
          <p:nvCxnSpPr>
            <p:cNvPr id="46" name="Gerade Verbindung mit Pfeil 45"/>
            <p:cNvCxnSpPr/>
            <p:nvPr/>
          </p:nvCxnSpPr>
          <p:spPr>
            <a:xfrm flipV="1">
              <a:off x="2695653" y="4253500"/>
              <a:ext cx="1058243" cy="657760"/>
            </a:xfrm>
            <a:prstGeom prst="straightConnector1">
              <a:avLst/>
            </a:prstGeom>
            <a:ln w="76200">
              <a:solidFill>
                <a:srgbClr val="00206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750014" y="287252"/>
            <a:ext cx="2691830" cy="14485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buFont typeface="Wingdings" pitchFamily="2" charset="2"/>
              <a:buNone/>
            </a:pPr>
            <a:r>
              <a:rPr lang="de-DE" sz="2400" b="1" dirty="0" err="1" smtClean="0">
                <a:solidFill>
                  <a:srgbClr val="002060"/>
                </a:solidFill>
              </a:rPr>
              <a:t>sharing</a:t>
            </a:r>
            <a:endParaRPr lang="de-DE" sz="2400" b="1" dirty="0" smtClean="0">
              <a:solidFill>
                <a:srgbClr val="002060"/>
              </a:solidFill>
            </a:endParaRPr>
          </a:p>
          <a:p>
            <a:pPr algn="ctr" eaLnBrk="0" hangingPunct="0">
              <a:buFont typeface="Wingdings" pitchFamily="2" charset="2"/>
              <a:buNone/>
            </a:pPr>
            <a:r>
              <a:rPr lang="de-DE" sz="2400" b="1" dirty="0" err="1" smtClean="0">
                <a:solidFill>
                  <a:srgbClr val="002060"/>
                </a:solidFill>
                <a:latin typeface="+mn-lt"/>
              </a:rPr>
              <a:t>sustainability</a:t>
            </a:r>
            <a:endParaRPr lang="de-DE" sz="2400" b="1" dirty="0" smtClean="0">
              <a:solidFill>
                <a:srgbClr val="002060"/>
              </a:solidFill>
              <a:latin typeface="+mn-lt"/>
            </a:endParaRPr>
          </a:p>
          <a:p>
            <a:pPr algn="ctr" eaLnBrk="0" hangingPunct="0">
              <a:buFont typeface="Wingdings" pitchFamily="2" charset="2"/>
              <a:buNone/>
            </a:pPr>
            <a:r>
              <a:rPr lang="de-DE" sz="2400" b="1" dirty="0" err="1" smtClean="0">
                <a:solidFill>
                  <a:srgbClr val="002060"/>
                </a:solidFill>
              </a:rPr>
              <a:t>free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usability</a:t>
            </a:r>
            <a:endParaRPr lang="de-DE" sz="2400" b="1" dirty="0" smtClean="0">
              <a:solidFill>
                <a:srgbClr val="002060"/>
              </a:solidFill>
            </a:endParaRPr>
          </a:p>
          <a:p>
            <a:pPr algn="ctr" eaLnBrk="0" hangingPunct="0">
              <a:buFont typeface="Wingdings" pitchFamily="2" charset="2"/>
              <a:buNone/>
            </a:pPr>
            <a:r>
              <a:rPr lang="de-DE" sz="2400" b="1" dirty="0" err="1" smtClean="0">
                <a:solidFill>
                  <a:srgbClr val="002060"/>
                </a:solidFill>
                <a:latin typeface="+mn-lt"/>
              </a:rPr>
              <a:t>inclusion</a:t>
            </a:r>
            <a:endParaRPr lang="de-DE" sz="2400" b="1" dirty="0">
              <a:solidFill>
                <a:srgbClr val="002060"/>
              </a:solidFill>
              <a:latin typeface="+mn-lt"/>
            </a:endParaRPr>
          </a:p>
        </p:txBody>
      </p:sp>
      <p:grpSp>
        <p:nvGrpSpPr>
          <p:cNvPr id="39" name="Gruppieren 38"/>
          <p:cNvGrpSpPr/>
          <p:nvPr/>
        </p:nvGrpSpPr>
        <p:grpSpPr>
          <a:xfrm>
            <a:off x="4966247" y="61649"/>
            <a:ext cx="3468835" cy="1643325"/>
            <a:chOff x="4966247" y="61649"/>
            <a:chExt cx="3468835" cy="1643325"/>
          </a:xfrm>
        </p:grpSpPr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4966247" y="61649"/>
              <a:ext cx="1465375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politics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48" name="Rectangle 13"/>
            <p:cNvSpPr>
              <a:spLocks noChangeArrowheads="1"/>
            </p:cNvSpPr>
            <p:nvPr/>
          </p:nvSpPr>
          <p:spPr bwMode="auto">
            <a:xfrm>
              <a:off x="5488842" y="473040"/>
              <a:ext cx="2571317" cy="123193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publicly</a:t>
              </a:r>
              <a:r>
                <a:rPr lang="de-DE" sz="2400" b="1" dirty="0" smtClean="0">
                  <a:solidFill>
                    <a:srgbClr val="002060"/>
                  </a:solidFill>
                </a:rPr>
                <a:t> </a:t>
              </a:r>
              <a:r>
                <a:rPr lang="de-DE" sz="2400" b="1" dirty="0" err="1" smtClean="0">
                  <a:solidFill>
                    <a:srgbClr val="002060"/>
                  </a:solidFill>
                </a:rPr>
                <a:t>financed</a:t>
              </a:r>
              <a:endParaRPr lang="de-DE" sz="2400" b="1" dirty="0" smtClean="0">
                <a:solidFill>
                  <a:srgbClr val="002060"/>
                </a:solidFill>
              </a:endParaRPr>
            </a:p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k</a:t>
              </a: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nowledge</a:t>
              </a:r>
              <a:r>
                <a:rPr lang="de-DE" sz="2400" b="1" dirty="0" smtClean="0">
                  <a:solidFill>
                    <a:srgbClr val="002060"/>
                  </a:solidFill>
                  <a:latin typeface="+mn-lt"/>
                </a:rPr>
                <a:t> </a:t>
              </a:r>
              <a:br>
                <a:rPr lang="de-DE" sz="2400" b="1" dirty="0" smtClean="0">
                  <a:solidFill>
                    <a:srgbClr val="002060"/>
                  </a:solidFill>
                  <a:latin typeface="+mn-lt"/>
                </a:rPr>
              </a:b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freely</a:t>
              </a:r>
              <a:r>
                <a:rPr lang="de-DE" sz="2400" b="1" dirty="0" smtClean="0">
                  <a:solidFill>
                    <a:srgbClr val="002060"/>
                  </a:solidFill>
                  <a:latin typeface="+mn-lt"/>
                </a:rPr>
                <a:t> </a:t>
              </a: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available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49" name="Rectangle 13"/>
            <p:cNvSpPr>
              <a:spLocks noChangeArrowheads="1"/>
            </p:cNvSpPr>
            <p:nvPr/>
          </p:nvSpPr>
          <p:spPr bwMode="auto">
            <a:xfrm>
              <a:off x="6969707" y="61649"/>
              <a:ext cx="1465375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smtClean="0">
                  <a:solidFill>
                    <a:srgbClr val="002060"/>
                  </a:solidFill>
                  <a:latin typeface="+mn-lt"/>
                </a:rPr>
                <a:t>EU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736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92473" y="2845941"/>
            <a:ext cx="2321959" cy="140755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rgbClr val="002060"/>
                </a:solidFill>
              </a:rPr>
              <a:t>knowledge</a:t>
            </a:r>
          </a:p>
          <a:p>
            <a:pPr algn="ctr"/>
            <a:r>
              <a:rPr lang="en-US" sz="2200" b="1" dirty="0" smtClean="0">
                <a:solidFill>
                  <a:srgbClr val="002060"/>
                </a:solidFill>
              </a:rPr>
              <a:t>(science</a:t>
            </a:r>
          </a:p>
          <a:p>
            <a:pPr algn="ctr"/>
            <a:r>
              <a:rPr lang="en-US" sz="2200" b="1" dirty="0" smtClean="0">
                <a:solidFill>
                  <a:srgbClr val="002060"/>
                </a:solidFill>
              </a:rPr>
              <a:t>education)</a:t>
            </a:r>
          </a:p>
        </p:txBody>
      </p:sp>
      <p:sp>
        <p:nvSpPr>
          <p:cNvPr id="3" name="Ellipse 2"/>
          <p:cNvSpPr/>
          <p:nvPr/>
        </p:nvSpPr>
        <p:spPr>
          <a:xfrm>
            <a:off x="6719296" y="2784297"/>
            <a:ext cx="2321959" cy="140755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rgbClr val="002060"/>
                </a:solidFill>
              </a:rPr>
              <a:t>Open Access</a:t>
            </a:r>
            <a:br>
              <a:rPr lang="en-US" sz="2200" b="1" dirty="0" smtClean="0">
                <a:solidFill>
                  <a:srgbClr val="002060"/>
                </a:solidFill>
              </a:rPr>
            </a:br>
            <a:r>
              <a:rPr lang="en-US" sz="2200" b="1" dirty="0" smtClean="0">
                <a:solidFill>
                  <a:srgbClr val="002060"/>
                </a:solidFill>
              </a:rPr>
              <a:t>(green and </a:t>
            </a:r>
            <a:br>
              <a:rPr lang="en-US" sz="2200" b="1" dirty="0" smtClean="0">
                <a:solidFill>
                  <a:srgbClr val="002060"/>
                </a:solidFill>
              </a:rPr>
            </a:br>
            <a:r>
              <a:rPr lang="en-US" sz="2200" b="1" dirty="0" smtClean="0">
                <a:solidFill>
                  <a:srgbClr val="002060"/>
                </a:solidFill>
              </a:rPr>
              <a:t>golden)</a:t>
            </a:r>
            <a:endParaRPr lang="en-US" sz="2200" b="1" dirty="0">
              <a:solidFill>
                <a:srgbClr val="00206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441843" y="3030873"/>
            <a:ext cx="2393878" cy="114307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 smtClean="0">
                <a:solidFill>
                  <a:schemeClr val="bg1"/>
                </a:solidFill>
              </a:rPr>
              <a:t>regulatory principles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Pfeil nach rechts 4"/>
          <p:cNvSpPr/>
          <p:nvPr/>
        </p:nvSpPr>
        <p:spPr>
          <a:xfrm>
            <a:off x="2545212" y="3308279"/>
            <a:ext cx="896631" cy="512738"/>
          </a:xfrm>
          <a:prstGeom prst="rightArrow">
            <a:avLst/>
          </a:prstGeom>
          <a:solidFill>
            <a:srgbClr val="000053"/>
          </a:solidFill>
          <a:ln w="571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rechts 5"/>
          <p:cNvSpPr/>
          <p:nvPr/>
        </p:nvSpPr>
        <p:spPr>
          <a:xfrm>
            <a:off x="5928187" y="3308279"/>
            <a:ext cx="896631" cy="512738"/>
          </a:xfrm>
          <a:prstGeom prst="rightArrow">
            <a:avLst/>
          </a:prstGeom>
          <a:solidFill>
            <a:srgbClr val="000053"/>
          </a:solidFill>
          <a:ln w="571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11" name="Gruppieren 36"/>
          <p:cNvGrpSpPr/>
          <p:nvPr/>
        </p:nvGrpSpPr>
        <p:grpSpPr>
          <a:xfrm>
            <a:off x="4646698" y="5239820"/>
            <a:ext cx="4096611" cy="1335641"/>
            <a:chOff x="4646698" y="5239820"/>
            <a:chExt cx="3788385" cy="1335641"/>
          </a:xfrm>
        </p:grpSpPr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4646698" y="5661061"/>
              <a:ext cx="1465375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en</a:t>
              </a: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abling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6297327" y="5239820"/>
              <a:ext cx="2137756" cy="133564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free</a:t>
              </a:r>
              <a:r>
                <a:rPr lang="de-DE" sz="2400" b="1" dirty="0" smtClean="0">
                  <a:solidFill>
                    <a:srgbClr val="002060"/>
                  </a:solidFill>
                </a:rPr>
                <a:t> open </a:t>
              </a:r>
              <a:r>
                <a:rPr lang="de-DE" sz="2400" b="1" dirty="0" err="1" smtClean="0">
                  <a:solidFill>
                    <a:srgbClr val="002060"/>
                  </a:solidFill>
                </a:rPr>
                <a:t>source</a:t>
              </a:r>
              <a:r>
                <a:rPr lang="de-DE" sz="2400" b="1" dirty="0" smtClean="0">
                  <a:solidFill>
                    <a:srgbClr val="002060"/>
                  </a:solidFill>
                </a:rPr>
                <a:t/>
              </a:r>
              <a:br>
                <a:rPr lang="de-DE" sz="2400" b="1" dirty="0" smtClean="0">
                  <a:solidFill>
                    <a:srgbClr val="002060"/>
                  </a:solidFill>
                </a:rPr>
              </a:br>
              <a:r>
                <a:rPr lang="de-DE" sz="2400" b="1" dirty="0" smtClean="0">
                  <a:solidFill>
                    <a:srgbClr val="002060"/>
                  </a:solidFill>
                </a:rPr>
                <a:t>publishing</a:t>
              </a:r>
              <a:br>
                <a:rPr lang="de-DE" sz="2400" b="1" dirty="0" smtClean="0">
                  <a:solidFill>
                    <a:srgbClr val="002060"/>
                  </a:solidFill>
                </a:rPr>
              </a:br>
              <a:r>
                <a:rPr lang="de-DE" sz="2400" b="1" dirty="0" err="1" smtClean="0">
                  <a:solidFill>
                    <a:srgbClr val="002060"/>
                  </a:solidFill>
                </a:rPr>
                <a:t>software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</p:grpSp>
      <p:grpSp>
        <p:nvGrpSpPr>
          <p:cNvPr id="13" name="Gruppieren 37"/>
          <p:cNvGrpSpPr/>
          <p:nvPr/>
        </p:nvGrpSpPr>
        <p:grpSpPr>
          <a:xfrm>
            <a:off x="308389" y="5167685"/>
            <a:ext cx="3661261" cy="1192018"/>
            <a:chOff x="308389" y="5167685"/>
            <a:chExt cx="3661261" cy="1192018"/>
          </a:xfrm>
        </p:grpSpPr>
        <p:sp>
          <p:nvSpPr>
            <p:cNvPr id="18" name="Rectangle 13"/>
            <p:cNvSpPr>
              <a:spLocks noChangeArrowheads="1"/>
            </p:cNvSpPr>
            <p:nvPr/>
          </p:nvSpPr>
          <p:spPr bwMode="auto">
            <a:xfrm>
              <a:off x="308389" y="5167685"/>
              <a:ext cx="1980132" cy="119201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increasingly</a:t>
              </a:r>
              <a:r>
                <a:rPr lang="de-DE" sz="2400" b="1" dirty="0" smtClean="0">
                  <a:solidFill>
                    <a:srgbClr val="002060"/>
                  </a:solidFill>
                </a:rPr>
                <a:t/>
              </a:r>
              <a:br>
                <a:rPr lang="de-DE" sz="2400" b="1" dirty="0" smtClean="0">
                  <a:solidFill>
                    <a:srgbClr val="002060"/>
                  </a:solidFill>
                </a:rPr>
              </a:br>
              <a:r>
                <a:rPr lang="de-DE" sz="2400" b="1" dirty="0" err="1" smtClean="0">
                  <a:solidFill>
                    <a:srgbClr val="002060"/>
                  </a:solidFill>
                </a:rPr>
                <a:t>commercial</a:t>
              </a:r>
              <a:r>
                <a:rPr lang="de-DE" sz="2400" b="1" dirty="0" smtClean="0">
                  <a:solidFill>
                    <a:srgbClr val="002060"/>
                  </a:solidFill>
                </a:rPr>
                <a:t/>
              </a:r>
              <a:br>
                <a:rPr lang="de-DE" sz="2400" b="1" dirty="0" smtClean="0">
                  <a:solidFill>
                    <a:srgbClr val="002060"/>
                  </a:solidFill>
                </a:rPr>
              </a:br>
              <a:r>
                <a:rPr lang="de-DE" sz="2400" b="1" dirty="0" smtClean="0">
                  <a:solidFill>
                    <a:srgbClr val="002060"/>
                  </a:solidFill>
                </a:rPr>
                <a:t>open </a:t>
              </a:r>
              <a:r>
                <a:rPr lang="de-DE" sz="2400" b="1" dirty="0" err="1" smtClean="0">
                  <a:solidFill>
                    <a:srgbClr val="002060"/>
                  </a:solidFill>
                </a:rPr>
                <a:t>access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19" name="Rectangle 13"/>
            <p:cNvSpPr>
              <a:spLocks noChangeArrowheads="1"/>
            </p:cNvSpPr>
            <p:nvPr/>
          </p:nvSpPr>
          <p:spPr bwMode="auto">
            <a:xfrm>
              <a:off x="2504275" y="5352841"/>
              <a:ext cx="1465375" cy="64727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smtClean="0">
                  <a:solidFill>
                    <a:srgbClr val="002060"/>
                  </a:solidFill>
                </a:rPr>
                <a:t>open</a:t>
              </a:r>
              <a:endParaRPr lang="de-DE" sz="2400" b="1" dirty="0" smtClean="0">
                <a:solidFill>
                  <a:srgbClr val="002060"/>
                </a:solidFill>
                <a:latin typeface="+mn-lt"/>
              </a:endParaRPr>
            </a:p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markets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</p:grpSp>
      <p:grpSp>
        <p:nvGrpSpPr>
          <p:cNvPr id="15" name="Gruppieren 53"/>
          <p:cNvGrpSpPr/>
          <p:nvPr/>
        </p:nvGrpSpPr>
        <p:grpSpPr>
          <a:xfrm>
            <a:off x="1809464" y="1921267"/>
            <a:ext cx="2074167" cy="924674"/>
            <a:chOff x="1809464" y="1921267"/>
            <a:chExt cx="2074167" cy="924674"/>
          </a:xfrm>
        </p:grpSpPr>
        <p:sp>
          <p:nvSpPr>
            <p:cNvPr id="7" name="Rectangle 13"/>
            <p:cNvSpPr>
              <a:spLocks noChangeArrowheads="1"/>
            </p:cNvSpPr>
            <p:nvPr/>
          </p:nvSpPr>
          <p:spPr bwMode="auto">
            <a:xfrm>
              <a:off x="1809464" y="1921267"/>
              <a:ext cx="958113" cy="28724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norms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cxnSp>
          <p:nvCxnSpPr>
            <p:cNvPr id="43" name="Gerade Verbindung mit Pfeil 42"/>
            <p:cNvCxnSpPr/>
            <p:nvPr/>
          </p:nvCxnSpPr>
          <p:spPr>
            <a:xfrm>
              <a:off x="2767577" y="2208514"/>
              <a:ext cx="1116054" cy="637427"/>
            </a:xfrm>
            <a:prstGeom prst="straightConnector1">
              <a:avLst/>
            </a:prstGeom>
            <a:ln w="76200">
              <a:solidFill>
                <a:srgbClr val="00206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uppieren 55"/>
          <p:cNvGrpSpPr/>
          <p:nvPr/>
        </p:nvGrpSpPr>
        <p:grpSpPr>
          <a:xfrm>
            <a:off x="5746033" y="4253500"/>
            <a:ext cx="1465375" cy="862815"/>
            <a:chOff x="5746033" y="4253500"/>
            <a:chExt cx="1465375" cy="862815"/>
          </a:xfrm>
        </p:grpSpPr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5746033" y="4829068"/>
              <a:ext cx="1465375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technology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cxnSp>
          <p:nvCxnSpPr>
            <p:cNvPr id="44" name="Gerade Verbindung mit Pfeil 43"/>
            <p:cNvCxnSpPr/>
            <p:nvPr/>
          </p:nvCxnSpPr>
          <p:spPr>
            <a:xfrm flipH="1" flipV="1">
              <a:off x="5746033" y="4253500"/>
              <a:ext cx="880797" cy="575568"/>
            </a:xfrm>
            <a:prstGeom prst="straightConnector1">
              <a:avLst/>
            </a:prstGeom>
            <a:ln w="76200">
              <a:solidFill>
                <a:srgbClr val="00206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uppieren 54"/>
          <p:cNvGrpSpPr/>
          <p:nvPr/>
        </p:nvGrpSpPr>
        <p:grpSpPr>
          <a:xfrm>
            <a:off x="5615354" y="1797440"/>
            <a:ext cx="1632536" cy="1068298"/>
            <a:chOff x="5578872" y="1777643"/>
            <a:chExt cx="1632536" cy="1068298"/>
          </a:xfrm>
        </p:grpSpPr>
        <p:sp>
          <p:nvSpPr>
            <p:cNvPr id="8" name="Rectangle 13"/>
            <p:cNvSpPr>
              <a:spLocks noChangeArrowheads="1"/>
            </p:cNvSpPr>
            <p:nvPr/>
          </p:nvSpPr>
          <p:spPr bwMode="auto">
            <a:xfrm>
              <a:off x="6253295" y="1777643"/>
              <a:ext cx="958113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law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cxnSp>
          <p:nvCxnSpPr>
            <p:cNvPr id="45" name="Gerade Verbindung mit Pfeil 44"/>
            <p:cNvCxnSpPr/>
            <p:nvPr/>
          </p:nvCxnSpPr>
          <p:spPr>
            <a:xfrm flipH="1">
              <a:off x="5578872" y="2208514"/>
              <a:ext cx="1153480" cy="637427"/>
            </a:xfrm>
            <a:prstGeom prst="straightConnector1">
              <a:avLst/>
            </a:prstGeom>
            <a:ln w="76200">
              <a:solidFill>
                <a:srgbClr val="00206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uppieren 56"/>
          <p:cNvGrpSpPr/>
          <p:nvPr/>
        </p:nvGrpSpPr>
        <p:grpSpPr>
          <a:xfrm>
            <a:off x="1556436" y="4253500"/>
            <a:ext cx="2197460" cy="862815"/>
            <a:chOff x="1556436" y="4253500"/>
            <a:chExt cx="2197460" cy="862815"/>
          </a:xfrm>
        </p:grpSpPr>
        <p:sp>
          <p:nvSpPr>
            <p:cNvPr id="9" name="Rectangle 13"/>
            <p:cNvSpPr>
              <a:spLocks noChangeArrowheads="1"/>
            </p:cNvSpPr>
            <p:nvPr/>
          </p:nvSpPr>
          <p:spPr bwMode="auto">
            <a:xfrm>
              <a:off x="1556436" y="4829068"/>
              <a:ext cx="958113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markets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cxnSp>
          <p:nvCxnSpPr>
            <p:cNvPr id="46" name="Gerade Verbindung mit Pfeil 45"/>
            <p:cNvCxnSpPr/>
            <p:nvPr/>
          </p:nvCxnSpPr>
          <p:spPr>
            <a:xfrm flipV="1">
              <a:off x="2695653" y="4253500"/>
              <a:ext cx="1058243" cy="657760"/>
            </a:xfrm>
            <a:prstGeom prst="straightConnector1">
              <a:avLst/>
            </a:prstGeom>
            <a:ln w="76200">
              <a:solidFill>
                <a:srgbClr val="00206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750014" y="287252"/>
            <a:ext cx="2691830" cy="144854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buFont typeface="Wingdings" pitchFamily="2" charset="2"/>
              <a:buNone/>
            </a:pPr>
            <a:r>
              <a:rPr lang="de-DE" sz="2400" b="1" dirty="0" err="1" smtClean="0">
                <a:solidFill>
                  <a:srgbClr val="002060"/>
                </a:solidFill>
              </a:rPr>
              <a:t>sharing</a:t>
            </a:r>
            <a:endParaRPr lang="de-DE" sz="2400" b="1" dirty="0" smtClean="0">
              <a:solidFill>
                <a:srgbClr val="002060"/>
              </a:solidFill>
            </a:endParaRPr>
          </a:p>
          <a:p>
            <a:pPr algn="ctr" eaLnBrk="0" hangingPunct="0">
              <a:buFont typeface="Wingdings" pitchFamily="2" charset="2"/>
              <a:buNone/>
            </a:pPr>
            <a:r>
              <a:rPr lang="de-DE" sz="2400" b="1" dirty="0" err="1" smtClean="0">
                <a:solidFill>
                  <a:srgbClr val="002060"/>
                </a:solidFill>
                <a:latin typeface="+mn-lt"/>
              </a:rPr>
              <a:t>sustainability</a:t>
            </a:r>
            <a:endParaRPr lang="de-DE" sz="2400" b="1" dirty="0" smtClean="0">
              <a:solidFill>
                <a:srgbClr val="002060"/>
              </a:solidFill>
              <a:latin typeface="+mn-lt"/>
            </a:endParaRPr>
          </a:p>
          <a:p>
            <a:pPr algn="ctr" eaLnBrk="0" hangingPunct="0">
              <a:buFont typeface="Wingdings" pitchFamily="2" charset="2"/>
              <a:buNone/>
            </a:pPr>
            <a:r>
              <a:rPr lang="de-DE" sz="2400" b="1" dirty="0" err="1" smtClean="0">
                <a:solidFill>
                  <a:srgbClr val="002060"/>
                </a:solidFill>
              </a:rPr>
              <a:t>free</a:t>
            </a:r>
            <a:r>
              <a:rPr lang="de-DE" sz="2400" b="1" dirty="0" smtClean="0">
                <a:solidFill>
                  <a:srgbClr val="002060"/>
                </a:solidFill>
              </a:rPr>
              <a:t> </a:t>
            </a:r>
            <a:r>
              <a:rPr lang="de-DE" sz="2400" b="1" dirty="0" err="1" smtClean="0">
                <a:solidFill>
                  <a:srgbClr val="002060"/>
                </a:solidFill>
              </a:rPr>
              <a:t>usability</a:t>
            </a:r>
            <a:endParaRPr lang="de-DE" sz="2400" b="1" dirty="0" smtClean="0">
              <a:solidFill>
                <a:srgbClr val="002060"/>
              </a:solidFill>
            </a:endParaRPr>
          </a:p>
          <a:p>
            <a:pPr algn="ctr" eaLnBrk="0" hangingPunct="0">
              <a:buFont typeface="Wingdings" pitchFamily="2" charset="2"/>
              <a:buNone/>
            </a:pPr>
            <a:r>
              <a:rPr lang="de-DE" sz="2400" b="1" dirty="0" err="1" smtClean="0">
                <a:solidFill>
                  <a:srgbClr val="002060"/>
                </a:solidFill>
                <a:latin typeface="+mn-lt"/>
              </a:rPr>
              <a:t>inclusion</a:t>
            </a:r>
            <a:endParaRPr lang="de-DE" sz="2400" b="1" dirty="0">
              <a:solidFill>
                <a:srgbClr val="002060"/>
              </a:solidFill>
              <a:latin typeface="+mn-lt"/>
            </a:endParaRPr>
          </a:p>
        </p:txBody>
      </p:sp>
      <p:grpSp>
        <p:nvGrpSpPr>
          <p:cNvPr id="23" name="Gruppieren 38"/>
          <p:cNvGrpSpPr/>
          <p:nvPr/>
        </p:nvGrpSpPr>
        <p:grpSpPr>
          <a:xfrm>
            <a:off x="4966247" y="61649"/>
            <a:ext cx="3468835" cy="1643325"/>
            <a:chOff x="4966247" y="61649"/>
            <a:chExt cx="3468835" cy="1643325"/>
          </a:xfrm>
        </p:grpSpPr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4966247" y="61649"/>
              <a:ext cx="1465375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politics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48" name="Rectangle 13"/>
            <p:cNvSpPr>
              <a:spLocks noChangeArrowheads="1"/>
            </p:cNvSpPr>
            <p:nvPr/>
          </p:nvSpPr>
          <p:spPr bwMode="auto">
            <a:xfrm>
              <a:off x="5488842" y="473040"/>
              <a:ext cx="2571317" cy="123193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publicly</a:t>
              </a:r>
              <a:r>
                <a:rPr lang="de-DE" sz="2400" b="1" dirty="0" smtClean="0">
                  <a:solidFill>
                    <a:srgbClr val="002060"/>
                  </a:solidFill>
                </a:rPr>
                <a:t> </a:t>
              </a:r>
              <a:r>
                <a:rPr lang="de-DE" sz="2400" b="1" dirty="0" err="1" smtClean="0">
                  <a:solidFill>
                    <a:srgbClr val="002060"/>
                  </a:solidFill>
                </a:rPr>
                <a:t>financed</a:t>
              </a:r>
              <a:endParaRPr lang="de-DE" sz="2400" b="1" dirty="0" smtClean="0">
                <a:solidFill>
                  <a:srgbClr val="002060"/>
                </a:solidFill>
              </a:endParaRPr>
            </a:p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k</a:t>
              </a: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nowledge</a:t>
              </a:r>
              <a:r>
                <a:rPr lang="de-DE" sz="2400" b="1" dirty="0" smtClean="0">
                  <a:solidFill>
                    <a:srgbClr val="002060"/>
                  </a:solidFill>
                  <a:latin typeface="+mn-lt"/>
                </a:rPr>
                <a:t> </a:t>
              </a:r>
              <a:br>
                <a:rPr lang="de-DE" sz="2400" b="1" dirty="0" smtClean="0">
                  <a:solidFill>
                    <a:srgbClr val="002060"/>
                  </a:solidFill>
                  <a:latin typeface="+mn-lt"/>
                </a:rPr>
              </a:b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freely</a:t>
              </a:r>
              <a:r>
                <a:rPr lang="de-DE" sz="2400" b="1" dirty="0" smtClean="0">
                  <a:solidFill>
                    <a:srgbClr val="002060"/>
                  </a:solidFill>
                  <a:latin typeface="+mn-lt"/>
                </a:rPr>
                <a:t> </a:t>
              </a: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available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49" name="Rectangle 13"/>
            <p:cNvSpPr>
              <a:spLocks noChangeArrowheads="1"/>
            </p:cNvSpPr>
            <p:nvPr/>
          </p:nvSpPr>
          <p:spPr bwMode="auto">
            <a:xfrm>
              <a:off x="6969707" y="61649"/>
              <a:ext cx="1465375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smtClean="0">
                  <a:solidFill>
                    <a:srgbClr val="002060"/>
                  </a:solidFill>
                  <a:latin typeface="+mn-lt"/>
                </a:rPr>
                <a:t>EU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736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feld 29"/>
          <p:cNvSpPr txBox="1"/>
          <p:nvPr/>
        </p:nvSpPr>
        <p:spPr>
          <a:xfrm>
            <a:off x="1376742" y="380144"/>
            <a:ext cx="1839074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Conclusion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1253448" y="1058245"/>
            <a:ext cx="6688476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002060"/>
                </a:solidFill>
              </a:rPr>
              <a:t>Global common goods </a:t>
            </a:r>
            <a:r>
              <a:rPr lang="en-US" sz="2200" dirty="0" smtClean="0">
                <a:solidFill>
                  <a:srgbClr val="002060"/>
                </a:solidFill>
              </a:rPr>
              <a:t>are </a:t>
            </a:r>
            <a:r>
              <a:rPr lang="en-US" sz="2200" b="1" dirty="0" smtClean="0">
                <a:solidFill>
                  <a:srgbClr val="002060"/>
                </a:solidFill>
              </a:rPr>
              <a:t>personal and social rights</a:t>
            </a:r>
            <a:endParaRPr lang="en-US" sz="2200" b="1" dirty="0">
              <a:solidFill>
                <a:srgbClr val="002060"/>
              </a:solidFill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1253448" y="1887846"/>
            <a:ext cx="6688476" cy="17851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002060"/>
                </a:solidFill>
              </a:rPr>
              <a:t>Neither </a:t>
            </a:r>
            <a:r>
              <a:rPr lang="en-US" sz="2200" b="1" dirty="0" smtClean="0">
                <a:solidFill>
                  <a:srgbClr val="002060"/>
                </a:solidFill>
              </a:rPr>
              <a:t>law</a:t>
            </a:r>
            <a:r>
              <a:rPr lang="en-US" sz="2200" dirty="0" smtClean="0">
                <a:solidFill>
                  <a:srgbClr val="002060"/>
                </a:solidFill>
              </a:rPr>
              <a:t> nor </a:t>
            </a:r>
            <a:r>
              <a:rPr lang="en-US" sz="2200" b="1" dirty="0" smtClean="0">
                <a:solidFill>
                  <a:srgbClr val="002060"/>
                </a:solidFill>
              </a:rPr>
              <a:t>technology</a:t>
            </a:r>
            <a:r>
              <a:rPr lang="en-US" sz="2200" dirty="0" smtClean="0">
                <a:solidFill>
                  <a:srgbClr val="002060"/>
                </a:solidFill>
              </a:rPr>
              <a:t> nor </a:t>
            </a:r>
            <a:r>
              <a:rPr lang="en-US" sz="2200" b="1" dirty="0" smtClean="0">
                <a:solidFill>
                  <a:srgbClr val="002060"/>
                </a:solidFill>
              </a:rPr>
              <a:t>markets</a:t>
            </a:r>
            <a:r>
              <a:rPr lang="en-US" sz="2200" dirty="0" smtClean="0">
                <a:solidFill>
                  <a:srgbClr val="002060"/>
                </a:solidFill>
              </a:rPr>
              <a:t> can </a:t>
            </a:r>
            <a:r>
              <a:rPr lang="en-US" sz="2200" b="1" dirty="0" smtClean="0">
                <a:solidFill>
                  <a:srgbClr val="002060"/>
                </a:solidFill>
              </a:rPr>
              <a:t>count on acceptance in the long run when they are inconsistent or even contrary to the moral behavior </a:t>
            </a:r>
            <a:r>
              <a:rPr lang="en-US" sz="2200" dirty="0" smtClean="0">
                <a:solidFill>
                  <a:srgbClr val="002060"/>
                </a:solidFill>
              </a:rPr>
              <a:t>of the people who are affected by the consequences of the three (above mentioned) regulatory instances.</a:t>
            </a:r>
            <a:endParaRPr lang="en-US" sz="2200" dirty="0">
              <a:solidFill>
                <a:srgbClr val="002060"/>
              </a:solidFill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1253448" y="4071664"/>
            <a:ext cx="6688476" cy="7694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002060"/>
                </a:solidFill>
              </a:rPr>
              <a:t>It is within </a:t>
            </a:r>
            <a:r>
              <a:rPr lang="en-US" sz="2200" b="1" dirty="0" smtClean="0">
                <a:solidFill>
                  <a:srgbClr val="002060"/>
                </a:solidFill>
              </a:rPr>
              <a:t>civil society </a:t>
            </a:r>
            <a:r>
              <a:rPr lang="en-US" sz="2200" dirty="0" smtClean="0">
                <a:solidFill>
                  <a:srgbClr val="002060"/>
                </a:solidFill>
              </a:rPr>
              <a:t>and in </a:t>
            </a:r>
            <a:r>
              <a:rPr lang="en-US" sz="2200" b="1" dirty="0" smtClean="0">
                <a:solidFill>
                  <a:srgbClr val="002060"/>
                </a:solidFill>
              </a:rPr>
              <a:t>changing environments </a:t>
            </a:r>
            <a:r>
              <a:rPr lang="en-US" sz="2200" dirty="0" smtClean="0">
                <a:solidFill>
                  <a:srgbClr val="002060"/>
                </a:solidFill>
              </a:rPr>
              <a:t>where </a:t>
            </a:r>
            <a:r>
              <a:rPr lang="en-US" sz="2200" b="1" dirty="0" smtClean="0">
                <a:solidFill>
                  <a:srgbClr val="002060"/>
                </a:solidFill>
              </a:rPr>
              <a:t>moral behavior develops</a:t>
            </a:r>
            <a:r>
              <a:rPr lang="en-US" sz="2200" dirty="0" smtClean="0">
                <a:solidFill>
                  <a:srgbClr val="002060"/>
                </a:solidFill>
              </a:rPr>
              <a:t>.</a:t>
            </a:r>
            <a:endParaRPr lang="en-US" sz="2200" dirty="0">
              <a:solidFill>
                <a:srgbClr val="002060"/>
              </a:solidFill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1253448" y="5239820"/>
            <a:ext cx="6688476" cy="11079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002060"/>
                </a:solidFill>
              </a:rPr>
              <a:t>A </a:t>
            </a:r>
            <a:r>
              <a:rPr lang="en-US" sz="2200" b="1" dirty="0" smtClean="0">
                <a:solidFill>
                  <a:srgbClr val="002060"/>
                </a:solidFill>
              </a:rPr>
              <a:t>strong system of </a:t>
            </a:r>
            <a:r>
              <a:rPr lang="en-US" sz="2200" b="1" smtClean="0">
                <a:solidFill>
                  <a:srgbClr val="002060"/>
                </a:solidFill>
              </a:rPr>
              <a:t>non-governmental organizations </a:t>
            </a:r>
            <a:r>
              <a:rPr lang="en-US" sz="2200" b="1" dirty="0" smtClean="0">
                <a:solidFill>
                  <a:srgbClr val="002060"/>
                </a:solidFill>
              </a:rPr>
              <a:t>(NGOs)</a:t>
            </a:r>
            <a:r>
              <a:rPr lang="en-US" sz="2200" dirty="0" smtClean="0">
                <a:solidFill>
                  <a:srgbClr val="002060"/>
                </a:solidFill>
              </a:rPr>
              <a:t> is the best means for </a:t>
            </a:r>
            <a:r>
              <a:rPr lang="en-US" sz="2200" b="1" dirty="0" smtClean="0">
                <a:solidFill>
                  <a:srgbClr val="002060"/>
                </a:solidFill>
              </a:rPr>
              <a:t>securing and strengthening global common goods as personal and social </a:t>
            </a:r>
            <a:r>
              <a:rPr lang="en-US" sz="2200" b="1" smtClean="0">
                <a:solidFill>
                  <a:srgbClr val="002060"/>
                </a:solidFill>
              </a:rPr>
              <a:t>rights.</a:t>
            </a:r>
            <a:endParaRPr lang="en-US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36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4" grpId="0" animBg="1"/>
      <p:bldP spid="3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/>
          </p:cNvSpPr>
          <p:nvPr/>
        </p:nvSpPr>
        <p:spPr bwMode="auto">
          <a:xfrm>
            <a:off x="1584226" y="92466"/>
            <a:ext cx="5465800" cy="720080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 typeface="StarSymbol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Arial Unicode MS" pitchFamily="2"/>
                <a:cs typeface="Tahoma" pitchFamily="2"/>
              </a:rPr>
              <a:t>What are commons?</a:t>
            </a:r>
            <a:endParaRPr kumimoji="0" lang="de-DE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8" name="Rectangle 2"/>
          <p:cNvSpPr txBox="1">
            <a:spLocks/>
          </p:cNvSpPr>
          <p:nvPr/>
        </p:nvSpPr>
        <p:spPr>
          <a:xfrm>
            <a:off x="5885130" y="1556792"/>
            <a:ext cx="2806453" cy="512738"/>
          </a:xfrm>
          <a:prstGeom prst="rect">
            <a:avLst/>
          </a:prstGeom>
          <a:solidFill>
            <a:srgbClr val="002060"/>
          </a:solidFill>
        </p:spPr>
        <p:txBody>
          <a:bodyPr anchorCtr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 typeface="StarSymbo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Arial Unicode MS" pitchFamily="2"/>
                <a:cs typeface="Tahoma" pitchFamily="2"/>
              </a:rPr>
              <a:t>Commons</a:t>
            </a:r>
            <a:endParaRPr kumimoji="0" lang="de-DE" sz="28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9" name="Untertitel 2"/>
          <p:cNvSpPr txBox="1">
            <a:spLocks/>
          </p:cNvSpPr>
          <p:nvPr/>
        </p:nvSpPr>
        <p:spPr bwMode="auto">
          <a:xfrm>
            <a:off x="323528" y="2348880"/>
            <a:ext cx="2304255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25000" lnSpcReduction="20000"/>
          </a:bodyPr>
          <a:lstStyle/>
          <a:p>
            <a:pPr marL="342900" indent="-342900" fontAlgn="auto">
              <a:lnSpc>
                <a:spcPct val="17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8000" b="1" dirty="0" err="1" smtClean="0">
                <a:solidFill>
                  <a:srgbClr val="002060"/>
                </a:solidFill>
                <a:latin typeface="+mn-lt"/>
              </a:rPr>
              <a:t>Common</a:t>
            </a:r>
            <a:r>
              <a:rPr lang="de-DE" sz="80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8000" b="1" dirty="0" err="1" smtClean="0">
                <a:solidFill>
                  <a:srgbClr val="002060"/>
                </a:solidFill>
                <a:latin typeface="+mn-lt"/>
              </a:rPr>
              <a:t>heritage</a:t>
            </a:r>
            <a:r>
              <a:rPr lang="de-DE" sz="80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8000" b="1" dirty="0" err="1" smtClean="0">
                <a:solidFill>
                  <a:srgbClr val="002060"/>
                </a:solidFill>
                <a:latin typeface="+mn-lt"/>
              </a:rPr>
              <a:t>of</a:t>
            </a:r>
            <a:r>
              <a:rPr lang="de-DE" sz="80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8000" b="1" dirty="0" err="1" smtClean="0">
                <a:solidFill>
                  <a:srgbClr val="002060"/>
                </a:solidFill>
                <a:latin typeface="+mn-lt"/>
              </a:rPr>
              <a:t>nature</a:t>
            </a:r>
            <a:endParaRPr lang="de-DE" sz="11200" b="1" dirty="0">
              <a:solidFill>
                <a:srgbClr val="002060"/>
              </a:solidFill>
              <a:latin typeface="+mn-lt"/>
            </a:endParaRPr>
          </a:p>
          <a:p>
            <a:pPr marL="342900" indent="-342900" fontAlgn="auto">
              <a:lnSpc>
                <a:spcPct val="17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de-DE" sz="32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0" name="Untertitel 2"/>
          <p:cNvSpPr txBox="1">
            <a:spLocks/>
          </p:cNvSpPr>
          <p:nvPr/>
        </p:nvSpPr>
        <p:spPr bwMode="auto">
          <a:xfrm>
            <a:off x="251520" y="3501008"/>
            <a:ext cx="2736304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25000" lnSpcReduction="20000"/>
          </a:bodyPr>
          <a:lstStyle/>
          <a:p>
            <a:pPr marL="342900" indent="-342900" fontAlgn="auto">
              <a:lnSpc>
                <a:spcPct val="17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8000" b="1" dirty="0" err="1" smtClean="0">
                <a:solidFill>
                  <a:srgbClr val="002060"/>
                </a:solidFill>
                <a:latin typeface="+mn-lt"/>
              </a:rPr>
              <a:t>Common</a:t>
            </a:r>
            <a:r>
              <a:rPr lang="de-DE" sz="80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8000" b="1" dirty="0" err="1" smtClean="0">
                <a:solidFill>
                  <a:srgbClr val="002060"/>
                </a:solidFill>
                <a:latin typeface="+mn-lt"/>
              </a:rPr>
              <a:t>heritage</a:t>
            </a:r>
            <a:r>
              <a:rPr lang="de-DE" sz="80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8000" b="1" dirty="0" err="1" smtClean="0">
                <a:solidFill>
                  <a:srgbClr val="002060"/>
                </a:solidFill>
                <a:latin typeface="+mn-lt"/>
              </a:rPr>
              <a:t>of</a:t>
            </a:r>
            <a:r>
              <a:rPr lang="de-DE" sz="80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8000" b="1" dirty="0" err="1" smtClean="0">
                <a:solidFill>
                  <a:srgbClr val="002060"/>
                </a:solidFill>
                <a:latin typeface="+mn-lt"/>
              </a:rPr>
              <a:t>social</a:t>
            </a:r>
            <a:r>
              <a:rPr lang="de-DE" sz="80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8000" b="1" dirty="0" err="1" smtClean="0">
                <a:solidFill>
                  <a:srgbClr val="002060"/>
                </a:solidFill>
                <a:latin typeface="+mn-lt"/>
              </a:rPr>
              <a:t>life</a:t>
            </a:r>
            <a:endParaRPr lang="de-DE" sz="11200" b="1" dirty="0">
              <a:solidFill>
                <a:srgbClr val="002060"/>
              </a:solidFill>
              <a:latin typeface="+mn-lt"/>
            </a:endParaRPr>
          </a:p>
          <a:p>
            <a:pPr marL="342900" indent="-342900" fontAlgn="auto">
              <a:lnSpc>
                <a:spcPct val="17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de-DE" sz="32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1" name="Untertitel 2"/>
          <p:cNvSpPr txBox="1">
            <a:spLocks/>
          </p:cNvSpPr>
          <p:nvPr/>
        </p:nvSpPr>
        <p:spPr bwMode="auto">
          <a:xfrm>
            <a:off x="-108520" y="4509120"/>
            <a:ext cx="280831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42900" indent="-342900" algn="ctr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    Commons heritage of cultural creativity</a:t>
            </a:r>
            <a:endParaRPr lang="de-DE" sz="20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3" name="Rectangle 2"/>
          <p:cNvSpPr txBox="1">
            <a:spLocks/>
          </p:cNvSpPr>
          <p:nvPr/>
        </p:nvSpPr>
        <p:spPr>
          <a:xfrm>
            <a:off x="302440" y="1556792"/>
            <a:ext cx="4032448" cy="512738"/>
          </a:xfrm>
          <a:prstGeom prst="rect">
            <a:avLst/>
          </a:prstGeom>
          <a:solidFill>
            <a:srgbClr val="001F60"/>
          </a:solidFill>
        </p:spPr>
        <p:txBody>
          <a:bodyPr anchorCtr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 typeface="StarSymbo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Arial Unicode MS" pitchFamily="2"/>
                <a:cs typeface="Tahoma" pitchFamily="2"/>
              </a:rPr>
              <a:t>Common Pool Resources</a:t>
            </a:r>
            <a:endParaRPr kumimoji="0" lang="de-DE" sz="28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7" name="Untertitel 2"/>
          <p:cNvSpPr txBox="1">
            <a:spLocks/>
          </p:cNvSpPr>
          <p:nvPr/>
        </p:nvSpPr>
        <p:spPr bwMode="auto">
          <a:xfrm>
            <a:off x="3706733" y="2348880"/>
            <a:ext cx="2889261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42900" indent="-3429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2000" dirty="0" err="1" smtClean="0">
                <a:solidFill>
                  <a:srgbClr val="002060"/>
                </a:solidFill>
                <a:latin typeface="+mn-lt"/>
              </a:rPr>
              <a:t>water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, </a:t>
            </a:r>
            <a:r>
              <a:rPr lang="de-DE" sz="2000" dirty="0" err="1" smtClean="0">
                <a:solidFill>
                  <a:srgbClr val="002060"/>
                </a:solidFill>
                <a:latin typeface="+mn-lt"/>
              </a:rPr>
              <a:t>air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, </a:t>
            </a:r>
            <a:r>
              <a:rPr lang="de-DE" sz="2000" dirty="0" err="1" smtClean="0">
                <a:solidFill>
                  <a:srgbClr val="002060"/>
                </a:solidFill>
                <a:latin typeface="+mn-lt"/>
              </a:rPr>
              <a:t>climate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,</a:t>
            </a:r>
          </a:p>
          <a:p>
            <a:pPr marL="342900" indent="-3429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2000" dirty="0" err="1">
                <a:solidFill>
                  <a:srgbClr val="002060"/>
                </a:solidFill>
                <a:latin typeface="+mn-lt"/>
              </a:rPr>
              <a:t>f</a:t>
            </a:r>
            <a:r>
              <a:rPr lang="de-DE" sz="2000" dirty="0" err="1" smtClean="0">
                <a:solidFill>
                  <a:srgbClr val="002060"/>
                </a:solidFill>
                <a:latin typeface="+mn-lt"/>
              </a:rPr>
              <a:t>ish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 in </a:t>
            </a:r>
            <a:r>
              <a:rPr lang="de-DE" sz="2000" dirty="0" err="1" smtClean="0">
                <a:solidFill>
                  <a:srgbClr val="002060"/>
                </a:solidFill>
                <a:latin typeface="+mn-lt"/>
              </a:rPr>
              <a:t>the</a:t>
            </a:r>
            <a:r>
              <a:rPr lang="de-DE" sz="20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2000" dirty="0" err="1" smtClean="0">
                <a:solidFill>
                  <a:srgbClr val="002060"/>
                </a:solidFill>
                <a:latin typeface="+mn-lt"/>
              </a:rPr>
              <a:t>ocean</a:t>
            </a:r>
            <a:endParaRPr lang="de-DE" sz="2000" dirty="0">
              <a:solidFill>
                <a:srgbClr val="002060"/>
              </a:solidFill>
              <a:latin typeface="+mn-lt"/>
            </a:endParaRPr>
          </a:p>
          <a:p>
            <a:pPr marL="342900" indent="-342900" fontAlgn="auto">
              <a:lnSpc>
                <a:spcPct val="17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de-DE" sz="20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8" name="Untertitel 2"/>
          <p:cNvSpPr txBox="1">
            <a:spLocks/>
          </p:cNvSpPr>
          <p:nvPr/>
        </p:nvSpPr>
        <p:spPr bwMode="auto">
          <a:xfrm>
            <a:off x="3706733" y="3429000"/>
            <a:ext cx="2221961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fontAlgn="auto">
              <a:lnSpc>
                <a:spcPct val="17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2000" dirty="0" err="1" smtClean="0">
                <a:solidFill>
                  <a:srgbClr val="002060"/>
                </a:solidFill>
              </a:rPr>
              <a:t>a</a:t>
            </a:r>
            <a:r>
              <a:rPr lang="de-DE" sz="2000" dirty="0" err="1" smtClean="0">
                <a:solidFill>
                  <a:srgbClr val="002060"/>
                </a:solidFill>
                <a:latin typeface="+mn-lt"/>
              </a:rPr>
              <a:t>sylum</a:t>
            </a:r>
            <a:r>
              <a:rPr lang="de-DE" sz="2400" b="1" dirty="0" smtClean="0">
                <a:solidFill>
                  <a:srgbClr val="002060"/>
                </a:solidFill>
                <a:latin typeface="+mn-lt"/>
              </a:rPr>
              <a:t>, </a:t>
            </a:r>
            <a:r>
              <a:rPr lang="de-DE" sz="2400" b="1" dirty="0" err="1" smtClean="0">
                <a:solidFill>
                  <a:srgbClr val="002060"/>
                </a:solidFill>
                <a:latin typeface="+mn-lt"/>
              </a:rPr>
              <a:t>privacy</a:t>
            </a:r>
            <a:r>
              <a:rPr lang="de-DE" sz="2400" b="1" dirty="0" smtClean="0">
                <a:solidFill>
                  <a:srgbClr val="002060"/>
                </a:solidFill>
                <a:latin typeface="+mn-lt"/>
              </a:rPr>
              <a:t> </a:t>
            </a:r>
          </a:p>
          <a:p>
            <a:pPr fontAlgn="auto">
              <a:lnSpc>
                <a:spcPct val="17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de-DE" sz="2000" dirty="0">
              <a:solidFill>
                <a:srgbClr val="002060"/>
              </a:solidFill>
              <a:latin typeface="+mn-lt"/>
            </a:endParaRPr>
          </a:p>
          <a:p>
            <a:pPr marL="342900" indent="-342900" fontAlgn="auto">
              <a:lnSpc>
                <a:spcPct val="17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de-DE" sz="20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" name="Pfeil nach rechts 1"/>
          <p:cNvSpPr/>
          <p:nvPr/>
        </p:nvSpPr>
        <p:spPr>
          <a:xfrm>
            <a:off x="4425376" y="1556792"/>
            <a:ext cx="1245852" cy="512738"/>
          </a:xfrm>
          <a:prstGeom prst="rightArrow">
            <a:avLst/>
          </a:prstGeom>
          <a:solidFill>
            <a:srgbClr val="00005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Untertitel 2"/>
          <p:cNvSpPr txBox="1">
            <a:spLocks/>
          </p:cNvSpPr>
          <p:nvPr/>
        </p:nvSpPr>
        <p:spPr bwMode="auto">
          <a:xfrm>
            <a:off x="3634725" y="4509119"/>
            <a:ext cx="3546897" cy="1377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Autofit/>
          </a:bodyPr>
          <a:lstStyle/>
          <a:p>
            <a:pPr fontAlgn="auto">
              <a:lnSpc>
                <a:spcPct val="17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2000" dirty="0" err="1" smtClean="0">
                <a:solidFill>
                  <a:srgbClr val="002060"/>
                </a:solidFill>
              </a:rPr>
              <a:t>the</a:t>
            </a:r>
            <a:r>
              <a:rPr lang="de-DE" sz="2000" dirty="0" smtClean="0">
                <a:solidFill>
                  <a:srgbClr val="002060"/>
                </a:solidFill>
              </a:rPr>
              <a:t> </a:t>
            </a:r>
            <a:r>
              <a:rPr lang="de-DE" sz="2000" dirty="0" err="1" smtClean="0">
                <a:solidFill>
                  <a:srgbClr val="002060"/>
                </a:solidFill>
              </a:rPr>
              <a:t>arts</a:t>
            </a:r>
            <a:endParaRPr lang="de-DE" sz="2000" dirty="0" smtClean="0">
              <a:solidFill>
                <a:srgbClr val="002060"/>
              </a:solidFill>
            </a:endParaRPr>
          </a:p>
          <a:p>
            <a:pPr fontAlgn="auto">
              <a:lnSpc>
                <a:spcPct val="17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sz="2200" b="1" dirty="0" err="1" smtClean="0">
                <a:solidFill>
                  <a:srgbClr val="002060"/>
                </a:solidFill>
              </a:rPr>
              <a:t>k</a:t>
            </a:r>
            <a:r>
              <a:rPr lang="de-DE" sz="2200" b="1" dirty="0" err="1" smtClean="0">
                <a:solidFill>
                  <a:srgbClr val="002060"/>
                </a:solidFill>
                <a:latin typeface="+mn-lt"/>
              </a:rPr>
              <a:t>nowledge</a:t>
            </a:r>
            <a:r>
              <a:rPr lang="de-DE" sz="22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2200" b="1" dirty="0" err="1" smtClean="0">
                <a:solidFill>
                  <a:srgbClr val="002060"/>
                </a:solidFill>
                <a:latin typeface="+mn-lt"/>
              </a:rPr>
              <a:t>and</a:t>
            </a:r>
            <a:r>
              <a:rPr lang="de-DE" sz="22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2200" b="1" dirty="0" err="1" smtClean="0">
                <a:solidFill>
                  <a:srgbClr val="002060"/>
                </a:solidFill>
                <a:latin typeface="+mn-lt"/>
              </a:rPr>
              <a:t>information</a:t>
            </a:r>
            <a:endParaRPr lang="de-DE" sz="22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6" name="Pfeil nach links 15"/>
          <p:cNvSpPr/>
          <p:nvPr/>
        </p:nvSpPr>
        <p:spPr>
          <a:xfrm>
            <a:off x="6341110" y="3501008"/>
            <a:ext cx="978408" cy="484632"/>
          </a:xfrm>
          <a:prstGeom prst="leftArrow">
            <a:avLst/>
          </a:prstGeom>
          <a:solidFill>
            <a:srgbClr val="00206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Pfeil nach links 18"/>
          <p:cNvSpPr/>
          <p:nvPr/>
        </p:nvSpPr>
        <p:spPr>
          <a:xfrm>
            <a:off x="7050026" y="5106256"/>
            <a:ext cx="978408" cy="484632"/>
          </a:xfrm>
          <a:prstGeom prst="leftArrow">
            <a:avLst/>
          </a:prstGeom>
          <a:solidFill>
            <a:srgbClr val="00206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098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1" animBg="1"/>
      <p:bldP spid="17" grpId="0"/>
      <p:bldP spid="18" grpId="0"/>
      <p:bldP spid="2" grpId="0" animBg="1"/>
      <p:bldP spid="14" grpId="0"/>
      <p:bldP spid="16" grpId="0" animBg="1"/>
      <p:bldP spid="1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06"/>
            <a:ext cx="9144000" cy="6858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Pfeil nach links 9">
            <a:hlinkClick r:id="rId4" action="ppaction://hlinksldjump"/>
          </p:cNvPr>
          <p:cNvSpPr/>
          <p:nvPr/>
        </p:nvSpPr>
        <p:spPr>
          <a:xfrm>
            <a:off x="7884368" y="5733256"/>
            <a:ext cx="792088" cy="432048"/>
          </a:xfrm>
          <a:prstGeom prst="lef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/>
          </p:cNvSpPr>
          <p:nvPr/>
        </p:nvSpPr>
        <p:spPr bwMode="auto">
          <a:xfrm>
            <a:off x="0" y="0"/>
            <a:ext cx="9144000" cy="720080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buSzPct val="45000"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Arial Unicode MS" pitchFamily="2"/>
                <a:cs typeface="Tahoma" pitchFamily="2"/>
              </a:rPr>
              <a:t>Commons need to be institutionalized</a:t>
            </a:r>
            <a:endParaRPr kumimoji="0" lang="de-DE" sz="24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3676901" y="1511412"/>
            <a:ext cx="1824881" cy="7694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200" dirty="0" err="1" smtClean="0">
                <a:solidFill>
                  <a:srgbClr val="002060"/>
                </a:solidFill>
                <a:latin typeface="+mn-lt"/>
              </a:rPr>
              <a:t>principles</a:t>
            </a:r>
            <a:r>
              <a:rPr lang="de-DE" sz="2200" dirty="0" smtClean="0">
                <a:solidFill>
                  <a:srgbClr val="002060"/>
                </a:solidFill>
                <a:latin typeface="+mn-lt"/>
              </a:rPr>
              <a:t>, </a:t>
            </a:r>
            <a:r>
              <a:rPr lang="de-DE" sz="2200" dirty="0" err="1" smtClean="0">
                <a:solidFill>
                  <a:srgbClr val="002060"/>
                </a:solidFill>
                <a:latin typeface="+mn-lt"/>
              </a:rPr>
              <a:t>values</a:t>
            </a:r>
            <a:endParaRPr lang="de-DE" sz="2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625532" y="3721680"/>
            <a:ext cx="1800200" cy="4308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200" dirty="0" err="1" smtClean="0">
                <a:solidFill>
                  <a:srgbClr val="002060"/>
                </a:solidFill>
                <a:latin typeface="+mn-lt"/>
              </a:rPr>
              <a:t>procedures</a:t>
            </a:r>
            <a:endParaRPr lang="de-DE" sz="2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359596" y="5959011"/>
            <a:ext cx="8100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According to </a:t>
            </a:r>
            <a:r>
              <a:rPr lang="en-US" dirty="0" err="1" smtClean="0"/>
              <a:t>Elinor</a:t>
            </a:r>
            <a:r>
              <a:rPr lang="en-US" dirty="0" smtClean="0"/>
              <a:t> </a:t>
            </a:r>
            <a:r>
              <a:rPr lang="en-US" dirty="0" err="1" smtClean="0"/>
              <a:t>Ostrom</a:t>
            </a:r>
            <a:r>
              <a:rPr lang="en-US" dirty="0" smtClean="0"/>
              <a:t>: </a:t>
            </a:r>
            <a:r>
              <a:rPr lang="en-US" i="1" dirty="0" smtClean="0"/>
              <a:t>Governing the Commons: The Evolution of Institutions for Collective Action</a:t>
            </a:r>
            <a:r>
              <a:rPr lang="en-US" dirty="0" smtClean="0"/>
              <a:t> (1990)</a:t>
            </a:r>
            <a:endParaRPr lang="en-US" dirty="0"/>
          </a:p>
        </p:txBody>
      </p:sp>
      <p:sp>
        <p:nvSpPr>
          <p:cNvPr id="10" name="Textfeld 4"/>
          <p:cNvSpPr txBox="1"/>
          <p:nvPr/>
        </p:nvSpPr>
        <p:spPr>
          <a:xfrm>
            <a:off x="261703" y="4749530"/>
            <a:ext cx="8532973" cy="843693"/>
          </a:xfrm>
          <a:prstGeom prst="rect">
            <a:avLst/>
          </a:prstGeom>
          <a:noFill/>
          <a:ln>
            <a:noFill/>
          </a:ln>
        </p:spPr>
        <p:txBody>
          <a:bodyPr wrap="square" anchorCtr="1" compatLnSpc="0">
            <a:spAutoFit/>
          </a:bodyPr>
          <a:lstStyle/>
          <a:p>
            <a:pPr algn="ct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400" b="1" kern="0" dirty="0" err="1" smtClean="0">
                <a:solidFill>
                  <a:srgbClr val="333366"/>
                </a:solidFill>
                <a:latin typeface="+mn-lt"/>
                <a:ea typeface="Arial Unicode MS" pitchFamily="2"/>
                <a:cs typeface="Tahoma" pitchFamily="2"/>
              </a:rPr>
              <a:t>Commons</a:t>
            </a:r>
            <a:r>
              <a:rPr lang="de-DE" sz="2400" b="1" kern="0" dirty="0" smtClean="0">
                <a:solidFill>
                  <a:srgbClr val="333366"/>
                </a:solidFill>
                <a:latin typeface="+mn-lt"/>
                <a:ea typeface="Arial Unicode MS" pitchFamily="2"/>
                <a:cs typeface="Tahoma" pitchFamily="2"/>
              </a:rPr>
              <a:t> </a:t>
            </a:r>
            <a:r>
              <a:rPr lang="de-DE" sz="2400" b="1" kern="0" dirty="0" smtClean="0">
                <a:solidFill>
                  <a:srgbClr val="333366"/>
                </a:solidFill>
                <a:ea typeface="Arial Unicode MS" pitchFamily="2"/>
                <a:cs typeface="Tahoma" pitchFamily="2"/>
              </a:rPr>
              <a:t>(global </a:t>
            </a:r>
            <a:r>
              <a:rPr lang="de-DE" sz="2400" b="1" kern="0" dirty="0" err="1" smtClean="0">
                <a:solidFill>
                  <a:srgbClr val="333366"/>
                </a:solidFill>
                <a:ea typeface="Arial Unicode MS" pitchFamily="2"/>
                <a:cs typeface="Tahoma" pitchFamily="2"/>
              </a:rPr>
              <a:t>common</a:t>
            </a:r>
            <a:r>
              <a:rPr lang="de-DE" sz="2400" b="1" kern="0" dirty="0" smtClean="0">
                <a:solidFill>
                  <a:srgbClr val="333366"/>
                </a:solidFill>
                <a:ea typeface="Arial Unicode MS" pitchFamily="2"/>
                <a:cs typeface="Tahoma" pitchFamily="2"/>
              </a:rPr>
              <a:t> </a:t>
            </a:r>
            <a:r>
              <a:rPr lang="de-DE" sz="2400" b="1" kern="0" dirty="0" err="1" smtClean="0">
                <a:solidFill>
                  <a:srgbClr val="333366"/>
                </a:solidFill>
                <a:ea typeface="Arial Unicode MS" pitchFamily="2"/>
                <a:cs typeface="Tahoma" pitchFamily="2"/>
              </a:rPr>
              <a:t>goods</a:t>
            </a:r>
            <a:r>
              <a:rPr lang="de-DE" sz="2400" b="1" kern="0" dirty="0" smtClean="0">
                <a:solidFill>
                  <a:srgbClr val="333366"/>
                </a:solidFill>
                <a:ea typeface="Arial Unicode MS" pitchFamily="2"/>
                <a:cs typeface="Tahoma" pitchFamily="2"/>
              </a:rPr>
              <a:t>) </a:t>
            </a:r>
            <a:r>
              <a:rPr lang="de-DE" sz="2400" b="1" kern="0" dirty="0" err="1" smtClean="0">
                <a:solidFill>
                  <a:srgbClr val="333366"/>
                </a:solidFill>
                <a:latin typeface="+mn-lt"/>
                <a:ea typeface="Arial Unicode MS" pitchFamily="2"/>
                <a:cs typeface="Tahoma" pitchFamily="2"/>
              </a:rPr>
              <a:t>are</a:t>
            </a:r>
            <a:r>
              <a:rPr lang="de-DE" sz="2400" b="1" kern="0" dirty="0" smtClean="0">
                <a:solidFill>
                  <a:srgbClr val="333366"/>
                </a:solidFill>
                <a:latin typeface="+mn-lt"/>
                <a:ea typeface="Arial Unicode MS" pitchFamily="2"/>
                <a:cs typeface="Tahoma" pitchFamily="2"/>
              </a:rPr>
              <a:t> institutionalized „</a:t>
            </a:r>
            <a:r>
              <a:rPr lang="de-DE" sz="2400" b="1" kern="0" dirty="0" err="1" smtClean="0">
                <a:solidFill>
                  <a:srgbClr val="333366"/>
                </a:solidFill>
                <a:latin typeface="+mn-lt"/>
                <a:ea typeface="Arial Unicode MS" pitchFamily="2"/>
                <a:cs typeface="Tahoma" pitchFamily="2"/>
              </a:rPr>
              <a:t>common-pool</a:t>
            </a:r>
            <a:r>
              <a:rPr lang="de-DE" sz="2400" b="1" kern="0" dirty="0" smtClean="0">
                <a:solidFill>
                  <a:srgbClr val="333366"/>
                </a:solidFill>
                <a:latin typeface="+mn-lt"/>
                <a:ea typeface="Arial Unicode MS" pitchFamily="2"/>
                <a:cs typeface="Tahoma" pitchFamily="2"/>
              </a:rPr>
              <a:t> </a:t>
            </a:r>
            <a:r>
              <a:rPr lang="de-DE" sz="2400" b="1" kern="0" dirty="0" err="1" smtClean="0">
                <a:solidFill>
                  <a:srgbClr val="333366"/>
                </a:solidFill>
                <a:latin typeface="+mn-lt"/>
                <a:ea typeface="Arial Unicode MS" pitchFamily="2"/>
                <a:cs typeface="Tahoma" pitchFamily="2"/>
              </a:rPr>
              <a:t>resources</a:t>
            </a:r>
            <a:r>
              <a:rPr lang="de-DE" sz="2400" b="1" kern="0" dirty="0" smtClean="0">
                <a:solidFill>
                  <a:srgbClr val="333366"/>
                </a:solidFill>
                <a:latin typeface="+mn-lt"/>
                <a:ea typeface="Arial Unicode MS" pitchFamily="2"/>
                <a:cs typeface="Tahoma" pitchFamily="2"/>
              </a:rPr>
              <a:t>“</a:t>
            </a:r>
            <a:endParaRPr lang="de-DE" sz="2400" b="1" kern="0" dirty="0">
              <a:solidFill>
                <a:srgbClr val="333366"/>
              </a:solidFill>
              <a:latin typeface="+mn-lt"/>
              <a:ea typeface="Arial Unicode MS" pitchFamily="2"/>
              <a:cs typeface="Tahoma" pitchFamily="2"/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195218" y="2208956"/>
            <a:ext cx="2321959" cy="140755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002060"/>
                </a:solidFill>
              </a:rPr>
              <a:t>Resources of the Commons</a:t>
            </a:r>
          </a:p>
        </p:txBody>
      </p:sp>
      <p:sp>
        <p:nvSpPr>
          <p:cNvPr id="14" name="Ellipse 13"/>
          <p:cNvSpPr/>
          <p:nvPr/>
        </p:nvSpPr>
        <p:spPr>
          <a:xfrm>
            <a:off x="6472717" y="2210805"/>
            <a:ext cx="2610015" cy="161118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002060"/>
                </a:solidFill>
              </a:rPr>
              <a:t>Usable</a:t>
            </a:r>
            <a:br>
              <a:rPr lang="en-US" sz="2200" dirty="0" smtClean="0">
                <a:solidFill>
                  <a:srgbClr val="002060"/>
                </a:solidFill>
              </a:rPr>
            </a:br>
            <a:r>
              <a:rPr lang="en-US" sz="2200" dirty="0" smtClean="0">
                <a:solidFill>
                  <a:srgbClr val="002060"/>
                </a:solidFill>
              </a:rPr>
              <a:t>Commons</a:t>
            </a:r>
          </a:p>
          <a:p>
            <a:pPr algn="ctr"/>
            <a:r>
              <a:rPr lang="en-US" sz="2200" dirty="0" smtClean="0">
                <a:solidFill>
                  <a:srgbClr val="002060"/>
                </a:solidFill>
              </a:rPr>
              <a:t>Global public goods</a:t>
            </a:r>
            <a:endParaRPr lang="en-US" sz="2200" dirty="0">
              <a:solidFill>
                <a:srgbClr val="002060"/>
              </a:solidFill>
            </a:endParaRPr>
          </a:p>
        </p:txBody>
      </p:sp>
      <p:sp>
        <p:nvSpPr>
          <p:cNvPr id="15" name="Pfeil nach rechts 14"/>
          <p:cNvSpPr/>
          <p:nvPr/>
        </p:nvSpPr>
        <p:spPr>
          <a:xfrm>
            <a:off x="2617130" y="2763749"/>
            <a:ext cx="896631" cy="368910"/>
          </a:xfrm>
          <a:prstGeom prst="rightArrow">
            <a:avLst>
              <a:gd name="adj1" fmla="val 50000"/>
              <a:gd name="adj2" fmla="val 33970"/>
            </a:avLst>
          </a:prstGeom>
          <a:solidFill>
            <a:srgbClr val="000053"/>
          </a:solidFill>
          <a:ln w="571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feld 15"/>
          <p:cNvSpPr txBox="1"/>
          <p:nvPr/>
        </p:nvSpPr>
        <p:spPr>
          <a:xfrm>
            <a:off x="3606227" y="2417299"/>
            <a:ext cx="1941815" cy="114307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DE" sz="2400" b="1" dirty="0" err="1" smtClean="0">
                <a:solidFill>
                  <a:schemeClr val="bg1"/>
                </a:solidFill>
              </a:rPr>
              <a:t>institution-alization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22" name="Pfeil nach rechts 21"/>
          <p:cNvSpPr/>
          <p:nvPr/>
        </p:nvSpPr>
        <p:spPr>
          <a:xfrm>
            <a:off x="5617182" y="2763749"/>
            <a:ext cx="896631" cy="368910"/>
          </a:xfrm>
          <a:prstGeom prst="rightArrow">
            <a:avLst>
              <a:gd name="adj1" fmla="val 50000"/>
              <a:gd name="adj2" fmla="val 33970"/>
            </a:avLst>
          </a:prstGeom>
          <a:solidFill>
            <a:srgbClr val="000053"/>
          </a:solidFill>
          <a:ln w="571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13" grpId="0"/>
      <p:bldP spid="10" grpId="0"/>
      <p:bldP spid="12" grpId="0" animBg="1"/>
      <p:bldP spid="14" grpId="0" animBg="1"/>
      <p:bldP spid="15" grpId="0" animBg="1"/>
      <p:bldP spid="16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feld 20"/>
          <p:cNvSpPr txBox="1"/>
          <p:nvPr/>
        </p:nvSpPr>
        <p:spPr>
          <a:xfrm>
            <a:off x="3606227" y="2422075"/>
            <a:ext cx="1941815" cy="114307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DE" sz="2400" b="1" dirty="0" err="1" smtClean="0">
                <a:solidFill>
                  <a:schemeClr val="bg1"/>
                </a:solidFill>
              </a:rPr>
              <a:t>regulation</a:t>
            </a:r>
            <a:r>
              <a:rPr lang="de-DE" sz="2400" b="1" dirty="0" smtClean="0">
                <a:solidFill>
                  <a:schemeClr val="bg1"/>
                </a:solidFill>
              </a:rPr>
              <a:t> </a:t>
            </a:r>
            <a:r>
              <a:rPr lang="de-DE" sz="2400" b="1" dirty="0" err="1" smtClean="0">
                <a:solidFill>
                  <a:schemeClr val="bg1"/>
                </a:solidFill>
              </a:rPr>
              <a:t>instances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 txBox="1">
            <a:spLocks/>
          </p:cNvSpPr>
          <p:nvPr/>
        </p:nvSpPr>
        <p:spPr bwMode="auto">
          <a:xfrm>
            <a:off x="0" y="0"/>
            <a:ext cx="9144000" cy="720080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buSzPct val="45000"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Arial Unicode MS" pitchFamily="2"/>
                <a:cs typeface="Tahoma" pitchFamily="2"/>
              </a:rPr>
              <a:t>Commons need to be regulated</a:t>
            </a:r>
            <a:endParaRPr kumimoji="0" lang="de-DE" sz="24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0" name="Rectangle 18"/>
          <p:cNvSpPr>
            <a:spLocks noChangeArrowheads="1"/>
          </p:cNvSpPr>
          <p:nvPr/>
        </p:nvSpPr>
        <p:spPr bwMode="auto">
          <a:xfrm>
            <a:off x="323528" y="6196662"/>
            <a:ext cx="8640960" cy="184666"/>
          </a:xfrm>
          <a:prstGeom prst="rect">
            <a:avLst/>
          </a:prstGeom>
          <a:solidFill>
            <a:srgbClr val="E9E9E9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buFont typeface="Wingdings" pitchFamily="2" charset="2"/>
              <a:buNone/>
            </a:pPr>
            <a:r>
              <a:rPr lang="de-DE" sz="1200" dirty="0" err="1" smtClean="0"/>
              <a:t>Applying</a:t>
            </a:r>
            <a:r>
              <a:rPr lang="de-DE" sz="1200" dirty="0" smtClean="0"/>
              <a:t>  </a:t>
            </a:r>
            <a:r>
              <a:rPr lang="en-GB" sz="1200" dirty="0" smtClean="0"/>
              <a:t>Lawrence</a:t>
            </a:r>
            <a:r>
              <a:rPr lang="de-DE" sz="1200" dirty="0" smtClean="0"/>
              <a:t> </a:t>
            </a:r>
            <a:r>
              <a:rPr lang="en-GB" sz="1200" dirty="0"/>
              <a:t>Lessig: Code and other laws of cyberspace. Basic Books, Perseus Books Group: New York 1999,  second edition 2006</a:t>
            </a:r>
            <a:endParaRPr lang="de-DE" sz="1200" dirty="0"/>
          </a:p>
        </p:txBody>
      </p:sp>
      <p:sp>
        <p:nvSpPr>
          <p:cNvPr id="13" name="Ellipse 12"/>
          <p:cNvSpPr/>
          <p:nvPr/>
        </p:nvSpPr>
        <p:spPr>
          <a:xfrm>
            <a:off x="195218" y="2208956"/>
            <a:ext cx="2321959" cy="140755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002060"/>
                </a:solidFill>
              </a:rPr>
              <a:t>Resources of the Commons</a:t>
            </a:r>
          </a:p>
        </p:txBody>
      </p:sp>
      <p:sp>
        <p:nvSpPr>
          <p:cNvPr id="14" name="Ellipse 13"/>
          <p:cNvSpPr/>
          <p:nvPr/>
        </p:nvSpPr>
        <p:spPr>
          <a:xfrm>
            <a:off x="6472717" y="2210805"/>
            <a:ext cx="2610015" cy="161118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solidFill>
                  <a:srgbClr val="002060"/>
                </a:solidFill>
              </a:rPr>
              <a:t>Usable</a:t>
            </a:r>
            <a:br>
              <a:rPr lang="en-US" sz="2200" dirty="0" smtClean="0">
                <a:solidFill>
                  <a:srgbClr val="002060"/>
                </a:solidFill>
              </a:rPr>
            </a:br>
            <a:r>
              <a:rPr lang="en-US" sz="2200" dirty="0" smtClean="0">
                <a:solidFill>
                  <a:srgbClr val="002060"/>
                </a:solidFill>
              </a:rPr>
              <a:t>Commons</a:t>
            </a:r>
          </a:p>
          <a:p>
            <a:pPr algn="ctr"/>
            <a:r>
              <a:rPr lang="en-US" sz="2200" dirty="0" smtClean="0">
                <a:solidFill>
                  <a:srgbClr val="002060"/>
                </a:solidFill>
              </a:rPr>
              <a:t>Global public goods</a:t>
            </a:r>
            <a:endParaRPr lang="en-US" sz="2200" dirty="0">
              <a:solidFill>
                <a:srgbClr val="002060"/>
              </a:solidFill>
            </a:endParaRPr>
          </a:p>
        </p:txBody>
      </p:sp>
      <p:sp>
        <p:nvSpPr>
          <p:cNvPr id="16" name="Pfeil nach rechts 15"/>
          <p:cNvSpPr/>
          <p:nvPr/>
        </p:nvSpPr>
        <p:spPr>
          <a:xfrm>
            <a:off x="2617130" y="2763749"/>
            <a:ext cx="896631" cy="368910"/>
          </a:xfrm>
          <a:prstGeom prst="rightArrow">
            <a:avLst>
              <a:gd name="adj1" fmla="val 50000"/>
              <a:gd name="adj2" fmla="val 33970"/>
            </a:avLst>
          </a:prstGeom>
          <a:solidFill>
            <a:srgbClr val="000053"/>
          </a:solidFill>
          <a:ln w="571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feld 18"/>
          <p:cNvSpPr txBox="1"/>
          <p:nvPr/>
        </p:nvSpPr>
        <p:spPr>
          <a:xfrm>
            <a:off x="3606227" y="2417299"/>
            <a:ext cx="1941815" cy="114307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DE" sz="2400" b="1" dirty="0" err="1" smtClean="0">
                <a:solidFill>
                  <a:schemeClr val="bg1"/>
                </a:solidFill>
              </a:rPr>
              <a:t>institution-alization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20" name="Pfeil nach rechts 19"/>
          <p:cNvSpPr/>
          <p:nvPr/>
        </p:nvSpPr>
        <p:spPr>
          <a:xfrm>
            <a:off x="5617182" y="2763749"/>
            <a:ext cx="896631" cy="368910"/>
          </a:xfrm>
          <a:prstGeom prst="rightArrow">
            <a:avLst>
              <a:gd name="adj1" fmla="val 50000"/>
              <a:gd name="adj2" fmla="val 33970"/>
            </a:avLst>
          </a:prstGeom>
          <a:solidFill>
            <a:srgbClr val="000053"/>
          </a:solidFill>
          <a:ln w="571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/>
          </p:cNvSpPr>
          <p:nvPr/>
        </p:nvSpPr>
        <p:spPr bwMode="auto">
          <a:xfrm>
            <a:off x="0" y="0"/>
            <a:ext cx="9144000" cy="720080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buSzPct val="45000"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Arial Unicode MS" pitchFamily="2"/>
                <a:cs typeface="Tahoma" pitchFamily="2"/>
              </a:rPr>
              <a:t>Commons need to be regulated</a:t>
            </a:r>
            <a:endParaRPr kumimoji="0" lang="de-DE" sz="24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0" name="Rectangle 18"/>
          <p:cNvSpPr>
            <a:spLocks noChangeArrowheads="1"/>
          </p:cNvSpPr>
          <p:nvPr/>
        </p:nvSpPr>
        <p:spPr bwMode="auto">
          <a:xfrm>
            <a:off x="323528" y="6196662"/>
            <a:ext cx="8640960" cy="184666"/>
          </a:xfrm>
          <a:prstGeom prst="rect">
            <a:avLst/>
          </a:prstGeom>
          <a:solidFill>
            <a:srgbClr val="E9E9E9"/>
          </a:solidFill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buFont typeface="Wingdings" pitchFamily="2" charset="2"/>
              <a:buNone/>
            </a:pPr>
            <a:r>
              <a:rPr lang="de-DE" sz="1200" dirty="0" err="1" smtClean="0"/>
              <a:t>Applying</a:t>
            </a:r>
            <a:r>
              <a:rPr lang="de-DE" sz="1200" dirty="0" smtClean="0"/>
              <a:t>  </a:t>
            </a:r>
            <a:r>
              <a:rPr lang="en-GB" sz="1200" dirty="0" smtClean="0"/>
              <a:t>Lawrence</a:t>
            </a:r>
            <a:r>
              <a:rPr lang="de-DE" sz="1200" dirty="0" smtClean="0"/>
              <a:t> </a:t>
            </a:r>
            <a:r>
              <a:rPr lang="en-GB" sz="1200" dirty="0"/>
              <a:t>Lessig: Code and other laws of cyberspace. Basic Books, Perseus Books Group: New York 1999,  second edition 2006</a:t>
            </a:r>
            <a:endParaRPr lang="de-DE" sz="1200" dirty="0"/>
          </a:p>
        </p:txBody>
      </p:sp>
      <p:sp>
        <p:nvSpPr>
          <p:cNvPr id="9" name="Oval 5"/>
          <p:cNvSpPr>
            <a:spLocks noChangeArrowheads="1"/>
          </p:cNvSpPr>
          <p:nvPr/>
        </p:nvSpPr>
        <p:spPr bwMode="auto">
          <a:xfrm>
            <a:off x="3647326" y="3004042"/>
            <a:ext cx="1972637" cy="605909"/>
          </a:xfrm>
          <a:prstGeom prst="ellipse">
            <a:avLst/>
          </a:prstGeom>
          <a:solidFill>
            <a:srgbClr val="00206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0" tIns="0" rIns="0" bIns="0" anchor="ctr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buFont typeface="Wingdings" pitchFamily="2" charset="2"/>
              <a:buNone/>
            </a:pPr>
            <a:r>
              <a:rPr lang="de-DE" sz="2800" dirty="0" smtClean="0">
                <a:solidFill>
                  <a:schemeClr val="bg1"/>
                </a:solidFill>
                <a:latin typeface="+mn-lt"/>
              </a:rPr>
              <a:t>Internet</a:t>
            </a:r>
            <a:endParaRPr lang="de-DE" sz="2800" dirty="0">
              <a:solidFill>
                <a:schemeClr val="bg1"/>
              </a:solidFill>
              <a:latin typeface="+mn-lt"/>
            </a:endParaRPr>
          </a:p>
        </p:txBody>
      </p:sp>
      <p:grpSp>
        <p:nvGrpSpPr>
          <p:cNvPr id="22" name="Gruppieren 21"/>
          <p:cNvGrpSpPr/>
          <p:nvPr/>
        </p:nvGrpSpPr>
        <p:grpSpPr>
          <a:xfrm>
            <a:off x="3900266" y="1939384"/>
            <a:ext cx="1525901" cy="864944"/>
            <a:chOff x="3900266" y="1939384"/>
            <a:chExt cx="1525901" cy="864944"/>
          </a:xfrm>
        </p:grpSpPr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3900266" y="1939384"/>
              <a:ext cx="1525901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law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16" name="AutoShape 11"/>
            <p:cNvSpPr>
              <a:spLocks noChangeArrowheads="1"/>
            </p:cNvSpPr>
            <p:nvPr/>
          </p:nvSpPr>
          <p:spPr bwMode="auto">
            <a:xfrm>
              <a:off x="4620346" y="2500952"/>
              <a:ext cx="108013" cy="303376"/>
            </a:xfrm>
            <a:prstGeom prst="downArrow">
              <a:avLst>
                <a:gd name="adj1" fmla="val 50000"/>
                <a:gd name="adj2" fmla="val 62500"/>
              </a:avLst>
            </a:prstGeom>
            <a:solidFill>
              <a:srgbClr val="002060"/>
            </a:solidFill>
            <a:ln w="762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/>
              <a:endParaRPr lang="de-DE" sz="2400" b="1" dirty="0">
                <a:latin typeface="+mn-lt"/>
              </a:endParaRPr>
            </a:p>
          </p:txBody>
        </p:sp>
      </p:grpSp>
      <p:grpSp>
        <p:nvGrpSpPr>
          <p:cNvPr id="26" name="Gruppieren 25"/>
          <p:cNvGrpSpPr/>
          <p:nvPr/>
        </p:nvGrpSpPr>
        <p:grpSpPr>
          <a:xfrm>
            <a:off x="3969399" y="3845331"/>
            <a:ext cx="1299019" cy="870373"/>
            <a:chOff x="3969399" y="3845331"/>
            <a:chExt cx="1299019" cy="870373"/>
          </a:xfrm>
        </p:grpSpPr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3969399" y="4428457"/>
              <a:ext cx="1299019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technology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19" name="AutoShape 11"/>
            <p:cNvSpPr>
              <a:spLocks noChangeArrowheads="1"/>
            </p:cNvSpPr>
            <p:nvPr/>
          </p:nvSpPr>
          <p:spPr bwMode="auto">
            <a:xfrm flipV="1">
              <a:off x="4489808" y="3845331"/>
              <a:ext cx="202548" cy="303376"/>
            </a:xfrm>
            <a:prstGeom prst="downArrow">
              <a:avLst>
                <a:gd name="adj1" fmla="val 50000"/>
                <a:gd name="adj2" fmla="val 62500"/>
              </a:avLst>
            </a:prstGeom>
            <a:solidFill>
              <a:srgbClr val="002060"/>
            </a:solidFill>
            <a:ln w="571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/>
              <a:endParaRPr lang="de-DE" sz="2400" b="1" dirty="0">
                <a:latin typeface="+mn-lt"/>
              </a:endParaRPr>
            </a:p>
          </p:txBody>
        </p:sp>
      </p:grpSp>
      <p:grpSp>
        <p:nvGrpSpPr>
          <p:cNvPr id="24" name="Gruppieren 23"/>
          <p:cNvGrpSpPr/>
          <p:nvPr/>
        </p:nvGrpSpPr>
        <p:grpSpPr>
          <a:xfrm>
            <a:off x="5789903" y="3135039"/>
            <a:ext cx="1527428" cy="287247"/>
            <a:chOff x="5789903" y="3135039"/>
            <a:chExt cx="1527428" cy="287247"/>
          </a:xfrm>
        </p:grpSpPr>
        <p:sp>
          <p:nvSpPr>
            <p:cNvPr id="14" name="Rectangle 16"/>
            <p:cNvSpPr>
              <a:spLocks noChangeArrowheads="1"/>
            </p:cNvSpPr>
            <p:nvPr/>
          </p:nvSpPr>
          <p:spPr bwMode="auto">
            <a:xfrm>
              <a:off x="6373796" y="3135039"/>
              <a:ext cx="943535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market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20" name="AutoShape 11"/>
            <p:cNvSpPr>
              <a:spLocks noChangeArrowheads="1"/>
            </p:cNvSpPr>
            <p:nvPr/>
          </p:nvSpPr>
          <p:spPr bwMode="auto">
            <a:xfrm rot="5400000">
              <a:off x="5854043" y="3111438"/>
              <a:ext cx="175095" cy="303376"/>
            </a:xfrm>
            <a:prstGeom prst="downArrow">
              <a:avLst>
                <a:gd name="adj1" fmla="val 50000"/>
                <a:gd name="adj2" fmla="val 62500"/>
              </a:avLst>
            </a:prstGeom>
            <a:solidFill>
              <a:srgbClr val="002060"/>
            </a:solidFill>
            <a:ln w="571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/>
              <a:endParaRPr lang="de-DE" sz="2400" b="1" dirty="0">
                <a:latin typeface="+mn-lt"/>
              </a:endParaRPr>
            </a:p>
          </p:txBody>
        </p:sp>
      </p:grpSp>
      <p:grpSp>
        <p:nvGrpSpPr>
          <p:cNvPr id="27" name="Gruppieren 26"/>
          <p:cNvGrpSpPr/>
          <p:nvPr/>
        </p:nvGrpSpPr>
        <p:grpSpPr>
          <a:xfrm>
            <a:off x="2154957" y="3175576"/>
            <a:ext cx="1339329" cy="287247"/>
            <a:chOff x="2154957" y="3175576"/>
            <a:chExt cx="1339329" cy="287247"/>
          </a:xfrm>
        </p:grpSpPr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2154957" y="3175576"/>
              <a:ext cx="794666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norms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21" name="AutoShape 11"/>
            <p:cNvSpPr>
              <a:spLocks noChangeArrowheads="1"/>
            </p:cNvSpPr>
            <p:nvPr/>
          </p:nvSpPr>
          <p:spPr bwMode="auto">
            <a:xfrm rot="16200000" flipH="1">
              <a:off x="3240885" y="3125606"/>
              <a:ext cx="203426" cy="303376"/>
            </a:xfrm>
            <a:prstGeom prst="downArrow">
              <a:avLst>
                <a:gd name="adj1" fmla="val 50000"/>
                <a:gd name="adj2" fmla="val 62500"/>
              </a:avLst>
            </a:prstGeom>
            <a:solidFill>
              <a:srgbClr val="002060"/>
            </a:solidFill>
            <a:ln w="571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/>
              <a:endParaRPr lang="de-DE" sz="2400" b="1" dirty="0">
                <a:latin typeface="+mn-lt"/>
              </a:endParaRPr>
            </a:p>
          </p:txBody>
        </p:sp>
      </p:grpSp>
      <p:grpSp>
        <p:nvGrpSpPr>
          <p:cNvPr id="32" name="Gruppieren 31"/>
          <p:cNvGrpSpPr/>
          <p:nvPr/>
        </p:nvGrpSpPr>
        <p:grpSpPr>
          <a:xfrm>
            <a:off x="3172004" y="2516656"/>
            <a:ext cx="2923280" cy="1579540"/>
            <a:chOff x="3172004" y="2516656"/>
            <a:chExt cx="2923280" cy="1579540"/>
          </a:xfrm>
          <a:solidFill>
            <a:srgbClr val="002060"/>
          </a:solidFill>
        </p:grpSpPr>
        <p:sp>
          <p:nvSpPr>
            <p:cNvPr id="28" name="Pfeil nach links und rechts 27"/>
            <p:cNvSpPr/>
            <p:nvPr/>
          </p:nvSpPr>
          <p:spPr>
            <a:xfrm rot="19752671">
              <a:off x="3237295" y="2516656"/>
              <a:ext cx="950644" cy="261358"/>
            </a:xfrm>
            <a:prstGeom prst="leftRightArrow">
              <a:avLst/>
            </a:prstGeom>
            <a:grpFill/>
            <a:ln w="28575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Pfeil nach links und rechts 28"/>
            <p:cNvSpPr/>
            <p:nvPr/>
          </p:nvSpPr>
          <p:spPr>
            <a:xfrm rot="19752671">
              <a:off x="5144640" y="3834838"/>
              <a:ext cx="950644" cy="261358"/>
            </a:xfrm>
            <a:prstGeom prst="leftRightArrow">
              <a:avLst/>
            </a:prstGeom>
            <a:grpFill/>
            <a:ln w="28575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Pfeil nach links und rechts 29"/>
            <p:cNvSpPr/>
            <p:nvPr/>
          </p:nvSpPr>
          <p:spPr>
            <a:xfrm rot="1847329" flipV="1">
              <a:off x="5142736" y="2574806"/>
              <a:ext cx="950644" cy="261358"/>
            </a:xfrm>
            <a:prstGeom prst="leftRightArrow">
              <a:avLst/>
            </a:prstGeom>
            <a:grpFill/>
            <a:ln w="28575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Pfeil nach links und rechts 30"/>
            <p:cNvSpPr/>
            <p:nvPr/>
          </p:nvSpPr>
          <p:spPr>
            <a:xfrm rot="1847329" flipV="1">
              <a:off x="3172004" y="3834837"/>
              <a:ext cx="950644" cy="261358"/>
            </a:xfrm>
            <a:prstGeom prst="leftRightArrow">
              <a:avLst/>
            </a:prstGeom>
            <a:grpFill/>
            <a:ln w="28575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/>
          </p:cNvSpPr>
          <p:nvPr/>
        </p:nvSpPr>
        <p:spPr bwMode="auto">
          <a:xfrm>
            <a:off x="0" y="0"/>
            <a:ext cx="9144000" cy="720080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buSzPct val="45000"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Arial Unicode MS" pitchFamily="2"/>
                <a:cs typeface="Tahoma" pitchFamily="2"/>
              </a:rPr>
              <a:t>Commons need to be regulated</a:t>
            </a:r>
            <a:endParaRPr kumimoji="0" lang="de-DE" sz="24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9" name="Oval 5"/>
          <p:cNvSpPr>
            <a:spLocks noChangeArrowheads="1"/>
          </p:cNvSpPr>
          <p:nvPr/>
        </p:nvSpPr>
        <p:spPr bwMode="auto">
          <a:xfrm>
            <a:off x="3647326" y="3004042"/>
            <a:ext cx="1972637" cy="605909"/>
          </a:xfrm>
          <a:prstGeom prst="ellipse">
            <a:avLst/>
          </a:prstGeom>
          <a:solidFill>
            <a:srgbClr val="00206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0" tIns="0" rIns="0" bIns="0" anchor="ctr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buFont typeface="Wingdings" pitchFamily="2" charset="2"/>
              <a:buNone/>
            </a:pPr>
            <a:r>
              <a:rPr lang="de-DE" sz="2800" dirty="0" err="1" smtClean="0">
                <a:solidFill>
                  <a:schemeClr val="bg1"/>
                </a:solidFill>
                <a:latin typeface="+mn-lt"/>
              </a:rPr>
              <a:t>asylum</a:t>
            </a:r>
            <a:endParaRPr lang="de-DE" sz="2800" dirty="0">
              <a:solidFill>
                <a:schemeClr val="bg1"/>
              </a:solidFill>
              <a:latin typeface="+mn-lt"/>
            </a:endParaRPr>
          </a:p>
        </p:txBody>
      </p:sp>
      <p:grpSp>
        <p:nvGrpSpPr>
          <p:cNvPr id="2" name="Gruppieren 21"/>
          <p:cNvGrpSpPr/>
          <p:nvPr/>
        </p:nvGrpSpPr>
        <p:grpSpPr>
          <a:xfrm>
            <a:off x="3900266" y="1939384"/>
            <a:ext cx="1525901" cy="864944"/>
            <a:chOff x="3900266" y="1939384"/>
            <a:chExt cx="1525901" cy="864944"/>
          </a:xfrm>
        </p:grpSpPr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3900266" y="1939384"/>
              <a:ext cx="1525901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law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16" name="AutoShape 11"/>
            <p:cNvSpPr>
              <a:spLocks noChangeArrowheads="1"/>
            </p:cNvSpPr>
            <p:nvPr/>
          </p:nvSpPr>
          <p:spPr bwMode="auto">
            <a:xfrm>
              <a:off x="4620346" y="2500952"/>
              <a:ext cx="108013" cy="303376"/>
            </a:xfrm>
            <a:prstGeom prst="downArrow">
              <a:avLst>
                <a:gd name="adj1" fmla="val 50000"/>
                <a:gd name="adj2" fmla="val 62500"/>
              </a:avLst>
            </a:prstGeom>
            <a:solidFill>
              <a:schemeClr val="tx2">
                <a:lumMod val="75000"/>
              </a:schemeClr>
            </a:solidFill>
            <a:ln w="762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/>
              <a:endParaRPr lang="de-DE" sz="2400" b="1" dirty="0">
                <a:latin typeface="+mn-lt"/>
              </a:endParaRPr>
            </a:p>
          </p:txBody>
        </p:sp>
      </p:grpSp>
      <p:grpSp>
        <p:nvGrpSpPr>
          <p:cNvPr id="4" name="Gruppieren 25"/>
          <p:cNvGrpSpPr/>
          <p:nvPr/>
        </p:nvGrpSpPr>
        <p:grpSpPr>
          <a:xfrm>
            <a:off x="3969399" y="3845331"/>
            <a:ext cx="1299019" cy="870373"/>
            <a:chOff x="3969399" y="3845331"/>
            <a:chExt cx="1299019" cy="870373"/>
          </a:xfrm>
        </p:grpSpPr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3969399" y="4428457"/>
              <a:ext cx="1299019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technology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19" name="AutoShape 11"/>
            <p:cNvSpPr>
              <a:spLocks noChangeArrowheads="1"/>
            </p:cNvSpPr>
            <p:nvPr/>
          </p:nvSpPr>
          <p:spPr bwMode="auto">
            <a:xfrm flipV="1">
              <a:off x="4489808" y="3845331"/>
              <a:ext cx="202548" cy="303376"/>
            </a:xfrm>
            <a:prstGeom prst="downArrow">
              <a:avLst>
                <a:gd name="adj1" fmla="val 50000"/>
                <a:gd name="adj2" fmla="val 62500"/>
              </a:avLst>
            </a:prstGeom>
            <a:solidFill>
              <a:schemeClr val="tx2">
                <a:lumMod val="75000"/>
              </a:schemeClr>
            </a:solidFill>
            <a:ln w="571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/>
              <a:endParaRPr lang="de-DE" sz="2400" b="1" dirty="0">
                <a:latin typeface="+mn-lt"/>
              </a:endParaRPr>
            </a:p>
          </p:txBody>
        </p:sp>
      </p:grpSp>
      <p:grpSp>
        <p:nvGrpSpPr>
          <p:cNvPr id="5" name="Gruppieren 23"/>
          <p:cNvGrpSpPr/>
          <p:nvPr/>
        </p:nvGrpSpPr>
        <p:grpSpPr>
          <a:xfrm>
            <a:off x="5789903" y="3135039"/>
            <a:ext cx="1527428" cy="287247"/>
            <a:chOff x="5789903" y="3135039"/>
            <a:chExt cx="1527428" cy="287247"/>
          </a:xfrm>
        </p:grpSpPr>
        <p:sp>
          <p:nvSpPr>
            <p:cNvPr id="14" name="Rectangle 16"/>
            <p:cNvSpPr>
              <a:spLocks noChangeArrowheads="1"/>
            </p:cNvSpPr>
            <p:nvPr/>
          </p:nvSpPr>
          <p:spPr bwMode="auto">
            <a:xfrm>
              <a:off x="6373796" y="3135039"/>
              <a:ext cx="943535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market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20" name="AutoShape 11"/>
            <p:cNvSpPr>
              <a:spLocks noChangeArrowheads="1"/>
            </p:cNvSpPr>
            <p:nvPr/>
          </p:nvSpPr>
          <p:spPr bwMode="auto">
            <a:xfrm rot="5400000">
              <a:off x="5854043" y="3111438"/>
              <a:ext cx="175095" cy="303376"/>
            </a:xfrm>
            <a:prstGeom prst="downArrow">
              <a:avLst>
                <a:gd name="adj1" fmla="val 50000"/>
                <a:gd name="adj2" fmla="val 62500"/>
              </a:avLst>
            </a:prstGeom>
            <a:solidFill>
              <a:schemeClr val="tx2">
                <a:lumMod val="75000"/>
              </a:schemeClr>
            </a:solidFill>
            <a:ln w="571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/>
              <a:endParaRPr lang="de-DE" sz="2400" b="1" dirty="0">
                <a:latin typeface="+mn-lt"/>
              </a:endParaRPr>
            </a:p>
          </p:txBody>
        </p:sp>
      </p:grpSp>
      <p:grpSp>
        <p:nvGrpSpPr>
          <p:cNvPr id="6" name="Gruppieren 26"/>
          <p:cNvGrpSpPr/>
          <p:nvPr/>
        </p:nvGrpSpPr>
        <p:grpSpPr>
          <a:xfrm>
            <a:off x="2154957" y="3175576"/>
            <a:ext cx="1339329" cy="287247"/>
            <a:chOff x="2154957" y="3175576"/>
            <a:chExt cx="1339329" cy="287247"/>
          </a:xfrm>
        </p:grpSpPr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2154957" y="3175576"/>
              <a:ext cx="794666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norms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21" name="AutoShape 11"/>
            <p:cNvSpPr>
              <a:spLocks noChangeArrowheads="1"/>
            </p:cNvSpPr>
            <p:nvPr/>
          </p:nvSpPr>
          <p:spPr bwMode="auto">
            <a:xfrm rot="16200000" flipH="1">
              <a:off x="3240885" y="3125606"/>
              <a:ext cx="203426" cy="303376"/>
            </a:xfrm>
            <a:prstGeom prst="downArrow">
              <a:avLst>
                <a:gd name="adj1" fmla="val 50000"/>
                <a:gd name="adj2" fmla="val 62500"/>
              </a:avLst>
            </a:prstGeom>
            <a:solidFill>
              <a:schemeClr val="tx2">
                <a:lumMod val="75000"/>
              </a:schemeClr>
            </a:solidFill>
            <a:ln w="571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/>
              <a:endParaRPr lang="de-DE" sz="2400" b="1" dirty="0">
                <a:latin typeface="+mn-lt"/>
              </a:endParaRPr>
            </a:p>
          </p:txBody>
        </p:sp>
      </p:grpSp>
      <p:grpSp>
        <p:nvGrpSpPr>
          <p:cNvPr id="7" name="Gruppieren 31"/>
          <p:cNvGrpSpPr/>
          <p:nvPr/>
        </p:nvGrpSpPr>
        <p:grpSpPr>
          <a:xfrm>
            <a:off x="3172004" y="2516656"/>
            <a:ext cx="2923280" cy="1579540"/>
            <a:chOff x="3172004" y="2516656"/>
            <a:chExt cx="2923280" cy="1579540"/>
          </a:xfrm>
          <a:solidFill>
            <a:schemeClr val="tx1"/>
          </a:solidFill>
        </p:grpSpPr>
        <p:sp>
          <p:nvSpPr>
            <p:cNvPr id="28" name="Pfeil nach links und rechts 27"/>
            <p:cNvSpPr/>
            <p:nvPr/>
          </p:nvSpPr>
          <p:spPr>
            <a:xfrm rot="19752671">
              <a:off x="3237295" y="2516656"/>
              <a:ext cx="950644" cy="261358"/>
            </a:xfrm>
            <a:prstGeom prst="leftRightArrow">
              <a:avLst/>
            </a:prstGeom>
            <a:grpFill/>
            <a:ln w="28575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Pfeil nach links und rechts 28"/>
            <p:cNvSpPr/>
            <p:nvPr/>
          </p:nvSpPr>
          <p:spPr>
            <a:xfrm rot="19752671">
              <a:off x="5144640" y="3834838"/>
              <a:ext cx="950644" cy="261358"/>
            </a:xfrm>
            <a:prstGeom prst="leftRightArrow">
              <a:avLst/>
            </a:prstGeom>
            <a:grpFill/>
            <a:ln w="28575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Pfeil nach links und rechts 29"/>
            <p:cNvSpPr/>
            <p:nvPr/>
          </p:nvSpPr>
          <p:spPr>
            <a:xfrm rot="1847329" flipV="1">
              <a:off x="5142736" y="2574806"/>
              <a:ext cx="950644" cy="261358"/>
            </a:xfrm>
            <a:prstGeom prst="leftRightArrow">
              <a:avLst/>
            </a:prstGeom>
            <a:grpFill/>
            <a:ln w="28575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Pfeil nach links und rechts 30"/>
            <p:cNvSpPr/>
            <p:nvPr/>
          </p:nvSpPr>
          <p:spPr>
            <a:xfrm rot="1847329" flipV="1">
              <a:off x="3172004" y="3834837"/>
              <a:ext cx="950644" cy="261358"/>
            </a:xfrm>
            <a:prstGeom prst="leftRightArrow">
              <a:avLst/>
            </a:prstGeom>
            <a:grpFill/>
            <a:ln w="28575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/>
          </p:cNvSpPr>
          <p:nvPr/>
        </p:nvSpPr>
        <p:spPr bwMode="auto">
          <a:xfrm>
            <a:off x="0" y="0"/>
            <a:ext cx="9144000" cy="720080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buSzPct val="45000"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Arial Unicode MS" pitchFamily="2"/>
                <a:cs typeface="Tahoma" pitchFamily="2"/>
              </a:rPr>
              <a:t>Commons need to be regulated</a:t>
            </a:r>
            <a:endParaRPr kumimoji="0" lang="de-DE" sz="24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9" name="Oval 5"/>
          <p:cNvSpPr>
            <a:spLocks noChangeArrowheads="1"/>
          </p:cNvSpPr>
          <p:nvPr/>
        </p:nvSpPr>
        <p:spPr bwMode="auto">
          <a:xfrm>
            <a:off x="3647326" y="3004042"/>
            <a:ext cx="1972637" cy="605909"/>
          </a:xfrm>
          <a:prstGeom prst="ellipse">
            <a:avLst/>
          </a:prstGeom>
          <a:solidFill>
            <a:srgbClr val="00206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0" tIns="0" rIns="0" bIns="0" anchor="ctr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buFont typeface="Wingdings" pitchFamily="2" charset="2"/>
              <a:buNone/>
            </a:pPr>
            <a:r>
              <a:rPr lang="de-DE" sz="2800" dirty="0" err="1" smtClean="0">
                <a:solidFill>
                  <a:schemeClr val="bg1"/>
                </a:solidFill>
                <a:latin typeface="+mn-lt"/>
              </a:rPr>
              <a:t>privacy</a:t>
            </a:r>
            <a:endParaRPr lang="de-DE" sz="2800" dirty="0">
              <a:solidFill>
                <a:schemeClr val="bg1"/>
              </a:solidFill>
              <a:latin typeface="+mn-lt"/>
            </a:endParaRPr>
          </a:p>
        </p:txBody>
      </p:sp>
      <p:grpSp>
        <p:nvGrpSpPr>
          <p:cNvPr id="2" name="Gruppieren 21"/>
          <p:cNvGrpSpPr/>
          <p:nvPr/>
        </p:nvGrpSpPr>
        <p:grpSpPr>
          <a:xfrm>
            <a:off x="3900266" y="1939384"/>
            <a:ext cx="1525901" cy="864944"/>
            <a:chOff x="3900266" y="1939384"/>
            <a:chExt cx="1525901" cy="864944"/>
          </a:xfrm>
        </p:grpSpPr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3900266" y="1939384"/>
              <a:ext cx="1525901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law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16" name="AutoShape 11"/>
            <p:cNvSpPr>
              <a:spLocks noChangeArrowheads="1"/>
            </p:cNvSpPr>
            <p:nvPr/>
          </p:nvSpPr>
          <p:spPr bwMode="auto">
            <a:xfrm>
              <a:off x="4620346" y="2500952"/>
              <a:ext cx="108013" cy="303376"/>
            </a:xfrm>
            <a:prstGeom prst="downArrow">
              <a:avLst>
                <a:gd name="adj1" fmla="val 50000"/>
                <a:gd name="adj2" fmla="val 62500"/>
              </a:avLst>
            </a:prstGeom>
            <a:solidFill>
              <a:schemeClr val="tx2">
                <a:lumMod val="75000"/>
              </a:schemeClr>
            </a:solidFill>
            <a:ln w="762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/>
              <a:endParaRPr lang="de-DE" sz="2400" b="1" dirty="0">
                <a:latin typeface="+mn-lt"/>
              </a:endParaRPr>
            </a:p>
          </p:txBody>
        </p:sp>
      </p:grpSp>
      <p:grpSp>
        <p:nvGrpSpPr>
          <p:cNvPr id="4" name="Gruppieren 25"/>
          <p:cNvGrpSpPr/>
          <p:nvPr/>
        </p:nvGrpSpPr>
        <p:grpSpPr>
          <a:xfrm>
            <a:off x="3969399" y="3845331"/>
            <a:ext cx="1299019" cy="870373"/>
            <a:chOff x="3969399" y="3845331"/>
            <a:chExt cx="1299019" cy="870373"/>
          </a:xfrm>
        </p:grpSpPr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3969399" y="4428457"/>
              <a:ext cx="1299019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technology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19" name="AutoShape 11"/>
            <p:cNvSpPr>
              <a:spLocks noChangeArrowheads="1"/>
            </p:cNvSpPr>
            <p:nvPr/>
          </p:nvSpPr>
          <p:spPr bwMode="auto">
            <a:xfrm flipV="1">
              <a:off x="4489808" y="3845331"/>
              <a:ext cx="202548" cy="303376"/>
            </a:xfrm>
            <a:prstGeom prst="downArrow">
              <a:avLst>
                <a:gd name="adj1" fmla="val 50000"/>
                <a:gd name="adj2" fmla="val 62500"/>
              </a:avLst>
            </a:prstGeom>
            <a:solidFill>
              <a:schemeClr val="tx2">
                <a:lumMod val="75000"/>
              </a:schemeClr>
            </a:solidFill>
            <a:ln w="571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/>
              <a:endParaRPr lang="de-DE" sz="2400" b="1" dirty="0">
                <a:latin typeface="+mn-lt"/>
              </a:endParaRPr>
            </a:p>
          </p:txBody>
        </p:sp>
      </p:grpSp>
      <p:grpSp>
        <p:nvGrpSpPr>
          <p:cNvPr id="5" name="Gruppieren 23"/>
          <p:cNvGrpSpPr/>
          <p:nvPr/>
        </p:nvGrpSpPr>
        <p:grpSpPr>
          <a:xfrm>
            <a:off x="5789903" y="3135039"/>
            <a:ext cx="1527428" cy="287247"/>
            <a:chOff x="5789903" y="3135039"/>
            <a:chExt cx="1527428" cy="287247"/>
          </a:xfrm>
        </p:grpSpPr>
        <p:sp>
          <p:nvSpPr>
            <p:cNvPr id="14" name="Rectangle 16"/>
            <p:cNvSpPr>
              <a:spLocks noChangeArrowheads="1"/>
            </p:cNvSpPr>
            <p:nvPr/>
          </p:nvSpPr>
          <p:spPr bwMode="auto">
            <a:xfrm>
              <a:off x="6373796" y="3135039"/>
              <a:ext cx="943535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market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20" name="AutoShape 11"/>
            <p:cNvSpPr>
              <a:spLocks noChangeArrowheads="1"/>
            </p:cNvSpPr>
            <p:nvPr/>
          </p:nvSpPr>
          <p:spPr bwMode="auto">
            <a:xfrm rot="5400000">
              <a:off x="5854043" y="3111438"/>
              <a:ext cx="175095" cy="303376"/>
            </a:xfrm>
            <a:prstGeom prst="downArrow">
              <a:avLst>
                <a:gd name="adj1" fmla="val 50000"/>
                <a:gd name="adj2" fmla="val 62500"/>
              </a:avLst>
            </a:prstGeom>
            <a:solidFill>
              <a:schemeClr val="tx2">
                <a:lumMod val="75000"/>
              </a:schemeClr>
            </a:solidFill>
            <a:ln w="571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/>
              <a:endParaRPr lang="de-DE" sz="2400" b="1" dirty="0">
                <a:latin typeface="+mn-lt"/>
              </a:endParaRPr>
            </a:p>
          </p:txBody>
        </p:sp>
      </p:grpSp>
      <p:grpSp>
        <p:nvGrpSpPr>
          <p:cNvPr id="6" name="Gruppieren 26"/>
          <p:cNvGrpSpPr/>
          <p:nvPr/>
        </p:nvGrpSpPr>
        <p:grpSpPr>
          <a:xfrm>
            <a:off x="2154957" y="3175576"/>
            <a:ext cx="1339329" cy="287247"/>
            <a:chOff x="2154957" y="3175576"/>
            <a:chExt cx="1339329" cy="287247"/>
          </a:xfrm>
        </p:grpSpPr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2154957" y="3175576"/>
              <a:ext cx="794666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norms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21" name="AutoShape 11"/>
            <p:cNvSpPr>
              <a:spLocks noChangeArrowheads="1"/>
            </p:cNvSpPr>
            <p:nvPr/>
          </p:nvSpPr>
          <p:spPr bwMode="auto">
            <a:xfrm rot="16200000" flipH="1">
              <a:off x="3240885" y="3125606"/>
              <a:ext cx="203426" cy="303376"/>
            </a:xfrm>
            <a:prstGeom prst="downArrow">
              <a:avLst>
                <a:gd name="adj1" fmla="val 50000"/>
                <a:gd name="adj2" fmla="val 62500"/>
              </a:avLst>
            </a:prstGeom>
            <a:solidFill>
              <a:schemeClr val="tx2">
                <a:lumMod val="75000"/>
              </a:schemeClr>
            </a:solidFill>
            <a:ln w="571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/>
              <a:endParaRPr lang="de-DE" sz="2400" b="1" dirty="0">
                <a:latin typeface="+mn-lt"/>
              </a:endParaRPr>
            </a:p>
          </p:txBody>
        </p:sp>
      </p:grpSp>
      <p:grpSp>
        <p:nvGrpSpPr>
          <p:cNvPr id="7" name="Gruppieren 31"/>
          <p:cNvGrpSpPr/>
          <p:nvPr/>
        </p:nvGrpSpPr>
        <p:grpSpPr>
          <a:xfrm>
            <a:off x="3172004" y="2516656"/>
            <a:ext cx="2923280" cy="1579540"/>
            <a:chOff x="3172004" y="2516656"/>
            <a:chExt cx="2923280" cy="1579540"/>
          </a:xfrm>
          <a:solidFill>
            <a:schemeClr val="tx1"/>
          </a:solidFill>
        </p:grpSpPr>
        <p:sp>
          <p:nvSpPr>
            <p:cNvPr id="28" name="Pfeil nach links und rechts 27"/>
            <p:cNvSpPr/>
            <p:nvPr/>
          </p:nvSpPr>
          <p:spPr>
            <a:xfrm rot="19752671">
              <a:off x="3237295" y="2516656"/>
              <a:ext cx="950644" cy="261358"/>
            </a:xfrm>
            <a:prstGeom prst="leftRightArrow">
              <a:avLst/>
            </a:prstGeom>
            <a:grpFill/>
            <a:ln w="28575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Pfeil nach links und rechts 28"/>
            <p:cNvSpPr/>
            <p:nvPr/>
          </p:nvSpPr>
          <p:spPr>
            <a:xfrm rot="19752671">
              <a:off x="5144640" y="3834838"/>
              <a:ext cx="950644" cy="261358"/>
            </a:xfrm>
            <a:prstGeom prst="leftRightArrow">
              <a:avLst/>
            </a:prstGeom>
            <a:grpFill/>
            <a:ln w="28575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Pfeil nach links und rechts 29"/>
            <p:cNvSpPr/>
            <p:nvPr/>
          </p:nvSpPr>
          <p:spPr>
            <a:xfrm rot="1847329" flipV="1">
              <a:off x="5142736" y="2574806"/>
              <a:ext cx="950644" cy="261358"/>
            </a:xfrm>
            <a:prstGeom prst="leftRightArrow">
              <a:avLst/>
            </a:prstGeom>
            <a:grpFill/>
            <a:ln w="28575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Pfeil nach links und rechts 30"/>
            <p:cNvSpPr/>
            <p:nvPr/>
          </p:nvSpPr>
          <p:spPr>
            <a:xfrm rot="1847329" flipV="1">
              <a:off x="3172004" y="3834837"/>
              <a:ext cx="950644" cy="261358"/>
            </a:xfrm>
            <a:prstGeom prst="leftRightArrow">
              <a:avLst/>
            </a:prstGeom>
            <a:grpFill/>
            <a:ln w="28575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/>
          </p:cNvSpPr>
          <p:nvPr/>
        </p:nvSpPr>
        <p:spPr bwMode="auto">
          <a:xfrm>
            <a:off x="0" y="0"/>
            <a:ext cx="9144000" cy="720080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buSzPct val="45000"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Arial Unicode MS" pitchFamily="2"/>
                <a:cs typeface="Tahoma" pitchFamily="2"/>
              </a:rPr>
              <a:t>Commons need to be regulated</a:t>
            </a:r>
            <a:endParaRPr kumimoji="0" lang="de-DE" sz="24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9" name="Oval 5"/>
          <p:cNvSpPr>
            <a:spLocks noChangeArrowheads="1"/>
          </p:cNvSpPr>
          <p:nvPr/>
        </p:nvSpPr>
        <p:spPr bwMode="auto">
          <a:xfrm>
            <a:off x="3494286" y="3004042"/>
            <a:ext cx="2300339" cy="605909"/>
          </a:xfrm>
          <a:prstGeom prst="ellipse">
            <a:avLst/>
          </a:prstGeom>
          <a:solidFill>
            <a:srgbClr val="00206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lIns="0" tIns="0" rIns="0" bIns="0" anchor="ctr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buFont typeface="Wingdings" pitchFamily="2" charset="2"/>
              <a:buNone/>
            </a:pPr>
            <a:r>
              <a:rPr lang="de-DE" sz="2800" dirty="0" err="1" smtClean="0">
                <a:solidFill>
                  <a:schemeClr val="bg1"/>
                </a:solidFill>
                <a:latin typeface="+mn-lt"/>
              </a:rPr>
              <a:t>knowledge</a:t>
            </a:r>
            <a:endParaRPr lang="de-DE" sz="2800" dirty="0">
              <a:solidFill>
                <a:schemeClr val="bg1"/>
              </a:solidFill>
              <a:latin typeface="+mn-lt"/>
            </a:endParaRPr>
          </a:p>
        </p:txBody>
      </p:sp>
      <p:grpSp>
        <p:nvGrpSpPr>
          <p:cNvPr id="2" name="Gruppieren 21"/>
          <p:cNvGrpSpPr/>
          <p:nvPr/>
        </p:nvGrpSpPr>
        <p:grpSpPr>
          <a:xfrm>
            <a:off x="3900266" y="1939384"/>
            <a:ext cx="1525901" cy="864944"/>
            <a:chOff x="3900266" y="1939384"/>
            <a:chExt cx="1525901" cy="864944"/>
          </a:xfrm>
        </p:grpSpPr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3900266" y="1939384"/>
              <a:ext cx="1525901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law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16" name="AutoShape 11"/>
            <p:cNvSpPr>
              <a:spLocks noChangeArrowheads="1"/>
            </p:cNvSpPr>
            <p:nvPr/>
          </p:nvSpPr>
          <p:spPr bwMode="auto">
            <a:xfrm>
              <a:off x="4620346" y="2500952"/>
              <a:ext cx="108013" cy="303376"/>
            </a:xfrm>
            <a:prstGeom prst="downArrow">
              <a:avLst>
                <a:gd name="adj1" fmla="val 50000"/>
                <a:gd name="adj2" fmla="val 62500"/>
              </a:avLst>
            </a:prstGeom>
            <a:solidFill>
              <a:schemeClr val="tx2">
                <a:lumMod val="75000"/>
              </a:schemeClr>
            </a:solidFill>
            <a:ln w="762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/>
              <a:endParaRPr lang="de-DE" sz="2400" b="1" dirty="0">
                <a:latin typeface="+mn-lt"/>
              </a:endParaRPr>
            </a:p>
          </p:txBody>
        </p:sp>
      </p:grpSp>
      <p:grpSp>
        <p:nvGrpSpPr>
          <p:cNvPr id="4" name="Gruppieren 25"/>
          <p:cNvGrpSpPr/>
          <p:nvPr/>
        </p:nvGrpSpPr>
        <p:grpSpPr>
          <a:xfrm>
            <a:off x="3969399" y="3845331"/>
            <a:ext cx="1299019" cy="870373"/>
            <a:chOff x="3969399" y="3845331"/>
            <a:chExt cx="1299019" cy="870373"/>
          </a:xfrm>
        </p:grpSpPr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3969399" y="4428457"/>
              <a:ext cx="1299019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technology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19" name="AutoShape 11"/>
            <p:cNvSpPr>
              <a:spLocks noChangeArrowheads="1"/>
            </p:cNvSpPr>
            <p:nvPr/>
          </p:nvSpPr>
          <p:spPr bwMode="auto">
            <a:xfrm flipV="1">
              <a:off x="4489808" y="3845331"/>
              <a:ext cx="202548" cy="303376"/>
            </a:xfrm>
            <a:prstGeom prst="downArrow">
              <a:avLst>
                <a:gd name="adj1" fmla="val 50000"/>
                <a:gd name="adj2" fmla="val 62500"/>
              </a:avLst>
            </a:prstGeom>
            <a:solidFill>
              <a:schemeClr val="tx2">
                <a:lumMod val="75000"/>
              </a:schemeClr>
            </a:solidFill>
            <a:ln w="571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/>
              <a:endParaRPr lang="de-DE" sz="2400" b="1" dirty="0">
                <a:latin typeface="+mn-lt"/>
              </a:endParaRPr>
            </a:p>
          </p:txBody>
        </p:sp>
      </p:grpSp>
      <p:grpSp>
        <p:nvGrpSpPr>
          <p:cNvPr id="5" name="Gruppieren 23"/>
          <p:cNvGrpSpPr/>
          <p:nvPr/>
        </p:nvGrpSpPr>
        <p:grpSpPr>
          <a:xfrm>
            <a:off x="6005657" y="3135039"/>
            <a:ext cx="1527428" cy="287247"/>
            <a:chOff x="5789903" y="3135039"/>
            <a:chExt cx="1527428" cy="287247"/>
          </a:xfrm>
        </p:grpSpPr>
        <p:sp>
          <p:nvSpPr>
            <p:cNvPr id="14" name="Rectangle 16"/>
            <p:cNvSpPr>
              <a:spLocks noChangeArrowheads="1"/>
            </p:cNvSpPr>
            <p:nvPr/>
          </p:nvSpPr>
          <p:spPr bwMode="auto">
            <a:xfrm>
              <a:off x="6373796" y="3135039"/>
              <a:ext cx="943535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market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20" name="AutoShape 11"/>
            <p:cNvSpPr>
              <a:spLocks noChangeArrowheads="1"/>
            </p:cNvSpPr>
            <p:nvPr/>
          </p:nvSpPr>
          <p:spPr bwMode="auto">
            <a:xfrm rot="5400000">
              <a:off x="5854043" y="3111438"/>
              <a:ext cx="175095" cy="303376"/>
            </a:xfrm>
            <a:prstGeom prst="downArrow">
              <a:avLst>
                <a:gd name="adj1" fmla="val 50000"/>
                <a:gd name="adj2" fmla="val 62500"/>
              </a:avLst>
            </a:prstGeom>
            <a:solidFill>
              <a:schemeClr val="tx2">
                <a:lumMod val="75000"/>
              </a:schemeClr>
            </a:solidFill>
            <a:ln w="571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/>
              <a:endParaRPr lang="de-DE" sz="2400" b="1" dirty="0">
                <a:latin typeface="+mn-lt"/>
              </a:endParaRPr>
            </a:p>
          </p:txBody>
        </p:sp>
      </p:grpSp>
      <p:grpSp>
        <p:nvGrpSpPr>
          <p:cNvPr id="6" name="Gruppieren 26"/>
          <p:cNvGrpSpPr/>
          <p:nvPr/>
        </p:nvGrpSpPr>
        <p:grpSpPr>
          <a:xfrm>
            <a:off x="2154957" y="3175576"/>
            <a:ext cx="1339329" cy="287247"/>
            <a:chOff x="2154957" y="3175576"/>
            <a:chExt cx="1339329" cy="287247"/>
          </a:xfrm>
        </p:grpSpPr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2154957" y="3175576"/>
              <a:ext cx="794666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norms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21" name="AutoShape 11"/>
            <p:cNvSpPr>
              <a:spLocks noChangeArrowheads="1"/>
            </p:cNvSpPr>
            <p:nvPr/>
          </p:nvSpPr>
          <p:spPr bwMode="auto">
            <a:xfrm rot="16200000" flipH="1">
              <a:off x="3240885" y="3125606"/>
              <a:ext cx="203426" cy="303376"/>
            </a:xfrm>
            <a:prstGeom prst="downArrow">
              <a:avLst>
                <a:gd name="adj1" fmla="val 50000"/>
                <a:gd name="adj2" fmla="val 62500"/>
              </a:avLst>
            </a:prstGeom>
            <a:solidFill>
              <a:schemeClr val="tx2">
                <a:lumMod val="75000"/>
              </a:schemeClr>
            </a:solidFill>
            <a:ln w="571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/>
              <a:endParaRPr lang="de-DE" sz="2400" b="1" dirty="0">
                <a:latin typeface="+mn-lt"/>
              </a:endParaRPr>
            </a:p>
          </p:txBody>
        </p:sp>
      </p:grpSp>
      <p:grpSp>
        <p:nvGrpSpPr>
          <p:cNvPr id="7" name="Gruppieren 31"/>
          <p:cNvGrpSpPr/>
          <p:nvPr/>
        </p:nvGrpSpPr>
        <p:grpSpPr>
          <a:xfrm>
            <a:off x="3172004" y="2516656"/>
            <a:ext cx="2923280" cy="1579540"/>
            <a:chOff x="3172004" y="2516656"/>
            <a:chExt cx="2923280" cy="1579540"/>
          </a:xfrm>
          <a:solidFill>
            <a:schemeClr val="tx1"/>
          </a:solidFill>
        </p:grpSpPr>
        <p:sp>
          <p:nvSpPr>
            <p:cNvPr id="28" name="Pfeil nach links und rechts 27"/>
            <p:cNvSpPr/>
            <p:nvPr/>
          </p:nvSpPr>
          <p:spPr>
            <a:xfrm rot="19752671">
              <a:off x="3237295" y="2516656"/>
              <a:ext cx="950644" cy="261358"/>
            </a:xfrm>
            <a:prstGeom prst="leftRightArrow">
              <a:avLst/>
            </a:prstGeom>
            <a:grpFill/>
            <a:ln w="28575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Pfeil nach links und rechts 28"/>
            <p:cNvSpPr/>
            <p:nvPr/>
          </p:nvSpPr>
          <p:spPr>
            <a:xfrm rot="19752671">
              <a:off x="5144640" y="3834838"/>
              <a:ext cx="950644" cy="261358"/>
            </a:xfrm>
            <a:prstGeom prst="leftRightArrow">
              <a:avLst/>
            </a:prstGeom>
            <a:grpFill/>
            <a:ln w="28575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Pfeil nach links und rechts 29"/>
            <p:cNvSpPr/>
            <p:nvPr/>
          </p:nvSpPr>
          <p:spPr>
            <a:xfrm rot="1847329" flipV="1">
              <a:off x="5142736" y="2574806"/>
              <a:ext cx="950644" cy="261358"/>
            </a:xfrm>
            <a:prstGeom prst="leftRightArrow">
              <a:avLst/>
            </a:prstGeom>
            <a:grpFill/>
            <a:ln w="28575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Pfeil nach links und rechts 30"/>
            <p:cNvSpPr/>
            <p:nvPr/>
          </p:nvSpPr>
          <p:spPr>
            <a:xfrm rot="1847329" flipV="1">
              <a:off x="3172004" y="3834837"/>
              <a:ext cx="950644" cy="261358"/>
            </a:xfrm>
            <a:prstGeom prst="leftRightArrow">
              <a:avLst/>
            </a:prstGeom>
            <a:grpFill/>
            <a:ln w="28575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92473" y="2845941"/>
            <a:ext cx="2321959" cy="140755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2060"/>
                </a:solidFill>
              </a:rPr>
              <a:t>Resources of the Commons</a:t>
            </a:r>
          </a:p>
        </p:txBody>
      </p:sp>
      <p:sp>
        <p:nvSpPr>
          <p:cNvPr id="3" name="Ellipse 2"/>
          <p:cNvSpPr/>
          <p:nvPr/>
        </p:nvSpPr>
        <p:spPr>
          <a:xfrm>
            <a:off x="6719296" y="2784297"/>
            <a:ext cx="2321959" cy="140755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2060"/>
                </a:solidFill>
              </a:rPr>
              <a:t>Commons</a:t>
            </a:r>
          </a:p>
          <a:p>
            <a:pPr algn="ctr"/>
            <a:r>
              <a:rPr lang="en-US" sz="2000" dirty="0" smtClean="0">
                <a:solidFill>
                  <a:srgbClr val="002060"/>
                </a:solidFill>
              </a:rPr>
              <a:t>Global public goods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441843" y="3030873"/>
            <a:ext cx="2393878" cy="114307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 smtClean="0">
                <a:solidFill>
                  <a:schemeClr val="bg1"/>
                </a:solidFill>
              </a:rPr>
              <a:t>regulatory principles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Pfeil nach rechts 4"/>
          <p:cNvSpPr/>
          <p:nvPr/>
        </p:nvSpPr>
        <p:spPr>
          <a:xfrm>
            <a:off x="2545212" y="3308279"/>
            <a:ext cx="896631" cy="512738"/>
          </a:xfrm>
          <a:prstGeom prst="rightArrow">
            <a:avLst/>
          </a:prstGeom>
          <a:solidFill>
            <a:srgbClr val="000053"/>
          </a:solidFill>
          <a:ln w="571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 nach rechts 5"/>
          <p:cNvSpPr/>
          <p:nvPr/>
        </p:nvSpPr>
        <p:spPr>
          <a:xfrm>
            <a:off x="5928187" y="3308279"/>
            <a:ext cx="896631" cy="512738"/>
          </a:xfrm>
          <a:prstGeom prst="rightArrow">
            <a:avLst/>
          </a:prstGeom>
          <a:solidFill>
            <a:srgbClr val="000053"/>
          </a:solidFill>
          <a:ln w="571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20" name="Gruppieren 60"/>
          <p:cNvGrpSpPr/>
          <p:nvPr/>
        </p:nvGrpSpPr>
        <p:grpSpPr>
          <a:xfrm>
            <a:off x="4646698" y="5259719"/>
            <a:ext cx="3445507" cy="688589"/>
            <a:chOff x="4646698" y="5259719"/>
            <a:chExt cx="3445507" cy="688589"/>
          </a:xfrm>
        </p:grpSpPr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4646698" y="5661061"/>
              <a:ext cx="1465375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enabling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6626830" y="5661061"/>
              <a:ext cx="1465375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disabling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grpSp>
          <p:nvGrpSpPr>
            <p:cNvPr id="22" name="Gruppieren 33"/>
            <p:cNvGrpSpPr/>
            <p:nvPr/>
          </p:nvGrpSpPr>
          <p:grpSpPr>
            <a:xfrm flipV="1">
              <a:off x="5161455" y="5259719"/>
              <a:ext cx="2553223" cy="298596"/>
              <a:chOff x="5301626" y="1221980"/>
              <a:chExt cx="2553223" cy="298596"/>
            </a:xfrm>
          </p:grpSpPr>
          <p:cxnSp>
            <p:nvCxnSpPr>
              <p:cNvPr id="35" name="Gerade Verbindung 34"/>
              <p:cNvCxnSpPr/>
              <p:nvPr/>
            </p:nvCxnSpPr>
            <p:spPr>
              <a:xfrm>
                <a:off x="5301626" y="1510086"/>
                <a:ext cx="255322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Gerade Verbindung 35"/>
              <p:cNvCxnSpPr/>
              <p:nvPr/>
            </p:nvCxnSpPr>
            <p:spPr>
              <a:xfrm flipV="1">
                <a:off x="5301626" y="1221980"/>
                <a:ext cx="0" cy="288106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Gerade Verbindung 36"/>
              <p:cNvCxnSpPr/>
              <p:nvPr/>
            </p:nvCxnSpPr>
            <p:spPr>
              <a:xfrm flipV="1">
                <a:off x="7854849" y="1232470"/>
                <a:ext cx="0" cy="288106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3" name="Gruppieren 61"/>
          <p:cNvGrpSpPr/>
          <p:nvPr/>
        </p:nvGrpSpPr>
        <p:grpSpPr>
          <a:xfrm>
            <a:off x="308389" y="5270209"/>
            <a:ext cx="3445507" cy="1038124"/>
            <a:chOff x="308389" y="5270209"/>
            <a:chExt cx="3445507" cy="1038124"/>
          </a:xfrm>
        </p:grpSpPr>
        <p:sp>
          <p:nvSpPr>
            <p:cNvPr id="18" name="Rectangle 13"/>
            <p:cNvSpPr>
              <a:spLocks noChangeArrowheads="1"/>
            </p:cNvSpPr>
            <p:nvPr/>
          </p:nvSpPr>
          <p:spPr bwMode="auto">
            <a:xfrm>
              <a:off x="308389" y="5661061"/>
              <a:ext cx="1465375" cy="64727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c</a:t>
              </a: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ommercial</a:t>
              </a:r>
              <a:endParaRPr lang="de-DE" sz="2400" b="1" dirty="0" smtClean="0">
                <a:solidFill>
                  <a:srgbClr val="002060"/>
                </a:solidFill>
                <a:latin typeface="+mn-lt"/>
              </a:endParaRPr>
            </a:p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markets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sp>
          <p:nvSpPr>
            <p:cNvPr id="19" name="Rectangle 13"/>
            <p:cNvSpPr>
              <a:spLocks noChangeArrowheads="1"/>
            </p:cNvSpPr>
            <p:nvPr/>
          </p:nvSpPr>
          <p:spPr bwMode="auto">
            <a:xfrm>
              <a:off x="2288521" y="5661061"/>
              <a:ext cx="1465375" cy="64727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smtClean="0">
                  <a:solidFill>
                    <a:srgbClr val="002060"/>
                  </a:solidFill>
                </a:rPr>
                <a:t>o</a:t>
              </a:r>
              <a:r>
                <a:rPr lang="de-DE" sz="2400" b="1" dirty="0" smtClean="0">
                  <a:solidFill>
                    <a:srgbClr val="002060"/>
                  </a:solidFill>
                  <a:latin typeface="+mn-lt"/>
                </a:rPr>
                <a:t>pen</a:t>
              </a:r>
            </a:p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markets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grpSp>
          <p:nvGrpSpPr>
            <p:cNvPr id="24" name="Gruppieren 37"/>
            <p:cNvGrpSpPr/>
            <p:nvPr/>
          </p:nvGrpSpPr>
          <p:grpSpPr>
            <a:xfrm flipV="1">
              <a:off x="636739" y="5270209"/>
              <a:ext cx="2553223" cy="298596"/>
              <a:chOff x="5301626" y="1221980"/>
              <a:chExt cx="2553223" cy="298596"/>
            </a:xfrm>
          </p:grpSpPr>
          <p:cxnSp>
            <p:nvCxnSpPr>
              <p:cNvPr id="39" name="Gerade Verbindung 38"/>
              <p:cNvCxnSpPr/>
              <p:nvPr/>
            </p:nvCxnSpPr>
            <p:spPr>
              <a:xfrm>
                <a:off x="5301626" y="1510086"/>
                <a:ext cx="255322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Gerade Verbindung 39"/>
              <p:cNvCxnSpPr/>
              <p:nvPr/>
            </p:nvCxnSpPr>
            <p:spPr>
              <a:xfrm flipV="1">
                <a:off x="5301626" y="1221980"/>
                <a:ext cx="0" cy="288106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Gerade Verbindung 40"/>
              <p:cNvCxnSpPr/>
              <p:nvPr/>
            </p:nvCxnSpPr>
            <p:spPr>
              <a:xfrm flipV="1">
                <a:off x="7854849" y="1232470"/>
                <a:ext cx="0" cy="288106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5" name="Gruppieren 53"/>
          <p:cNvGrpSpPr/>
          <p:nvPr/>
        </p:nvGrpSpPr>
        <p:grpSpPr>
          <a:xfrm>
            <a:off x="1809464" y="1921267"/>
            <a:ext cx="2074167" cy="924674"/>
            <a:chOff x="1809464" y="1921267"/>
            <a:chExt cx="2074167" cy="924674"/>
          </a:xfrm>
        </p:grpSpPr>
        <p:sp>
          <p:nvSpPr>
            <p:cNvPr id="7" name="Rectangle 13"/>
            <p:cNvSpPr>
              <a:spLocks noChangeArrowheads="1"/>
            </p:cNvSpPr>
            <p:nvPr/>
          </p:nvSpPr>
          <p:spPr bwMode="auto">
            <a:xfrm>
              <a:off x="1809464" y="1921267"/>
              <a:ext cx="958113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norms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cxnSp>
          <p:nvCxnSpPr>
            <p:cNvPr id="43" name="Gerade Verbindung mit Pfeil 42"/>
            <p:cNvCxnSpPr/>
            <p:nvPr/>
          </p:nvCxnSpPr>
          <p:spPr>
            <a:xfrm>
              <a:off x="2767577" y="2208514"/>
              <a:ext cx="1116054" cy="637427"/>
            </a:xfrm>
            <a:prstGeom prst="straightConnector1">
              <a:avLst/>
            </a:prstGeom>
            <a:ln w="76200">
              <a:solidFill>
                <a:srgbClr val="00206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uppieren 55"/>
          <p:cNvGrpSpPr/>
          <p:nvPr/>
        </p:nvGrpSpPr>
        <p:grpSpPr>
          <a:xfrm>
            <a:off x="5746033" y="4253500"/>
            <a:ext cx="1465375" cy="862815"/>
            <a:chOff x="5746033" y="4253500"/>
            <a:chExt cx="1465375" cy="862815"/>
          </a:xfrm>
        </p:grpSpPr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5746033" y="4829068"/>
              <a:ext cx="1465375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  <a:latin typeface="+mn-lt"/>
                </a:rPr>
                <a:t>technology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cxnSp>
          <p:nvCxnSpPr>
            <p:cNvPr id="44" name="Gerade Verbindung mit Pfeil 43"/>
            <p:cNvCxnSpPr/>
            <p:nvPr/>
          </p:nvCxnSpPr>
          <p:spPr>
            <a:xfrm flipH="1" flipV="1">
              <a:off x="5746033" y="4253500"/>
              <a:ext cx="880797" cy="575568"/>
            </a:xfrm>
            <a:prstGeom prst="straightConnector1">
              <a:avLst/>
            </a:prstGeom>
            <a:ln w="76200">
              <a:solidFill>
                <a:srgbClr val="00206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uppieren 56"/>
          <p:cNvGrpSpPr/>
          <p:nvPr/>
        </p:nvGrpSpPr>
        <p:grpSpPr>
          <a:xfrm>
            <a:off x="1556436" y="4253500"/>
            <a:ext cx="2197460" cy="862815"/>
            <a:chOff x="1556436" y="4253500"/>
            <a:chExt cx="2197460" cy="862815"/>
          </a:xfrm>
        </p:grpSpPr>
        <p:sp>
          <p:nvSpPr>
            <p:cNvPr id="9" name="Rectangle 13"/>
            <p:cNvSpPr>
              <a:spLocks noChangeArrowheads="1"/>
            </p:cNvSpPr>
            <p:nvPr/>
          </p:nvSpPr>
          <p:spPr bwMode="auto">
            <a:xfrm>
              <a:off x="1556436" y="4829068"/>
              <a:ext cx="958113" cy="2872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buFont typeface="Wingdings" pitchFamily="2" charset="2"/>
                <a:buNone/>
              </a:pPr>
              <a:r>
                <a:rPr lang="de-DE" sz="2400" b="1" dirty="0" err="1" smtClean="0">
                  <a:solidFill>
                    <a:srgbClr val="002060"/>
                  </a:solidFill>
                </a:rPr>
                <a:t>markets</a:t>
              </a:r>
              <a:endParaRPr lang="de-DE" sz="2400" b="1" dirty="0">
                <a:solidFill>
                  <a:srgbClr val="002060"/>
                </a:solidFill>
                <a:latin typeface="+mn-lt"/>
              </a:endParaRPr>
            </a:p>
          </p:txBody>
        </p:sp>
        <p:cxnSp>
          <p:nvCxnSpPr>
            <p:cNvPr id="46" name="Gerade Verbindung mit Pfeil 45"/>
            <p:cNvCxnSpPr/>
            <p:nvPr/>
          </p:nvCxnSpPr>
          <p:spPr>
            <a:xfrm flipV="1">
              <a:off x="2695653" y="4253500"/>
              <a:ext cx="1058243" cy="657760"/>
            </a:xfrm>
            <a:prstGeom prst="straightConnector1">
              <a:avLst/>
            </a:prstGeom>
            <a:ln w="76200">
              <a:solidFill>
                <a:srgbClr val="00206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uppieren 49"/>
          <p:cNvGrpSpPr/>
          <p:nvPr/>
        </p:nvGrpSpPr>
        <p:grpSpPr>
          <a:xfrm>
            <a:off x="5161455" y="626294"/>
            <a:ext cx="3273627" cy="2219647"/>
            <a:chOff x="5161455" y="626294"/>
            <a:chExt cx="3273627" cy="2219647"/>
          </a:xfrm>
        </p:grpSpPr>
        <p:grpSp>
          <p:nvGrpSpPr>
            <p:cNvPr id="33" name="Gruppieren 54"/>
            <p:cNvGrpSpPr/>
            <p:nvPr/>
          </p:nvGrpSpPr>
          <p:grpSpPr>
            <a:xfrm>
              <a:off x="5578872" y="1777643"/>
              <a:ext cx="1632536" cy="1068298"/>
              <a:chOff x="5578872" y="1777643"/>
              <a:chExt cx="1632536" cy="1068298"/>
            </a:xfrm>
          </p:grpSpPr>
          <p:sp>
            <p:nvSpPr>
              <p:cNvPr id="8" name="Rectangle 13"/>
              <p:cNvSpPr>
                <a:spLocks noChangeArrowheads="1"/>
              </p:cNvSpPr>
              <p:nvPr/>
            </p:nvSpPr>
            <p:spPr bwMode="auto">
              <a:xfrm>
                <a:off x="6253295" y="1777643"/>
                <a:ext cx="958113" cy="28724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 anchor="ctr"/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0" hangingPunct="0">
                  <a:buFont typeface="Wingdings" pitchFamily="2" charset="2"/>
                  <a:buNone/>
                </a:pPr>
                <a:r>
                  <a:rPr lang="de-DE" sz="2400" b="1" dirty="0" err="1" smtClean="0">
                    <a:solidFill>
                      <a:srgbClr val="002060"/>
                    </a:solidFill>
                    <a:latin typeface="+mn-lt"/>
                  </a:rPr>
                  <a:t>law</a:t>
                </a:r>
                <a:endParaRPr lang="de-DE" sz="2400" b="1" dirty="0">
                  <a:solidFill>
                    <a:srgbClr val="002060"/>
                  </a:solidFill>
                  <a:latin typeface="+mn-lt"/>
                </a:endParaRPr>
              </a:p>
            </p:txBody>
          </p:sp>
          <p:cxnSp>
            <p:nvCxnSpPr>
              <p:cNvPr id="45" name="Gerade Verbindung mit Pfeil 44"/>
              <p:cNvCxnSpPr/>
              <p:nvPr/>
            </p:nvCxnSpPr>
            <p:spPr>
              <a:xfrm flipH="1">
                <a:off x="5578872" y="2208514"/>
                <a:ext cx="1153480" cy="637427"/>
              </a:xfrm>
              <a:prstGeom prst="straightConnector1">
                <a:avLst/>
              </a:prstGeom>
              <a:ln w="76200">
                <a:solidFill>
                  <a:srgbClr val="00206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Gruppieren 62"/>
            <p:cNvGrpSpPr/>
            <p:nvPr/>
          </p:nvGrpSpPr>
          <p:grpSpPr>
            <a:xfrm>
              <a:off x="5161455" y="626294"/>
              <a:ext cx="3273627" cy="894282"/>
              <a:chOff x="5161455" y="626294"/>
              <a:chExt cx="3273627" cy="894282"/>
            </a:xfrm>
          </p:grpSpPr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5161455" y="626294"/>
                <a:ext cx="1465375" cy="28724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 anchor="ctr"/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0" hangingPunct="0">
                  <a:buFont typeface="Wingdings" pitchFamily="2" charset="2"/>
                  <a:buNone/>
                </a:pPr>
                <a:r>
                  <a:rPr lang="de-DE" sz="2400" b="1" dirty="0" err="1" smtClean="0">
                    <a:solidFill>
                      <a:srgbClr val="002060"/>
                    </a:solidFill>
                    <a:latin typeface="+mn-lt"/>
                  </a:rPr>
                  <a:t>legislation</a:t>
                </a:r>
                <a:endParaRPr lang="de-DE" sz="2400" b="1" dirty="0">
                  <a:solidFill>
                    <a:srgbClr val="002060"/>
                  </a:solidFill>
                  <a:latin typeface="+mn-lt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6969707" y="626294"/>
                <a:ext cx="1465375" cy="28724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 anchor="ctr"/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0" hangingPunct="0">
                  <a:buFont typeface="Wingdings" pitchFamily="2" charset="2"/>
                  <a:buNone/>
                </a:pPr>
                <a:r>
                  <a:rPr lang="de-DE" sz="2400" b="1" dirty="0" err="1" smtClean="0">
                    <a:solidFill>
                      <a:srgbClr val="002060"/>
                    </a:solidFill>
                    <a:latin typeface="+mn-lt"/>
                  </a:rPr>
                  <a:t>jurisdiction</a:t>
                </a:r>
                <a:endParaRPr lang="de-DE" sz="2400" b="1" dirty="0">
                  <a:solidFill>
                    <a:srgbClr val="002060"/>
                  </a:solidFill>
                  <a:latin typeface="+mn-lt"/>
                </a:endParaRPr>
              </a:p>
            </p:txBody>
          </p:sp>
          <p:grpSp>
            <p:nvGrpSpPr>
              <p:cNvPr id="42" name="Gruppieren 32"/>
              <p:cNvGrpSpPr/>
              <p:nvPr/>
            </p:nvGrpSpPr>
            <p:grpSpPr>
              <a:xfrm>
                <a:off x="5301626" y="1221980"/>
                <a:ext cx="2553223" cy="298596"/>
                <a:chOff x="5301626" y="1221980"/>
                <a:chExt cx="2553223" cy="298596"/>
              </a:xfrm>
            </p:grpSpPr>
            <p:cxnSp>
              <p:nvCxnSpPr>
                <p:cNvPr id="30" name="Gerade Verbindung 29"/>
                <p:cNvCxnSpPr/>
                <p:nvPr/>
              </p:nvCxnSpPr>
              <p:spPr>
                <a:xfrm>
                  <a:off x="5301626" y="1510086"/>
                  <a:ext cx="2553223" cy="0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Gerade Verbindung 30"/>
                <p:cNvCxnSpPr/>
                <p:nvPr/>
              </p:nvCxnSpPr>
              <p:spPr>
                <a:xfrm flipV="1">
                  <a:off x="5301626" y="1221980"/>
                  <a:ext cx="0" cy="288106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Gerade Verbindung 31"/>
                <p:cNvCxnSpPr/>
                <p:nvPr/>
              </p:nvCxnSpPr>
              <p:spPr>
                <a:xfrm flipV="1">
                  <a:off x="7854849" y="1232470"/>
                  <a:ext cx="0" cy="288106"/>
                </a:xfrm>
                <a:prstGeom prst="line">
                  <a:avLst/>
                </a:prstGeom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47" name="Gruppieren 64"/>
          <p:cNvGrpSpPr/>
          <p:nvPr/>
        </p:nvGrpSpPr>
        <p:grpSpPr>
          <a:xfrm>
            <a:off x="792323" y="205271"/>
            <a:ext cx="3517521" cy="1459358"/>
            <a:chOff x="792323" y="205271"/>
            <a:chExt cx="3517521" cy="1459358"/>
          </a:xfrm>
        </p:grpSpPr>
        <p:cxnSp>
          <p:nvCxnSpPr>
            <p:cNvPr id="28" name="Gerade Verbindung 27"/>
            <p:cNvCxnSpPr/>
            <p:nvPr/>
          </p:nvCxnSpPr>
          <p:spPr>
            <a:xfrm flipV="1">
              <a:off x="2537720" y="1366033"/>
              <a:ext cx="0" cy="28810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8" name="Gruppieren 63"/>
            <p:cNvGrpSpPr/>
            <p:nvPr/>
          </p:nvGrpSpPr>
          <p:grpSpPr>
            <a:xfrm>
              <a:off x="792323" y="205271"/>
              <a:ext cx="3517521" cy="1459358"/>
              <a:chOff x="792323" y="205271"/>
              <a:chExt cx="3517521" cy="1459358"/>
            </a:xfrm>
          </p:grpSpPr>
          <p:cxnSp>
            <p:nvCxnSpPr>
              <p:cNvPr id="21" name="Gerade Verbindung 20"/>
              <p:cNvCxnSpPr/>
              <p:nvPr/>
            </p:nvCxnSpPr>
            <p:spPr>
              <a:xfrm>
                <a:off x="1330408" y="1654139"/>
                <a:ext cx="2553223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Gerade Verbindung 28"/>
              <p:cNvCxnSpPr/>
              <p:nvPr/>
            </p:nvCxnSpPr>
            <p:spPr>
              <a:xfrm flipV="1">
                <a:off x="3883631" y="1376523"/>
                <a:ext cx="0" cy="288106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Rectangle 13"/>
              <p:cNvSpPr>
                <a:spLocks noChangeArrowheads="1"/>
              </p:cNvSpPr>
              <p:nvPr/>
            </p:nvSpPr>
            <p:spPr bwMode="auto">
              <a:xfrm>
                <a:off x="792323" y="852540"/>
                <a:ext cx="958113" cy="28724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 anchor="ctr"/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0" hangingPunct="0">
                  <a:buFont typeface="Wingdings" pitchFamily="2" charset="2"/>
                  <a:buNone/>
                </a:pPr>
                <a:r>
                  <a:rPr lang="de-DE" sz="2400" b="1" dirty="0" err="1" smtClean="0">
                    <a:solidFill>
                      <a:srgbClr val="002060"/>
                    </a:solidFill>
                    <a:latin typeface="+mn-lt"/>
                  </a:rPr>
                  <a:t>NGOs</a:t>
                </a:r>
                <a:endParaRPr lang="de-DE" sz="2400" b="1" dirty="0">
                  <a:solidFill>
                    <a:srgbClr val="002060"/>
                  </a:solidFill>
                  <a:latin typeface="+mn-lt"/>
                </a:endParaRPr>
              </a:p>
            </p:txBody>
          </p:sp>
          <p:sp>
            <p:nvSpPr>
              <p:cNvPr id="12" name="Rectangle 13"/>
              <p:cNvSpPr>
                <a:spLocks noChangeArrowheads="1"/>
              </p:cNvSpPr>
              <p:nvPr/>
            </p:nvSpPr>
            <p:spPr bwMode="auto">
              <a:xfrm>
                <a:off x="1913351" y="636784"/>
                <a:ext cx="1263722" cy="73973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 anchor="ctr"/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0" hangingPunct="0">
                  <a:buFont typeface="Wingdings" pitchFamily="2" charset="2"/>
                  <a:buNone/>
                </a:pPr>
                <a:r>
                  <a:rPr lang="de-DE" sz="2400" b="1" dirty="0" err="1" smtClean="0">
                    <a:solidFill>
                      <a:srgbClr val="002060"/>
                    </a:solidFill>
                  </a:rPr>
                  <a:t>m</a:t>
                </a:r>
                <a:r>
                  <a:rPr lang="de-DE" sz="2400" b="1" dirty="0" err="1" smtClean="0">
                    <a:solidFill>
                      <a:srgbClr val="002060"/>
                    </a:solidFill>
                    <a:latin typeface="+mn-lt"/>
                  </a:rPr>
                  <a:t>oral</a:t>
                </a:r>
                <a:r>
                  <a:rPr lang="de-DE" sz="2400" b="1" dirty="0" smtClean="0">
                    <a:solidFill>
                      <a:srgbClr val="002060"/>
                    </a:solidFill>
                    <a:latin typeface="+mn-lt"/>
                  </a:rPr>
                  <a:t> </a:t>
                </a:r>
              </a:p>
              <a:p>
                <a:pPr algn="ctr" eaLnBrk="0" hangingPunct="0">
                  <a:buFont typeface="Wingdings" pitchFamily="2" charset="2"/>
                  <a:buNone/>
                </a:pPr>
                <a:r>
                  <a:rPr lang="de-DE" sz="2400" b="1" dirty="0" err="1" smtClean="0">
                    <a:solidFill>
                      <a:srgbClr val="002060"/>
                    </a:solidFill>
                    <a:latin typeface="+mn-lt"/>
                  </a:rPr>
                  <a:t>behavior</a:t>
                </a:r>
                <a:endParaRPr lang="de-DE" sz="2400" b="1" dirty="0">
                  <a:solidFill>
                    <a:srgbClr val="002060"/>
                  </a:solidFill>
                  <a:latin typeface="+mn-lt"/>
                </a:endParaRPr>
              </a:p>
            </p:txBody>
          </p:sp>
          <p:sp>
            <p:nvSpPr>
              <p:cNvPr id="13" name="Rectangle 13"/>
              <p:cNvSpPr>
                <a:spLocks noChangeArrowheads="1"/>
              </p:cNvSpPr>
              <p:nvPr/>
            </p:nvSpPr>
            <p:spPr bwMode="auto">
              <a:xfrm>
                <a:off x="3351731" y="852540"/>
                <a:ext cx="958113" cy="287247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 anchor="ctr"/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0" hangingPunct="0">
                  <a:buFont typeface="Wingdings" pitchFamily="2" charset="2"/>
                  <a:buNone/>
                </a:pPr>
                <a:r>
                  <a:rPr lang="de-DE" sz="2400" b="1" dirty="0" smtClean="0">
                    <a:solidFill>
                      <a:srgbClr val="002060"/>
                    </a:solidFill>
                    <a:latin typeface="+mn-lt"/>
                  </a:rPr>
                  <a:t>public</a:t>
                </a:r>
                <a:endParaRPr lang="de-DE" sz="2400" b="1" dirty="0">
                  <a:solidFill>
                    <a:srgbClr val="002060"/>
                  </a:solidFill>
                  <a:latin typeface="+mn-lt"/>
                </a:endParaRPr>
              </a:p>
            </p:txBody>
          </p:sp>
          <p:cxnSp>
            <p:nvCxnSpPr>
              <p:cNvPr id="27" name="Gerade Verbindung 26"/>
              <p:cNvCxnSpPr/>
              <p:nvPr/>
            </p:nvCxnSpPr>
            <p:spPr>
              <a:xfrm flipV="1">
                <a:off x="1330408" y="1366033"/>
                <a:ext cx="0" cy="288106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" name="Rectangle 13"/>
              <p:cNvSpPr>
                <a:spLocks noChangeArrowheads="1"/>
              </p:cNvSpPr>
              <p:nvPr/>
            </p:nvSpPr>
            <p:spPr bwMode="auto">
              <a:xfrm>
                <a:off x="1320135" y="205271"/>
                <a:ext cx="2327194" cy="369869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 anchor="ctr"/>
              <a:lstStyle>
                <a:defPPr>
                  <a:defRPr lang="de-DE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eaLnBrk="0" hangingPunct="0">
                  <a:buFont typeface="Wingdings" pitchFamily="2" charset="2"/>
                  <a:buNone/>
                </a:pPr>
                <a:r>
                  <a:rPr lang="de-DE" sz="2400" b="1" dirty="0" smtClean="0">
                    <a:solidFill>
                      <a:srgbClr val="002060"/>
                    </a:solidFill>
                  </a:rPr>
                  <a:t>Information </a:t>
                </a:r>
                <a:r>
                  <a:rPr lang="de-DE" sz="2400" b="1" dirty="0" err="1" smtClean="0">
                    <a:solidFill>
                      <a:srgbClr val="002060"/>
                    </a:solidFill>
                  </a:rPr>
                  <a:t>e</a:t>
                </a:r>
                <a:r>
                  <a:rPr lang="de-DE" sz="2400" b="1" dirty="0" err="1" smtClean="0">
                    <a:solidFill>
                      <a:srgbClr val="002060"/>
                    </a:solidFill>
                    <a:latin typeface="+mn-lt"/>
                  </a:rPr>
                  <a:t>thics</a:t>
                </a:r>
                <a:endParaRPr lang="de-DE" sz="2400" b="1" dirty="0">
                  <a:solidFill>
                    <a:srgbClr val="002060"/>
                  </a:solidFill>
                  <a:latin typeface="+mn-lt"/>
                </a:endParaRPr>
              </a:p>
            </p:txBody>
          </p:sp>
        </p:grpSp>
      </p:grpSp>
      <p:sp>
        <p:nvSpPr>
          <p:cNvPr id="51" name="Pfeil nach rechts 50">
            <a:hlinkClick r:id="rId2" action="ppaction://hlinksldjump"/>
          </p:cNvPr>
          <p:cNvSpPr/>
          <p:nvPr/>
        </p:nvSpPr>
        <p:spPr>
          <a:xfrm>
            <a:off x="308389" y="153900"/>
            <a:ext cx="770398" cy="647269"/>
          </a:xfrm>
          <a:prstGeom prst="rightArrow">
            <a:avLst>
              <a:gd name="adj1" fmla="val 16080"/>
              <a:gd name="adj2" fmla="val 50000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Pfeil nach rechts 51">
            <a:hlinkClick r:id="rId3" action="ppaction://hlinksldjump"/>
          </p:cNvPr>
          <p:cNvSpPr/>
          <p:nvPr/>
        </p:nvSpPr>
        <p:spPr>
          <a:xfrm>
            <a:off x="8092205" y="5984698"/>
            <a:ext cx="770398" cy="647269"/>
          </a:xfrm>
          <a:prstGeom prst="rightArrow">
            <a:avLst>
              <a:gd name="adj1" fmla="val 16080"/>
              <a:gd name="adj2" fmla="val 50000"/>
            </a:avLst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36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</p:bld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681</Words>
  <Application>Microsoft Macintosh PowerPoint</Application>
  <PresentationFormat>Bildschirmpräsentation (4:3)</PresentationFormat>
  <Paragraphs>258</Paragraphs>
  <Slides>20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1" baseType="lpstr">
      <vt:lpstr>Office-Design</vt:lpstr>
      <vt:lpstr>Public Diplomacy Forum 2015 4th International Conference on Public Diplomacy in China-Europe Relations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Rainer Kuhlen</dc:creator>
  <cp:lastModifiedBy>Rainer Kuhlen</cp:lastModifiedBy>
  <cp:revision>43</cp:revision>
  <dcterms:created xsi:type="dcterms:W3CDTF">2015-10-06T12:49:41Z</dcterms:created>
  <dcterms:modified xsi:type="dcterms:W3CDTF">2015-10-23T08:26:06Z</dcterms:modified>
</cp:coreProperties>
</file>