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2"/>
  </p:notesMasterIdLst>
  <p:sldIdLst>
    <p:sldId id="262" r:id="rId2"/>
    <p:sldId id="265" r:id="rId3"/>
    <p:sldId id="273" r:id="rId4"/>
    <p:sldId id="266" r:id="rId5"/>
    <p:sldId id="257" r:id="rId6"/>
    <p:sldId id="275" r:id="rId7"/>
    <p:sldId id="274" r:id="rId8"/>
    <p:sldId id="267" r:id="rId9"/>
    <p:sldId id="261" r:id="rId10"/>
    <p:sldId id="307" r:id="rId11"/>
    <p:sldId id="306" r:id="rId12"/>
    <p:sldId id="320" r:id="rId13"/>
    <p:sldId id="321" r:id="rId14"/>
    <p:sldId id="322" r:id="rId15"/>
    <p:sldId id="323" r:id="rId16"/>
    <p:sldId id="278" r:id="rId17"/>
    <p:sldId id="330" r:id="rId18"/>
    <p:sldId id="333" r:id="rId19"/>
    <p:sldId id="334" r:id="rId20"/>
    <p:sldId id="311" r:id="rId21"/>
    <p:sldId id="314" r:id="rId22"/>
    <p:sldId id="310" r:id="rId23"/>
    <p:sldId id="308" r:id="rId24"/>
    <p:sldId id="309" r:id="rId25"/>
    <p:sldId id="285" r:id="rId26"/>
    <p:sldId id="283" r:id="rId27"/>
    <p:sldId id="287" r:id="rId28"/>
    <p:sldId id="284" r:id="rId29"/>
    <p:sldId id="292" r:id="rId30"/>
    <p:sldId id="293" r:id="rId31"/>
    <p:sldId id="312" r:id="rId32"/>
    <p:sldId id="259" r:id="rId33"/>
    <p:sldId id="315" r:id="rId34"/>
    <p:sldId id="318" r:id="rId35"/>
    <p:sldId id="332" r:id="rId36"/>
    <p:sldId id="316" r:id="rId37"/>
    <p:sldId id="317" r:id="rId38"/>
    <p:sldId id="295" r:id="rId39"/>
    <p:sldId id="296" r:id="rId40"/>
    <p:sldId id="297" r:id="rId41"/>
    <p:sldId id="319" r:id="rId42"/>
    <p:sldId id="298" r:id="rId43"/>
    <p:sldId id="331" r:id="rId44"/>
    <p:sldId id="299" r:id="rId45"/>
    <p:sldId id="301" r:id="rId46"/>
    <p:sldId id="302" r:id="rId47"/>
    <p:sldId id="305" r:id="rId48"/>
    <p:sldId id="324" r:id="rId49"/>
    <p:sldId id="325" r:id="rId50"/>
    <p:sldId id="326" r:id="rId51"/>
    <p:sldId id="277" r:id="rId52"/>
    <p:sldId id="338" r:id="rId53"/>
    <p:sldId id="335" r:id="rId54"/>
    <p:sldId id="339" r:id="rId55"/>
    <p:sldId id="340" r:id="rId56"/>
    <p:sldId id="337" r:id="rId57"/>
    <p:sldId id="342" r:id="rId58"/>
    <p:sldId id="343" r:id="rId59"/>
    <p:sldId id="341" r:id="rId60"/>
    <p:sldId id="264" r:id="rId6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3" autoAdjust="0"/>
    <p:restoredTop sz="94660" autoAdjust="0"/>
  </p:normalViewPr>
  <p:slideViewPr>
    <p:cSldViewPr>
      <p:cViewPr varScale="1">
        <p:scale>
          <a:sx n="92" d="100"/>
          <a:sy n="92" d="100"/>
        </p:scale>
        <p:origin x="-11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52D33-A3C7-42CA-AE2B-AB5BA1D96F5B}" type="datetimeFigureOut">
              <a:rPr lang="en-US" smtClean="0"/>
              <a:pPr/>
              <a:t>24.11.15</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5BCAA-2AFA-41B1-BD98-377C35213BB2}" type="slidenum">
              <a:rPr lang="en-US" smtClean="0"/>
              <a:pPr/>
              <a:t>‹Nr.›</a:t>
            </a:fld>
            <a:endParaRPr lang="en-US"/>
          </a:p>
        </p:txBody>
      </p:sp>
    </p:spTree>
    <p:extLst>
      <p:ext uri="{BB962C8B-B14F-4D97-AF65-F5344CB8AC3E}">
        <p14:creationId xmlns:p14="http://schemas.microsoft.com/office/powerpoint/2010/main" val="212387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1655BCAA-2AFA-41B1-BD98-377C35213BB2}"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1655BCAA-2AFA-41B1-BD98-377C35213BB2}"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372F6C-B2BC-43EF-8F55-F26BE474990D}" type="slidenum">
              <a:rPr lang="de-DE" smtClean="0"/>
              <a:pPr/>
              <a:t>60</a:t>
            </a:fld>
            <a:endParaRPr lang="de-DE" smtClean="0"/>
          </a:p>
        </p:txBody>
      </p:sp>
      <p:sp>
        <p:nvSpPr>
          <p:cNvPr id="78851"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221" tIns="45610" rIns="91221" bIns="45610" numCol="1" anchor="t" anchorCtr="0" compatLnSpc="1">
            <a:prstTxWarp prst="textNoShape">
              <a:avLst/>
            </a:prstTxWarp>
          </a:bodyPr>
          <a:lstStyle/>
          <a:p>
            <a:pPr eaLnBrk="1" hangingPunct="1"/>
            <a:endParaRPr lang="de-D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2DCCB576-3ACF-4EA7-85FD-748B0AC7CE1D}"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DCCB576-3ACF-4EA7-85FD-748B0AC7CE1D}"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DCCB576-3ACF-4EA7-85FD-748B0AC7CE1D}"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Datumsplatzhalter 3"/>
          <p:cNvSpPr>
            <a:spLocks noGrp="1"/>
          </p:cNvSpPr>
          <p:nvPr>
            <p:ph type="dt" sz="half" idx="10"/>
          </p:nvPr>
        </p:nvSpPr>
        <p:spPr/>
        <p:txBody>
          <a:bodyPr/>
          <a:lstStyle>
            <a:lvl1pPr>
              <a:defRPr/>
            </a:lvl1pPr>
          </a:lstStyle>
          <a:p>
            <a:pPr>
              <a:defRPr/>
            </a:pPr>
            <a:r>
              <a:rPr lang="de-DE"/>
              <a:t>V2 </a:t>
            </a:r>
            <a:r>
              <a:rPr lang="de-DE" smtClean="0"/>
              <a:t>-</a:t>
            </a:r>
            <a:fld id="{8A3D6552-D710-4708-94FE-79C2AB311707}" type="datetime1">
              <a:rPr lang="de-DE" smtClean="0"/>
              <a:pPr>
                <a:defRPr/>
              </a:pPr>
              <a:t>24.11.15</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txBox="1">
            <a:spLocks/>
          </p:cNvSpPr>
          <p:nvPr userDrawn="1"/>
        </p:nvSpPr>
        <p:spPr>
          <a:xfrm>
            <a:off x="6705600" y="6508750"/>
            <a:ext cx="2133600" cy="365125"/>
          </a:xfrm>
          <a:prstGeom prst="rect">
            <a:avLst/>
          </a:prstGeom>
        </p:spPr>
        <p:txBody>
          <a:bodyPr vert="horz" lIns="91440" tIns="45720" rIns="91440" bIns="45720" rtlCol="0" anchor="ct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A641DC-A43D-4F79-95D5-72D52FF4A8DF}" type="slidenum">
              <a:rPr kumimoji="0" lang="de-DE"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4"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5"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6"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dirty="0">
              <a:latin typeface="Arial" pitchFamily="34" charset="0"/>
            </a:endParaRPr>
          </a:p>
        </p:txBody>
      </p:sp>
      <p:sp>
        <p:nvSpPr>
          <p:cNvPr id="8"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9"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10"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dirty="0">
              <a:solidFill>
                <a:srgbClr val="060209"/>
              </a:solidFill>
              <a:latin typeface="Arial" pitchFamily="34" charset="0"/>
            </a:endParaRP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dirty="0" smtClean="0"/>
              <a:t>Klicken Sie, um das Untertitelformat zu bearbeiten</a:t>
            </a:r>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DCCB576-3ACF-4EA7-85FD-748B0AC7CE1D}"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DCCB576-3ACF-4EA7-85FD-748B0AC7CE1D}"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2DCCB576-3ACF-4EA7-85FD-748B0AC7CE1D}" type="datetimeFigureOut">
              <a:rPr lang="en-US" smtClean="0"/>
              <a:pPr/>
              <a:t>24.11.15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2DCCB576-3ACF-4EA7-85FD-748B0AC7CE1D}" type="datetimeFigureOut">
              <a:rPr lang="en-US" smtClean="0"/>
              <a:pPr/>
              <a:t>24.11.15</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2DCCB576-3ACF-4EA7-85FD-748B0AC7CE1D}" type="datetimeFigureOut">
              <a:rPr lang="en-US" smtClean="0"/>
              <a:pPr/>
              <a:t>24.11.15</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CCB576-3ACF-4EA7-85FD-748B0AC7CE1D}" type="datetimeFigureOut">
              <a:rPr lang="en-US" smtClean="0"/>
              <a:pPr/>
              <a:t>24.11.15</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DCCB576-3ACF-4EA7-85FD-748B0AC7CE1D}" type="datetimeFigureOut">
              <a:rPr lang="en-US" smtClean="0"/>
              <a:pPr/>
              <a:t>24.11.15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DCCB576-3ACF-4EA7-85FD-748B0AC7CE1D}" type="datetimeFigureOut">
              <a:rPr lang="en-US" smtClean="0"/>
              <a:pPr/>
              <a:t>24.11.15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64A3C05-F160-4340-8718-0147775F3D29}"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CB576-3ACF-4EA7-85FD-748B0AC7CE1D}" type="datetimeFigureOut">
              <a:rPr lang="en-US" smtClean="0"/>
              <a:pPr/>
              <a:t>24.11.15</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A3C05-F160-4340-8718-0147775F3D29}"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60.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18.georgetown.edu/data/people/maccartm/publication-66520.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18.georgetown.edu/data/people/maccartm/publication-66520.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18.georgetown.edu/data/people/maccartm/publication-66520.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hyperlink" Target="http://creativecommons.org/licenses/by-sa/2.0/de/legalcode" TargetMode="External"/><Relationship Id="rId8"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p:cNvSpPr>
          <p:nvPr/>
        </p:nvSpPr>
        <p:spPr>
          <a:xfrm>
            <a:off x="1907704" y="4581128"/>
            <a:ext cx="5256584" cy="1584176"/>
          </a:xfrm>
          <a:prstGeom prst="rect">
            <a:avLst/>
          </a:prstGeom>
          <a:solidFill>
            <a:schemeClr val="bg1">
              <a:lumMod val="95000"/>
            </a:schemeClr>
          </a:solidFill>
        </p:spPr>
        <p:txBody>
          <a:bodyPr anchor="ctr" anchorCtr="1"/>
          <a:lstStyle/>
          <a:p>
            <a:pPr lvl="0" algn="ctr" fontAlgn="auto">
              <a:spcBef>
                <a:spcPts val="500"/>
              </a:spcBef>
              <a:spcAft>
                <a:spcPts val="0"/>
              </a:spcAft>
              <a:defRPr/>
            </a:pPr>
            <a:r>
              <a:rPr lang="de-DE" sz="2200" b="1" dirty="0">
                <a:solidFill>
                  <a:srgbClr val="002060"/>
                </a:solidFill>
                <a:ea typeface="Arial Unicode MS" pitchFamily="34" charset="-128"/>
                <a:cs typeface="Arial" pitchFamily="34" charset="0"/>
              </a:rPr>
              <a:t>Rainer Kuhlen</a:t>
            </a:r>
            <a:br>
              <a:rPr lang="de-DE" sz="2200" b="1" dirty="0">
                <a:solidFill>
                  <a:srgbClr val="002060"/>
                </a:solidFill>
                <a:ea typeface="Arial Unicode MS" pitchFamily="34" charset="-128"/>
                <a:cs typeface="Arial" pitchFamily="34" charset="0"/>
              </a:rPr>
            </a:br>
            <a:r>
              <a:rPr lang="de-DE" sz="2200" b="1" dirty="0">
                <a:solidFill>
                  <a:srgbClr val="002060"/>
                </a:solidFill>
                <a:ea typeface="Arial Unicode MS" pitchFamily="34" charset="-128"/>
                <a:cs typeface="Arial" pitchFamily="34" charset="0"/>
              </a:rPr>
              <a:t>Fachbereich Informatik und </a:t>
            </a:r>
            <a:r>
              <a:rPr lang="de-DE" sz="2200" b="1" dirty="0" smtClean="0">
                <a:solidFill>
                  <a:srgbClr val="002060"/>
                </a:solidFill>
                <a:ea typeface="Arial Unicode MS" pitchFamily="34" charset="-128"/>
                <a:cs typeface="Arial" pitchFamily="34" charset="0"/>
              </a:rPr>
              <a:t>Informationswissenschaft</a:t>
            </a:r>
            <a:r>
              <a:rPr lang="de-DE" sz="2200" b="1" dirty="0">
                <a:solidFill>
                  <a:srgbClr val="002060"/>
                </a:solidFill>
                <a:ea typeface="Arial Unicode MS" pitchFamily="34" charset="-128"/>
                <a:cs typeface="Arial" pitchFamily="34" charset="0"/>
              </a:rPr>
              <a:t/>
            </a:r>
            <a:br>
              <a:rPr lang="de-DE" sz="2200" b="1" dirty="0">
                <a:solidFill>
                  <a:srgbClr val="002060"/>
                </a:solidFill>
                <a:ea typeface="Arial Unicode MS" pitchFamily="34" charset="-128"/>
                <a:cs typeface="Arial" pitchFamily="34" charset="0"/>
              </a:rPr>
            </a:br>
            <a:r>
              <a:rPr lang="de-DE" sz="2200" b="1" dirty="0">
                <a:solidFill>
                  <a:srgbClr val="002060"/>
                </a:solidFill>
                <a:ea typeface="Arial Unicode MS" pitchFamily="34" charset="-128"/>
                <a:cs typeface="Arial" pitchFamily="34" charset="0"/>
              </a:rPr>
              <a:t>Universität Konstanz</a:t>
            </a:r>
            <a:endParaRPr kumimoji="0" lang="en-US" sz="2200" b="1" i="0" u="none" strike="noStrike" kern="1200" cap="none" spc="0" normalizeH="0" baseline="0" noProof="0" dirty="0" smtClean="0">
              <a:ln>
                <a:noFill/>
              </a:ln>
              <a:solidFill>
                <a:srgbClr val="002060"/>
              </a:solidFill>
              <a:effectLst/>
              <a:uLnTx/>
              <a:uFillTx/>
              <a:ea typeface="Arial Unicode MS" pitchFamily="34" charset="-128"/>
              <a:cs typeface="Arial" pitchFamily="34" charset="0"/>
            </a:endParaRPr>
          </a:p>
        </p:txBody>
      </p:sp>
      <p:sp>
        <p:nvSpPr>
          <p:cNvPr id="7" name="Pfeil nach rechts 6">
            <a:hlinkClick r:id="" action="ppaction://noaction"/>
          </p:cNvPr>
          <p:cNvSpPr/>
          <p:nvPr/>
        </p:nvSpPr>
        <p:spPr bwMode="auto">
          <a:xfrm>
            <a:off x="7924800" y="6003778"/>
            <a:ext cx="685800" cy="593574"/>
          </a:xfrm>
          <a:prstGeom prst="rightArrow">
            <a:avLst/>
          </a:prstGeom>
          <a:solidFill>
            <a:schemeClr val="tx2">
              <a:lumMod val="75000"/>
            </a:schemeClr>
          </a:solidFill>
          <a:ln w="12700" cap="flat" cmpd="sng" algn="ctr">
            <a:solidFill>
              <a:schemeClr val="tx1"/>
            </a:solidFill>
            <a:prstDash val="solid"/>
            <a:round/>
            <a:headEnd type="none" w="med" len="med"/>
            <a:tailEnd type="none" w="med" len="med"/>
          </a:ln>
          <a:effectLst/>
        </p:spPr>
        <p:txBody>
          <a:bodyPr lIns="18000" tIns="10800" rIns="18000" bIns="10800" anchor="ctr">
            <a:spAutoFit/>
          </a:bodyPr>
          <a:lstStyle/>
          <a:p>
            <a:pPr algn="ctr" eaLnBrk="0" hangingPunct="0">
              <a:defRPr/>
            </a:pPr>
            <a:r>
              <a:rPr lang="de-DE" dirty="0" smtClean="0">
                <a:solidFill>
                  <a:schemeClr val="bg1"/>
                </a:solidFill>
                <a:latin typeface="+mj-lt"/>
                <a:hlinkClick r:id="rId2" action="ppaction://hlinksldjump"/>
              </a:rPr>
              <a:t>CC</a:t>
            </a:r>
            <a:endParaRPr lang="de-DE" dirty="0">
              <a:solidFill>
                <a:schemeClr val="bg1"/>
              </a:solidFill>
              <a:latin typeface="+mj-lt"/>
            </a:endParaRPr>
          </a:p>
        </p:txBody>
      </p:sp>
      <p:sp>
        <p:nvSpPr>
          <p:cNvPr id="9" name="Rechteck 8"/>
          <p:cNvSpPr/>
          <p:nvPr/>
        </p:nvSpPr>
        <p:spPr>
          <a:xfrm>
            <a:off x="0" y="116632"/>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pic>
        <p:nvPicPr>
          <p:cNvPr id="12" name="Picture 4"/>
          <p:cNvPicPr>
            <a:picLocks noChangeAspect="1" noChangeArrowheads="1"/>
          </p:cNvPicPr>
          <p:nvPr/>
        </p:nvPicPr>
        <p:blipFill>
          <a:blip r:embed="rId3" cstate="print"/>
          <a:srcRect/>
          <a:stretch>
            <a:fillRect/>
          </a:stretch>
        </p:blipFill>
        <p:spPr bwMode="auto">
          <a:xfrm>
            <a:off x="539552" y="3861048"/>
            <a:ext cx="1584176" cy="2048440"/>
          </a:xfrm>
          <a:prstGeom prst="rect">
            <a:avLst/>
          </a:prstGeom>
          <a:noFill/>
          <a:ln w="9525">
            <a:noFill/>
            <a:miter lim="800000"/>
            <a:headEnd/>
            <a:tailEnd/>
          </a:ln>
        </p:spPr>
      </p:pic>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feld 14"/>
          <p:cNvSpPr txBox="1"/>
          <p:nvPr/>
        </p:nvSpPr>
        <p:spPr>
          <a:xfrm>
            <a:off x="2915816" y="2204864"/>
            <a:ext cx="5616624" cy="1107996"/>
          </a:xfrm>
          <a:prstGeom prst="rect">
            <a:avLst/>
          </a:prstGeom>
          <a:solidFill>
            <a:srgbClr val="002060"/>
          </a:solidFill>
        </p:spPr>
        <p:txBody>
          <a:bodyPr wrap="square" rtlCol="0">
            <a:spAutoFit/>
          </a:bodyPr>
          <a:lstStyle/>
          <a:p>
            <a:pPr algn="ctr"/>
            <a:r>
              <a:rPr lang="de-DE" sz="2200" b="1" dirty="0" smtClean="0">
                <a:solidFill>
                  <a:schemeClr val="accent1">
                    <a:lumMod val="20000"/>
                    <a:lumOff val="80000"/>
                  </a:schemeClr>
                </a:solidFill>
              </a:rPr>
              <a:t>Informationsethische, -rechtliche, -ökonomische und –politische Aspekte von Privatheit in elektronischen Räumen</a:t>
            </a:r>
            <a:endParaRPr lang="en-US" sz="2200" b="1" dirty="0">
              <a:solidFill>
                <a:schemeClr val="accent1">
                  <a:lumMod val="20000"/>
                  <a:lumOff val="80000"/>
                </a:schemeClr>
              </a:solidFill>
              <a:latin typeface="+mn-lt"/>
            </a:endParaRPr>
          </a:p>
        </p:txBody>
      </p:sp>
      <p:sp>
        <p:nvSpPr>
          <p:cNvPr id="1029" name="AutoShape 5"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AutoShape 9"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feld 12"/>
          <p:cNvSpPr txBox="1"/>
          <p:nvPr/>
        </p:nvSpPr>
        <p:spPr>
          <a:xfrm>
            <a:off x="2987824" y="3523074"/>
            <a:ext cx="5616624" cy="1079783"/>
          </a:xfrm>
          <a:prstGeom prst="rect">
            <a:avLst/>
          </a:prstGeom>
          <a:solidFill>
            <a:srgbClr val="002060"/>
          </a:solidFill>
        </p:spPr>
        <p:txBody>
          <a:bodyPr wrap="square" rtlCol="0">
            <a:spAutoFit/>
          </a:bodyPr>
          <a:lstStyle/>
          <a:p>
            <a:pPr algn="ctr">
              <a:lnSpc>
                <a:spcPct val="150000"/>
              </a:lnSpc>
            </a:pPr>
            <a:r>
              <a:rPr lang="de-DE" sz="2200" b="1" dirty="0" smtClean="0">
                <a:solidFill>
                  <a:schemeClr val="accent1">
                    <a:lumMod val="20000"/>
                    <a:lumOff val="80000"/>
                  </a:schemeClr>
                </a:solidFill>
              </a:rPr>
              <a:t>Eine private oder </a:t>
            </a:r>
            <a:r>
              <a:rPr lang="de-DE" sz="2200" b="1" smtClean="0">
                <a:solidFill>
                  <a:schemeClr val="accent1">
                    <a:lumMod val="20000"/>
                    <a:lumOff val="80000"/>
                  </a:schemeClr>
                </a:solidFill>
              </a:rPr>
              <a:t>eine soziale Herausforderung</a:t>
            </a:r>
            <a:endParaRPr lang="en-US" sz="2200" b="1" dirty="0">
              <a:solidFill>
                <a:schemeClr val="accent1">
                  <a:lumMod val="20000"/>
                  <a:lumOff val="80000"/>
                </a:schemeClr>
              </a:solidFill>
              <a:latin typeface="+mn-lt"/>
            </a:endParaRPr>
          </a:p>
        </p:txBody>
      </p:sp>
      <p:sp>
        <p:nvSpPr>
          <p:cNvPr id="16" name="Textfeld 15"/>
          <p:cNvSpPr txBox="1"/>
          <p:nvPr/>
        </p:nvSpPr>
        <p:spPr>
          <a:xfrm>
            <a:off x="107505" y="0"/>
            <a:ext cx="3816424" cy="430887"/>
          </a:xfrm>
          <a:prstGeom prst="rect">
            <a:avLst/>
          </a:prstGeom>
          <a:solidFill>
            <a:schemeClr val="accent1">
              <a:lumMod val="20000"/>
              <a:lumOff val="80000"/>
            </a:schemeClr>
          </a:solidFill>
        </p:spPr>
        <p:txBody>
          <a:bodyPr wrap="square" rtlCol="0">
            <a:spAutoFit/>
          </a:bodyPr>
          <a:lstStyle/>
          <a:p>
            <a:pPr algn="ctr"/>
            <a:r>
              <a:rPr lang="en-US" sz="2200" b="1" dirty="0" err="1" smtClean="0">
                <a:solidFill>
                  <a:srgbClr val="002060"/>
                </a:solidFill>
              </a:rPr>
              <a:t>DGI</a:t>
            </a:r>
            <a:r>
              <a:rPr lang="en-US" sz="2200" b="1" dirty="0" smtClean="0">
                <a:solidFill>
                  <a:srgbClr val="002060"/>
                </a:solidFill>
              </a:rPr>
              <a:t>-Forum Wittenberg 2015</a:t>
            </a:r>
            <a:endParaRPr lang="en-US" sz="2200" dirty="0">
              <a:solidFill>
                <a:srgbClr val="002060"/>
              </a:solidFill>
            </a:endParaRPr>
          </a:p>
        </p:txBody>
      </p:sp>
      <p:sp>
        <p:nvSpPr>
          <p:cNvPr id="17" name="Textfeld 16"/>
          <p:cNvSpPr txBox="1"/>
          <p:nvPr/>
        </p:nvSpPr>
        <p:spPr>
          <a:xfrm>
            <a:off x="107505" y="576064"/>
            <a:ext cx="6048672" cy="1107996"/>
          </a:xfrm>
          <a:prstGeom prst="rect">
            <a:avLst/>
          </a:prstGeom>
          <a:solidFill>
            <a:schemeClr val="accent1">
              <a:lumMod val="20000"/>
              <a:lumOff val="80000"/>
            </a:schemeClr>
          </a:solidFill>
        </p:spPr>
        <p:txBody>
          <a:bodyPr wrap="square" rtlCol="0">
            <a:spAutoFit/>
          </a:bodyPr>
          <a:lstStyle/>
          <a:p>
            <a:pPr algn="ctr"/>
            <a:r>
              <a:rPr lang="en-US" sz="2200" b="1" dirty="0" smtClean="0">
                <a:solidFill>
                  <a:srgbClr val="002060"/>
                </a:solidFill>
              </a:rPr>
              <a:t>„True Fiction: Die </a:t>
            </a:r>
            <a:r>
              <a:rPr lang="en-US" sz="2200" b="1" dirty="0" err="1" smtClean="0">
                <a:solidFill>
                  <a:srgbClr val="002060"/>
                </a:solidFill>
              </a:rPr>
              <a:t>Digitalisierung</a:t>
            </a:r>
            <a:r>
              <a:rPr lang="en-US" sz="2200" b="1" dirty="0" smtClean="0">
                <a:solidFill>
                  <a:srgbClr val="002060"/>
                </a:solidFill>
              </a:rPr>
              <a:t> </a:t>
            </a:r>
            <a:r>
              <a:rPr lang="en-US" sz="2200" b="1" dirty="0" err="1" smtClean="0">
                <a:solidFill>
                  <a:srgbClr val="002060"/>
                </a:solidFill>
              </a:rPr>
              <a:t>unseres</a:t>
            </a:r>
            <a:r>
              <a:rPr lang="en-US" sz="2200" b="1" dirty="0" smtClean="0">
                <a:solidFill>
                  <a:srgbClr val="002060"/>
                </a:solidFill>
              </a:rPr>
              <a:t> </a:t>
            </a:r>
            <a:r>
              <a:rPr lang="en-US" sz="2200" b="1" dirty="0" err="1" smtClean="0">
                <a:solidFill>
                  <a:srgbClr val="002060"/>
                </a:solidFill>
              </a:rPr>
              <a:t>Alltags</a:t>
            </a:r>
            <a:r>
              <a:rPr lang="en-US" sz="2200" b="1" dirty="0" smtClean="0">
                <a:solidFill>
                  <a:srgbClr val="002060"/>
                </a:solidFill>
              </a:rPr>
              <a:t>“</a:t>
            </a:r>
          </a:p>
          <a:p>
            <a:pPr algn="ctr"/>
            <a:r>
              <a:rPr lang="de-DE" sz="2200" b="1" dirty="0" smtClean="0">
                <a:solidFill>
                  <a:srgbClr val="002060"/>
                </a:solidFill>
              </a:rPr>
              <a:t>24. bis 26. September 2015 </a:t>
            </a:r>
            <a:r>
              <a:rPr lang="en-US" sz="2200" b="1" dirty="0" err="1" smtClean="0">
                <a:solidFill>
                  <a:srgbClr val="002060"/>
                </a:solidFill>
              </a:rPr>
              <a:t>Stiftung</a:t>
            </a:r>
            <a:r>
              <a:rPr lang="en-US" sz="2200" b="1" dirty="0" smtClean="0">
                <a:solidFill>
                  <a:srgbClr val="002060"/>
                </a:solidFill>
              </a:rPr>
              <a:t> </a:t>
            </a:r>
            <a:r>
              <a:rPr lang="en-US" sz="2200" b="1" dirty="0" err="1" smtClean="0">
                <a:solidFill>
                  <a:srgbClr val="002060"/>
                </a:solidFill>
              </a:rPr>
              <a:t>Leucorea</a:t>
            </a:r>
            <a:endParaRPr lang="en-US" sz="2200" b="1" dirty="0" smtClean="0">
              <a:solidFill>
                <a:srgbClr val="002060"/>
              </a:solidFill>
            </a:endParaRPr>
          </a:p>
          <a:p>
            <a:pPr algn="ctr"/>
            <a:r>
              <a:rPr lang="en-US" sz="2200" b="1" dirty="0" err="1" smtClean="0">
                <a:solidFill>
                  <a:srgbClr val="002060"/>
                </a:solidFill>
              </a:rPr>
              <a:t>Lutherstadt</a:t>
            </a:r>
            <a:r>
              <a:rPr lang="en-US" sz="2200" b="1" dirty="0" smtClean="0">
                <a:solidFill>
                  <a:srgbClr val="002060"/>
                </a:solidFill>
              </a:rPr>
              <a:t> Wittenberg</a:t>
            </a:r>
            <a:endParaRPr lang="en-US" sz="22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19872" y="2348880"/>
            <a:ext cx="1440160" cy="461665"/>
          </a:xfrm>
          <a:prstGeom prst="rect">
            <a:avLst/>
          </a:prstGeom>
          <a:solidFill>
            <a:schemeClr val="accent1">
              <a:lumMod val="20000"/>
              <a:lumOff val="80000"/>
            </a:schemeClr>
          </a:solidFill>
        </p:spPr>
        <p:txBody>
          <a:bodyPr wrap="square" rtlCol="0">
            <a:spAutoFit/>
          </a:bodyPr>
          <a:lstStyle/>
          <a:p>
            <a:r>
              <a:rPr lang="en-US" sz="2400" b="1" dirty="0" err="1" smtClean="0">
                <a:solidFill>
                  <a:srgbClr val="002060"/>
                </a:solidFill>
              </a:rPr>
              <a:t>Ein</a:t>
            </a:r>
            <a:r>
              <a:rPr lang="en-US" sz="2400" b="1" dirty="0" smtClean="0">
                <a:solidFill>
                  <a:srgbClr val="002060"/>
                </a:solidFill>
              </a:rPr>
              <a:t> </a:t>
            </a:r>
            <a:r>
              <a:rPr lang="en-US" sz="2400" b="1" dirty="0" err="1" smtClean="0">
                <a:solidFill>
                  <a:srgbClr val="002060"/>
                </a:solidFill>
              </a:rPr>
              <a:t>Recht</a:t>
            </a:r>
            <a:endParaRPr lang="en-US" sz="24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91680" y="692696"/>
            <a:ext cx="5619750" cy="2847975"/>
          </a:xfrm>
          <a:prstGeom prst="rect">
            <a:avLst/>
          </a:prstGeom>
          <a:noFill/>
          <a:ln w="9525">
            <a:noFill/>
            <a:miter lim="800000"/>
            <a:headEnd/>
            <a:tailEnd/>
          </a:ln>
        </p:spPr>
      </p:pic>
      <p:sp>
        <p:nvSpPr>
          <p:cNvPr id="6" name="Textfeld 5"/>
          <p:cNvSpPr txBox="1"/>
          <p:nvPr/>
        </p:nvSpPr>
        <p:spPr>
          <a:xfrm>
            <a:off x="683568" y="3573016"/>
            <a:ext cx="7632848" cy="3139321"/>
          </a:xfrm>
          <a:prstGeom prst="rect">
            <a:avLst/>
          </a:prstGeom>
          <a:noFill/>
        </p:spPr>
        <p:txBody>
          <a:bodyPr wrap="square" rtlCol="0">
            <a:spAutoFit/>
          </a:bodyPr>
          <a:lstStyle/>
          <a:p>
            <a:r>
              <a:rPr lang="en-US" dirty="0" smtClean="0"/>
              <a:t>That the individual shall have full protection in person and in property is a principle as old as the common law; but it has been found necessary </a:t>
            </a:r>
            <a:r>
              <a:rPr lang="en-US" b="1" dirty="0" smtClean="0"/>
              <a:t>from time to time to define anew the exact nature and extent of such protection</a:t>
            </a:r>
            <a:r>
              <a:rPr lang="en-US" dirty="0" smtClean="0"/>
              <a:t>. </a:t>
            </a:r>
            <a:r>
              <a:rPr lang="en-US" b="1" dirty="0" smtClean="0"/>
              <a:t>Political, social, and economic changes entail the recognition of new rights, and the common law, in its eternal youth, grows to meet the new demands of society</a:t>
            </a:r>
            <a:r>
              <a:rPr lang="en-US" dirty="0" smtClean="0"/>
              <a:t>. </a:t>
            </a:r>
          </a:p>
          <a:p>
            <a:r>
              <a:rPr lang="en-US" dirty="0" smtClean="0"/>
              <a:t>…</a:t>
            </a:r>
            <a:br>
              <a:rPr lang="en-US" dirty="0" smtClean="0"/>
            </a:br>
            <a:r>
              <a:rPr lang="en-US" dirty="0" smtClean="0"/>
              <a:t>and now the right to life has come to mean the right to enjoy life, -- the right to be let alone; the right to liberty secures the exercise of extensive civil privileges; and the term "property" has grown to comprise every form of possession -- intangible, as well as tangible.</a:t>
            </a:r>
            <a:endParaRPr lang="en-US" dirty="0"/>
          </a:p>
        </p:txBody>
      </p:sp>
      <p:sp>
        <p:nvSpPr>
          <p:cNvPr id="4" name="Textfeld 3"/>
          <p:cNvSpPr txBox="1"/>
          <p:nvPr/>
        </p:nvSpPr>
        <p:spPr>
          <a:xfrm>
            <a:off x="2699792" y="260648"/>
            <a:ext cx="4032448" cy="461665"/>
          </a:xfrm>
          <a:prstGeom prst="rect">
            <a:avLst/>
          </a:prstGeom>
          <a:solidFill>
            <a:schemeClr val="accent1">
              <a:lumMod val="20000"/>
              <a:lumOff val="80000"/>
            </a:schemeClr>
          </a:solidFill>
        </p:spPr>
        <p:txBody>
          <a:bodyPr wrap="square" rtlCol="0">
            <a:spAutoFit/>
          </a:bodyPr>
          <a:lstStyle/>
          <a:p>
            <a:pPr algn="ctr"/>
            <a:r>
              <a:rPr lang="en-US" sz="2400" dirty="0" smtClean="0">
                <a:solidFill>
                  <a:srgbClr val="002060"/>
                </a:solidFill>
              </a:rPr>
              <a:t>the right to be let alone</a:t>
            </a:r>
            <a:endParaRPr lang="en-US" sz="24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87624" y="1628800"/>
            <a:ext cx="7056784" cy="1318181"/>
          </a:xfrm>
          <a:prstGeom prst="rect">
            <a:avLst/>
          </a:prstGeom>
          <a:solidFill>
            <a:schemeClr val="accent1">
              <a:lumMod val="20000"/>
              <a:lumOff val="80000"/>
            </a:schemeClr>
          </a:solidFill>
        </p:spPr>
        <p:txBody>
          <a:bodyPr wrap="square" rtlCol="0">
            <a:spAutoFit/>
          </a:bodyPr>
          <a:lstStyle/>
          <a:p>
            <a:pPr algn="ctr">
              <a:lnSpc>
                <a:spcPct val="150000"/>
              </a:lnSpc>
            </a:pPr>
            <a:r>
              <a:rPr lang="en-US" sz="2800" dirty="0" err="1" smtClean="0">
                <a:solidFill>
                  <a:srgbClr val="002060"/>
                </a:solidFill>
              </a:rPr>
              <a:t>Privatheit</a:t>
            </a:r>
            <a:r>
              <a:rPr lang="en-US" sz="2800" dirty="0" smtClean="0">
                <a:solidFill>
                  <a:srgbClr val="002060"/>
                </a:solidFill>
              </a:rPr>
              <a:t> / privacy </a:t>
            </a:r>
            <a:r>
              <a:rPr lang="en-US" sz="2800" dirty="0" err="1" smtClean="0">
                <a:solidFill>
                  <a:srgbClr val="002060"/>
                </a:solidFill>
              </a:rPr>
              <a:t>obsolet</a:t>
            </a:r>
            <a:r>
              <a:rPr lang="en-US" sz="2800" dirty="0" smtClean="0">
                <a:solidFill>
                  <a:srgbClr val="002060"/>
                </a:solidFill>
              </a:rPr>
              <a:t>? </a:t>
            </a:r>
            <a:r>
              <a:rPr lang="en-US" sz="2800" dirty="0" err="1" smtClean="0">
                <a:solidFill>
                  <a:srgbClr val="002060"/>
                </a:solidFill>
              </a:rPr>
              <a:t>Ein</a:t>
            </a:r>
            <a:r>
              <a:rPr lang="en-US" sz="2800" dirty="0" smtClean="0">
                <a:solidFill>
                  <a:srgbClr val="002060"/>
                </a:solidFill>
              </a:rPr>
              <a:t> </a:t>
            </a:r>
            <a:r>
              <a:rPr lang="en-US" sz="2800" dirty="0" err="1" smtClean="0">
                <a:solidFill>
                  <a:srgbClr val="002060"/>
                </a:solidFill>
              </a:rPr>
              <a:t>Überbleibsel</a:t>
            </a:r>
            <a:r>
              <a:rPr lang="en-US" sz="2800" dirty="0" smtClean="0">
                <a:solidFill>
                  <a:srgbClr val="002060"/>
                </a:solidFill>
              </a:rPr>
              <a:t> des </a:t>
            </a:r>
            <a:r>
              <a:rPr lang="en-US" sz="2800" dirty="0" err="1" smtClean="0">
                <a:solidFill>
                  <a:srgbClr val="002060"/>
                </a:solidFill>
              </a:rPr>
              <a:t>bürgerlichen</a:t>
            </a:r>
            <a:r>
              <a:rPr lang="en-US" sz="2800" dirty="0" smtClean="0">
                <a:solidFill>
                  <a:srgbClr val="002060"/>
                </a:solidFill>
              </a:rPr>
              <a:t> 19. </a:t>
            </a:r>
            <a:r>
              <a:rPr lang="en-US" sz="2800" dirty="0" err="1" smtClean="0">
                <a:solidFill>
                  <a:srgbClr val="002060"/>
                </a:solidFill>
              </a:rPr>
              <a:t>Jahrhunderts</a:t>
            </a:r>
            <a:r>
              <a:rPr lang="en-US" sz="2800" dirty="0" smtClean="0">
                <a:solidFill>
                  <a:srgbClr val="002060"/>
                </a:solidFill>
              </a:rPr>
              <a:t>?</a:t>
            </a:r>
            <a:endParaRPr lang="en-US" sz="28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71600" y="548680"/>
            <a:ext cx="2741156" cy="4201269"/>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283968" y="1484784"/>
            <a:ext cx="4095750" cy="50101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267744" y="692696"/>
            <a:ext cx="6380163" cy="619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ergebnis für Police controls driver´s licence on the highway"/>
          <p:cNvPicPr>
            <a:picLocks noChangeAspect="1" noChangeArrowheads="1"/>
          </p:cNvPicPr>
          <p:nvPr/>
        </p:nvPicPr>
        <p:blipFill>
          <a:blip r:embed="rId2" cstate="print"/>
          <a:srcRect/>
          <a:stretch>
            <a:fillRect/>
          </a:stretch>
        </p:blipFill>
        <p:spPr bwMode="auto">
          <a:xfrm>
            <a:off x="323528" y="1196752"/>
            <a:ext cx="7829633" cy="550454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268760"/>
            <a:ext cx="4932040" cy="3477875"/>
          </a:xfrm>
          <a:prstGeom prst="rect">
            <a:avLst/>
          </a:prstGeom>
          <a:noFill/>
        </p:spPr>
        <p:txBody>
          <a:bodyPr wrap="square" rtlCol="0">
            <a:spAutoFit/>
          </a:bodyPr>
          <a:lstStyle/>
          <a:p>
            <a:pPr algn="ctr"/>
            <a:r>
              <a:rPr lang="de-DE" sz="2000" dirty="0" smtClean="0"/>
              <a:t>Privatsphäre als persönlicher Raum, der sich sicher weiß vor fremden Blicken, ist praktisch tot. Schuld ist das Internet. </a:t>
            </a:r>
            <a:br>
              <a:rPr lang="de-DE" sz="2000" dirty="0" smtClean="0"/>
            </a:br>
            <a:endParaRPr lang="de-DE" sz="2000" dirty="0" smtClean="0"/>
          </a:p>
          <a:p>
            <a:pPr algn="ctr"/>
            <a:r>
              <a:rPr lang="de-DE" sz="2000" dirty="0" smtClean="0"/>
              <a:t>Datenschutz ist bestenfalls Hinauszögern des Unausweichlichen, schlimmstenfalls ein Kampf gegen Windmühlen. </a:t>
            </a:r>
            <a:br>
              <a:rPr lang="de-DE" sz="2000" dirty="0" smtClean="0"/>
            </a:br>
            <a:endParaRPr lang="de-DE" sz="2000" dirty="0" smtClean="0"/>
          </a:p>
          <a:p>
            <a:pPr algn="ctr"/>
            <a:r>
              <a:rPr lang="de-DE" sz="2000" dirty="0" smtClean="0"/>
              <a:t>Wichtiger ist die Frage, wie wir unser Leben ohne die Sicherheiten der Privatsphäre lebenswert machen können.</a:t>
            </a:r>
            <a:endParaRPr lang="en-US" sz="2000" dirty="0"/>
          </a:p>
        </p:txBody>
      </p:sp>
      <p:grpSp>
        <p:nvGrpSpPr>
          <p:cNvPr id="3" name="Gruppieren 4"/>
          <p:cNvGrpSpPr/>
          <p:nvPr/>
        </p:nvGrpSpPr>
        <p:grpSpPr>
          <a:xfrm>
            <a:off x="5220072" y="332656"/>
            <a:ext cx="3286125" cy="4981575"/>
            <a:chOff x="3995936" y="332656"/>
            <a:chExt cx="3286125" cy="4981575"/>
          </a:xfrm>
        </p:grpSpPr>
        <p:pic>
          <p:nvPicPr>
            <p:cNvPr id="3074" name="Picture 2"/>
            <p:cNvPicPr>
              <a:picLocks noChangeAspect="1" noChangeArrowheads="1"/>
            </p:cNvPicPr>
            <p:nvPr/>
          </p:nvPicPr>
          <p:blipFill>
            <a:blip r:embed="rId2" cstate="print"/>
            <a:srcRect/>
            <a:stretch>
              <a:fillRect/>
            </a:stretch>
          </p:blipFill>
          <p:spPr bwMode="auto">
            <a:xfrm>
              <a:off x="3995936" y="332656"/>
              <a:ext cx="3286125" cy="4981575"/>
            </a:xfrm>
            <a:prstGeom prst="rect">
              <a:avLst/>
            </a:prstGeom>
            <a:noFill/>
            <a:ln w="9525">
              <a:noFill/>
              <a:miter lim="800000"/>
              <a:headEnd/>
              <a:tailEnd/>
            </a:ln>
          </p:spPr>
        </p:pic>
        <p:sp>
          <p:nvSpPr>
            <p:cNvPr id="4" name="Textfeld 3"/>
            <p:cNvSpPr txBox="1"/>
            <p:nvPr/>
          </p:nvSpPr>
          <p:spPr>
            <a:xfrm>
              <a:off x="5292080" y="4149080"/>
              <a:ext cx="1584176" cy="338554"/>
            </a:xfrm>
            <a:prstGeom prst="rect">
              <a:avLst/>
            </a:prstGeom>
            <a:noFill/>
          </p:spPr>
          <p:txBody>
            <a:bodyPr wrap="square" rtlCol="0">
              <a:spAutoFit/>
            </a:bodyPr>
            <a:lstStyle/>
            <a:p>
              <a:pPr algn="ctr"/>
              <a:r>
                <a:rPr lang="en-US" sz="1600" dirty="0" err="1" smtClean="0"/>
                <a:t>Oktober</a:t>
              </a:r>
              <a:r>
                <a:rPr lang="en-US" sz="1600" dirty="0" smtClean="0"/>
                <a:t> 2011</a:t>
              </a:r>
              <a:endParaRPr lang="en-US" sz="16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99592" y="6165304"/>
            <a:ext cx="8064896" cy="461665"/>
          </a:xfrm>
          <a:prstGeom prst="rect">
            <a:avLst/>
          </a:prstGeom>
          <a:noFill/>
        </p:spPr>
        <p:txBody>
          <a:bodyPr wrap="square" rtlCol="0">
            <a:spAutoFit/>
          </a:bodyPr>
          <a:lstStyle/>
          <a:p>
            <a:r>
              <a:rPr lang="en-US" sz="1200" dirty="0" smtClean="0"/>
              <a:t>http://www.datenschutzbeauftragter-online.de/das-bundesdatenschutzgesetz-bdsg/urteile-des-bverfg-zur-informationellen-selbstbestimmung/</a:t>
            </a:r>
            <a:endParaRPr lang="en-US" sz="1200" dirty="0"/>
          </a:p>
        </p:txBody>
      </p:sp>
      <p:grpSp>
        <p:nvGrpSpPr>
          <p:cNvPr id="5" name="Gruppieren 4"/>
          <p:cNvGrpSpPr/>
          <p:nvPr/>
        </p:nvGrpSpPr>
        <p:grpSpPr>
          <a:xfrm>
            <a:off x="842963" y="871538"/>
            <a:ext cx="7456487" cy="5114925"/>
            <a:chOff x="842963" y="871538"/>
            <a:chExt cx="7456487" cy="5114925"/>
          </a:xfrm>
        </p:grpSpPr>
        <p:pic>
          <p:nvPicPr>
            <p:cNvPr id="2050" name="Picture 2"/>
            <p:cNvPicPr>
              <a:picLocks noChangeAspect="1" noChangeArrowheads="1"/>
            </p:cNvPicPr>
            <p:nvPr/>
          </p:nvPicPr>
          <p:blipFill>
            <a:blip r:embed="rId2" cstate="print"/>
            <a:srcRect/>
            <a:stretch>
              <a:fillRect/>
            </a:stretch>
          </p:blipFill>
          <p:spPr bwMode="auto">
            <a:xfrm>
              <a:off x="842963" y="871538"/>
              <a:ext cx="7456487" cy="5114925"/>
            </a:xfrm>
            <a:prstGeom prst="rect">
              <a:avLst/>
            </a:prstGeom>
            <a:noFill/>
            <a:ln w="9525">
              <a:noFill/>
              <a:miter lim="800000"/>
              <a:headEnd/>
              <a:tailEnd/>
            </a:ln>
          </p:spPr>
        </p:pic>
        <p:sp>
          <p:nvSpPr>
            <p:cNvPr id="4" name="Textfeld 3"/>
            <p:cNvSpPr txBox="1"/>
            <p:nvPr/>
          </p:nvSpPr>
          <p:spPr>
            <a:xfrm>
              <a:off x="4283968" y="1052736"/>
              <a:ext cx="1008112" cy="369332"/>
            </a:xfrm>
            <a:prstGeom prst="rect">
              <a:avLst/>
            </a:prstGeom>
            <a:noFill/>
          </p:spPr>
          <p:txBody>
            <a:bodyPr wrap="square" rtlCol="0">
              <a:spAutoFit/>
            </a:bodyPr>
            <a:lstStyle/>
            <a:p>
              <a:r>
                <a:rPr lang="en-US" dirty="0" smtClean="0"/>
                <a:t>1983</a:t>
              </a:r>
              <a:endParaRPr lang="en-US" dirty="0"/>
            </a:p>
          </p:txBody>
        </p:sp>
      </p:grpSp>
      <p:sp>
        <p:nvSpPr>
          <p:cNvPr id="6" name="Textfeld 5"/>
          <p:cNvSpPr txBox="1"/>
          <p:nvPr/>
        </p:nvSpPr>
        <p:spPr>
          <a:xfrm>
            <a:off x="827584" y="116632"/>
            <a:ext cx="5688632" cy="461665"/>
          </a:xfrm>
          <a:prstGeom prst="rect">
            <a:avLst/>
          </a:prstGeom>
          <a:solidFill>
            <a:schemeClr val="accent1">
              <a:lumMod val="20000"/>
              <a:lumOff val="80000"/>
            </a:schemeClr>
          </a:solidFill>
        </p:spPr>
        <p:txBody>
          <a:bodyPr wrap="square" rtlCol="0">
            <a:spAutoFit/>
          </a:bodyPr>
          <a:lstStyle/>
          <a:p>
            <a:pPr algn="ctr"/>
            <a:r>
              <a:rPr lang="en-US" sz="2400" dirty="0" err="1" smtClean="0">
                <a:solidFill>
                  <a:srgbClr val="002060"/>
                </a:solidFill>
              </a:rPr>
              <a:t>Informationelle</a:t>
            </a:r>
            <a:r>
              <a:rPr lang="en-US" sz="2400" dirty="0" smtClean="0">
                <a:solidFill>
                  <a:srgbClr val="002060"/>
                </a:solidFill>
              </a:rPr>
              <a:t> </a:t>
            </a:r>
            <a:r>
              <a:rPr lang="en-US" sz="2400" dirty="0" err="1" smtClean="0">
                <a:solidFill>
                  <a:srgbClr val="002060"/>
                </a:solidFill>
              </a:rPr>
              <a:t>Selbstbestimmung</a:t>
            </a:r>
            <a:endParaRPr lang="en-US" sz="24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827584" y="116632"/>
            <a:ext cx="5688632" cy="461665"/>
          </a:xfrm>
          <a:prstGeom prst="rect">
            <a:avLst/>
          </a:prstGeom>
          <a:solidFill>
            <a:schemeClr val="accent1">
              <a:lumMod val="20000"/>
              <a:lumOff val="80000"/>
            </a:schemeClr>
          </a:solidFill>
        </p:spPr>
        <p:txBody>
          <a:bodyPr wrap="square" rtlCol="0">
            <a:spAutoFit/>
          </a:bodyPr>
          <a:lstStyle/>
          <a:p>
            <a:pPr algn="ctr"/>
            <a:r>
              <a:rPr lang="en-US" sz="2400" dirty="0" err="1" smtClean="0">
                <a:solidFill>
                  <a:srgbClr val="002060"/>
                </a:solidFill>
              </a:rPr>
              <a:t>Informationelle</a:t>
            </a:r>
            <a:r>
              <a:rPr lang="en-US" sz="2400" dirty="0" smtClean="0">
                <a:solidFill>
                  <a:srgbClr val="002060"/>
                </a:solidFill>
              </a:rPr>
              <a:t> </a:t>
            </a:r>
            <a:r>
              <a:rPr lang="en-US" sz="2400" dirty="0" err="1" smtClean="0">
                <a:solidFill>
                  <a:srgbClr val="002060"/>
                </a:solidFill>
              </a:rPr>
              <a:t>Selbstbestimmung</a:t>
            </a:r>
            <a:endParaRPr lang="en-US" sz="2400" dirty="0">
              <a:solidFill>
                <a:srgbClr val="002060"/>
              </a:solidFill>
            </a:endParaRPr>
          </a:p>
        </p:txBody>
      </p:sp>
      <p:sp>
        <p:nvSpPr>
          <p:cNvPr id="10" name="Textfeld 9"/>
          <p:cNvSpPr txBox="1"/>
          <p:nvPr/>
        </p:nvSpPr>
        <p:spPr>
          <a:xfrm>
            <a:off x="755576" y="2060848"/>
            <a:ext cx="7056784" cy="2031325"/>
          </a:xfrm>
          <a:prstGeom prst="rect">
            <a:avLst/>
          </a:prstGeom>
          <a:noFill/>
        </p:spPr>
        <p:txBody>
          <a:bodyPr wrap="square" rtlCol="0">
            <a:spAutoFit/>
          </a:bodyPr>
          <a:lstStyle/>
          <a:p>
            <a:pPr>
              <a:lnSpc>
                <a:spcPct val="150000"/>
              </a:lnSpc>
            </a:pPr>
            <a:r>
              <a:rPr lang="de-DE" dirty="0" smtClean="0"/>
              <a:t>„Mit dem Recht auf informationelle Selbstbestimmung wären eine Gesellschaftsordnung  und eine diese ermöglichende Rechtsordnung nicht vereinbar, in der Bürger nicht mehr wissen können, wer was wann und bei welcher Gelegenheit über sie weiß.“ (BVerfGE 61, 1, C II </a:t>
            </a:r>
            <a:r>
              <a:rPr lang="de-DE" dirty="0" err="1" smtClean="0"/>
              <a:t>1a</a:t>
            </a:r>
            <a:r>
              <a:rPr lang="de-DE"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620688"/>
            <a:ext cx="5184576"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Informationelle</a:t>
            </a:r>
            <a:r>
              <a:rPr lang="en-US" sz="2800" dirty="0" smtClean="0">
                <a:solidFill>
                  <a:srgbClr val="002060"/>
                </a:solidFill>
              </a:rPr>
              <a:t> </a:t>
            </a:r>
            <a:r>
              <a:rPr lang="en-US" sz="2800" dirty="0" err="1" smtClean="0">
                <a:solidFill>
                  <a:srgbClr val="002060"/>
                </a:solidFill>
              </a:rPr>
              <a:t>Selbstbestimmung</a:t>
            </a:r>
            <a:endParaRPr lang="en-US" sz="2800" dirty="0">
              <a:solidFill>
                <a:srgbClr val="002060"/>
              </a:solidFill>
            </a:endParaRPr>
          </a:p>
        </p:txBody>
      </p:sp>
      <p:sp>
        <p:nvSpPr>
          <p:cNvPr id="3" name="Text Box 3"/>
          <p:cNvSpPr txBox="1">
            <a:spLocks noChangeArrowheads="1"/>
          </p:cNvSpPr>
          <p:nvPr/>
        </p:nvSpPr>
        <p:spPr bwMode="auto">
          <a:xfrm>
            <a:off x="395536" y="1628800"/>
            <a:ext cx="8305800" cy="1615827"/>
          </a:xfrm>
          <a:prstGeom prst="rect">
            <a:avLst/>
          </a:prstGeom>
          <a:solidFill>
            <a:srgbClr val="F8F8F8"/>
          </a:solidFill>
          <a:ln w="12700">
            <a:noFill/>
            <a:miter lim="800000"/>
            <a:headEnd type="none" w="sm" len="sm"/>
            <a:tailEnd type="none" w="sm" len="sm"/>
          </a:ln>
        </p:spPr>
        <p:txBody>
          <a:bodyPr>
            <a:spAutoFit/>
          </a:bodyPr>
          <a:lstStyle/>
          <a:p>
            <a:pPr>
              <a:spcBef>
                <a:spcPct val="50000"/>
              </a:spcBef>
            </a:pPr>
            <a:r>
              <a:rPr lang="de-DE" sz="2200" dirty="0" smtClean="0">
                <a:solidFill>
                  <a:srgbClr val="003366"/>
                </a:solidFill>
              </a:rPr>
              <a:t>In elektronischen Wissens- und Informationswelten</a:t>
            </a:r>
            <a:endParaRPr lang="de-DE" sz="2200" dirty="0">
              <a:solidFill>
                <a:srgbClr val="003366"/>
              </a:solidFill>
            </a:endParaRPr>
          </a:p>
          <a:p>
            <a:pPr>
              <a:lnSpc>
                <a:spcPct val="150000"/>
              </a:lnSpc>
              <a:spcBef>
                <a:spcPct val="50000"/>
              </a:spcBef>
            </a:pPr>
            <a:r>
              <a:rPr lang="de-DE" sz="2200" dirty="0">
                <a:solidFill>
                  <a:srgbClr val="003366"/>
                </a:solidFill>
              </a:rPr>
              <a:t/>
            </a:r>
            <a:br>
              <a:rPr lang="de-DE" sz="2200" dirty="0">
                <a:solidFill>
                  <a:srgbClr val="003366"/>
                </a:solidFill>
              </a:rPr>
            </a:br>
            <a:r>
              <a:rPr lang="de-DE" sz="2200" b="1" dirty="0">
                <a:solidFill>
                  <a:srgbClr val="003366"/>
                </a:solidFill>
              </a:rPr>
              <a:t>mündiger, selbstbestimmter Umgang mit Wissen und Information</a:t>
            </a:r>
            <a:r>
              <a:rPr lang="de-DE" sz="2200" dirty="0">
                <a:solidFill>
                  <a:srgbClr val="003366"/>
                </a:solidFill>
              </a:rPr>
              <a:t>. </a:t>
            </a:r>
          </a:p>
        </p:txBody>
      </p:sp>
      <p:sp>
        <p:nvSpPr>
          <p:cNvPr id="5" name="Rectangle 3"/>
          <p:cNvSpPr>
            <a:spLocks noChangeArrowheads="1"/>
          </p:cNvSpPr>
          <p:nvPr/>
        </p:nvSpPr>
        <p:spPr bwMode="auto">
          <a:xfrm>
            <a:off x="0" y="4066373"/>
            <a:ext cx="8534400" cy="1609543"/>
          </a:xfrm>
          <a:prstGeom prst="rect">
            <a:avLst/>
          </a:prstGeom>
          <a:solidFill>
            <a:srgbClr val="F8F8F8"/>
          </a:solidFill>
          <a:ln w="12700">
            <a:noFill/>
            <a:miter lim="800000"/>
            <a:headEnd type="none" w="sm" len="sm"/>
            <a:tailEnd type="none" w="sm" len="sm"/>
          </a:ln>
        </p:spPr>
        <p:txBody>
          <a:bodyPr anchor="ctr">
            <a:spAutoFit/>
          </a:bodyPr>
          <a:lstStyle/>
          <a:p>
            <a:pPr algn="ctr">
              <a:lnSpc>
                <a:spcPct val="150000"/>
              </a:lnSpc>
              <a:spcBef>
                <a:spcPct val="50000"/>
              </a:spcBef>
            </a:pPr>
            <a:r>
              <a:rPr lang="de-DE" sz="2400" b="1" dirty="0">
                <a:solidFill>
                  <a:srgbClr val="003366"/>
                </a:solidFill>
                <a:cs typeface="Times New Roman" pitchFamily="18" charset="0"/>
              </a:rPr>
              <a:t>Recht und Fähigkeit </a:t>
            </a:r>
            <a:r>
              <a:rPr lang="de-DE" sz="2400" dirty="0">
                <a:solidFill>
                  <a:srgbClr val="003366"/>
                </a:solidFill>
                <a:cs typeface="Times New Roman" pitchFamily="18" charset="0"/>
              </a:rPr>
              <a:t>eines jeden Individuums, seine privaten, </a:t>
            </a:r>
            <a:r>
              <a:rPr lang="de-DE" sz="2200" dirty="0">
                <a:solidFill>
                  <a:srgbClr val="003366"/>
                </a:solidFill>
                <a:cs typeface="Times New Roman" pitchFamily="18" charset="0"/>
              </a:rPr>
              <a:t>professionellen und öffentlichen Geschäfte (Handlungen) </a:t>
            </a:r>
            <a:r>
              <a:rPr lang="de-DE" sz="2200" b="1" dirty="0">
                <a:solidFill>
                  <a:srgbClr val="003366"/>
                </a:solidFill>
                <a:cs typeface="Times New Roman" pitchFamily="18" charset="0"/>
              </a:rPr>
              <a:t>informationell abgesichert </a:t>
            </a:r>
            <a:r>
              <a:rPr lang="de-DE" sz="2200" dirty="0">
                <a:solidFill>
                  <a:srgbClr val="003366"/>
                </a:solidFill>
                <a:cs typeface="Times New Roman" pitchFamily="18" charset="0"/>
              </a:rPr>
              <a:t>abwickeln zu können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620688"/>
            <a:ext cx="5184576"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Informationelle</a:t>
            </a:r>
            <a:r>
              <a:rPr lang="en-US" sz="2800" dirty="0" smtClean="0">
                <a:solidFill>
                  <a:srgbClr val="002060"/>
                </a:solidFill>
              </a:rPr>
              <a:t> </a:t>
            </a:r>
            <a:r>
              <a:rPr lang="en-US" sz="2800" dirty="0" err="1" smtClean="0">
                <a:solidFill>
                  <a:srgbClr val="002060"/>
                </a:solidFill>
              </a:rPr>
              <a:t>Selbstbestimmung</a:t>
            </a:r>
            <a:endParaRPr lang="en-US" sz="2800" dirty="0">
              <a:solidFill>
                <a:srgbClr val="002060"/>
              </a:solidFill>
            </a:endParaRPr>
          </a:p>
        </p:txBody>
      </p:sp>
      <p:sp>
        <p:nvSpPr>
          <p:cNvPr id="6" name="Textfeld 5"/>
          <p:cNvSpPr txBox="1"/>
          <p:nvPr/>
        </p:nvSpPr>
        <p:spPr>
          <a:xfrm>
            <a:off x="395536" y="1484784"/>
            <a:ext cx="7772400" cy="2028889"/>
          </a:xfrm>
          <a:prstGeom prst="rect">
            <a:avLst/>
          </a:prstGeom>
          <a:noFill/>
        </p:spPr>
        <p:txBody>
          <a:bodyPr>
            <a:spAutoFit/>
          </a:bodyPr>
          <a:lstStyle/>
          <a:p>
            <a:pPr algn="ctr">
              <a:lnSpc>
                <a:spcPct val="200000"/>
              </a:lnSpc>
              <a:spcBef>
                <a:spcPct val="40000"/>
              </a:spcBef>
              <a:spcAft>
                <a:spcPct val="30000"/>
              </a:spcAft>
              <a:buClr>
                <a:srgbClr val="008080"/>
              </a:buClr>
              <a:buSzPct val="100000"/>
              <a:buFont typeface="Wingdings 3" pitchFamily="18" charset="2"/>
              <a:buNone/>
              <a:defRPr/>
            </a:pPr>
            <a:r>
              <a:rPr lang="de-DE" sz="2200" kern="0" dirty="0" smtClean="0">
                <a:solidFill>
                  <a:srgbClr val="003366"/>
                </a:solidFill>
              </a:rPr>
              <a:t>Reguliert werden </a:t>
            </a:r>
            <a:r>
              <a:rPr lang="de-DE" sz="2200" kern="0" dirty="0">
                <a:solidFill>
                  <a:srgbClr val="003366"/>
                </a:solidFill>
              </a:rPr>
              <a:t>können Informationsgesellschaften </a:t>
            </a:r>
            <a:r>
              <a:rPr lang="de-DE" sz="2200" b="1" kern="0" dirty="0">
                <a:solidFill>
                  <a:srgbClr val="003366"/>
                </a:solidFill>
              </a:rPr>
              <a:t>nur über informationell gebildete und informationell autonome </a:t>
            </a:r>
            <a:r>
              <a:rPr lang="de-DE" sz="2200" kern="0" dirty="0">
                <a:solidFill>
                  <a:srgbClr val="003366"/>
                </a:solidFill>
              </a:rPr>
              <a:t>Menschen.</a:t>
            </a:r>
            <a:endParaRPr lang="de-DE" sz="2200" dirty="0"/>
          </a:p>
        </p:txBody>
      </p:sp>
      <p:sp>
        <p:nvSpPr>
          <p:cNvPr id="7" name="Textfeld 6"/>
          <p:cNvSpPr txBox="1"/>
          <p:nvPr/>
        </p:nvSpPr>
        <p:spPr>
          <a:xfrm>
            <a:off x="547936" y="3794597"/>
            <a:ext cx="7772400" cy="2563779"/>
          </a:xfrm>
          <a:prstGeom prst="rect">
            <a:avLst/>
          </a:prstGeom>
          <a:noFill/>
        </p:spPr>
        <p:txBody>
          <a:bodyPr>
            <a:spAutoFit/>
          </a:bodyPr>
          <a:lstStyle/>
          <a:p>
            <a:pPr algn="ctr">
              <a:lnSpc>
                <a:spcPct val="200000"/>
              </a:lnSpc>
              <a:spcBef>
                <a:spcPct val="40000"/>
              </a:spcBef>
              <a:spcAft>
                <a:spcPct val="30000"/>
              </a:spcAft>
              <a:buClr>
                <a:srgbClr val="008080"/>
              </a:buClr>
              <a:buSzPct val="100000"/>
              <a:buFont typeface="Wingdings 3" pitchFamily="18" charset="2"/>
              <a:buNone/>
              <a:defRPr/>
            </a:pPr>
            <a:r>
              <a:rPr lang="de-DE" sz="2200" kern="0" dirty="0">
                <a:solidFill>
                  <a:srgbClr val="003366"/>
                </a:solidFill>
              </a:rPr>
              <a:t>Ansonsten </a:t>
            </a:r>
            <a:r>
              <a:rPr lang="de-DE" sz="2200" kern="0" dirty="0" smtClean="0">
                <a:solidFill>
                  <a:srgbClr val="003366"/>
                </a:solidFill>
              </a:rPr>
              <a:t>bestimmen </a:t>
            </a:r>
            <a:r>
              <a:rPr lang="de-DE" sz="2200" kern="0" dirty="0">
                <a:solidFill>
                  <a:srgbClr val="003366"/>
                </a:solidFill>
              </a:rPr>
              <a:t>der dynamische </a:t>
            </a:r>
            <a:r>
              <a:rPr lang="de-DE" sz="2200" b="1" kern="0" dirty="0">
                <a:solidFill>
                  <a:srgbClr val="003366"/>
                </a:solidFill>
              </a:rPr>
              <a:t>mediale technische </a:t>
            </a:r>
            <a:r>
              <a:rPr lang="de-DE" sz="2200" b="1" kern="0" dirty="0" smtClean="0">
                <a:solidFill>
                  <a:srgbClr val="003366"/>
                </a:solidFill>
              </a:rPr>
              <a:t>Determinismus und die Interessen der Märkte</a:t>
            </a:r>
            <a:r>
              <a:rPr lang="de-DE" sz="2200" kern="0" dirty="0" smtClean="0">
                <a:solidFill>
                  <a:srgbClr val="003366"/>
                </a:solidFill>
              </a:rPr>
              <a:t>, </a:t>
            </a:r>
            <a:r>
              <a:rPr lang="de-DE" sz="2200" kern="0" dirty="0">
                <a:solidFill>
                  <a:srgbClr val="003366"/>
                </a:solidFill>
              </a:rPr>
              <a:t>wie wir leben sollen.</a:t>
            </a:r>
          </a:p>
          <a:p>
            <a:pPr algn="ctr">
              <a:defRPr/>
            </a:pPr>
            <a:endParaRPr lang="de-DE" sz="22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116632"/>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AutoShape 5"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AutoShape 9"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0" name="AutoShape 2" descr="Bildergebnis für drought in California 20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Bildergebnis für drought in California 20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Bildergebnis für drought in California 20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Bildergebnis für drought in California 20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feld 15"/>
          <p:cNvSpPr txBox="1"/>
          <p:nvPr/>
        </p:nvSpPr>
        <p:spPr>
          <a:xfrm>
            <a:off x="3347864" y="1988840"/>
            <a:ext cx="2016224" cy="707886"/>
          </a:xfrm>
          <a:prstGeom prst="rect">
            <a:avLst/>
          </a:prstGeom>
          <a:solidFill>
            <a:srgbClr val="002060"/>
          </a:solidFill>
        </p:spPr>
        <p:txBody>
          <a:bodyPr wrap="square" rtlCol="0">
            <a:spAutoFit/>
          </a:bodyPr>
          <a:lstStyle/>
          <a:p>
            <a:pPr algn="ctr"/>
            <a:r>
              <a:rPr lang="en-US" sz="4000" dirty="0" err="1" smtClean="0">
                <a:solidFill>
                  <a:schemeClr val="accent1">
                    <a:lumMod val="20000"/>
                    <a:lumOff val="80000"/>
                  </a:schemeClr>
                </a:solidFill>
              </a:rPr>
              <a:t>Wasser</a:t>
            </a:r>
            <a:endParaRPr lang="en-US" sz="4000" dirty="0">
              <a:solidFill>
                <a:schemeClr val="accent1">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179512" y="332656"/>
            <a:ext cx="8712968" cy="1656184"/>
          </a:xfrm>
          <a:prstGeom prst="rect">
            <a:avLst/>
          </a:prstGeom>
          <a:noFill/>
          <a:ln w="9525">
            <a:noFill/>
            <a:miter lim="800000"/>
            <a:headEnd/>
            <a:tailEnd/>
          </a:ln>
        </p:spPr>
      </p:pic>
      <p:sp>
        <p:nvSpPr>
          <p:cNvPr id="3" name="Textfeld 2"/>
          <p:cNvSpPr txBox="1"/>
          <p:nvPr/>
        </p:nvSpPr>
        <p:spPr>
          <a:xfrm>
            <a:off x="467544" y="3717032"/>
            <a:ext cx="7776864" cy="369332"/>
          </a:xfrm>
          <a:prstGeom prst="rect">
            <a:avLst/>
          </a:prstGeom>
          <a:noFill/>
        </p:spPr>
        <p:txBody>
          <a:bodyPr wrap="square" rtlCol="0">
            <a:spAutoFit/>
          </a:bodyPr>
          <a:lstStyle/>
          <a:p>
            <a:r>
              <a:rPr lang="de-DE" dirty="0" smtClean="0">
                <a:solidFill>
                  <a:srgbClr val="002060"/>
                </a:solidFill>
              </a:rPr>
              <a:t>und sieht als primäre Lösung das “</a:t>
            </a:r>
            <a:r>
              <a:rPr lang="de-DE" dirty="0" err="1" smtClean="0">
                <a:solidFill>
                  <a:srgbClr val="002060"/>
                </a:solidFill>
              </a:rPr>
              <a:t>informed</a:t>
            </a:r>
            <a:r>
              <a:rPr lang="de-DE" dirty="0" smtClean="0">
                <a:solidFill>
                  <a:srgbClr val="002060"/>
                </a:solidFill>
              </a:rPr>
              <a:t> </a:t>
            </a:r>
            <a:r>
              <a:rPr lang="de-DE" dirty="0" err="1" smtClean="0">
                <a:solidFill>
                  <a:srgbClr val="002060"/>
                </a:solidFill>
              </a:rPr>
              <a:t>consent</a:t>
            </a:r>
            <a:r>
              <a:rPr lang="de-DE" dirty="0" smtClean="0">
                <a:solidFill>
                  <a:srgbClr val="002060"/>
                </a:solidFill>
              </a:rPr>
              <a:t> model” (</a:t>
            </a:r>
            <a:r>
              <a:rPr lang="de-DE" dirty="0" err="1" smtClean="0">
                <a:solidFill>
                  <a:srgbClr val="002060"/>
                </a:solidFill>
              </a:rPr>
              <a:t>ICM</a:t>
            </a:r>
            <a:r>
              <a:rPr lang="de-DE" dirty="0" smtClean="0">
                <a:solidFill>
                  <a:srgbClr val="002060"/>
                </a:solidFill>
              </a:rPr>
              <a:t>) an </a:t>
            </a:r>
            <a:endParaRPr lang="en-US" dirty="0">
              <a:solidFill>
                <a:srgbClr val="002060"/>
              </a:solidFill>
            </a:endParaRPr>
          </a:p>
        </p:txBody>
      </p:sp>
      <p:sp>
        <p:nvSpPr>
          <p:cNvPr id="4" name="Textfeld 3"/>
          <p:cNvSpPr txBox="1"/>
          <p:nvPr/>
        </p:nvSpPr>
        <p:spPr>
          <a:xfrm>
            <a:off x="467544" y="2492896"/>
            <a:ext cx="7776864" cy="646331"/>
          </a:xfrm>
          <a:prstGeom prst="rect">
            <a:avLst/>
          </a:prstGeom>
          <a:noFill/>
        </p:spPr>
        <p:txBody>
          <a:bodyPr wrap="square" rtlCol="0">
            <a:spAutoFit/>
          </a:bodyPr>
          <a:lstStyle/>
          <a:p>
            <a:r>
              <a:rPr lang="en-US" dirty="0" err="1" smtClean="0">
                <a:solidFill>
                  <a:srgbClr val="002060"/>
                </a:solidFill>
              </a:rPr>
              <a:t>orientiert</a:t>
            </a:r>
            <a:r>
              <a:rPr lang="en-US" dirty="0" smtClean="0">
                <a:solidFill>
                  <a:srgbClr val="002060"/>
                </a:solidFill>
              </a:rPr>
              <a:t> </a:t>
            </a:r>
            <a:r>
              <a:rPr lang="en-US" dirty="0" err="1" smtClean="0">
                <a:solidFill>
                  <a:srgbClr val="002060"/>
                </a:solidFill>
              </a:rPr>
              <a:t>sich</a:t>
            </a:r>
            <a:r>
              <a:rPr lang="en-US" dirty="0" smtClean="0">
                <a:solidFill>
                  <a:srgbClr val="002060"/>
                </a:solidFill>
              </a:rPr>
              <a:t> am </a:t>
            </a:r>
            <a:r>
              <a:rPr lang="en-US" dirty="0" err="1" smtClean="0">
                <a:solidFill>
                  <a:srgbClr val="002060"/>
                </a:solidFill>
              </a:rPr>
              <a:t>Prinzip</a:t>
            </a:r>
            <a:r>
              <a:rPr lang="en-US" dirty="0" smtClean="0">
                <a:solidFill>
                  <a:srgbClr val="002060"/>
                </a:solidFill>
              </a:rPr>
              <a:t> </a:t>
            </a:r>
            <a:r>
              <a:rPr lang="en-US" dirty="0" err="1" smtClean="0">
                <a:solidFill>
                  <a:srgbClr val="002060"/>
                </a:solidFill>
              </a:rPr>
              <a:t>der</a:t>
            </a:r>
            <a:r>
              <a:rPr lang="en-US" dirty="0" smtClean="0">
                <a:solidFill>
                  <a:srgbClr val="002060"/>
                </a:solidFill>
              </a:rPr>
              <a:t> </a:t>
            </a:r>
            <a:r>
              <a:rPr lang="en-US" dirty="0" err="1" smtClean="0">
                <a:solidFill>
                  <a:srgbClr val="002060"/>
                </a:solidFill>
              </a:rPr>
              <a:t>informationellen</a:t>
            </a:r>
            <a:r>
              <a:rPr lang="en-US" dirty="0" smtClean="0">
                <a:solidFill>
                  <a:srgbClr val="002060"/>
                </a:solidFill>
              </a:rPr>
              <a:t> </a:t>
            </a:r>
            <a:r>
              <a:rPr lang="en-US" dirty="0" err="1" smtClean="0">
                <a:solidFill>
                  <a:srgbClr val="002060"/>
                </a:solidFill>
              </a:rPr>
              <a:t>Selbstbestimmung</a:t>
            </a:r>
            <a:r>
              <a:rPr lang="en-US" dirty="0" smtClean="0">
                <a:solidFill>
                  <a:srgbClr val="002060"/>
                </a:solidFill>
              </a:rPr>
              <a:t> und an den </a:t>
            </a:r>
            <a:r>
              <a:rPr lang="en-US" dirty="0" err="1" smtClean="0">
                <a:solidFill>
                  <a:srgbClr val="002060"/>
                </a:solidFill>
              </a:rPr>
              <a:t>allgemeinen</a:t>
            </a:r>
            <a:r>
              <a:rPr lang="en-US" dirty="0" smtClean="0">
                <a:solidFill>
                  <a:srgbClr val="002060"/>
                </a:solidFill>
              </a:rPr>
              <a:t> </a:t>
            </a:r>
            <a:r>
              <a:rPr lang="en-US" dirty="0" err="1" smtClean="0">
                <a:solidFill>
                  <a:srgbClr val="002060"/>
                </a:solidFill>
              </a:rPr>
              <a:t>Persönlichkeits</a:t>
            </a:r>
            <a:r>
              <a:rPr lang="en-US" dirty="0" smtClean="0">
                <a:solidFill>
                  <a:srgbClr val="002060"/>
                </a:solidFill>
              </a:rPr>
              <a:t>-/</a:t>
            </a:r>
            <a:r>
              <a:rPr lang="en-US" dirty="0" err="1" smtClean="0">
                <a:solidFill>
                  <a:srgbClr val="002060"/>
                </a:solidFill>
              </a:rPr>
              <a:t>Grundrechten</a:t>
            </a:r>
            <a:endParaRPr lang="en-US" dirty="0">
              <a:solidFill>
                <a:srgbClr val="002060"/>
              </a:solidFill>
            </a:endParaRPr>
          </a:p>
        </p:txBody>
      </p:sp>
      <p:pic>
        <p:nvPicPr>
          <p:cNvPr id="6145" name="Picture 1"/>
          <p:cNvPicPr>
            <a:picLocks noChangeAspect="1" noChangeArrowheads="1"/>
          </p:cNvPicPr>
          <p:nvPr/>
        </p:nvPicPr>
        <p:blipFill>
          <a:blip r:embed="rId3" cstate="print"/>
          <a:srcRect/>
          <a:stretch>
            <a:fillRect/>
          </a:stretch>
        </p:blipFill>
        <p:spPr bwMode="auto">
          <a:xfrm>
            <a:off x="216024" y="4077072"/>
            <a:ext cx="8748464" cy="27809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5400600" cy="430887"/>
          </a:xfrm>
          <a:prstGeom prst="rect">
            <a:avLst/>
          </a:prstGeom>
          <a:solidFill>
            <a:schemeClr val="accent1">
              <a:lumMod val="20000"/>
              <a:lumOff val="80000"/>
            </a:schemeClr>
          </a:solidFill>
        </p:spPr>
        <p:txBody>
          <a:bodyPr wrap="square" rtlCol="0">
            <a:spAutoFit/>
          </a:bodyPr>
          <a:lstStyle/>
          <a:p>
            <a:pPr algn="ctr"/>
            <a:r>
              <a:rPr lang="de-DE" sz="2200" dirty="0" smtClean="0">
                <a:solidFill>
                  <a:srgbClr val="002060"/>
                </a:solidFill>
              </a:rPr>
              <a:t>Prinzip bisheriger Privatheit-Regulierungen </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solidFill>
                <a:srgbClr val="002060"/>
              </a:solidFill>
            </a:endParaRPr>
          </a:p>
        </p:txBody>
      </p:sp>
      <p:sp>
        <p:nvSpPr>
          <p:cNvPr id="5" name="Textfeld 4"/>
          <p:cNvSpPr txBox="1"/>
          <p:nvPr/>
        </p:nvSpPr>
        <p:spPr>
          <a:xfrm>
            <a:off x="1907704" y="1052736"/>
            <a:ext cx="3672408" cy="400110"/>
          </a:xfrm>
          <a:prstGeom prst="rect">
            <a:avLst/>
          </a:prstGeom>
          <a:solidFill>
            <a:schemeClr val="accent1">
              <a:lumMod val="20000"/>
              <a:lumOff val="80000"/>
            </a:schemeClr>
          </a:solidFill>
        </p:spPr>
        <p:txBody>
          <a:bodyPr wrap="square" rtlCol="0">
            <a:spAutoFit/>
          </a:bodyPr>
          <a:lstStyle/>
          <a:p>
            <a:pPr algn="ctr"/>
            <a:r>
              <a:rPr lang="de-DE" sz="2000" dirty="0" smtClean="0">
                <a:solidFill>
                  <a:srgbClr val="002060"/>
                </a:solidFill>
              </a:rPr>
              <a:t>“</a:t>
            </a:r>
            <a:r>
              <a:rPr lang="de-DE" sz="2000" dirty="0" err="1" smtClean="0">
                <a:solidFill>
                  <a:srgbClr val="002060"/>
                </a:solidFill>
              </a:rPr>
              <a:t>informed</a:t>
            </a:r>
            <a:r>
              <a:rPr lang="de-DE" sz="2000" dirty="0" smtClean="0">
                <a:solidFill>
                  <a:srgbClr val="002060"/>
                </a:solidFill>
              </a:rPr>
              <a:t> </a:t>
            </a:r>
            <a:r>
              <a:rPr lang="de-DE" sz="2000" dirty="0" err="1" smtClean="0">
                <a:solidFill>
                  <a:srgbClr val="002060"/>
                </a:solidFill>
              </a:rPr>
              <a:t>consent</a:t>
            </a:r>
            <a:r>
              <a:rPr lang="de-DE" sz="2000" dirty="0" smtClean="0">
                <a:solidFill>
                  <a:srgbClr val="002060"/>
                </a:solidFill>
              </a:rPr>
              <a:t> model” (</a:t>
            </a:r>
            <a:r>
              <a:rPr lang="de-DE" sz="2000" dirty="0" err="1" smtClean="0">
                <a:solidFill>
                  <a:srgbClr val="002060"/>
                </a:solidFill>
              </a:rPr>
              <a:t>ICM</a:t>
            </a:r>
            <a:r>
              <a:rPr lang="de-DE" sz="2000" dirty="0" smtClean="0">
                <a:solidFill>
                  <a:srgbClr val="002060"/>
                </a:solidFill>
              </a:rPr>
              <a:t>) </a:t>
            </a:r>
            <a:endParaRPr lang="en-US" sz="2000" dirty="0">
              <a:solidFill>
                <a:srgbClr val="002060"/>
              </a:solidFill>
            </a:endParaRPr>
          </a:p>
        </p:txBody>
      </p:sp>
      <p:sp>
        <p:nvSpPr>
          <p:cNvPr id="6" name="Textfeld 5"/>
          <p:cNvSpPr txBox="1"/>
          <p:nvPr/>
        </p:nvSpPr>
        <p:spPr>
          <a:xfrm>
            <a:off x="1907704" y="1700808"/>
            <a:ext cx="5112568" cy="400110"/>
          </a:xfrm>
          <a:prstGeom prst="rect">
            <a:avLst/>
          </a:prstGeom>
          <a:solidFill>
            <a:schemeClr val="accent1">
              <a:lumMod val="20000"/>
              <a:lumOff val="80000"/>
            </a:schemeClr>
          </a:solidFill>
        </p:spPr>
        <p:txBody>
          <a:bodyPr wrap="square" rtlCol="0">
            <a:spAutoFit/>
          </a:bodyPr>
          <a:lstStyle/>
          <a:p>
            <a:pPr algn="ctr"/>
            <a:r>
              <a:rPr lang="de-DE" sz="2000" dirty="0" smtClean="0">
                <a:solidFill>
                  <a:srgbClr val="002060"/>
                </a:solidFill>
              </a:rPr>
              <a:t>“</a:t>
            </a:r>
            <a:r>
              <a:rPr lang="de-DE" sz="2000" dirty="0" err="1" smtClean="0">
                <a:solidFill>
                  <a:srgbClr val="002060"/>
                </a:solidFill>
              </a:rPr>
              <a:t>customary</a:t>
            </a:r>
            <a:r>
              <a:rPr lang="de-DE" sz="2000" dirty="0" smtClean="0">
                <a:solidFill>
                  <a:srgbClr val="002060"/>
                </a:solidFill>
              </a:rPr>
              <a:t> </a:t>
            </a:r>
            <a:r>
              <a:rPr lang="de-DE" sz="2000" dirty="0" err="1" smtClean="0">
                <a:solidFill>
                  <a:srgbClr val="002060"/>
                </a:solidFill>
              </a:rPr>
              <a:t>notice-and-choice</a:t>
            </a:r>
            <a:r>
              <a:rPr lang="de-DE" sz="2000" dirty="0" smtClean="0">
                <a:solidFill>
                  <a:srgbClr val="002060"/>
                </a:solidFill>
              </a:rPr>
              <a:t> </a:t>
            </a:r>
            <a:r>
              <a:rPr lang="de-DE" sz="2000" dirty="0" err="1" smtClean="0">
                <a:solidFill>
                  <a:srgbClr val="002060"/>
                </a:solidFill>
              </a:rPr>
              <a:t>approach</a:t>
            </a:r>
            <a:r>
              <a:rPr lang="de-DE" sz="2000" dirty="0" smtClean="0">
                <a:solidFill>
                  <a:srgbClr val="002060"/>
                </a:solidFill>
              </a:rPr>
              <a:t>” (USA) </a:t>
            </a:r>
            <a:endParaRPr lang="en-US" sz="2000" dirty="0">
              <a:solidFill>
                <a:srgbClr val="002060"/>
              </a:solidFill>
            </a:endParaRPr>
          </a:p>
        </p:txBody>
      </p:sp>
      <p:sp>
        <p:nvSpPr>
          <p:cNvPr id="7" name="Textfeld 6"/>
          <p:cNvSpPr txBox="1"/>
          <p:nvPr/>
        </p:nvSpPr>
        <p:spPr>
          <a:xfrm>
            <a:off x="611560" y="2348880"/>
            <a:ext cx="7560840" cy="2862322"/>
          </a:xfrm>
          <a:prstGeom prst="rect">
            <a:avLst/>
          </a:prstGeom>
          <a:solidFill>
            <a:schemeClr val="accent1">
              <a:lumMod val="20000"/>
              <a:lumOff val="80000"/>
            </a:schemeClr>
          </a:solidFill>
        </p:spPr>
        <p:txBody>
          <a:bodyPr wrap="square" rtlCol="0">
            <a:spAutoFit/>
          </a:bodyPr>
          <a:lstStyle/>
          <a:p>
            <a:r>
              <a:rPr lang="de-DE" sz="2000" dirty="0" err="1" smtClean="0">
                <a:solidFill>
                  <a:srgbClr val="002060"/>
                </a:solidFill>
              </a:rPr>
              <a:t>ICM</a:t>
            </a:r>
            <a:r>
              <a:rPr lang="de-DE" sz="2000" dirty="0" smtClean="0">
                <a:solidFill>
                  <a:srgbClr val="002060"/>
                </a:solidFill>
              </a:rPr>
              <a:t> beruht auf zwei plausiblen Annahmen: </a:t>
            </a:r>
          </a:p>
          <a:p>
            <a:r>
              <a:rPr lang="de-DE" sz="2000" dirty="0" smtClean="0">
                <a:solidFill>
                  <a:srgbClr val="002060"/>
                </a:solidFill>
              </a:rPr>
              <a:t>“(1) </a:t>
            </a:r>
            <a:r>
              <a:rPr lang="de-DE" sz="2000" dirty="0" err="1" smtClean="0">
                <a:solidFill>
                  <a:srgbClr val="002060"/>
                </a:solidFill>
              </a:rPr>
              <a:t>that</a:t>
            </a:r>
            <a:r>
              <a:rPr lang="de-DE" sz="2000" dirty="0" smtClean="0">
                <a:solidFill>
                  <a:srgbClr val="002060"/>
                </a:solidFill>
              </a:rPr>
              <a:t> </a:t>
            </a:r>
            <a:r>
              <a:rPr lang="de-DE" sz="2000" dirty="0" err="1" smtClean="0">
                <a:solidFill>
                  <a:srgbClr val="002060"/>
                </a:solidFill>
              </a:rPr>
              <a:t>privacy</a:t>
            </a:r>
            <a:r>
              <a:rPr lang="de-DE" sz="2000" dirty="0" smtClean="0">
                <a:solidFill>
                  <a:srgbClr val="002060"/>
                </a:solidFill>
              </a:rPr>
              <a:t> </a:t>
            </a:r>
            <a:r>
              <a:rPr lang="de-DE" sz="2000" dirty="0" err="1" smtClean="0">
                <a:solidFill>
                  <a:srgbClr val="002060"/>
                </a:solidFill>
              </a:rPr>
              <a:t>has</a:t>
            </a:r>
            <a:r>
              <a:rPr lang="de-DE" sz="2000" dirty="0" smtClean="0">
                <a:solidFill>
                  <a:srgbClr val="002060"/>
                </a:solidFill>
              </a:rPr>
              <a:t> </a:t>
            </a:r>
            <a:r>
              <a:rPr lang="de-DE" sz="2000" dirty="0" err="1" smtClean="0">
                <a:solidFill>
                  <a:srgbClr val="002060"/>
                </a:solidFill>
              </a:rPr>
              <a:t>to</a:t>
            </a:r>
            <a:r>
              <a:rPr lang="de-DE" sz="2000" dirty="0" smtClean="0">
                <a:solidFill>
                  <a:srgbClr val="002060"/>
                </a:solidFill>
              </a:rPr>
              <a:t> do </a:t>
            </a:r>
            <a:r>
              <a:rPr lang="de-DE" sz="2000" dirty="0" err="1" smtClean="0">
                <a:solidFill>
                  <a:srgbClr val="002060"/>
                </a:solidFill>
              </a:rPr>
              <a:t>with</a:t>
            </a:r>
            <a:r>
              <a:rPr lang="de-DE" sz="2000" dirty="0" smtClean="0">
                <a:solidFill>
                  <a:srgbClr val="002060"/>
                </a:solidFill>
              </a:rPr>
              <a:t> </a:t>
            </a: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ability</a:t>
            </a:r>
            <a:r>
              <a:rPr lang="de-DE" sz="2000" dirty="0" smtClean="0">
                <a:solidFill>
                  <a:srgbClr val="002060"/>
                </a:solidFill>
              </a:rPr>
              <a:t> </a:t>
            </a:r>
            <a:r>
              <a:rPr lang="de-DE" sz="2000" dirty="0" err="1" smtClean="0">
                <a:solidFill>
                  <a:srgbClr val="002060"/>
                </a:solidFill>
              </a:rPr>
              <a:t>of</a:t>
            </a:r>
            <a:r>
              <a:rPr lang="de-DE" sz="2000" dirty="0" smtClean="0">
                <a:solidFill>
                  <a:srgbClr val="002060"/>
                </a:solidFill>
              </a:rPr>
              <a:t> </a:t>
            </a:r>
            <a:r>
              <a:rPr lang="de-DE" sz="2000" dirty="0" err="1" smtClean="0">
                <a:solidFill>
                  <a:srgbClr val="002060"/>
                </a:solidFill>
              </a:rPr>
              <a:t>data</a:t>
            </a:r>
            <a:r>
              <a:rPr lang="de-DE" sz="2000" dirty="0" smtClean="0">
                <a:solidFill>
                  <a:srgbClr val="002060"/>
                </a:solidFill>
              </a:rPr>
              <a:t> </a:t>
            </a:r>
            <a:r>
              <a:rPr lang="de-DE" sz="2000" dirty="0" err="1" smtClean="0">
                <a:solidFill>
                  <a:srgbClr val="002060"/>
                </a:solidFill>
              </a:rPr>
              <a:t>subjects</a:t>
            </a:r>
            <a:r>
              <a:rPr lang="de-DE" sz="2000" dirty="0" smtClean="0">
                <a:solidFill>
                  <a:srgbClr val="002060"/>
                </a:solidFill>
              </a:rPr>
              <a:t> </a:t>
            </a:r>
            <a:r>
              <a:rPr lang="de-DE" sz="2000" dirty="0" err="1" smtClean="0">
                <a:solidFill>
                  <a:srgbClr val="002060"/>
                </a:solidFill>
              </a:rPr>
              <a:t>to</a:t>
            </a:r>
            <a:r>
              <a:rPr lang="de-DE" sz="2000" dirty="0" smtClean="0">
                <a:solidFill>
                  <a:srgbClr val="002060"/>
                </a:solidFill>
              </a:rPr>
              <a:t> </a:t>
            </a:r>
            <a:r>
              <a:rPr lang="de-DE" sz="2000" dirty="0" err="1" smtClean="0">
                <a:solidFill>
                  <a:srgbClr val="002060"/>
                </a:solidFill>
              </a:rPr>
              <a:t>control</a:t>
            </a:r>
            <a:r>
              <a:rPr lang="de-DE" sz="2000" dirty="0" smtClean="0">
                <a:solidFill>
                  <a:srgbClr val="002060"/>
                </a:solidFill>
              </a:rPr>
              <a:t> </a:t>
            </a:r>
            <a:r>
              <a:rPr lang="de-DE" sz="2000" dirty="0" err="1" smtClean="0">
                <a:solidFill>
                  <a:srgbClr val="002060"/>
                </a:solidFill>
              </a:rPr>
              <a:t>information</a:t>
            </a:r>
            <a:r>
              <a:rPr lang="de-DE" sz="2000" dirty="0" smtClean="0">
                <a:solidFill>
                  <a:srgbClr val="002060"/>
                </a:solidFill>
              </a:rPr>
              <a:t> </a:t>
            </a:r>
            <a:r>
              <a:rPr lang="de-DE" sz="2000" dirty="0" err="1" smtClean="0">
                <a:solidFill>
                  <a:srgbClr val="002060"/>
                </a:solidFill>
              </a:rPr>
              <a:t>about</a:t>
            </a:r>
            <a:r>
              <a:rPr lang="de-DE" sz="2000" dirty="0" smtClean="0">
                <a:solidFill>
                  <a:srgbClr val="002060"/>
                </a:solidFill>
              </a:rPr>
              <a:t> </a:t>
            </a:r>
            <a:r>
              <a:rPr lang="de-DE" sz="2000" dirty="0" err="1" smtClean="0">
                <a:solidFill>
                  <a:srgbClr val="002060"/>
                </a:solidFill>
              </a:rPr>
              <a:t>them</a:t>
            </a:r>
            <a:r>
              <a:rPr lang="de-DE" sz="2000" dirty="0" smtClean="0">
                <a:solidFill>
                  <a:srgbClr val="002060"/>
                </a:solidFill>
              </a:rPr>
              <a:t>, </a:t>
            </a:r>
            <a:r>
              <a:rPr lang="de-DE" sz="2000" dirty="0" err="1" smtClean="0">
                <a:solidFill>
                  <a:srgbClr val="002060"/>
                </a:solidFill>
              </a:rPr>
              <a:t>and</a:t>
            </a:r>
            <a:r>
              <a:rPr lang="de-DE" sz="2000" dirty="0" smtClean="0">
                <a:solidFill>
                  <a:srgbClr val="002060"/>
                </a:solidFill>
              </a:rPr>
              <a:t> </a:t>
            </a:r>
          </a:p>
          <a:p>
            <a:r>
              <a:rPr lang="de-DE" sz="2000" dirty="0" smtClean="0">
                <a:solidFill>
                  <a:srgbClr val="002060"/>
                </a:solidFill>
              </a:rPr>
              <a:t>(2) </a:t>
            </a:r>
            <a:r>
              <a:rPr lang="de-DE" sz="2000" dirty="0" err="1" smtClean="0">
                <a:solidFill>
                  <a:srgbClr val="002060"/>
                </a:solidFill>
              </a:rPr>
              <a:t>that</a:t>
            </a:r>
            <a:r>
              <a:rPr lang="de-DE" sz="2000" dirty="0" smtClean="0">
                <a:solidFill>
                  <a:srgbClr val="002060"/>
                </a:solidFill>
              </a:rPr>
              <a:t> </a:t>
            </a:r>
            <a:r>
              <a:rPr lang="de-DE" sz="2000" dirty="0" err="1" smtClean="0">
                <a:solidFill>
                  <a:srgbClr val="002060"/>
                </a:solidFill>
              </a:rPr>
              <a:t>people</a:t>
            </a:r>
            <a:r>
              <a:rPr lang="de-DE" sz="2000" dirty="0" smtClean="0">
                <a:solidFill>
                  <a:srgbClr val="002060"/>
                </a:solidFill>
              </a:rPr>
              <a:t> </a:t>
            </a:r>
            <a:r>
              <a:rPr lang="de-DE" sz="2000" dirty="0" err="1" smtClean="0">
                <a:solidFill>
                  <a:srgbClr val="002060"/>
                </a:solidFill>
              </a:rPr>
              <a:t>have</a:t>
            </a:r>
            <a:r>
              <a:rPr lang="de-DE" sz="2000" dirty="0" smtClean="0">
                <a:solidFill>
                  <a:srgbClr val="002060"/>
                </a:solidFill>
              </a:rPr>
              <a:t> </a:t>
            </a:r>
            <a:r>
              <a:rPr lang="de-DE" sz="2000" dirty="0" err="1" smtClean="0">
                <a:solidFill>
                  <a:srgbClr val="002060"/>
                </a:solidFill>
              </a:rPr>
              <a:t>very</a:t>
            </a:r>
            <a:r>
              <a:rPr lang="de-DE" sz="2000" dirty="0" smtClean="0">
                <a:solidFill>
                  <a:srgbClr val="002060"/>
                </a:solidFill>
              </a:rPr>
              <a:t> different </a:t>
            </a:r>
            <a:r>
              <a:rPr lang="de-DE" sz="2000" dirty="0" err="1" smtClean="0">
                <a:solidFill>
                  <a:srgbClr val="002060"/>
                </a:solidFill>
              </a:rPr>
              <a:t>privacy</a:t>
            </a:r>
            <a:r>
              <a:rPr lang="de-DE" sz="2000" dirty="0" smtClean="0">
                <a:solidFill>
                  <a:srgbClr val="002060"/>
                </a:solidFill>
              </a:rPr>
              <a:t> </a:t>
            </a:r>
            <a:r>
              <a:rPr lang="de-DE" sz="2000" dirty="0" err="1" smtClean="0">
                <a:solidFill>
                  <a:srgbClr val="002060"/>
                </a:solidFill>
              </a:rPr>
              <a:t>preferences</a:t>
            </a:r>
            <a:r>
              <a:rPr lang="de-DE" sz="2000" dirty="0" smtClean="0">
                <a:solidFill>
                  <a:srgbClr val="002060"/>
                </a:solidFill>
              </a:rPr>
              <a:t>.” </a:t>
            </a:r>
            <a:r>
              <a:rPr lang="en-US" sz="2000" dirty="0" smtClean="0">
                <a:solidFill>
                  <a:srgbClr val="002060"/>
                </a:solidFill>
              </a:rPr>
              <a:t>(</a:t>
            </a:r>
            <a:r>
              <a:rPr lang="en-US" sz="2000" dirty="0" err="1" smtClean="0">
                <a:solidFill>
                  <a:srgbClr val="002060"/>
                </a:solidFill>
              </a:rPr>
              <a:t>p.3</a:t>
            </a:r>
            <a:r>
              <a:rPr lang="en-US" sz="2000" dirty="0" smtClean="0">
                <a:solidFill>
                  <a:srgbClr val="002060"/>
                </a:solidFill>
              </a:rPr>
              <a:t>) </a:t>
            </a:r>
          </a:p>
          <a:p>
            <a:endParaRPr lang="en-US" sz="2000" dirty="0" smtClean="0">
              <a:solidFill>
                <a:srgbClr val="002060"/>
              </a:solidFill>
            </a:endParaRPr>
          </a:p>
          <a:p>
            <a:r>
              <a:rPr lang="en-US" sz="2000" dirty="0" smtClean="0">
                <a:solidFill>
                  <a:srgbClr val="002060"/>
                </a:solidFill>
              </a:rPr>
              <a:t>“informed consent is necessary to obtain legitimacy and it is sufficient to obtain legitimacy. With informed consent, any information collection and use practice is legitimate. Without it, no information collection and use practice is legitimate.” </a:t>
            </a:r>
            <a:endParaRPr lang="en-US" sz="2000" dirty="0">
              <a:solidFill>
                <a:srgbClr val="002060"/>
              </a:solidFill>
            </a:endParaRPr>
          </a:p>
        </p:txBody>
      </p:sp>
      <p:sp>
        <p:nvSpPr>
          <p:cNvPr id="9" name="Textfeld 8"/>
          <p:cNvSpPr txBox="1"/>
          <p:nvPr/>
        </p:nvSpPr>
        <p:spPr>
          <a:xfrm>
            <a:off x="611560" y="5517232"/>
            <a:ext cx="7560840" cy="400110"/>
          </a:xfrm>
          <a:prstGeom prst="rect">
            <a:avLst/>
          </a:prstGeom>
          <a:solidFill>
            <a:schemeClr val="accent1">
              <a:lumMod val="20000"/>
              <a:lumOff val="80000"/>
            </a:schemeClr>
          </a:solidFill>
        </p:spPr>
        <p:txBody>
          <a:bodyPr wrap="square" rtlCol="0">
            <a:spAutoFit/>
          </a:bodyPr>
          <a:lstStyle/>
          <a:p>
            <a:pPr algn="ctr"/>
            <a:r>
              <a:rPr lang="de-DE" sz="2000" dirty="0" smtClean="0">
                <a:solidFill>
                  <a:srgbClr val="002060"/>
                </a:solidFill>
              </a:rPr>
              <a:t>“</a:t>
            </a:r>
            <a:r>
              <a:rPr lang="de-DE" sz="2000" dirty="0" err="1" smtClean="0">
                <a:solidFill>
                  <a:srgbClr val="002060"/>
                </a:solidFill>
              </a:rPr>
              <a:t>Informed</a:t>
            </a:r>
            <a:r>
              <a:rPr lang="de-DE" sz="2000" dirty="0" smtClean="0">
                <a:solidFill>
                  <a:srgbClr val="002060"/>
                </a:solidFill>
              </a:rPr>
              <a:t> </a:t>
            </a:r>
            <a:r>
              <a:rPr lang="de-DE" sz="2000" dirty="0" err="1" smtClean="0">
                <a:solidFill>
                  <a:srgbClr val="002060"/>
                </a:solidFill>
              </a:rPr>
              <a:t>consent</a:t>
            </a:r>
            <a:r>
              <a:rPr lang="de-DE" sz="2000" dirty="0" smtClean="0">
                <a:solidFill>
                  <a:srgbClr val="002060"/>
                </a:solidFill>
              </a:rPr>
              <a:t> </a:t>
            </a:r>
            <a:r>
              <a:rPr lang="de-DE" sz="2000" dirty="0" err="1" smtClean="0">
                <a:solidFill>
                  <a:srgbClr val="002060"/>
                </a:solidFill>
              </a:rPr>
              <a:t>makes</a:t>
            </a:r>
            <a:r>
              <a:rPr lang="de-DE" sz="2000" dirty="0" smtClean="0">
                <a:solidFill>
                  <a:srgbClr val="002060"/>
                </a:solidFill>
              </a:rPr>
              <a:t> an </a:t>
            </a:r>
            <a:r>
              <a:rPr lang="de-DE" sz="2000" dirty="0" err="1" smtClean="0">
                <a:solidFill>
                  <a:srgbClr val="002060"/>
                </a:solidFill>
              </a:rPr>
              <a:t>information</a:t>
            </a:r>
            <a:r>
              <a:rPr lang="de-DE" sz="2000" dirty="0" smtClean="0">
                <a:solidFill>
                  <a:srgbClr val="002060"/>
                </a:solidFill>
              </a:rPr>
              <a:t> </a:t>
            </a:r>
            <a:r>
              <a:rPr lang="de-DE" sz="2000" dirty="0" err="1" smtClean="0">
                <a:solidFill>
                  <a:srgbClr val="002060"/>
                </a:solidFill>
              </a:rPr>
              <a:t>practice</a:t>
            </a:r>
            <a:r>
              <a:rPr lang="de-DE" sz="2000" dirty="0" smtClean="0">
                <a:solidFill>
                  <a:srgbClr val="002060"/>
                </a:solidFill>
              </a:rPr>
              <a:t> </a:t>
            </a:r>
            <a:r>
              <a:rPr lang="de-DE" sz="2000" dirty="0" err="1" smtClean="0">
                <a:solidFill>
                  <a:srgbClr val="002060"/>
                </a:solidFill>
              </a:rPr>
              <a:t>legitimate</a:t>
            </a:r>
            <a:r>
              <a:rPr lang="de-DE" sz="2000" dirty="0" smtClean="0">
                <a:solidFill>
                  <a:srgbClr val="002060"/>
                </a:solidFill>
              </a:rPr>
              <a:t>.” (10) ) </a:t>
            </a:r>
            <a:endParaRPr lang="en-US" sz="2000" dirty="0">
              <a:solidFill>
                <a:srgbClr val="002060"/>
              </a:solidFill>
            </a:endParaRPr>
          </a:p>
        </p:txBody>
      </p:sp>
      <p:sp>
        <p:nvSpPr>
          <p:cNvPr id="10" name="Textfeld 9"/>
          <p:cNvSpPr txBox="1"/>
          <p:nvPr/>
        </p:nvSpPr>
        <p:spPr>
          <a:xfrm>
            <a:off x="683568" y="6211669"/>
            <a:ext cx="7848872" cy="646331"/>
          </a:xfrm>
          <a:prstGeom prst="rect">
            <a:avLst/>
          </a:prstGeom>
          <a:noFill/>
        </p:spPr>
        <p:txBody>
          <a:bodyPr wrap="square" rtlCol="0">
            <a:spAutoFit/>
          </a:bodyPr>
          <a:lstStyle/>
          <a:p>
            <a:r>
              <a:rPr lang="en-US" sz="1200" dirty="0" smtClean="0">
                <a:solidFill>
                  <a:srgbClr val="002060"/>
                </a:solidFill>
              </a:rPr>
              <a:t>Mark </a:t>
            </a:r>
            <a:r>
              <a:rPr lang="en-US" sz="1200" dirty="0" err="1" smtClean="0">
                <a:solidFill>
                  <a:srgbClr val="002060"/>
                </a:solidFill>
              </a:rPr>
              <a:t>MacCarthy</a:t>
            </a:r>
            <a:r>
              <a:rPr lang="en-US" sz="1200" dirty="0" smtClean="0">
                <a:solidFill>
                  <a:srgbClr val="002060"/>
                </a:solidFill>
              </a:rPr>
              <a:t>. "New Directions in Privacy: Disclosure, Unfairness and  Externalities.“  </a:t>
            </a:r>
            <a:r>
              <a:rPr lang="en-US" sz="1200" dirty="0" smtClean="0">
                <a:solidFill>
                  <a:srgbClr val="002060"/>
                </a:solidFill>
                <a:hlinkClick r:id="rId2"/>
              </a:rPr>
              <a:t>http://www18.georgetown.edu/data/people/maccartm/publication-66520.pdf</a:t>
            </a:r>
            <a:r>
              <a:rPr lang="en-US" sz="1200" dirty="0" smtClean="0">
                <a:solidFill>
                  <a:srgbClr val="002060"/>
                </a:solidFill>
              </a:rPr>
              <a:t>  I I/S:  A Journal of Law and Policy for the Information Society 6.3 (2011): 425-512. </a:t>
            </a:r>
            <a:endParaRPr lang="en-US" sz="12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83568" y="4437112"/>
            <a:ext cx="8064896" cy="2246769"/>
          </a:xfrm>
          <a:prstGeom prst="rect">
            <a:avLst/>
          </a:prstGeom>
          <a:noFill/>
        </p:spPr>
        <p:txBody>
          <a:bodyPr wrap="square" rtlCol="0">
            <a:spAutoFit/>
          </a:bodyPr>
          <a:lstStyle/>
          <a:p>
            <a:r>
              <a:rPr lang="de-DE" dirty="0" smtClean="0"/>
              <a:t>„</a:t>
            </a:r>
            <a:r>
              <a:rPr lang="de-DE" dirty="0" err="1" smtClean="0"/>
              <a:t>Individuals</a:t>
            </a:r>
            <a:r>
              <a:rPr lang="de-DE" dirty="0" smtClean="0"/>
              <a:t> </a:t>
            </a:r>
            <a:r>
              <a:rPr lang="de-DE" dirty="0" err="1" smtClean="0"/>
              <a:t>have</a:t>
            </a:r>
            <a:r>
              <a:rPr lang="de-DE" dirty="0" smtClean="0"/>
              <a:t> </a:t>
            </a:r>
            <a:r>
              <a:rPr lang="de-DE" dirty="0" err="1" smtClean="0"/>
              <a:t>the</a:t>
            </a:r>
            <a:r>
              <a:rPr lang="de-DE" dirty="0" smtClean="0"/>
              <a:t> </a:t>
            </a:r>
            <a:r>
              <a:rPr lang="de-DE" dirty="0" err="1" smtClean="0"/>
              <a:t>right</a:t>
            </a:r>
            <a:r>
              <a:rPr lang="de-DE" dirty="0" smtClean="0"/>
              <a:t> - </a:t>
            </a:r>
            <a:r>
              <a:rPr lang="de-DE" dirty="0" err="1" smtClean="0"/>
              <a:t>under</a:t>
            </a:r>
            <a:r>
              <a:rPr lang="de-DE" dirty="0" smtClean="0"/>
              <a:t> </a:t>
            </a:r>
            <a:r>
              <a:rPr lang="de-DE" dirty="0" err="1" smtClean="0"/>
              <a:t>certain</a:t>
            </a:r>
            <a:r>
              <a:rPr lang="de-DE" dirty="0" smtClean="0"/>
              <a:t> </a:t>
            </a:r>
            <a:r>
              <a:rPr lang="de-DE" dirty="0" err="1" smtClean="0"/>
              <a:t>conditions</a:t>
            </a:r>
            <a:r>
              <a:rPr lang="de-DE" dirty="0" smtClean="0"/>
              <a:t> - </a:t>
            </a:r>
            <a:r>
              <a:rPr lang="de-DE" dirty="0" err="1" smtClean="0"/>
              <a:t>to</a:t>
            </a:r>
            <a:r>
              <a:rPr lang="de-DE" dirty="0" smtClean="0"/>
              <a:t> </a:t>
            </a:r>
            <a:r>
              <a:rPr lang="de-DE" dirty="0" err="1" smtClean="0"/>
              <a:t>ask</a:t>
            </a:r>
            <a:r>
              <a:rPr lang="de-DE" dirty="0" smtClean="0"/>
              <a:t> </a:t>
            </a:r>
            <a:r>
              <a:rPr lang="de-DE" dirty="0" err="1" smtClean="0"/>
              <a:t>search</a:t>
            </a:r>
            <a:r>
              <a:rPr lang="de-DE" dirty="0" smtClean="0"/>
              <a:t> </a:t>
            </a:r>
            <a:r>
              <a:rPr lang="de-DE" dirty="0" err="1" smtClean="0"/>
              <a:t>engines</a:t>
            </a:r>
            <a:r>
              <a:rPr lang="de-DE" dirty="0" smtClean="0"/>
              <a:t> </a:t>
            </a:r>
            <a:r>
              <a:rPr lang="de-DE" dirty="0" err="1" smtClean="0"/>
              <a:t>to</a:t>
            </a:r>
            <a:r>
              <a:rPr lang="de-DE" dirty="0" smtClean="0"/>
              <a:t> </a:t>
            </a:r>
            <a:r>
              <a:rPr lang="de-DE" dirty="0" err="1" smtClean="0"/>
              <a:t>remove</a:t>
            </a:r>
            <a:r>
              <a:rPr lang="de-DE" dirty="0" smtClean="0"/>
              <a:t> links </a:t>
            </a:r>
            <a:r>
              <a:rPr lang="de-DE" dirty="0" err="1" smtClean="0"/>
              <a:t>with</a:t>
            </a:r>
            <a:r>
              <a:rPr lang="de-DE" dirty="0" smtClean="0"/>
              <a:t> personal </a:t>
            </a:r>
            <a:r>
              <a:rPr lang="de-DE" dirty="0" err="1" smtClean="0"/>
              <a:t>information</a:t>
            </a:r>
            <a:r>
              <a:rPr lang="de-DE" dirty="0" smtClean="0"/>
              <a:t> </a:t>
            </a:r>
            <a:r>
              <a:rPr lang="de-DE" dirty="0" err="1" smtClean="0"/>
              <a:t>about</a:t>
            </a:r>
            <a:r>
              <a:rPr lang="de-DE" dirty="0" smtClean="0"/>
              <a:t> </a:t>
            </a:r>
            <a:r>
              <a:rPr lang="de-DE" dirty="0" err="1" smtClean="0"/>
              <a:t>them</a:t>
            </a:r>
            <a:r>
              <a:rPr lang="de-DE" dirty="0" smtClean="0"/>
              <a:t>. </a:t>
            </a:r>
            <a:r>
              <a:rPr lang="en-US" dirty="0" smtClean="0"/>
              <a:t>This applies where information is inaccurate, inadequate, irrelevant or excessive for the purposes of the data processing.“ Dieses </a:t>
            </a:r>
            <a:r>
              <a:rPr lang="en-US" dirty="0" err="1" smtClean="0"/>
              <a:t>Recht</a:t>
            </a:r>
            <a:r>
              <a:rPr lang="en-US" dirty="0" smtClean="0"/>
              <a:t> auf </a:t>
            </a:r>
            <a:r>
              <a:rPr lang="en-US" dirty="0" err="1" smtClean="0"/>
              <a:t>Vergessen</a:t>
            </a:r>
            <a:r>
              <a:rPr lang="en-US" dirty="0" smtClean="0"/>
              <a:t> gilt </a:t>
            </a:r>
            <a:r>
              <a:rPr lang="en-US" dirty="0" err="1" smtClean="0"/>
              <a:t>nicht</a:t>
            </a:r>
            <a:r>
              <a:rPr lang="en-US" dirty="0" smtClean="0"/>
              <a:t> </a:t>
            </a:r>
            <a:r>
              <a:rPr lang="en-US" dirty="0" err="1" smtClean="0"/>
              <a:t>absolut</a:t>
            </a:r>
            <a:r>
              <a:rPr lang="en-US" dirty="0" smtClean="0"/>
              <a:t>: “, the Court explicitly clarified that the right to be forgotten is not absolute but will always need to be balanced against other fundamental rights, such as the freedom of expression and of the media (</a:t>
            </a:r>
            <a:r>
              <a:rPr lang="en-US" dirty="0" err="1" smtClean="0"/>
              <a:t>para</a:t>
            </a:r>
            <a:r>
              <a:rPr lang="en-US" dirty="0" smtClean="0"/>
              <a:t> 85 of the ruling). </a:t>
            </a:r>
            <a:endParaRPr lang="de-DE" dirty="0" smtClean="0"/>
          </a:p>
          <a:p>
            <a:r>
              <a:rPr lang="en-US" sz="1400" dirty="0" smtClean="0"/>
              <a:t>http://ec.europa.eu/justice/data-protection/files/factsheets/factsheet_data_protection_en.pdf</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95536" y="260648"/>
            <a:ext cx="8267700" cy="4184650"/>
          </a:xfrm>
          <a:prstGeom prst="rect">
            <a:avLst/>
          </a:prstGeom>
          <a:noFill/>
          <a:ln w="9525">
            <a:noFill/>
            <a:miter lim="800000"/>
            <a:headEnd/>
            <a:tailEnd/>
          </a:ln>
        </p:spPr>
      </p:pic>
      <p:sp>
        <p:nvSpPr>
          <p:cNvPr id="4" name="Textfeld 3"/>
          <p:cNvSpPr txBox="1"/>
          <p:nvPr/>
        </p:nvSpPr>
        <p:spPr>
          <a:xfrm>
            <a:off x="1979712" y="332656"/>
            <a:ext cx="2880320" cy="461665"/>
          </a:xfrm>
          <a:prstGeom prst="rect">
            <a:avLst/>
          </a:prstGeom>
          <a:solidFill>
            <a:schemeClr val="accent1">
              <a:lumMod val="20000"/>
              <a:lumOff val="80000"/>
            </a:schemeClr>
          </a:solidFill>
        </p:spPr>
        <p:txBody>
          <a:bodyPr wrap="square" rtlCol="0">
            <a:spAutoFit/>
          </a:bodyPr>
          <a:lstStyle/>
          <a:p>
            <a:pPr algn="ctr"/>
            <a:r>
              <a:rPr lang="en-US" sz="2400" dirty="0" err="1" smtClean="0">
                <a:solidFill>
                  <a:srgbClr val="002060"/>
                </a:solidFill>
              </a:rPr>
              <a:t>Recht</a:t>
            </a:r>
            <a:r>
              <a:rPr lang="en-US" sz="2400" dirty="0" smtClean="0">
                <a:solidFill>
                  <a:srgbClr val="002060"/>
                </a:solidFill>
              </a:rPr>
              <a:t> auf </a:t>
            </a:r>
            <a:r>
              <a:rPr lang="en-US" sz="2400" dirty="0" err="1" smtClean="0">
                <a:solidFill>
                  <a:srgbClr val="002060"/>
                </a:solidFill>
              </a:rPr>
              <a:t>Vergessen</a:t>
            </a:r>
            <a:endParaRPr lang="en-US" sz="24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79512" y="260648"/>
            <a:ext cx="7561263" cy="885825"/>
          </a:xfrm>
          <a:prstGeom prst="rect">
            <a:avLst/>
          </a:prstGeom>
          <a:noFill/>
          <a:ln w="9525">
            <a:noFill/>
            <a:miter lim="800000"/>
            <a:headEnd/>
            <a:tailEnd/>
          </a:ln>
        </p:spPr>
      </p:pic>
      <p:sp>
        <p:nvSpPr>
          <p:cNvPr id="5" name="Textfeld 4"/>
          <p:cNvSpPr txBox="1"/>
          <p:nvPr/>
        </p:nvSpPr>
        <p:spPr>
          <a:xfrm>
            <a:off x="251520" y="1268760"/>
            <a:ext cx="5976664" cy="369332"/>
          </a:xfrm>
          <a:prstGeom prst="rect">
            <a:avLst/>
          </a:prstGeom>
          <a:noFill/>
        </p:spPr>
        <p:txBody>
          <a:bodyPr wrap="square" rtlCol="0">
            <a:spAutoFit/>
          </a:bodyPr>
          <a:lstStyle/>
          <a:p>
            <a:r>
              <a:rPr lang="en-US" dirty="0" smtClean="0">
                <a:solidFill>
                  <a:srgbClr val="002060"/>
                </a:solidFill>
              </a:rPr>
              <a:t>http://www.englishdiscourse.org/lessig.html</a:t>
            </a:r>
            <a:endParaRPr lang="en-US" dirty="0">
              <a:solidFill>
                <a:srgbClr val="002060"/>
              </a:solidFill>
            </a:endParaRPr>
          </a:p>
        </p:txBody>
      </p:sp>
      <p:sp>
        <p:nvSpPr>
          <p:cNvPr id="4" name="Textfeld 3"/>
          <p:cNvSpPr txBox="1"/>
          <p:nvPr/>
        </p:nvSpPr>
        <p:spPr>
          <a:xfrm>
            <a:off x="323528" y="2060848"/>
            <a:ext cx="8280920" cy="3693319"/>
          </a:xfrm>
          <a:prstGeom prst="rect">
            <a:avLst/>
          </a:prstGeom>
          <a:noFill/>
        </p:spPr>
        <p:txBody>
          <a:bodyPr wrap="square" rtlCol="0">
            <a:spAutoFit/>
          </a:bodyPr>
          <a:lstStyle/>
          <a:p>
            <a:r>
              <a:rPr lang="en-US" dirty="0" smtClean="0">
                <a:solidFill>
                  <a:srgbClr val="002060"/>
                </a:solidFill>
              </a:rPr>
              <a:t>In a recent essay, Harvard professor Jonathan </a:t>
            </a:r>
            <a:r>
              <a:rPr lang="en-US" dirty="0" err="1" smtClean="0">
                <a:solidFill>
                  <a:srgbClr val="002060"/>
                </a:solidFill>
              </a:rPr>
              <a:t>Zittrain</a:t>
            </a:r>
            <a:r>
              <a:rPr lang="en-US" dirty="0" smtClean="0">
                <a:solidFill>
                  <a:srgbClr val="002060"/>
                </a:solidFill>
              </a:rPr>
              <a:t> argued that there is no conceptual difference between the "privacy problem" and the "copyright problem" (</a:t>
            </a:r>
            <a:r>
              <a:rPr lang="en-US" dirty="0" err="1" smtClean="0">
                <a:solidFill>
                  <a:srgbClr val="002060"/>
                </a:solidFill>
              </a:rPr>
              <a:t>Zittrain</a:t>
            </a:r>
            <a:r>
              <a:rPr lang="en-US" dirty="0" smtClean="0">
                <a:solidFill>
                  <a:srgbClr val="002060"/>
                </a:solidFill>
              </a:rPr>
              <a:t>, 2000). </a:t>
            </a:r>
          </a:p>
          <a:p>
            <a:endParaRPr lang="en-US" dirty="0" smtClean="0">
              <a:solidFill>
                <a:srgbClr val="002060"/>
              </a:solidFill>
            </a:endParaRPr>
          </a:p>
          <a:p>
            <a:r>
              <a:rPr lang="en-US" dirty="0" smtClean="0">
                <a:solidFill>
                  <a:srgbClr val="002060"/>
                </a:solidFill>
              </a:rPr>
              <a:t>Both, he argued, are examples of data getting out of control. In the context of privacy, it is personal data over which the individual loses control--medical records, for example, that find their way to a drug company's marketing department; or lists of videos rented, that before the protections granted by Congress, found their way to a Senate confirmation hearing. The problem with privacy is that private data flows too easily--that it too easily falls out of the control of the individual. </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So understood, </a:t>
            </a:r>
            <a:r>
              <a:rPr lang="en-US" dirty="0" err="1" smtClean="0">
                <a:solidFill>
                  <a:srgbClr val="002060"/>
                </a:solidFill>
              </a:rPr>
              <a:t>Zittrain</a:t>
            </a:r>
            <a:r>
              <a:rPr lang="en-US" dirty="0" smtClean="0">
                <a:solidFill>
                  <a:srgbClr val="002060"/>
                </a:solidFill>
              </a:rPr>
              <a:t> argued, the problem of copyright is precisely the same. It too is a problem of data getting out of control.</a:t>
            </a:r>
            <a:endParaRPr lang="en-US"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19872" y="2348880"/>
            <a:ext cx="2664296" cy="461665"/>
          </a:xfrm>
          <a:prstGeom prst="rect">
            <a:avLst/>
          </a:prstGeom>
          <a:solidFill>
            <a:schemeClr val="accent1">
              <a:lumMod val="20000"/>
              <a:lumOff val="80000"/>
            </a:schemeClr>
          </a:solidFill>
        </p:spPr>
        <p:txBody>
          <a:bodyPr wrap="square" rtlCol="0">
            <a:spAutoFit/>
          </a:bodyPr>
          <a:lstStyle/>
          <a:p>
            <a:pPr algn="ctr"/>
            <a:r>
              <a:rPr lang="en-US" sz="2400" b="1" dirty="0" err="1" smtClean="0">
                <a:solidFill>
                  <a:srgbClr val="002060"/>
                </a:solidFill>
              </a:rPr>
              <a:t>Menschenrecht</a:t>
            </a:r>
            <a:endParaRPr lang="en-US" sz="24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51520" y="620688"/>
            <a:ext cx="2088232"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Große</a:t>
            </a:r>
            <a:r>
              <a:rPr lang="en-US" sz="2800" dirty="0" smtClean="0">
                <a:solidFill>
                  <a:srgbClr val="002060"/>
                </a:solidFill>
              </a:rPr>
              <a:t> </a:t>
            </a:r>
            <a:r>
              <a:rPr lang="en-US" sz="2800" dirty="0" err="1" smtClean="0">
                <a:solidFill>
                  <a:srgbClr val="002060"/>
                </a:solidFill>
              </a:rPr>
              <a:t>Texte</a:t>
            </a:r>
            <a:endParaRPr lang="en-US" sz="2800" dirty="0">
              <a:solidFill>
                <a:srgbClr val="002060"/>
              </a:solidFill>
            </a:endParaRPr>
          </a:p>
        </p:txBody>
      </p:sp>
      <p:pic>
        <p:nvPicPr>
          <p:cNvPr id="7170" name="Picture 2"/>
          <p:cNvPicPr>
            <a:picLocks noChangeAspect="1" noChangeArrowheads="1"/>
          </p:cNvPicPr>
          <p:nvPr/>
        </p:nvPicPr>
        <p:blipFill>
          <a:blip r:embed="rId2" cstate="print"/>
          <a:srcRect/>
          <a:stretch>
            <a:fillRect/>
          </a:stretch>
        </p:blipFill>
        <p:spPr bwMode="auto">
          <a:xfrm>
            <a:off x="107504" y="2068066"/>
            <a:ext cx="8789987" cy="1504950"/>
          </a:xfrm>
          <a:prstGeom prst="rect">
            <a:avLst/>
          </a:prstGeom>
          <a:noFill/>
          <a:ln w="9525">
            <a:noFill/>
            <a:miter lim="800000"/>
            <a:headEnd/>
            <a:tailEnd/>
          </a:ln>
        </p:spPr>
      </p:pic>
      <p:grpSp>
        <p:nvGrpSpPr>
          <p:cNvPr id="10" name="Gruppieren 9"/>
          <p:cNvGrpSpPr/>
          <p:nvPr/>
        </p:nvGrpSpPr>
        <p:grpSpPr>
          <a:xfrm>
            <a:off x="179512" y="3625860"/>
            <a:ext cx="8568952" cy="3115508"/>
            <a:chOff x="179512" y="3284984"/>
            <a:chExt cx="8568952" cy="3115508"/>
          </a:xfrm>
        </p:grpSpPr>
        <p:sp>
          <p:nvSpPr>
            <p:cNvPr id="7" name="Textfeld 6"/>
            <p:cNvSpPr txBox="1"/>
            <p:nvPr/>
          </p:nvSpPr>
          <p:spPr>
            <a:xfrm>
              <a:off x="179512" y="3284984"/>
              <a:ext cx="8568952" cy="2585323"/>
            </a:xfrm>
            <a:prstGeom prst="rect">
              <a:avLst/>
            </a:prstGeom>
            <a:noFill/>
          </p:spPr>
          <p:txBody>
            <a:bodyPr wrap="square" rtlCol="0">
              <a:spAutoFit/>
            </a:bodyPr>
            <a:lstStyle/>
            <a:p>
              <a:pPr algn="ctr"/>
              <a:r>
                <a:rPr lang="de-DE" dirty="0" smtClean="0">
                  <a:solidFill>
                    <a:srgbClr val="002060"/>
                  </a:solidFill>
                </a:rPr>
                <a:t>Zum Privatleben gehört nach heutiger Auffassung in erster Linie die </a:t>
              </a:r>
              <a:r>
                <a:rPr lang="de-DE" b="1" dirty="0" smtClean="0">
                  <a:solidFill>
                    <a:srgbClr val="002060"/>
                  </a:solidFill>
                </a:rPr>
                <a:t>Identität</a:t>
              </a:r>
              <a:r>
                <a:rPr lang="de-DE" dirty="0" smtClean="0">
                  <a:solidFill>
                    <a:srgbClr val="002060"/>
                  </a:solidFill>
                </a:rPr>
                <a:t> (u.a. Name, Kleidung, Haartracht, Gefühle und Gedanken), die </a:t>
              </a:r>
              <a:r>
                <a:rPr lang="de-DE" b="1" dirty="0" smtClean="0">
                  <a:solidFill>
                    <a:srgbClr val="002060"/>
                  </a:solidFill>
                </a:rPr>
                <a:t>Integrität</a:t>
              </a:r>
              <a:r>
                <a:rPr lang="de-DE" dirty="0" smtClean="0">
                  <a:solidFill>
                    <a:srgbClr val="002060"/>
                  </a:solidFill>
                </a:rPr>
                <a:t> (was etwa eine medizinische Behandlung gegen den Willen der Betroffenen </a:t>
              </a:r>
              <a:r>
                <a:rPr lang="de-DE" dirty="0" err="1" smtClean="0">
                  <a:solidFill>
                    <a:srgbClr val="002060"/>
                  </a:solidFill>
                </a:rPr>
                <a:t>ausschliesst</a:t>
              </a:r>
              <a:r>
                <a:rPr lang="de-DE" dirty="0" smtClean="0">
                  <a:solidFill>
                    <a:srgbClr val="002060"/>
                  </a:solidFill>
                </a:rPr>
                <a:t>), die </a:t>
              </a:r>
              <a:r>
                <a:rPr lang="de-DE" b="1" dirty="0" smtClean="0">
                  <a:solidFill>
                    <a:srgbClr val="002060"/>
                  </a:solidFill>
                </a:rPr>
                <a:t>Intimität</a:t>
              </a:r>
              <a:r>
                <a:rPr lang="de-DE" dirty="0" smtClean="0">
                  <a:solidFill>
                    <a:srgbClr val="002060"/>
                  </a:solidFill>
                </a:rPr>
                <a:t> (wie etwa die Geheimhaltung privater Eigenschaften und Handlungen, der Schutz des eigenen Bildes vor Veröffentlichung oder der Schutz vor Weitergabe personenbezogener Daten), die </a:t>
              </a:r>
              <a:r>
                <a:rPr lang="de-DE" b="1" dirty="0" smtClean="0">
                  <a:solidFill>
                    <a:srgbClr val="002060"/>
                  </a:solidFill>
                </a:rPr>
                <a:t>Kommunikation</a:t>
              </a:r>
              <a:r>
                <a:rPr lang="de-DE" dirty="0" smtClean="0">
                  <a:solidFill>
                    <a:srgbClr val="002060"/>
                  </a:solidFill>
                </a:rPr>
                <a:t> (z.B. die Aufnahme und Entwicklung von Beziehungen zu anderen Leuten) und die </a:t>
              </a:r>
              <a:r>
                <a:rPr lang="de-DE" b="1" dirty="0" smtClean="0">
                  <a:solidFill>
                    <a:srgbClr val="002060"/>
                  </a:solidFill>
                </a:rPr>
                <a:t>Sexualität</a:t>
              </a:r>
              <a:r>
                <a:rPr lang="de-DE" dirty="0" smtClean="0">
                  <a:solidFill>
                    <a:srgbClr val="002060"/>
                  </a:solidFill>
                </a:rPr>
                <a:t> (allerdings darf hier der Staat zum Schutze bestimmter Personengruppen, etwa von Kindern, Einschränkungen wie z.B. ein Mindestalter vorschreiben).</a:t>
              </a:r>
              <a:endParaRPr lang="en-US" dirty="0">
                <a:solidFill>
                  <a:srgbClr val="002060"/>
                </a:solidFill>
              </a:endParaRPr>
            </a:p>
          </p:txBody>
        </p:sp>
        <p:sp>
          <p:nvSpPr>
            <p:cNvPr id="9" name="Textfeld 8"/>
            <p:cNvSpPr txBox="1"/>
            <p:nvPr/>
          </p:nvSpPr>
          <p:spPr>
            <a:xfrm>
              <a:off x="395536" y="5877272"/>
              <a:ext cx="8136904" cy="523220"/>
            </a:xfrm>
            <a:prstGeom prst="rect">
              <a:avLst/>
            </a:prstGeom>
            <a:noFill/>
          </p:spPr>
          <p:txBody>
            <a:bodyPr wrap="square" rtlCol="0">
              <a:spAutoFit/>
            </a:bodyPr>
            <a:lstStyle/>
            <a:p>
              <a:r>
                <a:rPr lang="en-US" sz="1400" dirty="0" smtClean="0"/>
                <a:t>http://www.humanrights.ch/de/internationale-menschenrechte/aemr/text/artikel-12-aemr-schutz-freiheitssphaere-einzelnen</a:t>
              </a:r>
              <a:endParaRPr lang="en-US" sz="1400" dirty="0"/>
            </a:p>
          </p:txBody>
        </p:sp>
      </p:grpSp>
      <p:pic>
        <p:nvPicPr>
          <p:cNvPr id="7171" name="Picture 3"/>
          <p:cNvPicPr>
            <a:picLocks noChangeAspect="1" noChangeArrowheads="1"/>
          </p:cNvPicPr>
          <p:nvPr/>
        </p:nvPicPr>
        <p:blipFill>
          <a:blip r:embed="rId3" cstate="print"/>
          <a:srcRect/>
          <a:stretch>
            <a:fillRect/>
          </a:stretch>
        </p:blipFill>
        <p:spPr bwMode="auto">
          <a:xfrm>
            <a:off x="2699792" y="0"/>
            <a:ext cx="5897984" cy="202589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34963" y="1340768"/>
            <a:ext cx="8809037" cy="2905125"/>
          </a:xfrm>
          <a:prstGeom prst="rect">
            <a:avLst/>
          </a:prstGeom>
          <a:noFill/>
          <a:ln w="9525">
            <a:noFill/>
            <a:miter lim="800000"/>
            <a:headEnd/>
            <a:tailEnd/>
          </a:ln>
        </p:spPr>
      </p:pic>
      <p:sp>
        <p:nvSpPr>
          <p:cNvPr id="4" name="Rechteck 3"/>
          <p:cNvSpPr/>
          <p:nvPr/>
        </p:nvSpPr>
        <p:spPr>
          <a:xfrm>
            <a:off x="251520" y="620688"/>
            <a:ext cx="2088232"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Große</a:t>
            </a:r>
            <a:r>
              <a:rPr lang="en-US" sz="2800" dirty="0" smtClean="0">
                <a:solidFill>
                  <a:srgbClr val="002060"/>
                </a:solidFill>
              </a:rPr>
              <a:t> </a:t>
            </a:r>
            <a:r>
              <a:rPr lang="en-US" sz="2800" dirty="0" err="1" smtClean="0">
                <a:solidFill>
                  <a:srgbClr val="002060"/>
                </a:solidFill>
              </a:rPr>
              <a:t>Texte</a:t>
            </a:r>
            <a:endParaRPr lang="en-US" sz="28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620688"/>
            <a:ext cx="2088232"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Große</a:t>
            </a:r>
            <a:r>
              <a:rPr lang="en-US" sz="2800" dirty="0" smtClean="0">
                <a:solidFill>
                  <a:srgbClr val="002060"/>
                </a:solidFill>
              </a:rPr>
              <a:t> </a:t>
            </a:r>
            <a:r>
              <a:rPr lang="en-US" sz="2800" dirty="0" err="1" smtClean="0">
                <a:solidFill>
                  <a:srgbClr val="002060"/>
                </a:solidFill>
              </a:rPr>
              <a:t>Texte</a:t>
            </a:r>
            <a:endParaRPr lang="en-US" sz="2800" dirty="0">
              <a:solidFill>
                <a:srgbClr val="002060"/>
              </a:solidFill>
            </a:endParaRPr>
          </a:p>
        </p:txBody>
      </p:sp>
      <p:sp>
        <p:nvSpPr>
          <p:cNvPr id="5" name="Textfeld 4"/>
          <p:cNvSpPr txBox="1"/>
          <p:nvPr/>
        </p:nvSpPr>
        <p:spPr>
          <a:xfrm>
            <a:off x="467544" y="2204864"/>
            <a:ext cx="2592288" cy="369332"/>
          </a:xfrm>
          <a:prstGeom prst="rect">
            <a:avLst/>
          </a:prstGeom>
          <a:noFill/>
        </p:spPr>
        <p:txBody>
          <a:bodyPr wrap="square" rtlCol="0">
            <a:spAutoFit/>
          </a:bodyPr>
          <a:lstStyle/>
          <a:p>
            <a:r>
              <a:rPr lang="en-US" dirty="0" smtClean="0"/>
              <a:t>Aus </a:t>
            </a:r>
            <a:r>
              <a:rPr lang="en-US" dirty="0" err="1" smtClean="0"/>
              <a:t>der</a:t>
            </a:r>
            <a:r>
              <a:rPr lang="en-US" dirty="0" smtClean="0"/>
              <a:t> </a:t>
            </a:r>
            <a:r>
              <a:rPr lang="en-US" dirty="0" err="1" smtClean="0"/>
              <a:t>Präambel</a:t>
            </a:r>
            <a:endParaRPr lang="en-US" dirty="0"/>
          </a:p>
        </p:txBody>
      </p:sp>
      <p:sp>
        <p:nvSpPr>
          <p:cNvPr id="6" name="Textfeld 5"/>
          <p:cNvSpPr txBox="1"/>
          <p:nvPr/>
        </p:nvSpPr>
        <p:spPr>
          <a:xfrm>
            <a:off x="467544" y="2636912"/>
            <a:ext cx="7488832" cy="1477328"/>
          </a:xfrm>
          <a:prstGeom prst="rect">
            <a:avLst/>
          </a:prstGeom>
          <a:noFill/>
        </p:spPr>
        <p:txBody>
          <a:bodyPr wrap="square" rtlCol="0">
            <a:spAutoFit/>
          </a:bodyPr>
          <a:lstStyle/>
          <a:p>
            <a:r>
              <a:rPr lang="de-DE" dirty="0" smtClean="0"/>
              <a:t>in der Erwägung, daß es angesichts des zunehmenden grenzüberschreitenden Verkehrs automatisch verarbeiteter personenbezogener Daten wünschenswert ist, den Schutz der Rechte und Grundfreiheiten jedes Menschen, vor allem das Recht auf Achtung des Persönlichkeitsbereichs, zu erweitern;</a:t>
            </a:r>
            <a:endParaRPr lang="en-US" dirty="0"/>
          </a:p>
        </p:txBody>
      </p:sp>
      <p:sp>
        <p:nvSpPr>
          <p:cNvPr id="7" name="Textfeld 6"/>
          <p:cNvSpPr txBox="1"/>
          <p:nvPr/>
        </p:nvSpPr>
        <p:spPr>
          <a:xfrm>
            <a:off x="467544" y="4221088"/>
            <a:ext cx="7488832" cy="923330"/>
          </a:xfrm>
          <a:prstGeom prst="rect">
            <a:avLst/>
          </a:prstGeom>
          <a:noFill/>
        </p:spPr>
        <p:txBody>
          <a:bodyPr wrap="square" rtlCol="0">
            <a:spAutoFit/>
          </a:bodyPr>
          <a:lstStyle/>
          <a:p>
            <a:r>
              <a:rPr lang="de-DE" dirty="0" smtClean="0"/>
              <a:t>in Anerkennung der Notwendigkeit, die grundlegenden Werte der Achtung des Persönlichkeitsbereichs und des freien Informationsaustausches zwischen den Völkern in Einklang zu bringen</a:t>
            </a:r>
            <a:endParaRPr lang="en-US" dirty="0"/>
          </a:p>
        </p:txBody>
      </p:sp>
      <p:sp>
        <p:nvSpPr>
          <p:cNvPr id="8" name="Textfeld 7"/>
          <p:cNvSpPr txBox="1"/>
          <p:nvPr/>
        </p:nvSpPr>
        <p:spPr>
          <a:xfrm>
            <a:off x="467544" y="5373216"/>
            <a:ext cx="7488832" cy="923330"/>
          </a:xfrm>
          <a:prstGeom prst="rect">
            <a:avLst/>
          </a:prstGeom>
          <a:noFill/>
        </p:spPr>
        <p:txBody>
          <a:bodyPr wrap="square" rtlCol="0">
            <a:spAutoFit/>
          </a:bodyPr>
          <a:lstStyle/>
          <a:p>
            <a:r>
              <a:rPr lang="de-DE" dirty="0" smtClean="0"/>
              <a:t>In diesem Übereinkommen:</a:t>
            </a:r>
          </a:p>
          <a:p>
            <a:r>
              <a:rPr lang="de-DE" dirty="0" smtClean="0"/>
              <a:t>bedeutet "personenbezogene Daten" jede Information über eine bestimmte oder bestimmbare natürliche Person ("Betroffener") (Art. 2)</a:t>
            </a:r>
            <a:endParaRPr lang="de-DE" dirty="0"/>
          </a:p>
        </p:txBody>
      </p:sp>
      <p:grpSp>
        <p:nvGrpSpPr>
          <p:cNvPr id="10" name="Gruppieren 9"/>
          <p:cNvGrpSpPr/>
          <p:nvPr/>
        </p:nvGrpSpPr>
        <p:grpSpPr>
          <a:xfrm>
            <a:off x="539552" y="260648"/>
            <a:ext cx="7812360" cy="6387226"/>
            <a:chOff x="539552" y="260648"/>
            <a:chExt cx="7812360" cy="6387226"/>
          </a:xfrm>
        </p:grpSpPr>
        <p:pic>
          <p:nvPicPr>
            <p:cNvPr id="9218" name="Picture 2"/>
            <p:cNvPicPr>
              <a:picLocks noChangeAspect="1" noChangeArrowheads="1"/>
            </p:cNvPicPr>
            <p:nvPr/>
          </p:nvPicPr>
          <p:blipFill>
            <a:blip r:embed="rId2" cstate="print"/>
            <a:srcRect/>
            <a:stretch>
              <a:fillRect/>
            </a:stretch>
          </p:blipFill>
          <p:spPr bwMode="auto">
            <a:xfrm>
              <a:off x="2843808" y="260648"/>
              <a:ext cx="5508104" cy="1872208"/>
            </a:xfrm>
            <a:prstGeom prst="rect">
              <a:avLst/>
            </a:prstGeom>
            <a:noFill/>
            <a:ln w="9525">
              <a:noFill/>
              <a:miter lim="800000"/>
              <a:headEnd/>
              <a:tailEnd/>
            </a:ln>
          </p:spPr>
        </p:pic>
        <p:sp>
          <p:nvSpPr>
            <p:cNvPr id="9" name="Textfeld 8"/>
            <p:cNvSpPr txBox="1"/>
            <p:nvPr/>
          </p:nvSpPr>
          <p:spPr>
            <a:xfrm>
              <a:off x="539552" y="6309320"/>
              <a:ext cx="6984776" cy="338554"/>
            </a:xfrm>
            <a:prstGeom prst="rect">
              <a:avLst/>
            </a:prstGeom>
            <a:noFill/>
          </p:spPr>
          <p:txBody>
            <a:bodyPr wrap="square" rtlCol="0">
              <a:spAutoFit/>
            </a:bodyPr>
            <a:lstStyle/>
            <a:p>
              <a:r>
                <a:rPr lang="en-US" sz="1600" dirty="0" smtClean="0"/>
                <a:t>http://conventions.coe.int/Treaty/GER/Treaties/Html/108.htm</a:t>
              </a:r>
              <a:endParaRPr lang="en-US" sz="1600" dirty="0"/>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51520" y="620688"/>
            <a:ext cx="2088232" cy="523220"/>
          </a:xfrm>
          <a:prstGeom prst="rect">
            <a:avLst/>
          </a:prstGeom>
          <a:solidFill>
            <a:schemeClr val="accent1">
              <a:lumMod val="20000"/>
              <a:lumOff val="80000"/>
            </a:schemeClr>
          </a:solidFill>
        </p:spPr>
        <p:txBody>
          <a:bodyPr wrap="square">
            <a:spAutoFit/>
          </a:bodyPr>
          <a:lstStyle/>
          <a:p>
            <a:r>
              <a:rPr lang="en-US" sz="2800" dirty="0" err="1" smtClean="0">
                <a:solidFill>
                  <a:srgbClr val="002060"/>
                </a:solidFill>
              </a:rPr>
              <a:t>Große</a:t>
            </a:r>
            <a:r>
              <a:rPr lang="en-US" sz="2800" dirty="0" smtClean="0">
                <a:solidFill>
                  <a:srgbClr val="002060"/>
                </a:solidFill>
              </a:rPr>
              <a:t> </a:t>
            </a:r>
            <a:r>
              <a:rPr lang="en-US" sz="2800" dirty="0" err="1" smtClean="0">
                <a:solidFill>
                  <a:srgbClr val="002060"/>
                </a:solidFill>
              </a:rPr>
              <a:t>Texte</a:t>
            </a:r>
            <a:endParaRPr lang="en-US" sz="2800" dirty="0">
              <a:solidFill>
                <a:srgbClr val="002060"/>
              </a:solidFill>
            </a:endParaRPr>
          </a:p>
        </p:txBody>
      </p:sp>
      <p:pic>
        <p:nvPicPr>
          <p:cNvPr id="6146" name="Picture 2"/>
          <p:cNvPicPr>
            <a:picLocks noChangeAspect="1" noChangeArrowheads="1"/>
          </p:cNvPicPr>
          <p:nvPr/>
        </p:nvPicPr>
        <p:blipFill>
          <a:blip r:embed="rId2" cstate="print"/>
          <a:srcRect/>
          <a:stretch>
            <a:fillRect/>
          </a:stretch>
        </p:blipFill>
        <p:spPr bwMode="auto">
          <a:xfrm>
            <a:off x="2555776" y="1"/>
            <a:ext cx="5544616" cy="143361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25288" y="1484784"/>
            <a:ext cx="8839200" cy="4648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860032" y="116632"/>
            <a:ext cx="3957762" cy="2266375"/>
          </a:xfrm>
          <a:prstGeom prst="rect">
            <a:avLst/>
          </a:prstGeom>
          <a:noFill/>
          <a:ln w="9525">
            <a:noFill/>
            <a:miter lim="800000"/>
            <a:headEnd/>
            <a:tailEnd/>
          </a:ln>
        </p:spPr>
      </p:pic>
      <p:grpSp>
        <p:nvGrpSpPr>
          <p:cNvPr id="8" name="Gruppieren 7"/>
          <p:cNvGrpSpPr/>
          <p:nvPr/>
        </p:nvGrpSpPr>
        <p:grpSpPr>
          <a:xfrm>
            <a:off x="539552" y="5085184"/>
            <a:ext cx="7551737" cy="1027857"/>
            <a:chOff x="539552" y="5085184"/>
            <a:chExt cx="7551737" cy="1027857"/>
          </a:xfrm>
        </p:grpSpPr>
        <p:pic>
          <p:nvPicPr>
            <p:cNvPr id="10243" name="Picture 3"/>
            <p:cNvPicPr>
              <a:picLocks noChangeAspect="1" noChangeArrowheads="1"/>
            </p:cNvPicPr>
            <p:nvPr/>
          </p:nvPicPr>
          <p:blipFill>
            <a:blip r:embed="rId3" cstate="print"/>
            <a:srcRect/>
            <a:stretch>
              <a:fillRect/>
            </a:stretch>
          </p:blipFill>
          <p:spPr bwMode="auto">
            <a:xfrm>
              <a:off x="539552" y="5085184"/>
              <a:ext cx="7551737" cy="657225"/>
            </a:xfrm>
            <a:prstGeom prst="rect">
              <a:avLst/>
            </a:prstGeom>
            <a:noFill/>
            <a:ln w="9525">
              <a:noFill/>
              <a:miter lim="800000"/>
              <a:headEnd/>
              <a:tailEnd/>
            </a:ln>
          </p:spPr>
        </p:pic>
        <p:sp>
          <p:nvSpPr>
            <p:cNvPr id="7" name="Textfeld 6"/>
            <p:cNvSpPr txBox="1"/>
            <p:nvPr/>
          </p:nvSpPr>
          <p:spPr>
            <a:xfrm>
              <a:off x="539552" y="5805264"/>
              <a:ext cx="4680520" cy="307777"/>
            </a:xfrm>
            <a:prstGeom prst="rect">
              <a:avLst/>
            </a:prstGeom>
            <a:noFill/>
          </p:spPr>
          <p:txBody>
            <a:bodyPr wrap="square" rtlCol="0">
              <a:spAutoFit/>
            </a:bodyPr>
            <a:lstStyle/>
            <a:p>
              <a:r>
                <a:rPr lang="en-US" sz="1400" dirty="0" smtClean="0"/>
                <a:t>https://www.huntonprivacyblog.com/tag/madrid-resolution/</a:t>
              </a:r>
              <a:endParaRPr lang="en-US" sz="1400" dirty="0"/>
            </a:p>
          </p:txBody>
        </p:sp>
      </p:grpSp>
      <p:sp>
        <p:nvSpPr>
          <p:cNvPr id="9" name="Textfeld 8"/>
          <p:cNvSpPr txBox="1"/>
          <p:nvPr/>
        </p:nvSpPr>
        <p:spPr>
          <a:xfrm>
            <a:off x="683568" y="6165304"/>
            <a:ext cx="7416824" cy="646331"/>
          </a:xfrm>
          <a:prstGeom prst="rect">
            <a:avLst/>
          </a:prstGeom>
          <a:noFill/>
        </p:spPr>
        <p:txBody>
          <a:bodyPr wrap="square" rtlCol="0">
            <a:spAutoFit/>
          </a:bodyPr>
          <a:lstStyle/>
          <a:p>
            <a:r>
              <a:rPr lang="en-US" dirty="0" err="1" smtClean="0"/>
              <a:t>Mit</a:t>
            </a:r>
            <a:r>
              <a:rPr lang="en-US" dirty="0" smtClean="0"/>
              <a:t> </a:t>
            </a:r>
            <a:r>
              <a:rPr lang="en-US" dirty="0" err="1" smtClean="0"/>
              <a:t>laufender</a:t>
            </a:r>
            <a:r>
              <a:rPr lang="en-US" dirty="0" smtClean="0"/>
              <a:t> Information </a:t>
            </a:r>
            <a:r>
              <a:rPr lang="en-US" dirty="0" err="1" smtClean="0"/>
              <a:t>zur</a:t>
            </a:r>
            <a:r>
              <a:rPr lang="en-US" dirty="0" smtClean="0"/>
              <a:t> </a:t>
            </a:r>
            <a:r>
              <a:rPr lang="en-US" dirty="0" err="1" smtClean="0"/>
              <a:t>Übernahme</a:t>
            </a:r>
            <a:r>
              <a:rPr lang="en-US" dirty="0" smtClean="0"/>
              <a:t> </a:t>
            </a:r>
            <a:r>
              <a:rPr lang="en-US" dirty="0" err="1" smtClean="0"/>
              <a:t>der</a:t>
            </a:r>
            <a:r>
              <a:rPr lang="en-US" dirty="0" smtClean="0"/>
              <a:t> Madrid Resolution </a:t>
            </a:r>
            <a:r>
              <a:rPr lang="en-US" dirty="0" err="1" smtClean="0"/>
              <a:t>durch</a:t>
            </a:r>
            <a:r>
              <a:rPr lang="en-US" dirty="0" smtClean="0"/>
              <a:t> </a:t>
            </a:r>
            <a:r>
              <a:rPr lang="en-US" dirty="0" err="1" smtClean="0"/>
              <a:t>verschiedene</a:t>
            </a:r>
            <a:r>
              <a:rPr lang="en-US" dirty="0" smtClean="0"/>
              <a:t>  </a:t>
            </a:r>
            <a:r>
              <a:rPr lang="en-US" dirty="0" err="1" smtClean="0"/>
              <a:t>Länder</a:t>
            </a:r>
            <a:r>
              <a:rPr lang="en-US" dirty="0" smtClean="0"/>
              <a:t>.</a:t>
            </a:r>
            <a:endParaRPr lang="en-US" dirty="0"/>
          </a:p>
        </p:txBody>
      </p:sp>
      <p:sp>
        <p:nvSpPr>
          <p:cNvPr id="10" name="Textfeld 9"/>
          <p:cNvSpPr txBox="1"/>
          <p:nvPr/>
        </p:nvSpPr>
        <p:spPr>
          <a:xfrm>
            <a:off x="5148064" y="2204864"/>
            <a:ext cx="3456384" cy="461665"/>
          </a:xfrm>
          <a:prstGeom prst="rect">
            <a:avLst/>
          </a:prstGeom>
          <a:noFill/>
        </p:spPr>
        <p:txBody>
          <a:bodyPr wrap="square" rtlCol="0">
            <a:spAutoFit/>
          </a:bodyPr>
          <a:lstStyle/>
          <a:p>
            <a:r>
              <a:rPr lang="en-US" sz="1200" dirty="0" smtClean="0"/>
              <a:t>http://privacyconference2011.org/htmls/adoptedResolutions/2009_Madrid/2009_M1.pdf</a:t>
            </a:r>
            <a:endParaRPr lang="en-US" sz="1200" dirty="0"/>
          </a:p>
        </p:txBody>
      </p:sp>
      <p:pic>
        <p:nvPicPr>
          <p:cNvPr id="10244" name="Picture 4"/>
          <p:cNvPicPr>
            <a:picLocks noChangeAspect="1" noChangeArrowheads="1"/>
          </p:cNvPicPr>
          <p:nvPr/>
        </p:nvPicPr>
        <p:blipFill>
          <a:blip r:embed="rId4" cstate="print"/>
          <a:srcRect/>
          <a:stretch>
            <a:fillRect/>
          </a:stretch>
        </p:blipFill>
        <p:spPr bwMode="auto">
          <a:xfrm>
            <a:off x="611560" y="620688"/>
            <a:ext cx="3827225" cy="936104"/>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395536" y="1700808"/>
            <a:ext cx="4536504" cy="32402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116632"/>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AutoShape 5"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AutoShape 9"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0" name="AutoShape 2" descr="Bildergebnis für drought in California 20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Bildergebnis für drought in California 20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Bildergebnis für drought in California 20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Bildergebnis für drought in California 20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8" name="Picture 10" descr="Low water levels are visible at Lake McClure on March 24, 2015, in La Grange, California. More than 3,000 residents in the Sierra Nevada foothill community of Lake Don Pedro who rely on water from Lake McCLure could potentially run out of water in the near future if the severe drought continues. Lake McClure is currently at 7 percent of its normal capacity and residents are under mandatory 50 percent water use restrictions. (Justin Sullivan/Getty Images)"/>
          <p:cNvPicPr>
            <a:picLocks noChangeAspect="1" noChangeArrowheads="1"/>
          </p:cNvPicPr>
          <p:nvPr/>
        </p:nvPicPr>
        <p:blipFill>
          <a:blip r:embed="rId2" cstate="print"/>
          <a:srcRect/>
          <a:stretch>
            <a:fillRect/>
          </a:stretch>
        </p:blipFill>
        <p:spPr bwMode="auto">
          <a:xfrm>
            <a:off x="467543" y="836712"/>
            <a:ext cx="7785417" cy="5040560"/>
          </a:xfrm>
          <a:prstGeom prst="rect">
            <a:avLst/>
          </a:prstGeom>
          <a:noFill/>
        </p:spPr>
      </p:pic>
      <p:sp>
        <p:nvSpPr>
          <p:cNvPr id="13" name="Textfeld 12"/>
          <p:cNvSpPr txBox="1"/>
          <p:nvPr/>
        </p:nvSpPr>
        <p:spPr>
          <a:xfrm>
            <a:off x="6588224" y="332656"/>
            <a:ext cx="2016224" cy="707886"/>
          </a:xfrm>
          <a:prstGeom prst="rect">
            <a:avLst/>
          </a:prstGeom>
          <a:solidFill>
            <a:srgbClr val="002060"/>
          </a:solidFill>
        </p:spPr>
        <p:txBody>
          <a:bodyPr wrap="square" rtlCol="0">
            <a:spAutoFit/>
          </a:bodyPr>
          <a:lstStyle/>
          <a:p>
            <a:pPr algn="ctr"/>
            <a:r>
              <a:rPr lang="en-US" sz="4000" dirty="0" err="1" smtClean="0">
                <a:solidFill>
                  <a:schemeClr val="accent1">
                    <a:lumMod val="20000"/>
                    <a:lumOff val="80000"/>
                  </a:schemeClr>
                </a:solidFill>
              </a:rPr>
              <a:t>Dürre</a:t>
            </a:r>
            <a:endParaRPr lang="en-US" sz="4000" dirty="0">
              <a:solidFill>
                <a:schemeClr val="accent1">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860032" y="116632"/>
            <a:ext cx="3957762" cy="2266375"/>
          </a:xfrm>
          <a:prstGeom prst="rect">
            <a:avLst/>
          </a:prstGeom>
          <a:noFill/>
          <a:ln w="9525">
            <a:noFill/>
            <a:miter lim="800000"/>
            <a:headEnd/>
            <a:tailEnd/>
          </a:ln>
        </p:spPr>
      </p:pic>
      <p:sp>
        <p:nvSpPr>
          <p:cNvPr id="10" name="Textfeld 9"/>
          <p:cNvSpPr txBox="1"/>
          <p:nvPr/>
        </p:nvSpPr>
        <p:spPr>
          <a:xfrm>
            <a:off x="5148064" y="2204864"/>
            <a:ext cx="3456384" cy="461665"/>
          </a:xfrm>
          <a:prstGeom prst="rect">
            <a:avLst/>
          </a:prstGeom>
          <a:noFill/>
        </p:spPr>
        <p:txBody>
          <a:bodyPr wrap="square" rtlCol="0">
            <a:spAutoFit/>
          </a:bodyPr>
          <a:lstStyle/>
          <a:p>
            <a:r>
              <a:rPr lang="en-US" sz="1200" dirty="0" smtClean="0"/>
              <a:t>http://privacyconference2011.org/htmls/adoptedResolutions/2009_Madrid/2009_M1.pdf</a:t>
            </a:r>
            <a:endParaRPr lang="en-US" sz="1200" dirty="0"/>
          </a:p>
        </p:txBody>
      </p:sp>
      <p:pic>
        <p:nvPicPr>
          <p:cNvPr id="10244" name="Picture 4"/>
          <p:cNvPicPr>
            <a:picLocks noChangeAspect="1" noChangeArrowheads="1"/>
          </p:cNvPicPr>
          <p:nvPr/>
        </p:nvPicPr>
        <p:blipFill>
          <a:blip r:embed="rId3" cstate="print"/>
          <a:srcRect/>
          <a:stretch>
            <a:fillRect/>
          </a:stretch>
        </p:blipFill>
        <p:spPr bwMode="auto">
          <a:xfrm>
            <a:off x="611560" y="620688"/>
            <a:ext cx="3827225" cy="936104"/>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415925" y="2690068"/>
            <a:ext cx="8312150" cy="4051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19872" y="2348880"/>
            <a:ext cx="3528392" cy="461665"/>
          </a:xfrm>
          <a:prstGeom prst="rect">
            <a:avLst/>
          </a:prstGeom>
          <a:solidFill>
            <a:schemeClr val="accent1">
              <a:lumMod val="20000"/>
              <a:lumOff val="80000"/>
            </a:schemeClr>
          </a:solidFill>
        </p:spPr>
        <p:txBody>
          <a:bodyPr wrap="square" rtlCol="0">
            <a:spAutoFit/>
          </a:bodyPr>
          <a:lstStyle/>
          <a:p>
            <a:pPr algn="ctr"/>
            <a:r>
              <a:rPr lang="en-US" sz="2400" b="1" dirty="0" err="1" smtClean="0">
                <a:solidFill>
                  <a:srgbClr val="002060"/>
                </a:solidFill>
              </a:rPr>
              <a:t>Regelt</a:t>
            </a:r>
            <a:r>
              <a:rPr lang="en-US" sz="2400" b="1" dirty="0" smtClean="0">
                <a:solidFill>
                  <a:srgbClr val="002060"/>
                </a:solidFill>
              </a:rPr>
              <a:t> </a:t>
            </a:r>
            <a:r>
              <a:rPr lang="en-US" sz="2400" b="1" dirty="0" err="1" smtClean="0">
                <a:solidFill>
                  <a:srgbClr val="002060"/>
                </a:solidFill>
              </a:rPr>
              <a:t>es</a:t>
            </a:r>
            <a:r>
              <a:rPr lang="en-US" sz="2400" b="1" dirty="0" smtClean="0">
                <a:solidFill>
                  <a:srgbClr val="002060"/>
                </a:solidFill>
              </a:rPr>
              <a:t> </a:t>
            </a:r>
            <a:r>
              <a:rPr lang="en-US" sz="2400" b="1" dirty="0" err="1" smtClean="0">
                <a:solidFill>
                  <a:srgbClr val="002060"/>
                </a:solidFill>
              </a:rPr>
              <a:t>der</a:t>
            </a:r>
            <a:r>
              <a:rPr lang="en-US" sz="2400" b="1" dirty="0" smtClean="0">
                <a:solidFill>
                  <a:srgbClr val="002060"/>
                </a:solidFill>
              </a:rPr>
              <a:t> </a:t>
            </a:r>
            <a:r>
              <a:rPr lang="en-US" sz="2400" b="1" dirty="0" err="1" smtClean="0">
                <a:solidFill>
                  <a:srgbClr val="002060"/>
                </a:solidFill>
              </a:rPr>
              <a:t>Markt</a:t>
            </a:r>
            <a:r>
              <a:rPr lang="en-US" sz="2400" b="1" dirty="0" smtClean="0">
                <a:solidFill>
                  <a:srgbClr val="002060"/>
                </a:solidFill>
              </a:rPr>
              <a:t>?</a:t>
            </a:r>
            <a:endParaRPr lang="en-US" sz="24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 rechteckige Legende 4"/>
          <p:cNvSpPr/>
          <p:nvPr/>
        </p:nvSpPr>
        <p:spPr>
          <a:xfrm>
            <a:off x="395536" y="332656"/>
            <a:ext cx="2376264" cy="1440160"/>
          </a:xfrm>
          <a:prstGeom prst="wedgeRoundRectCallout">
            <a:avLst>
              <a:gd name="adj1" fmla="val 128774"/>
              <a:gd name="adj2" fmla="val 139048"/>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rgbClr val="002060"/>
                </a:solidFill>
              </a:rPr>
              <a:t>Privacy </a:t>
            </a:r>
            <a:r>
              <a:rPr lang="de-DE" dirty="0" err="1" smtClean="0">
                <a:solidFill>
                  <a:srgbClr val="002060"/>
                </a:solidFill>
              </a:rPr>
              <a:t>no</a:t>
            </a:r>
            <a:r>
              <a:rPr lang="de-DE" dirty="0" smtClean="0">
                <a:solidFill>
                  <a:srgbClr val="002060"/>
                </a:solidFill>
              </a:rPr>
              <a:t> </a:t>
            </a:r>
            <a:r>
              <a:rPr lang="de-DE" dirty="0" err="1" smtClean="0">
                <a:solidFill>
                  <a:srgbClr val="002060"/>
                </a:solidFill>
              </a:rPr>
              <a:t>longer</a:t>
            </a:r>
            <a:r>
              <a:rPr lang="de-DE" dirty="0" smtClean="0">
                <a:solidFill>
                  <a:srgbClr val="002060"/>
                </a:solidFill>
              </a:rPr>
              <a:t> a "</a:t>
            </a:r>
            <a:r>
              <a:rPr lang="de-DE" dirty="0" err="1" smtClean="0">
                <a:solidFill>
                  <a:srgbClr val="002060"/>
                </a:solidFill>
              </a:rPr>
              <a:t>social</a:t>
            </a:r>
            <a:r>
              <a:rPr lang="de-DE" dirty="0" smtClean="0">
                <a:solidFill>
                  <a:srgbClr val="002060"/>
                </a:solidFill>
              </a:rPr>
              <a:t> norm"</a:t>
            </a:r>
            <a:endParaRPr lang="en-US" dirty="0">
              <a:solidFill>
                <a:srgbClr val="002060"/>
              </a:solidFill>
            </a:endParaRPr>
          </a:p>
        </p:txBody>
      </p:sp>
      <p:sp>
        <p:nvSpPr>
          <p:cNvPr id="6" name="Abgerundete rechteckige Legende 5"/>
          <p:cNvSpPr/>
          <p:nvPr/>
        </p:nvSpPr>
        <p:spPr>
          <a:xfrm>
            <a:off x="251520" y="2492896"/>
            <a:ext cx="2592288" cy="2808312"/>
          </a:xfrm>
          <a:prstGeom prst="wedgeRoundRectCallout">
            <a:avLst>
              <a:gd name="adj1" fmla="val 118944"/>
              <a:gd name="adj2" fmla="val -23922"/>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People have really gotten comfortable not only sharing more information and different kinds, but more openly and with more people</a:t>
            </a:r>
            <a:endParaRPr lang="en-US" dirty="0">
              <a:solidFill>
                <a:srgbClr val="002060"/>
              </a:solidFill>
            </a:endParaRPr>
          </a:p>
        </p:txBody>
      </p:sp>
      <p:sp>
        <p:nvSpPr>
          <p:cNvPr id="7" name="Abgerundete rechteckige Legende 6"/>
          <p:cNvSpPr/>
          <p:nvPr/>
        </p:nvSpPr>
        <p:spPr>
          <a:xfrm>
            <a:off x="611560" y="5661248"/>
            <a:ext cx="2592288" cy="783468"/>
          </a:xfrm>
          <a:prstGeom prst="wedgeRoundRectCallout">
            <a:avLst>
              <a:gd name="adj1" fmla="val 106747"/>
              <a:gd name="adj2" fmla="val -332609"/>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That social norm is just something that has evolved over time.</a:t>
            </a:r>
            <a:endParaRPr lang="en-US" dirty="0">
              <a:solidFill>
                <a:srgbClr val="002060"/>
              </a:solidFill>
            </a:endParaRPr>
          </a:p>
        </p:txBody>
      </p:sp>
      <p:grpSp>
        <p:nvGrpSpPr>
          <p:cNvPr id="9" name="Gruppieren 8"/>
          <p:cNvGrpSpPr/>
          <p:nvPr/>
        </p:nvGrpSpPr>
        <p:grpSpPr>
          <a:xfrm>
            <a:off x="2987824" y="1124744"/>
            <a:ext cx="5947623" cy="5389567"/>
            <a:chOff x="2987824" y="1124744"/>
            <a:chExt cx="5947623" cy="5389567"/>
          </a:xfrm>
        </p:grpSpPr>
        <p:pic>
          <p:nvPicPr>
            <p:cNvPr id="2050" name="Picture 2"/>
            <p:cNvPicPr>
              <a:picLocks noChangeAspect="1" noChangeArrowheads="1"/>
            </p:cNvPicPr>
            <p:nvPr/>
          </p:nvPicPr>
          <p:blipFill>
            <a:blip r:embed="rId3" cstate="print"/>
            <a:srcRect/>
            <a:stretch>
              <a:fillRect/>
            </a:stretch>
          </p:blipFill>
          <p:spPr bwMode="auto">
            <a:xfrm>
              <a:off x="2987824" y="1124744"/>
              <a:ext cx="5947623" cy="3960440"/>
            </a:xfrm>
            <a:prstGeom prst="rect">
              <a:avLst/>
            </a:prstGeom>
            <a:noFill/>
            <a:ln w="9525">
              <a:noFill/>
              <a:miter lim="800000"/>
              <a:headEnd/>
              <a:tailEnd/>
            </a:ln>
          </p:spPr>
        </p:pic>
        <p:sp>
          <p:nvSpPr>
            <p:cNvPr id="3" name="Textfeld 2"/>
            <p:cNvSpPr txBox="1"/>
            <p:nvPr/>
          </p:nvSpPr>
          <p:spPr>
            <a:xfrm>
              <a:off x="3059832" y="5229200"/>
              <a:ext cx="4608512" cy="276999"/>
            </a:xfrm>
            <a:prstGeom prst="rect">
              <a:avLst/>
            </a:prstGeom>
            <a:noFill/>
          </p:spPr>
          <p:txBody>
            <a:bodyPr wrap="square" rtlCol="0">
              <a:spAutoFit/>
            </a:bodyPr>
            <a:lstStyle/>
            <a:p>
              <a:r>
                <a:rPr lang="en-US" sz="1200" dirty="0" smtClean="0"/>
                <a:t>Photograph: Eric </a:t>
              </a:r>
              <a:r>
                <a:rPr lang="en-US" sz="1200" dirty="0" err="1" smtClean="0"/>
                <a:t>Risberg</a:t>
              </a:r>
              <a:r>
                <a:rPr lang="en-US" sz="1200" dirty="0" smtClean="0"/>
                <a:t>/AP Eric </a:t>
              </a:r>
              <a:r>
                <a:rPr lang="en-US" sz="1200" dirty="0" err="1" smtClean="0"/>
                <a:t>Risberg</a:t>
              </a:r>
              <a:r>
                <a:rPr lang="en-US" sz="1200" dirty="0" smtClean="0"/>
                <a:t>/ASSOCIATED PRESS </a:t>
              </a:r>
              <a:endParaRPr lang="en-US" sz="1200" dirty="0"/>
            </a:p>
          </p:txBody>
        </p:sp>
        <p:sp>
          <p:nvSpPr>
            <p:cNvPr id="8" name="Textfeld 7"/>
            <p:cNvSpPr txBox="1"/>
            <p:nvPr/>
          </p:nvSpPr>
          <p:spPr>
            <a:xfrm>
              <a:off x="3419872" y="6237312"/>
              <a:ext cx="4968552" cy="276999"/>
            </a:xfrm>
            <a:prstGeom prst="rect">
              <a:avLst/>
            </a:prstGeom>
            <a:noFill/>
          </p:spPr>
          <p:txBody>
            <a:bodyPr wrap="square" rtlCol="0">
              <a:spAutoFit/>
            </a:bodyPr>
            <a:lstStyle/>
            <a:p>
              <a:r>
                <a:rPr lang="en-US" sz="1200" dirty="0" smtClean="0"/>
                <a:t>http://www.theguardian.com/technology/2010/jan/11/facebook-privacy</a:t>
              </a:r>
              <a:endParaRPr lang="en-US" sz="12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11560" y="6021288"/>
            <a:ext cx="7560840" cy="369332"/>
          </a:xfrm>
          <a:prstGeom prst="rect">
            <a:avLst/>
          </a:prstGeom>
          <a:noFill/>
        </p:spPr>
        <p:txBody>
          <a:bodyPr wrap="square" rtlCol="0">
            <a:spAutoFit/>
          </a:bodyPr>
          <a:lstStyle/>
          <a:p>
            <a:r>
              <a:rPr lang="en-US" dirty="0" err="1" smtClean="0"/>
              <a:t>Vor</a:t>
            </a:r>
            <a:r>
              <a:rPr lang="en-US" dirty="0" smtClean="0"/>
              <a:t> </a:t>
            </a:r>
            <a:r>
              <a:rPr lang="en-US" dirty="0" err="1" smtClean="0"/>
              <a:t>dem</a:t>
            </a:r>
            <a:r>
              <a:rPr lang="en-US" dirty="0" smtClean="0"/>
              <a:t> Wiener </a:t>
            </a:r>
            <a:r>
              <a:rPr lang="en-US" dirty="0" err="1" smtClean="0"/>
              <a:t>Landgericht</a:t>
            </a:r>
            <a:r>
              <a:rPr lang="en-US" dirty="0" smtClean="0"/>
              <a:t> </a:t>
            </a:r>
            <a:r>
              <a:rPr lang="en-US" dirty="0" err="1" smtClean="0"/>
              <a:t>im</a:t>
            </a:r>
            <a:r>
              <a:rPr lang="en-US" dirty="0" smtClean="0"/>
              <a:t> </a:t>
            </a:r>
            <a:r>
              <a:rPr lang="en-US" dirty="0" err="1" smtClean="0"/>
              <a:t>Juli</a:t>
            </a:r>
            <a:r>
              <a:rPr lang="en-US" dirty="0" smtClean="0"/>
              <a:t> 2015 </a:t>
            </a:r>
            <a:r>
              <a:rPr lang="en-US" dirty="0" err="1" smtClean="0"/>
              <a:t>noch</a:t>
            </a:r>
            <a:r>
              <a:rPr lang="en-US" dirty="0" smtClean="0"/>
              <a:t> </a:t>
            </a:r>
            <a:r>
              <a:rPr lang="en-US" dirty="0" err="1" smtClean="0"/>
              <a:t>abgewiesen</a:t>
            </a:r>
            <a:endParaRPr lang="en-US" dirty="0"/>
          </a:p>
        </p:txBody>
      </p:sp>
      <p:grpSp>
        <p:nvGrpSpPr>
          <p:cNvPr id="8" name="Gruppieren 7"/>
          <p:cNvGrpSpPr/>
          <p:nvPr/>
        </p:nvGrpSpPr>
        <p:grpSpPr>
          <a:xfrm>
            <a:off x="467544" y="692696"/>
            <a:ext cx="8286750" cy="4597479"/>
            <a:chOff x="467544" y="692696"/>
            <a:chExt cx="8286750" cy="4597479"/>
          </a:xfrm>
        </p:grpSpPr>
        <p:pic>
          <p:nvPicPr>
            <p:cNvPr id="1026" name="Picture 2"/>
            <p:cNvPicPr>
              <a:picLocks noChangeAspect="1" noChangeArrowheads="1"/>
            </p:cNvPicPr>
            <p:nvPr/>
          </p:nvPicPr>
          <p:blipFill>
            <a:blip r:embed="rId2" cstate="print"/>
            <a:srcRect/>
            <a:stretch>
              <a:fillRect/>
            </a:stretch>
          </p:blipFill>
          <p:spPr bwMode="auto">
            <a:xfrm>
              <a:off x="467544" y="692696"/>
              <a:ext cx="8286750" cy="4254500"/>
            </a:xfrm>
            <a:prstGeom prst="rect">
              <a:avLst/>
            </a:prstGeom>
            <a:noFill/>
            <a:ln w="9525">
              <a:noFill/>
              <a:miter lim="800000"/>
              <a:headEnd/>
              <a:tailEnd/>
            </a:ln>
          </p:spPr>
        </p:pic>
        <p:sp>
          <p:nvSpPr>
            <p:cNvPr id="7" name="Textfeld 6"/>
            <p:cNvSpPr txBox="1"/>
            <p:nvPr/>
          </p:nvSpPr>
          <p:spPr>
            <a:xfrm>
              <a:off x="539552" y="5013176"/>
              <a:ext cx="8208912" cy="276999"/>
            </a:xfrm>
            <a:prstGeom prst="rect">
              <a:avLst/>
            </a:prstGeom>
            <a:noFill/>
          </p:spPr>
          <p:txBody>
            <a:bodyPr wrap="square" rtlCol="0">
              <a:spAutoFit/>
            </a:bodyPr>
            <a:lstStyle/>
            <a:p>
              <a:r>
                <a:rPr lang="en-US" sz="1200" dirty="0" smtClean="0"/>
                <a:t>http://www.spiegel.de/netzwelt/netzpolitik/facebook-versus-max-schrems-aktivist-zieht-vor-eugh-a-1025129.html</a:t>
              </a:r>
              <a:endParaRPr lang="en-US" sz="1200" dirty="0"/>
            </a:p>
          </p:txBody>
        </p:sp>
      </p:grpSp>
      <p:sp>
        <p:nvSpPr>
          <p:cNvPr id="4" name="Textfeld 3"/>
          <p:cNvSpPr txBox="1"/>
          <p:nvPr/>
        </p:nvSpPr>
        <p:spPr>
          <a:xfrm>
            <a:off x="6156176" y="188640"/>
            <a:ext cx="2592288" cy="646331"/>
          </a:xfrm>
          <a:prstGeom prst="rect">
            <a:avLst/>
          </a:prstGeom>
          <a:noFill/>
        </p:spPr>
        <p:txBody>
          <a:bodyPr wrap="square" rtlCol="0">
            <a:spAutoFit/>
          </a:bodyPr>
          <a:lstStyle/>
          <a:p>
            <a:r>
              <a:rPr lang="de-DE" dirty="0" smtClean="0"/>
              <a:t>Spiegel Online</a:t>
            </a:r>
            <a:br>
              <a:rPr lang="de-DE" dirty="0" smtClean="0"/>
            </a:br>
            <a:r>
              <a:rPr lang="de-DE" dirty="0" smtClean="0"/>
              <a:t>Dienstag, 24.03.2015</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467544" y="188640"/>
            <a:ext cx="8496944" cy="4254500"/>
            <a:chOff x="467544" y="188640"/>
            <a:chExt cx="8496944" cy="4254500"/>
          </a:xfrm>
        </p:grpSpPr>
        <p:pic>
          <p:nvPicPr>
            <p:cNvPr id="1026" name="Picture 2"/>
            <p:cNvPicPr>
              <a:picLocks noChangeAspect="1" noChangeArrowheads="1"/>
            </p:cNvPicPr>
            <p:nvPr/>
          </p:nvPicPr>
          <p:blipFill>
            <a:blip r:embed="rId2" cstate="print"/>
            <a:srcRect/>
            <a:stretch>
              <a:fillRect/>
            </a:stretch>
          </p:blipFill>
          <p:spPr bwMode="auto">
            <a:xfrm>
              <a:off x="467544" y="188640"/>
              <a:ext cx="8286750" cy="4254500"/>
            </a:xfrm>
            <a:prstGeom prst="rect">
              <a:avLst/>
            </a:prstGeom>
            <a:noFill/>
            <a:ln w="9525">
              <a:noFill/>
              <a:miter lim="800000"/>
              <a:headEnd/>
              <a:tailEnd/>
            </a:ln>
          </p:spPr>
        </p:pic>
        <p:sp>
          <p:nvSpPr>
            <p:cNvPr id="4" name="Textfeld 3"/>
            <p:cNvSpPr txBox="1"/>
            <p:nvPr/>
          </p:nvSpPr>
          <p:spPr>
            <a:xfrm>
              <a:off x="6372200" y="692696"/>
              <a:ext cx="2592288" cy="369332"/>
            </a:xfrm>
            <a:prstGeom prst="rect">
              <a:avLst/>
            </a:prstGeom>
            <a:noFill/>
          </p:spPr>
          <p:txBody>
            <a:bodyPr wrap="square" rtlCol="0">
              <a:spAutoFit/>
            </a:bodyPr>
            <a:lstStyle/>
            <a:p>
              <a:r>
                <a:rPr lang="de-DE" dirty="0" smtClean="0"/>
                <a:t>Dienstag, 24.03.2015</a:t>
              </a:r>
              <a:endParaRPr lang="en-US" dirty="0"/>
            </a:p>
          </p:txBody>
        </p:sp>
      </p:grpSp>
      <p:pic>
        <p:nvPicPr>
          <p:cNvPr id="70658" name="Picture 2"/>
          <p:cNvPicPr>
            <a:picLocks noChangeAspect="1" noChangeArrowheads="1"/>
          </p:cNvPicPr>
          <p:nvPr/>
        </p:nvPicPr>
        <p:blipFill>
          <a:blip r:embed="rId3" cstate="print"/>
          <a:srcRect/>
          <a:stretch>
            <a:fillRect/>
          </a:stretch>
        </p:blipFill>
        <p:spPr bwMode="auto">
          <a:xfrm>
            <a:off x="323528" y="1052736"/>
            <a:ext cx="8424936" cy="4676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nvPicPr>
        <p:blipFill>
          <a:blip r:embed="rId2" cstate="print"/>
          <a:srcRect/>
          <a:stretch>
            <a:fillRect/>
          </a:stretch>
        </p:blipFill>
        <p:spPr bwMode="auto">
          <a:xfrm>
            <a:off x="251520" y="1484784"/>
            <a:ext cx="6768752" cy="2705100"/>
          </a:xfrm>
          <a:prstGeom prst="rect">
            <a:avLst/>
          </a:prstGeom>
          <a:noFill/>
          <a:ln w="9525">
            <a:noFill/>
            <a:miter lim="800000"/>
            <a:headEnd/>
            <a:tailEnd/>
          </a:ln>
        </p:spPr>
      </p:pic>
      <p:sp>
        <p:nvSpPr>
          <p:cNvPr id="8" name="Textfeld 7"/>
          <p:cNvSpPr txBox="1"/>
          <p:nvPr/>
        </p:nvSpPr>
        <p:spPr>
          <a:xfrm>
            <a:off x="395536" y="5661248"/>
            <a:ext cx="8136904" cy="523220"/>
          </a:xfrm>
          <a:prstGeom prst="rect">
            <a:avLst/>
          </a:prstGeom>
          <a:noFill/>
        </p:spPr>
        <p:txBody>
          <a:bodyPr wrap="square" rtlCol="0">
            <a:spAutoFit/>
          </a:bodyPr>
          <a:lstStyle/>
          <a:p>
            <a:r>
              <a:rPr lang="en-US" sz="1400" dirty="0" smtClean="0"/>
              <a:t>http://www.faz.net/aktuell/feuilleton/medien/facebook-gutachten-des-eugh-leitet-zeitenwende-ein-13819102.html</a:t>
            </a:r>
            <a:endParaRPr lang="en-US" sz="1400" dirty="0"/>
          </a:p>
        </p:txBody>
      </p:sp>
      <p:pic>
        <p:nvPicPr>
          <p:cNvPr id="83970" name="Picture 2"/>
          <p:cNvPicPr>
            <a:picLocks noChangeAspect="1" noChangeArrowheads="1"/>
          </p:cNvPicPr>
          <p:nvPr/>
        </p:nvPicPr>
        <p:blipFill>
          <a:blip r:embed="rId3" cstate="print"/>
          <a:srcRect/>
          <a:stretch>
            <a:fillRect/>
          </a:stretch>
        </p:blipFill>
        <p:spPr bwMode="auto">
          <a:xfrm>
            <a:off x="5724128" y="548680"/>
            <a:ext cx="3114675" cy="1314450"/>
          </a:xfrm>
          <a:prstGeom prst="rect">
            <a:avLst/>
          </a:prstGeom>
          <a:noFill/>
          <a:ln w="9525">
            <a:noFill/>
            <a:miter lim="800000"/>
            <a:headEnd/>
            <a:tailEnd/>
          </a:ln>
        </p:spPr>
      </p:pic>
      <p:sp>
        <p:nvSpPr>
          <p:cNvPr id="9" name="Textfeld 8"/>
          <p:cNvSpPr txBox="1"/>
          <p:nvPr/>
        </p:nvSpPr>
        <p:spPr>
          <a:xfrm>
            <a:off x="251520" y="4437112"/>
            <a:ext cx="7848872" cy="1200329"/>
          </a:xfrm>
          <a:prstGeom prst="rect">
            <a:avLst/>
          </a:prstGeom>
          <a:noFill/>
        </p:spPr>
        <p:txBody>
          <a:bodyPr wrap="square" rtlCol="0">
            <a:spAutoFit/>
          </a:bodyPr>
          <a:lstStyle/>
          <a:p>
            <a:r>
              <a:rPr lang="de-DE" dirty="0" smtClean="0"/>
              <a:t>„Server in den Vereinigten Staaten, sagt Bot, seien für die Daten von EU-Bürgern kein „sicherer Hafen“. Sie seien nicht sicher vor dem Zugriff der Geheimdienste und dürften dort folglich nicht gelagert werden. Der „Safe Harbor“-Status, der amerikanischen Unternehmen zugebilligt werde, sei gegenstandslos.“</a:t>
            </a:r>
            <a:endParaRPr lang="en-US" dirty="0"/>
          </a:p>
        </p:txBody>
      </p:sp>
      <p:sp>
        <p:nvSpPr>
          <p:cNvPr id="2" name="Textfeld 1"/>
          <p:cNvSpPr txBox="1"/>
          <p:nvPr/>
        </p:nvSpPr>
        <p:spPr>
          <a:xfrm>
            <a:off x="467544" y="6165304"/>
            <a:ext cx="6192688" cy="461665"/>
          </a:xfrm>
          <a:prstGeom prst="rect">
            <a:avLst/>
          </a:prstGeom>
          <a:noFill/>
        </p:spPr>
        <p:txBody>
          <a:bodyPr wrap="square" rtlCol="0">
            <a:spAutoFit/>
          </a:bodyPr>
          <a:lstStyle/>
          <a:p>
            <a:r>
              <a:rPr lang="de-DE" sz="1200" dirty="0" smtClean="0"/>
              <a:t>So auch jetzt das Urteil des </a:t>
            </a:r>
            <a:r>
              <a:rPr lang="de-DE" sz="1200" smtClean="0"/>
              <a:t>EuGH</a:t>
            </a:r>
            <a:r>
              <a:rPr lang="de-DE" sz="1200" dirty="0" smtClean="0"/>
              <a:t> vom 5.10http</a:t>
            </a:r>
            <a:r>
              <a:rPr lang="de-DE" sz="1200" dirty="0"/>
              <a:t>://</a:t>
            </a:r>
            <a:r>
              <a:rPr lang="de-DE" sz="1200" dirty="0" err="1"/>
              <a:t>www.spiegel.de</a:t>
            </a:r>
            <a:r>
              <a:rPr lang="de-DE" sz="1200" dirty="0"/>
              <a:t>/</a:t>
            </a:r>
            <a:r>
              <a:rPr lang="de-DE" sz="1200" dirty="0" err="1"/>
              <a:t>netzwelt</a:t>
            </a:r>
            <a:r>
              <a:rPr lang="de-DE" sz="1200" dirty="0"/>
              <a:t>/</a:t>
            </a:r>
            <a:r>
              <a:rPr lang="de-DE" sz="1200" dirty="0" err="1"/>
              <a:t>netzpolitik</a:t>
            </a:r>
            <a:r>
              <a:rPr lang="de-DE" sz="1200" dirty="0"/>
              <a:t>/europaeischer-gerichtshof-erklaert-safe-harbor-abkommen-fuer-ungueltig-a-1056366.html</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Bildergebnis für amazon privacy pol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Bildergebnis für amazon privacy pol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srcRect/>
          <a:stretch>
            <a:fillRect/>
          </a:stretch>
        </p:blipFill>
        <p:spPr bwMode="auto">
          <a:xfrm>
            <a:off x="100013" y="261938"/>
            <a:ext cx="8942387" cy="6334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Bildergebnis für amazon privacy pol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Bildergebnis für amazon privacy pol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634" name="Picture 2"/>
          <p:cNvPicPr>
            <a:picLocks noChangeAspect="1" noChangeArrowheads="1"/>
          </p:cNvPicPr>
          <p:nvPr/>
        </p:nvPicPr>
        <p:blipFill>
          <a:blip r:embed="rId2" cstate="print"/>
          <a:srcRect/>
          <a:stretch>
            <a:fillRect/>
          </a:stretch>
        </p:blipFill>
        <p:spPr bwMode="auto">
          <a:xfrm>
            <a:off x="152400" y="433388"/>
            <a:ext cx="8837613" cy="5991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5400600" cy="430887"/>
          </a:xfrm>
          <a:prstGeom prst="rect">
            <a:avLst/>
          </a:prstGeom>
          <a:solidFill>
            <a:schemeClr val="accent1">
              <a:lumMod val="20000"/>
              <a:lumOff val="80000"/>
            </a:schemeClr>
          </a:solidFill>
        </p:spPr>
        <p:txBody>
          <a:bodyPr wrap="square" rtlCol="0">
            <a:spAutoFit/>
          </a:bodyPr>
          <a:lstStyle/>
          <a:p>
            <a:pPr algn="ctr"/>
            <a:r>
              <a:rPr lang="de-DE" sz="2200" dirty="0" smtClean="0">
                <a:solidFill>
                  <a:srgbClr val="002060"/>
                </a:solidFill>
              </a:rPr>
              <a:t>Prinzip bisheriger Privatheit-Regulierungen </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907704" y="1052736"/>
            <a:ext cx="3672408" cy="400110"/>
          </a:xfrm>
          <a:prstGeom prst="rect">
            <a:avLst/>
          </a:prstGeom>
          <a:solidFill>
            <a:schemeClr val="accent1">
              <a:lumMod val="20000"/>
              <a:lumOff val="80000"/>
            </a:schemeClr>
          </a:solidFill>
        </p:spPr>
        <p:txBody>
          <a:bodyPr wrap="square" rtlCol="0">
            <a:spAutoFit/>
          </a:bodyPr>
          <a:lstStyle/>
          <a:p>
            <a:pPr algn="ctr"/>
            <a:r>
              <a:rPr lang="de-DE" sz="2000" dirty="0" smtClean="0"/>
              <a:t>“</a:t>
            </a:r>
            <a:r>
              <a:rPr lang="de-DE" sz="2000" dirty="0" err="1" smtClean="0"/>
              <a:t>informed</a:t>
            </a:r>
            <a:r>
              <a:rPr lang="de-DE" sz="2000" dirty="0" smtClean="0"/>
              <a:t> </a:t>
            </a:r>
            <a:r>
              <a:rPr lang="de-DE" sz="2000" dirty="0" err="1" smtClean="0"/>
              <a:t>consent</a:t>
            </a:r>
            <a:r>
              <a:rPr lang="de-DE" sz="2000" dirty="0" smtClean="0"/>
              <a:t> model” (</a:t>
            </a:r>
            <a:r>
              <a:rPr lang="de-DE" sz="2000" dirty="0" err="1" smtClean="0"/>
              <a:t>ICM</a:t>
            </a:r>
            <a:r>
              <a:rPr lang="de-DE" sz="2000" dirty="0" smtClean="0"/>
              <a:t>) </a:t>
            </a:r>
            <a:endParaRPr lang="en-US" sz="2000" dirty="0">
              <a:solidFill>
                <a:srgbClr val="002060"/>
              </a:solidFill>
            </a:endParaRPr>
          </a:p>
        </p:txBody>
      </p:sp>
      <p:sp>
        <p:nvSpPr>
          <p:cNvPr id="7" name="Textfeld 6"/>
          <p:cNvSpPr txBox="1"/>
          <p:nvPr/>
        </p:nvSpPr>
        <p:spPr>
          <a:xfrm>
            <a:off x="611560" y="2348880"/>
            <a:ext cx="7560840" cy="1631216"/>
          </a:xfrm>
          <a:prstGeom prst="rect">
            <a:avLst/>
          </a:prstGeom>
          <a:solidFill>
            <a:schemeClr val="accent1">
              <a:lumMod val="20000"/>
              <a:lumOff val="80000"/>
            </a:schemeClr>
          </a:solidFill>
        </p:spPr>
        <p:txBody>
          <a:bodyPr wrap="square" rtlCol="0">
            <a:spAutoFit/>
          </a:bodyPr>
          <a:lstStyle/>
          <a:p>
            <a:endParaRPr lang="en-US" sz="2000" dirty="0" smtClean="0"/>
          </a:p>
          <a:p>
            <a:r>
              <a:rPr lang="en-US" sz="2000" dirty="0" smtClean="0"/>
              <a:t>“informed consent is necessary to obtain legitimacy and it is sufficient to obtain legitimacy. With informed consent, any information collection and use practice is legitimate. Without it, no information collection and use practice is legitimate.” </a:t>
            </a:r>
            <a:endParaRPr lang="en-US" sz="2000" dirty="0">
              <a:solidFill>
                <a:srgbClr val="002060"/>
              </a:solidFill>
            </a:endParaRPr>
          </a:p>
        </p:txBody>
      </p:sp>
      <p:sp>
        <p:nvSpPr>
          <p:cNvPr id="9" name="Textfeld 8"/>
          <p:cNvSpPr txBox="1"/>
          <p:nvPr/>
        </p:nvSpPr>
        <p:spPr>
          <a:xfrm>
            <a:off x="683568" y="4797152"/>
            <a:ext cx="7560840" cy="400110"/>
          </a:xfrm>
          <a:prstGeom prst="rect">
            <a:avLst/>
          </a:prstGeom>
          <a:solidFill>
            <a:schemeClr val="accent1">
              <a:lumMod val="20000"/>
              <a:lumOff val="80000"/>
            </a:schemeClr>
          </a:solidFill>
        </p:spPr>
        <p:txBody>
          <a:bodyPr wrap="square" rtlCol="0">
            <a:spAutoFit/>
          </a:bodyPr>
          <a:lstStyle/>
          <a:p>
            <a:pPr algn="ctr"/>
            <a:r>
              <a:rPr lang="de-DE" sz="2000" dirty="0" smtClean="0"/>
              <a:t>“</a:t>
            </a:r>
            <a:r>
              <a:rPr lang="de-DE" sz="2000" dirty="0" err="1" smtClean="0"/>
              <a:t>Informed</a:t>
            </a:r>
            <a:r>
              <a:rPr lang="de-DE" sz="2000" dirty="0" smtClean="0"/>
              <a:t> </a:t>
            </a:r>
            <a:r>
              <a:rPr lang="de-DE" sz="2000" dirty="0" err="1" smtClean="0"/>
              <a:t>consent</a:t>
            </a:r>
            <a:r>
              <a:rPr lang="de-DE" sz="2000" dirty="0" smtClean="0"/>
              <a:t> </a:t>
            </a:r>
            <a:r>
              <a:rPr lang="de-DE" sz="2000" dirty="0" err="1" smtClean="0"/>
              <a:t>makes</a:t>
            </a:r>
            <a:r>
              <a:rPr lang="de-DE" sz="2000" dirty="0" smtClean="0"/>
              <a:t> an </a:t>
            </a:r>
            <a:r>
              <a:rPr lang="de-DE" sz="2000" dirty="0" err="1" smtClean="0"/>
              <a:t>information</a:t>
            </a:r>
            <a:r>
              <a:rPr lang="de-DE" sz="2000" dirty="0" smtClean="0"/>
              <a:t> </a:t>
            </a:r>
            <a:r>
              <a:rPr lang="de-DE" sz="2000" dirty="0" err="1" smtClean="0"/>
              <a:t>practice</a:t>
            </a:r>
            <a:r>
              <a:rPr lang="de-DE" sz="2000" dirty="0" smtClean="0"/>
              <a:t> </a:t>
            </a:r>
            <a:r>
              <a:rPr lang="de-DE" sz="2000" dirty="0" err="1" smtClean="0"/>
              <a:t>legitimate</a:t>
            </a:r>
            <a:r>
              <a:rPr lang="de-DE" sz="2000" dirty="0" smtClean="0"/>
              <a:t>.” (10) ) </a:t>
            </a:r>
            <a:endParaRPr lang="en-US" sz="2000" dirty="0">
              <a:solidFill>
                <a:srgbClr val="002060"/>
              </a:solidFill>
            </a:endParaRPr>
          </a:p>
        </p:txBody>
      </p:sp>
      <p:sp>
        <p:nvSpPr>
          <p:cNvPr id="10" name="Textfeld 9"/>
          <p:cNvSpPr txBox="1"/>
          <p:nvPr/>
        </p:nvSpPr>
        <p:spPr>
          <a:xfrm>
            <a:off x="683568" y="6211669"/>
            <a:ext cx="7848872" cy="646331"/>
          </a:xfrm>
          <a:prstGeom prst="rect">
            <a:avLst/>
          </a:prstGeom>
          <a:noFill/>
        </p:spPr>
        <p:txBody>
          <a:bodyPr wrap="square" rtlCol="0">
            <a:spAutoFit/>
          </a:bodyPr>
          <a:lstStyle/>
          <a:p>
            <a:r>
              <a:rPr lang="en-US" sz="1200" dirty="0" smtClean="0"/>
              <a:t>Mark </a:t>
            </a:r>
            <a:r>
              <a:rPr lang="en-US" sz="1200" dirty="0" err="1" smtClean="0"/>
              <a:t>MacCarthy</a:t>
            </a:r>
            <a:r>
              <a:rPr lang="en-US" sz="1200" dirty="0" smtClean="0"/>
              <a:t>. "New Directions in Privacy: Disclosure, Unfairness and  Externalities.“  </a:t>
            </a:r>
            <a:r>
              <a:rPr lang="en-US" sz="1200" dirty="0" smtClean="0">
                <a:hlinkClick r:id="rId2"/>
              </a:rPr>
              <a:t>http://www18.georgetown.edu/data/people/maccartm/publication-66520.pdf</a:t>
            </a:r>
            <a:r>
              <a:rPr lang="en-US" sz="1200" dirty="0" smtClean="0"/>
              <a:t>  I I/S:  A Journal of Law and Policy for the Information Society 6.3 (2011): 425-512. </a:t>
            </a:r>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6192688" cy="430887"/>
          </a:xfrm>
          <a:prstGeom prst="rect">
            <a:avLst/>
          </a:prstGeom>
          <a:solidFill>
            <a:schemeClr val="accent1">
              <a:lumMod val="20000"/>
              <a:lumOff val="80000"/>
            </a:schemeClr>
          </a:solidFill>
        </p:spPr>
        <p:txBody>
          <a:bodyPr wrap="square" rtlCol="0">
            <a:spAutoFit/>
          </a:bodyPr>
          <a:lstStyle/>
          <a:p>
            <a:pPr algn="ctr"/>
            <a:r>
              <a:rPr lang="de-DE" sz="2200" dirty="0" smtClean="0"/>
              <a:t>Ohne IC ist keine Verwendung der Daten legitim.</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907704" y="1052736"/>
            <a:ext cx="3672408" cy="400110"/>
          </a:xfrm>
          <a:prstGeom prst="rect">
            <a:avLst/>
          </a:prstGeom>
          <a:solidFill>
            <a:schemeClr val="accent1">
              <a:lumMod val="20000"/>
              <a:lumOff val="80000"/>
            </a:schemeClr>
          </a:solidFill>
        </p:spPr>
        <p:txBody>
          <a:bodyPr wrap="square" rtlCol="0">
            <a:spAutoFit/>
          </a:bodyPr>
          <a:lstStyle/>
          <a:p>
            <a:pPr algn="ctr"/>
            <a:r>
              <a:rPr lang="de-DE" sz="2000" dirty="0" smtClean="0"/>
              <a:t>Beispiel für </a:t>
            </a:r>
            <a:r>
              <a:rPr lang="de-DE" sz="2000" dirty="0" err="1" smtClean="0"/>
              <a:t>Privatheistgarantie</a:t>
            </a:r>
            <a:r>
              <a:rPr lang="de-DE" sz="2000" dirty="0" smtClean="0"/>
              <a:t> </a:t>
            </a:r>
            <a:endParaRPr lang="en-US" sz="2000" dirty="0">
              <a:solidFill>
                <a:srgbClr val="002060"/>
              </a:solidFill>
            </a:endParaRPr>
          </a:p>
        </p:txBody>
      </p:sp>
      <p:sp>
        <p:nvSpPr>
          <p:cNvPr id="6" name="Textfeld 5"/>
          <p:cNvSpPr txBox="1"/>
          <p:nvPr/>
        </p:nvSpPr>
        <p:spPr>
          <a:xfrm>
            <a:off x="1907704" y="1700808"/>
            <a:ext cx="6336704" cy="400110"/>
          </a:xfrm>
          <a:prstGeom prst="rect">
            <a:avLst/>
          </a:prstGeom>
          <a:solidFill>
            <a:schemeClr val="accent1">
              <a:lumMod val="20000"/>
              <a:lumOff val="80000"/>
            </a:schemeClr>
          </a:solidFill>
        </p:spPr>
        <p:txBody>
          <a:bodyPr wrap="square" rtlCol="0">
            <a:spAutoFit/>
          </a:bodyPr>
          <a:lstStyle/>
          <a:p>
            <a:pPr algn="ctr"/>
            <a:r>
              <a:rPr lang="en-US" sz="2000" dirty="0" smtClean="0"/>
              <a:t>U.S. Department of Health, Education and Welfare (HEW) </a:t>
            </a:r>
            <a:endParaRPr lang="en-US" sz="2000" dirty="0">
              <a:solidFill>
                <a:srgbClr val="002060"/>
              </a:solidFill>
            </a:endParaRPr>
          </a:p>
        </p:txBody>
      </p:sp>
      <p:sp>
        <p:nvSpPr>
          <p:cNvPr id="7" name="Textfeld 6"/>
          <p:cNvSpPr txBox="1"/>
          <p:nvPr/>
        </p:nvSpPr>
        <p:spPr>
          <a:xfrm>
            <a:off x="611560" y="2348880"/>
            <a:ext cx="7560840" cy="2246769"/>
          </a:xfrm>
          <a:prstGeom prst="rect">
            <a:avLst/>
          </a:prstGeom>
          <a:solidFill>
            <a:schemeClr val="accent1">
              <a:lumMod val="20000"/>
              <a:lumOff val="80000"/>
            </a:schemeClr>
          </a:solidFill>
        </p:spPr>
        <p:txBody>
          <a:bodyPr wrap="square" rtlCol="0">
            <a:spAutoFit/>
          </a:bodyPr>
          <a:lstStyle/>
          <a:p>
            <a:pPr marL="457200" indent="-457200">
              <a:buAutoNum type="arabicParenR"/>
            </a:pPr>
            <a:r>
              <a:rPr lang="de-DE" sz="2000" dirty="0" smtClean="0"/>
              <a:t>Im Anwendungsbereich oder in einem System darf es kein geheimes Datensammelsystem geben; </a:t>
            </a:r>
          </a:p>
          <a:p>
            <a:pPr marL="457200" indent="-457200">
              <a:buAutoNum type="arabicParenR"/>
            </a:pPr>
            <a:r>
              <a:rPr lang="de-DE" sz="2000" dirty="0" smtClean="0"/>
              <a:t>eine Person </a:t>
            </a:r>
            <a:r>
              <a:rPr lang="de-DE" sz="2000" dirty="0" err="1" smtClean="0"/>
              <a:t>muss</a:t>
            </a:r>
            <a:r>
              <a:rPr lang="de-DE" sz="2000" dirty="0" smtClean="0"/>
              <a:t> in der Lage sein, welche Information über sie im System existiert und für welchen Zweck sie verwendet wird; </a:t>
            </a:r>
          </a:p>
          <a:p>
            <a:pPr marL="457200" indent="-457200">
              <a:buAutoNum type="arabicParenR"/>
            </a:pPr>
            <a:r>
              <a:rPr lang="de-DE" sz="2000" dirty="0" smtClean="0"/>
              <a:t>eine Person </a:t>
            </a:r>
            <a:r>
              <a:rPr lang="de-DE" sz="2000" dirty="0" err="1" smtClean="0"/>
              <a:t>muss</a:t>
            </a:r>
            <a:r>
              <a:rPr lang="de-DE" sz="2000" dirty="0" smtClean="0"/>
              <a:t> verhindern können, </a:t>
            </a:r>
            <a:r>
              <a:rPr lang="de-DE" sz="2000" dirty="0" err="1" smtClean="0"/>
              <a:t>dass</a:t>
            </a:r>
            <a:r>
              <a:rPr lang="de-DE" sz="2000" dirty="0" smtClean="0"/>
              <a:t> Informationen, die sie für einen bestimmten Zweck freigegeben hat, für andere, ihr unbekannte Zwecke verwendet wird. </a:t>
            </a:r>
            <a:endParaRPr lang="en-US" sz="2000" dirty="0">
              <a:solidFill>
                <a:srgbClr val="002060"/>
              </a:solidFill>
            </a:endParaRPr>
          </a:p>
        </p:txBody>
      </p:sp>
      <p:sp>
        <p:nvSpPr>
          <p:cNvPr id="9" name="Textfeld 8"/>
          <p:cNvSpPr txBox="1"/>
          <p:nvPr/>
        </p:nvSpPr>
        <p:spPr>
          <a:xfrm>
            <a:off x="539552" y="4869160"/>
            <a:ext cx="7560840" cy="400110"/>
          </a:xfrm>
          <a:prstGeom prst="rect">
            <a:avLst/>
          </a:prstGeom>
          <a:solidFill>
            <a:schemeClr val="accent1">
              <a:lumMod val="20000"/>
              <a:lumOff val="80000"/>
            </a:schemeClr>
          </a:solidFill>
        </p:spPr>
        <p:txBody>
          <a:bodyPr wrap="square" rtlCol="0">
            <a:spAutoFit/>
          </a:bodyPr>
          <a:lstStyle/>
          <a:p>
            <a:pPr algn="ctr"/>
            <a:r>
              <a:rPr lang="de-DE" sz="2000" dirty="0" smtClean="0"/>
              <a:t>Realisiert meistens durch Offenlegung von „Internet </a:t>
            </a:r>
            <a:r>
              <a:rPr lang="de-DE" sz="2000" dirty="0" err="1" smtClean="0"/>
              <a:t>privacy</a:t>
            </a:r>
            <a:r>
              <a:rPr lang="de-DE" sz="2000" dirty="0" smtClean="0"/>
              <a:t> </a:t>
            </a:r>
            <a:r>
              <a:rPr lang="de-DE" sz="2000" dirty="0" err="1" smtClean="0"/>
              <a:t>policies</a:t>
            </a:r>
            <a:r>
              <a:rPr lang="de-DE" sz="2000" dirty="0" smtClean="0"/>
              <a:t>“. </a:t>
            </a:r>
            <a:endParaRPr lang="en-US" sz="2000" dirty="0">
              <a:solidFill>
                <a:srgbClr val="002060"/>
              </a:solidFill>
            </a:endParaRPr>
          </a:p>
        </p:txBody>
      </p:sp>
      <p:sp>
        <p:nvSpPr>
          <p:cNvPr id="10" name="Textfeld 9"/>
          <p:cNvSpPr txBox="1"/>
          <p:nvPr/>
        </p:nvSpPr>
        <p:spPr>
          <a:xfrm>
            <a:off x="467544" y="6093296"/>
            <a:ext cx="7848872" cy="646331"/>
          </a:xfrm>
          <a:prstGeom prst="rect">
            <a:avLst/>
          </a:prstGeom>
          <a:noFill/>
        </p:spPr>
        <p:txBody>
          <a:bodyPr wrap="square" rtlCol="0">
            <a:spAutoFit/>
          </a:bodyPr>
          <a:lstStyle/>
          <a:p>
            <a:r>
              <a:rPr lang="en-US" sz="1200" dirty="0" smtClean="0"/>
              <a:t>“</a:t>
            </a:r>
            <a:r>
              <a:rPr lang="en-US" sz="1200" dirty="0" err="1" smtClean="0"/>
              <a:t>U.S.DEPT</a:t>
            </a:r>
            <a:r>
              <a:rPr lang="en-US" sz="1200" dirty="0" smtClean="0"/>
              <a:t>. OF HEALTH, EDUC., &amp; WELFARE, REPORT OF THE </a:t>
            </a:r>
            <a:r>
              <a:rPr lang="en-US" sz="1200" dirty="0" err="1" smtClean="0"/>
              <a:t>SEC’Y’S</a:t>
            </a:r>
            <a:r>
              <a:rPr lang="en-US" sz="1200" dirty="0" smtClean="0"/>
              <a:t> ADVISORY COMM. ON AUTOMATED PERSONAL DATA SYS., RECORDS, COMPUTER, AND THE RIGHTS </a:t>
            </a:r>
            <a:r>
              <a:rPr lang="en-US" sz="1200" dirty="0" err="1" smtClean="0"/>
              <a:t>OFCITIZENS</a:t>
            </a:r>
            <a:r>
              <a:rPr lang="en-US" sz="1200" dirty="0" smtClean="0"/>
              <a:t> vii (1973), available at http://aspe.hhs.gov/datacncl/1977privacy/toc.htm.  Cf. </a:t>
            </a:r>
            <a:r>
              <a:rPr lang="en-US" sz="1200" dirty="0" err="1" smtClean="0"/>
              <a:t>aus</a:t>
            </a:r>
            <a:r>
              <a:rPr lang="en-US" sz="1200" dirty="0" smtClean="0"/>
              <a:t> </a:t>
            </a:r>
            <a:r>
              <a:rPr lang="en-US" sz="1200" dirty="0" err="1" smtClean="0"/>
              <a:t>MacCarthy</a:t>
            </a:r>
            <a:r>
              <a:rPr lang="en-US" sz="1200" dirty="0" smtClean="0"/>
              <a:t> FN 21, </a:t>
            </a:r>
            <a:r>
              <a:rPr lang="en-US" sz="1200" dirty="0" err="1" smtClean="0"/>
              <a:t>dort</a:t>
            </a:r>
            <a:r>
              <a:rPr lang="en-US" sz="1200" dirty="0" smtClean="0"/>
              <a:t> </a:t>
            </a:r>
            <a:r>
              <a:rPr lang="en-US" sz="1200" dirty="0" err="1" smtClean="0"/>
              <a:t>weitere</a:t>
            </a:r>
            <a:r>
              <a:rPr lang="en-US" sz="1200" dirty="0" smtClean="0"/>
              <a:t> </a:t>
            </a:r>
            <a:r>
              <a:rPr lang="en-US" sz="1200" dirty="0" err="1" smtClean="0"/>
              <a:t>Belege</a:t>
            </a:r>
            <a:r>
              <a:rPr lang="en-US" sz="1200" dirty="0" smtClean="0"/>
              <a:t> </a:t>
            </a:r>
            <a:r>
              <a:rPr lang="en-US" sz="1200" dirty="0" err="1" smtClean="0"/>
              <a:t>für</a:t>
            </a:r>
            <a:r>
              <a:rPr lang="en-US" sz="1200" dirty="0" smtClean="0"/>
              <a:t> P-</a:t>
            </a:r>
            <a:r>
              <a:rPr lang="en-US" sz="1200" dirty="0" err="1" smtClean="0"/>
              <a:t>Garantien</a:t>
            </a:r>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116632"/>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AutoShape 5"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AutoShape 9"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C:\0RK-Bilder\Bildband-Artauds\Dans-le-Var082015-final-02092015_mcf-Dateien\04-1.jpeg"/>
          <p:cNvPicPr>
            <a:picLocks noChangeAspect="1" noChangeArrowheads="1"/>
          </p:cNvPicPr>
          <p:nvPr/>
        </p:nvPicPr>
        <p:blipFill>
          <a:blip r:embed="rId2" cstate="print"/>
          <a:srcRect/>
          <a:stretch>
            <a:fillRect/>
          </a:stretch>
        </p:blipFill>
        <p:spPr bwMode="auto">
          <a:xfrm>
            <a:off x="755576" y="980728"/>
            <a:ext cx="7444856" cy="5616624"/>
          </a:xfrm>
          <a:prstGeom prst="rect">
            <a:avLst/>
          </a:prstGeom>
          <a:noFill/>
        </p:spPr>
      </p:pic>
      <p:sp>
        <p:nvSpPr>
          <p:cNvPr id="11" name="Textfeld 10"/>
          <p:cNvSpPr txBox="1"/>
          <p:nvPr/>
        </p:nvSpPr>
        <p:spPr>
          <a:xfrm>
            <a:off x="251520" y="188640"/>
            <a:ext cx="3384376" cy="584775"/>
          </a:xfrm>
          <a:prstGeom prst="rect">
            <a:avLst/>
          </a:prstGeom>
          <a:solidFill>
            <a:srgbClr val="002060"/>
          </a:solidFill>
        </p:spPr>
        <p:txBody>
          <a:bodyPr wrap="square" rtlCol="0">
            <a:spAutoFit/>
          </a:bodyPr>
          <a:lstStyle/>
          <a:p>
            <a:pPr algn="ctr"/>
            <a:r>
              <a:rPr lang="en-US" sz="3200" dirty="0" err="1" smtClean="0">
                <a:solidFill>
                  <a:schemeClr val="accent1">
                    <a:lumMod val="20000"/>
                    <a:lumOff val="80000"/>
                  </a:schemeClr>
                </a:solidFill>
              </a:rPr>
              <a:t>politisch</a:t>
            </a:r>
            <a:r>
              <a:rPr lang="en-US" sz="3200" dirty="0" smtClean="0">
                <a:solidFill>
                  <a:schemeClr val="accent1">
                    <a:lumMod val="20000"/>
                    <a:lumOff val="80000"/>
                  </a:schemeClr>
                </a:solidFill>
              </a:rPr>
              <a:t> </a:t>
            </a:r>
            <a:r>
              <a:rPr lang="en-US" sz="3200" dirty="0" err="1" smtClean="0">
                <a:solidFill>
                  <a:schemeClr val="accent1">
                    <a:lumMod val="20000"/>
                    <a:lumOff val="80000"/>
                  </a:schemeClr>
                </a:solidFill>
              </a:rPr>
              <a:t>korrekt</a:t>
            </a:r>
            <a:r>
              <a:rPr lang="en-US" sz="3200" dirty="0" smtClean="0">
                <a:solidFill>
                  <a:schemeClr val="accent1">
                    <a:lumMod val="20000"/>
                    <a:lumOff val="80000"/>
                  </a:schemeClr>
                </a:solidFill>
              </a:rPr>
              <a:t>?</a:t>
            </a:r>
            <a:endParaRPr lang="en-US" sz="3200" dirty="0">
              <a:solidFill>
                <a:schemeClr val="accent1">
                  <a:lumMod val="20000"/>
                  <a:lumOff val="80000"/>
                </a:schemeClr>
              </a:solidFill>
            </a:endParaRPr>
          </a:p>
        </p:txBody>
      </p:sp>
      <p:sp>
        <p:nvSpPr>
          <p:cNvPr id="12" name="Textfeld 11"/>
          <p:cNvSpPr txBox="1"/>
          <p:nvPr/>
        </p:nvSpPr>
        <p:spPr>
          <a:xfrm>
            <a:off x="4572000" y="188640"/>
            <a:ext cx="3384376" cy="584775"/>
          </a:xfrm>
          <a:prstGeom prst="rect">
            <a:avLst/>
          </a:prstGeom>
          <a:solidFill>
            <a:srgbClr val="002060"/>
          </a:solidFill>
        </p:spPr>
        <p:txBody>
          <a:bodyPr wrap="square" rtlCol="0">
            <a:spAutoFit/>
          </a:bodyPr>
          <a:lstStyle/>
          <a:p>
            <a:pPr algn="ctr"/>
            <a:r>
              <a:rPr lang="en-US" sz="3200" dirty="0" err="1" smtClean="0">
                <a:solidFill>
                  <a:schemeClr val="accent1">
                    <a:lumMod val="20000"/>
                    <a:lumOff val="80000"/>
                  </a:schemeClr>
                </a:solidFill>
              </a:rPr>
              <a:t>ethisch</a:t>
            </a:r>
            <a:r>
              <a:rPr lang="en-US" sz="3200" dirty="0" smtClean="0">
                <a:solidFill>
                  <a:schemeClr val="accent1">
                    <a:lumMod val="20000"/>
                    <a:lumOff val="80000"/>
                  </a:schemeClr>
                </a:solidFill>
              </a:rPr>
              <a:t> </a:t>
            </a:r>
            <a:r>
              <a:rPr lang="en-US" sz="3200" dirty="0" err="1" smtClean="0">
                <a:solidFill>
                  <a:schemeClr val="accent1">
                    <a:lumMod val="20000"/>
                    <a:lumOff val="80000"/>
                  </a:schemeClr>
                </a:solidFill>
              </a:rPr>
              <a:t>angreifbar</a:t>
            </a:r>
            <a:r>
              <a:rPr lang="en-US" sz="3200" dirty="0" smtClean="0">
                <a:solidFill>
                  <a:schemeClr val="accent1">
                    <a:lumMod val="20000"/>
                    <a:lumOff val="80000"/>
                  </a:schemeClr>
                </a:solidFill>
              </a:rPr>
              <a:t>?</a:t>
            </a:r>
            <a:endParaRPr lang="en-US" sz="3200" dirty="0">
              <a:solidFill>
                <a:schemeClr val="accent1">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7848872" cy="461665"/>
          </a:xfrm>
          <a:prstGeom prst="rect">
            <a:avLst/>
          </a:prstGeom>
          <a:solidFill>
            <a:schemeClr val="accent1">
              <a:lumMod val="20000"/>
              <a:lumOff val="80000"/>
            </a:schemeClr>
          </a:solidFill>
        </p:spPr>
        <p:txBody>
          <a:bodyPr wrap="square" rtlCol="0">
            <a:spAutoFit/>
          </a:bodyPr>
          <a:lstStyle/>
          <a:p>
            <a:pPr algn="ctr"/>
            <a:r>
              <a:rPr lang="de-DE" sz="2200" dirty="0" smtClean="0"/>
              <a:t>Ist Offenlegung von „Internet </a:t>
            </a:r>
            <a:r>
              <a:rPr lang="de-DE" sz="2200" dirty="0" err="1" smtClean="0"/>
              <a:t>privacy</a:t>
            </a:r>
            <a:r>
              <a:rPr lang="de-DE" sz="2200" dirty="0" smtClean="0"/>
              <a:t> </a:t>
            </a:r>
            <a:r>
              <a:rPr lang="de-DE" sz="2200" dirty="0" err="1" smtClean="0"/>
              <a:t>policies</a:t>
            </a:r>
            <a:r>
              <a:rPr lang="de-DE" sz="2400" dirty="0" smtClean="0"/>
              <a:t>“ die Lösung?</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835696" y="1732746"/>
            <a:ext cx="3024336" cy="400110"/>
          </a:xfrm>
          <a:prstGeom prst="rect">
            <a:avLst/>
          </a:prstGeom>
          <a:solidFill>
            <a:schemeClr val="accent1">
              <a:lumMod val="20000"/>
              <a:lumOff val="80000"/>
            </a:schemeClr>
          </a:solidFill>
        </p:spPr>
        <p:txBody>
          <a:bodyPr wrap="square" rtlCol="0">
            <a:spAutoFit/>
          </a:bodyPr>
          <a:lstStyle/>
          <a:p>
            <a:r>
              <a:rPr lang="de-DE" sz="2000" dirty="0" smtClean="0"/>
              <a:t>in der Praxis kaum gelesen </a:t>
            </a:r>
            <a:endParaRPr lang="en-US" sz="2000" dirty="0">
              <a:solidFill>
                <a:srgbClr val="002060"/>
              </a:solidFill>
            </a:endParaRPr>
          </a:p>
        </p:txBody>
      </p:sp>
      <p:sp>
        <p:nvSpPr>
          <p:cNvPr id="6" name="Textfeld 5"/>
          <p:cNvSpPr txBox="1"/>
          <p:nvPr/>
        </p:nvSpPr>
        <p:spPr>
          <a:xfrm>
            <a:off x="1835696" y="2380818"/>
            <a:ext cx="4968552" cy="400110"/>
          </a:xfrm>
          <a:prstGeom prst="rect">
            <a:avLst/>
          </a:prstGeom>
          <a:solidFill>
            <a:schemeClr val="accent1">
              <a:lumMod val="20000"/>
              <a:lumOff val="80000"/>
            </a:schemeClr>
          </a:solidFill>
        </p:spPr>
        <p:txBody>
          <a:bodyPr wrap="square" rtlCol="0">
            <a:spAutoFit/>
          </a:bodyPr>
          <a:lstStyle/>
          <a:p>
            <a:r>
              <a:rPr lang="de-DE" sz="2000" dirty="0" smtClean="0"/>
              <a:t>sehr lang und trotzdem wenig informativ</a:t>
            </a:r>
            <a:endParaRPr lang="en-US" sz="2000" dirty="0">
              <a:solidFill>
                <a:srgbClr val="002060"/>
              </a:solidFill>
            </a:endParaRPr>
          </a:p>
        </p:txBody>
      </p:sp>
      <p:sp>
        <p:nvSpPr>
          <p:cNvPr id="11" name="Textfeld 10"/>
          <p:cNvSpPr txBox="1"/>
          <p:nvPr/>
        </p:nvSpPr>
        <p:spPr>
          <a:xfrm>
            <a:off x="1835696" y="3028890"/>
            <a:ext cx="6624736" cy="400110"/>
          </a:xfrm>
          <a:prstGeom prst="rect">
            <a:avLst/>
          </a:prstGeom>
          <a:solidFill>
            <a:schemeClr val="accent1">
              <a:lumMod val="20000"/>
              <a:lumOff val="80000"/>
            </a:schemeClr>
          </a:solidFill>
        </p:spPr>
        <p:txBody>
          <a:bodyPr wrap="square" rtlCol="0">
            <a:spAutoFit/>
          </a:bodyPr>
          <a:lstStyle/>
          <a:p>
            <a:r>
              <a:rPr lang="de-DE" sz="2000" dirty="0" smtClean="0"/>
              <a:t>Kostenaufwand zu lesen und zu verstehen einfach zu hoch.</a:t>
            </a:r>
            <a:endParaRPr lang="en-US" sz="2000" dirty="0">
              <a:solidFill>
                <a:srgbClr val="002060"/>
              </a:solidFill>
            </a:endParaRPr>
          </a:p>
        </p:txBody>
      </p:sp>
      <p:sp>
        <p:nvSpPr>
          <p:cNvPr id="12" name="Textfeld 11"/>
          <p:cNvSpPr txBox="1"/>
          <p:nvPr/>
        </p:nvSpPr>
        <p:spPr>
          <a:xfrm>
            <a:off x="1835696" y="3676962"/>
            <a:ext cx="6624736" cy="400110"/>
          </a:xfrm>
          <a:prstGeom prst="rect">
            <a:avLst/>
          </a:prstGeom>
          <a:solidFill>
            <a:schemeClr val="accent1">
              <a:lumMod val="20000"/>
              <a:lumOff val="80000"/>
            </a:schemeClr>
          </a:solidFill>
        </p:spPr>
        <p:txBody>
          <a:bodyPr wrap="square" rtlCol="0">
            <a:spAutoFit/>
          </a:bodyPr>
          <a:lstStyle/>
          <a:p>
            <a:r>
              <a:rPr lang="de-DE" sz="2000" dirty="0" smtClean="0"/>
              <a:t>i. .</a:t>
            </a:r>
            <a:r>
              <a:rPr lang="de-DE" sz="2000" dirty="0" err="1" smtClean="0"/>
              <a:t>d.R</a:t>
            </a:r>
            <a:r>
              <a:rPr lang="de-DE" sz="2000" dirty="0" smtClean="0"/>
              <a:t>. nur binäre Entscheidung – ja oder kein Service</a:t>
            </a:r>
            <a:endParaRPr lang="en-US" sz="20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1196752"/>
            <a:ext cx="7848872" cy="1055545"/>
          </a:xfrm>
          <a:prstGeom prst="rect">
            <a:avLst/>
          </a:prstGeom>
          <a:solidFill>
            <a:schemeClr val="accent1">
              <a:lumMod val="20000"/>
              <a:lumOff val="80000"/>
            </a:schemeClr>
          </a:solidFill>
        </p:spPr>
        <p:txBody>
          <a:bodyPr wrap="square" rtlCol="0">
            <a:spAutoFit/>
          </a:bodyPr>
          <a:lstStyle/>
          <a:p>
            <a:pPr algn="ctr">
              <a:lnSpc>
                <a:spcPct val="150000"/>
              </a:lnSpc>
            </a:pPr>
            <a:r>
              <a:rPr lang="de-DE" sz="2200" dirty="0" smtClean="0"/>
              <a:t>Ist Sicherung von Privatheit weniger ein privates, persönliches, als ein soziales und politisches Problem?</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7848872" cy="461665"/>
          </a:xfrm>
          <a:prstGeom prst="rect">
            <a:avLst/>
          </a:prstGeom>
          <a:solidFill>
            <a:schemeClr val="accent1">
              <a:lumMod val="20000"/>
              <a:lumOff val="80000"/>
            </a:schemeClr>
          </a:solidFill>
        </p:spPr>
        <p:txBody>
          <a:bodyPr wrap="square" rtlCol="0">
            <a:spAutoFit/>
          </a:bodyPr>
          <a:lstStyle/>
          <a:p>
            <a:pPr algn="ctr"/>
            <a:r>
              <a:rPr lang="de-DE" sz="2200" dirty="0" smtClean="0"/>
              <a:t>Offenlegung von „Internet </a:t>
            </a:r>
            <a:r>
              <a:rPr lang="de-DE" sz="2200" dirty="0" err="1" smtClean="0"/>
              <a:t>privacy</a:t>
            </a:r>
            <a:r>
              <a:rPr lang="de-DE" sz="2200" dirty="0" smtClean="0"/>
              <a:t> </a:t>
            </a:r>
            <a:r>
              <a:rPr lang="de-DE" sz="2200" dirty="0" err="1" smtClean="0"/>
              <a:t>policies</a:t>
            </a:r>
            <a:r>
              <a:rPr lang="de-DE" sz="2400" dirty="0" smtClean="0"/>
              <a:t>“ ist keine Lösung?</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835696" y="1268760"/>
            <a:ext cx="5472608" cy="1631216"/>
          </a:xfrm>
          <a:prstGeom prst="rect">
            <a:avLst/>
          </a:prstGeom>
          <a:solidFill>
            <a:schemeClr val="accent1">
              <a:lumMod val="20000"/>
              <a:lumOff val="80000"/>
            </a:schemeClr>
          </a:solidFill>
        </p:spPr>
        <p:txBody>
          <a:bodyPr wrap="square" rtlCol="0">
            <a:spAutoFit/>
          </a:bodyPr>
          <a:lstStyle/>
          <a:p>
            <a:r>
              <a:rPr lang="de-DE" sz="2000" dirty="0" smtClean="0"/>
              <a:t>Am Gravierendsten ist  das Problem, </a:t>
            </a:r>
            <a:r>
              <a:rPr lang="de-DE" sz="2000" dirty="0" err="1" smtClean="0"/>
              <a:t>dass</a:t>
            </a:r>
            <a:r>
              <a:rPr lang="de-DE" sz="2000" dirty="0" smtClean="0"/>
              <a:t> eine Person gar nicht mehr einschätzen bzw. in Erfahrung bringen kann, welche Daten über sie gesammelt oder für welche Zwecke diese dann genutzt werden.</a:t>
            </a:r>
            <a:endParaRPr lang="en-US" sz="2000" dirty="0">
              <a:solidFill>
                <a:srgbClr val="002060"/>
              </a:solidFill>
            </a:endParaRPr>
          </a:p>
        </p:txBody>
      </p:sp>
      <p:sp>
        <p:nvSpPr>
          <p:cNvPr id="12" name="Textfeld 11"/>
          <p:cNvSpPr txBox="1"/>
          <p:nvPr/>
        </p:nvSpPr>
        <p:spPr>
          <a:xfrm>
            <a:off x="539552" y="3140968"/>
            <a:ext cx="7992888" cy="2246769"/>
          </a:xfrm>
          <a:prstGeom prst="rect">
            <a:avLst/>
          </a:prstGeom>
          <a:solidFill>
            <a:schemeClr val="accent1">
              <a:lumMod val="20000"/>
              <a:lumOff val="80000"/>
            </a:schemeClr>
          </a:solidFill>
        </p:spPr>
        <p:txBody>
          <a:bodyPr wrap="square" rtlCol="0">
            <a:spAutoFit/>
          </a:bodyPr>
          <a:lstStyle/>
          <a:p>
            <a:r>
              <a:rPr lang="en-US" sz="2000" dirty="0" smtClean="0"/>
              <a:t>„It is no longer reasonable to expect a typical Internet user to understand what information is collected about him or her online, what can be inferred from that information, and what can be done with the profiles and analytics based on that information. In this context, relying on informed consent to prevent information harms would be similar to letting people decide for themselves what level of exposure to toxic substances they would accept in the workshop or the environment.“ </a:t>
            </a:r>
            <a:r>
              <a:rPr lang="de-DE" sz="2000" dirty="0" smtClean="0"/>
              <a:t>(McCarthy, 4)</a:t>
            </a:r>
            <a:endParaRPr lang="en-US" sz="20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7848872" cy="461665"/>
          </a:xfrm>
          <a:prstGeom prst="rect">
            <a:avLst/>
          </a:prstGeom>
          <a:solidFill>
            <a:schemeClr val="accent1">
              <a:lumMod val="20000"/>
              <a:lumOff val="80000"/>
            </a:schemeClr>
          </a:solidFill>
        </p:spPr>
        <p:txBody>
          <a:bodyPr wrap="square" rtlCol="0">
            <a:spAutoFit/>
          </a:bodyPr>
          <a:lstStyle/>
          <a:p>
            <a:pPr algn="ctr"/>
            <a:r>
              <a:rPr lang="de-DE" sz="2200" dirty="0" smtClean="0"/>
              <a:t>Offenlegung von „Internet </a:t>
            </a:r>
            <a:r>
              <a:rPr lang="de-DE" sz="2200" dirty="0" err="1" smtClean="0"/>
              <a:t>privacy</a:t>
            </a:r>
            <a:r>
              <a:rPr lang="de-DE" sz="2200" dirty="0" smtClean="0"/>
              <a:t> </a:t>
            </a:r>
            <a:r>
              <a:rPr lang="de-DE" sz="2200" dirty="0" err="1" smtClean="0"/>
              <a:t>policies</a:t>
            </a:r>
            <a:r>
              <a:rPr lang="de-DE" sz="2400" dirty="0" smtClean="0"/>
              <a:t>“ ist keine Lösung?</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043608" y="1052736"/>
            <a:ext cx="5904656" cy="1323439"/>
          </a:xfrm>
          <a:prstGeom prst="rect">
            <a:avLst/>
          </a:prstGeom>
          <a:solidFill>
            <a:schemeClr val="accent1">
              <a:lumMod val="20000"/>
              <a:lumOff val="80000"/>
            </a:schemeClr>
          </a:solidFill>
        </p:spPr>
        <p:txBody>
          <a:bodyPr wrap="square" rtlCol="0">
            <a:spAutoFit/>
          </a:bodyPr>
          <a:lstStyle/>
          <a:p>
            <a:r>
              <a:rPr lang="de-DE" sz="2000" dirty="0" smtClean="0"/>
              <a:t>Am Gravierendsten ist  das Problem, </a:t>
            </a:r>
            <a:r>
              <a:rPr lang="de-DE" sz="2000" dirty="0" err="1" smtClean="0"/>
              <a:t>dass</a:t>
            </a:r>
            <a:r>
              <a:rPr lang="de-DE" sz="2000" dirty="0" smtClean="0"/>
              <a:t> eine Person gar nicht mehr einschätzen bzw. in Erfahrung bringen kann, welche Daten über sie gesammelt oder für welche Zwecke diese dann genutzt werden.</a:t>
            </a:r>
            <a:endParaRPr lang="en-US" sz="2000" dirty="0">
              <a:solidFill>
                <a:srgbClr val="002060"/>
              </a:solidFill>
            </a:endParaRPr>
          </a:p>
        </p:txBody>
      </p:sp>
      <p:sp>
        <p:nvSpPr>
          <p:cNvPr id="6" name="Textfeld 5"/>
          <p:cNvSpPr txBox="1"/>
          <p:nvPr/>
        </p:nvSpPr>
        <p:spPr>
          <a:xfrm>
            <a:off x="971600" y="2636912"/>
            <a:ext cx="7056784" cy="3416320"/>
          </a:xfrm>
          <a:prstGeom prst="rect">
            <a:avLst/>
          </a:prstGeom>
          <a:solidFill>
            <a:schemeClr val="accent1">
              <a:lumMod val="20000"/>
              <a:lumOff val="80000"/>
            </a:schemeClr>
          </a:solidFill>
        </p:spPr>
        <p:txBody>
          <a:bodyPr wrap="square" rtlCol="0">
            <a:spAutoFit/>
          </a:bodyPr>
          <a:lstStyle/>
          <a:p>
            <a:r>
              <a:rPr lang="de-DE" b="1" dirty="0" smtClean="0"/>
              <a:t>„Mit dem Recht auf informationelle Selbstbestimmung wären eine Gesellschaftsordnung  und eine diese ermöglichende Rechtsordnung nicht vereinbar, in der Bürger nicht mehr wissen können, wer was wann und bei welcher Gelegenheit über sie weiß.“ (BVerfGE 61, 1, C II </a:t>
            </a:r>
            <a:r>
              <a:rPr lang="de-DE" b="1" dirty="0" err="1" smtClean="0"/>
              <a:t>1a</a:t>
            </a:r>
            <a:r>
              <a:rPr lang="de-DE" b="1" dirty="0" smtClean="0"/>
              <a:t>)  </a:t>
            </a:r>
          </a:p>
          <a:p>
            <a:endParaRPr lang="de-DE" dirty="0" smtClean="0"/>
          </a:p>
          <a:p>
            <a:r>
              <a:rPr lang="de-DE" dirty="0" smtClean="0"/>
              <a:t>Wird das nicht die Gesellschaftsordnung nicht zuletzt der sozialen Medien? </a:t>
            </a:r>
          </a:p>
          <a:p>
            <a:endParaRPr lang="de-DE" dirty="0" smtClean="0"/>
          </a:p>
          <a:p>
            <a:r>
              <a:rPr lang="de-DE" dirty="0" smtClean="0"/>
              <a:t>Denn in der Tat </a:t>
            </a:r>
            <a:r>
              <a:rPr lang="de-DE" dirty="0" err="1" smtClean="0"/>
              <a:t>weiss</a:t>
            </a:r>
            <a:r>
              <a:rPr lang="de-DE" dirty="0" smtClean="0"/>
              <a:t> man nicht mehr, wer, was wann …. Gibt es dann also kein Recht auf informationelle Selbstbestimmung?  – ein Recht, das prinzipiell nicht eingelöst werden kann – ist kein Recht mehr.</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7848872" cy="461665"/>
          </a:xfrm>
          <a:prstGeom prst="rect">
            <a:avLst/>
          </a:prstGeom>
          <a:solidFill>
            <a:schemeClr val="accent1">
              <a:lumMod val="20000"/>
              <a:lumOff val="80000"/>
            </a:schemeClr>
          </a:solidFill>
        </p:spPr>
        <p:txBody>
          <a:bodyPr wrap="square" rtlCol="0">
            <a:spAutoFit/>
          </a:bodyPr>
          <a:lstStyle/>
          <a:p>
            <a:pPr algn="ctr"/>
            <a:r>
              <a:rPr lang="de-DE" sz="2200" dirty="0" smtClean="0"/>
              <a:t>Ist Offenlegung von „Internet </a:t>
            </a:r>
            <a:r>
              <a:rPr lang="de-DE" sz="2200" dirty="0" err="1" smtClean="0"/>
              <a:t>privacy</a:t>
            </a:r>
            <a:r>
              <a:rPr lang="de-DE" sz="2200" dirty="0" smtClean="0"/>
              <a:t> </a:t>
            </a:r>
            <a:r>
              <a:rPr lang="de-DE" sz="2200" dirty="0" err="1" smtClean="0"/>
              <a:t>policies</a:t>
            </a:r>
            <a:r>
              <a:rPr lang="de-DE" sz="2400" dirty="0" smtClean="0"/>
              <a:t>“ die Lösung?</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835696" y="1268760"/>
            <a:ext cx="6120680" cy="1631216"/>
          </a:xfrm>
          <a:prstGeom prst="rect">
            <a:avLst/>
          </a:prstGeom>
          <a:solidFill>
            <a:schemeClr val="accent1">
              <a:lumMod val="20000"/>
              <a:lumOff val="80000"/>
            </a:schemeClr>
          </a:solidFill>
        </p:spPr>
        <p:txBody>
          <a:bodyPr wrap="square" rtlCol="0">
            <a:spAutoFit/>
          </a:bodyPr>
          <a:lstStyle/>
          <a:p>
            <a:r>
              <a:rPr lang="de-DE" sz="2000" dirty="0" smtClean="0"/>
              <a:t>Kaum</a:t>
            </a:r>
          </a:p>
          <a:p>
            <a:endParaRPr lang="de-DE" sz="2000" dirty="0" smtClean="0"/>
          </a:p>
          <a:p>
            <a:r>
              <a:rPr lang="de-DE" sz="2000" dirty="0" smtClean="0">
                <a:solidFill>
                  <a:srgbClr val="002060"/>
                </a:solidFill>
              </a:rPr>
              <a:t>Immer mehr </a:t>
            </a:r>
            <a:r>
              <a:rPr lang="de-DE" sz="2000" dirty="0" err="1" smtClean="0">
                <a:solidFill>
                  <a:srgbClr val="002060"/>
                </a:solidFill>
              </a:rPr>
              <a:t>Privatheitsverletzungen</a:t>
            </a:r>
            <a:r>
              <a:rPr lang="de-DE" sz="2000" dirty="0" smtClean="0">
                <a:solidFill>
                  <a:srgbClr val="002060"/>
                </a:solidFill>
              </a:rPr>
              <a:t> geschehen durch </a:t>
            </a:r>
            <a:r>
              <a:rPr lang="de-DE" sz="2000" dirty="0" smtClean="0"/>
              <a:t>„negative </a:t>
            </a:r>
            <a:r>
              <a:rPr lang="de-DE" sz="2000" dirty="0" err="1" smtClean="0"/>
              <a:t>privacy</a:t>
            </a:r>
            <a:r>
              <a:rPr lang="de-DE" sz="2000" dirty="0" smtClean="0"/>
              <a:t> </a:t>
            </a:r>
            <a:r>
              <a:rPr lang="de-DE" sz="2000" dirty="0" err="1" smtClean="0"/>
              <a:t>externalities</a:t>
            </a:r>
            <a:r>
              <a:rPr lang="de-DE" sz="2000" dirty="0" smtClean="0"/>
              <a:t>“ (</a:t>
            </a:r>
            <a:r>
              <a:rPr lang="de-DE" sz="2000" dirty="0" err="1" smtClean="0"/>
              <a:t>MacCarty</a:t>
            </a:r>
            <a:r>
              <a:rPr lang="de-DE" sz="2000" dirty="0" smtClean="0"/>
              <a:t> )</a:t>
            </a:r>
          </a:p>
          <a:p>
            <a:r>
              <a:rPr lang="de-DE" sz="2000" dirty="0" smtClean="0">
                <a:solidFill>
                  <a:srgbClr val="002060"/>
                </a:solidFill>
              </a:rPr>
              <a:t>auch </a:t>
            </a:r>
            <a:r>
              <a:rPr lang="de-DE" sz="2000" dirty="0" smtClean="0"/>
              <a:t>“</a:t>
            </a:r>
            <a:r>
              <a:rPr lang="de-DE" sz="2000" dirty="0" err="1" smtClean="0"/>
              <a:t>indirect</a:t>
            </a:r>
            <a:r>
              <a:rPr lang="de-DE" sz="2000" dirty="0" smtClean="0"/>
              <a:t> </a:t>
            </a:r>
            <a:r>
              <a:rPr lang="de-DE" sz="2000" dirty="0" err="1" smtClean="0"/>
              <a:t>privacy</a:t>
            </a:r>
            <a:r>
              <a:rPr lang="de-DE" sz="2000" dirty="0" smtClean="0"/>
              <a:t> </a:t>
            </a:r>
            <a:r>
              <a:rPr lang="de-DE" sz="2000" dirty="0" err="1" smtClean="0"/>
              <a:t>concerns</a:t>
            </a:r>
            <a:r>
              <a:rPr lang="de-DE" sz="2000" dirty="0" smtClean="0"/>
              <a:t>” genannt (</a:t>
            </a:r>
            <a:r>
              <a:rPr lang="en-US" sz="2000" dirty="0" smtClean="0"/>
              <a:t>Luc </a:t>
            </a:r>
            <a:r>
              <a:rPr lang="en-US" sz="2000" dirty="0" err="1" smtClean="0"/>
              <a:t>Wathieu</a:t>
            </a:r>
            <a:endParaRPr lang="en-US" sz="2000" dirty="0">
              <a:solidFill>
                <a:srgbClr val="002060"/>
              </a:solidFill>
            </a:endParaRPr>
          </a:p>
        </p:txBody>
      </p:sp>
      <p:sp>
        <p:nvSpPr>
          <p:cNvPr id="12" name="Textfeld 11"/>
          <p:cNvSpPr txBox="1"/>
          <p:nvPr/>
        </p:nvSpPr>
        <p:spPr>
          <a:xfrm>
            <a:off x="539552" y="3140968"/>
            <a:ext cx="7992888" cy="1631216"/>
          </a:xfrm>
          <a:prstGeom prst="rect">
            <a:avLst/>
          </a:prstGeom>
          <a:solidFill>
            <a:schemeClr val="accent1">
              <a:lumMod val="20000"/>
              <a:lumOff val="80000"/>
            </a:schemeClr>
          </a:solidFill>
        </p:spPr>
        <p:txBody>
          <a:bodyPr wrap="square" rtlCol="0">
            <a:spAutoFit/>
          </a:bodyPr>
          <a:lstStyle/>
          <a:p>
            <a:r>
              <a:rPr lang="de-DE" sz="2000" dirty="0" smtClean="0"/>
              <a:t>Gerade in sozialen Netzwerken sind durch persönliche Daten (z.B. Bilder von einer Party), die jemand nach dem </a:t>
            </a:r>
            <a:r>
              <a:rPr lang="de-DE" sz="2000" dirty="0" err="1" smtClean="0"/>
              <a:t>ICM</a:t>
            </a:r>
            <a:r>
              <a:rPr lang="de-DE" sz="2000" dirty="0" smtClean="0"/>
              <a:t> freigibt, oft Dritte betroffen, die gar nicht erfahren, </a:t>
            </a:r>
            <a:r>
              <a:rPr lang="de-DE" sz="2000" dirty="0" err="1" smtClean="0"/>
              <a:t>dass</a:t>
            </a:r>
            <a:r>
              <a:rPr lang="de-DE" sz="2000" dirty="0" smtClean="0"/>
              <a:t> einige ihrer  durch die Freigabe </a:t>
            </a:r>
            <a:r>
              <a:rPr lang="de-DE" sz="2000" dirty="0" err="1" smtClean="0"/>
              <a:t>mitbetroffenen</a:t>
            </a:r>
            <a:r>
              <a:rPr lang="de-DE" sz="2000" dirty="0" smtClean="0"/>
              <a:t> Daten nun frei genutzt werden und schon gar nicht erfahren, wer für welche Zwecke diese Daten nun nutzt. </a:t>
            </a:r>
            <a:endParaRPr lang="en-US" sz="20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00-Laufendes\Vortraege\Vortraege2015\DGI-Forum-Wittenberg\helsinki-musikkiitalo092015.JPG"/>
          <p:cNvPicPr>
            <a:picLocks noChangeAspect="1" noChangeArrowheads="1"/>
          </p:cNvPicPr>
          <p:nvPr/>
        </p:nvPicPr>
        <p:blipFill>
          <a:blip r:embed="rId2" cstate="print"/>
          <a:srcRect/>
          <a:stretch>
            <a:fillRect/>
          </a:stretch>
        </p:blipFill>
        <p:spPr bwMode="auto">
          <a:xfrm>
            <a:off x="0" y="0"/>
            <a:ext cx="9144000" cy="7259836"/>
          </a:xfrm>
          <a:prstGeom prst="rect">
            <a:avLst/>
          </a:prstGeom>
          <a:noFill/>
        </p:spPr>
      </p:pic>
      <p:sp>
        <p:nvSpPr>
          <p:cNvPr id="39" name="Pfeil nach oben 38"/>
          <p:cNvSpPr/>
          <p:nvPr/>
        </p:nvSpPr>
        <p:spPr>
          <a:xfrm rot="3801393">
            <a:off x="3748884" y="1027489"/>
            <a:ext cx="360040" cy="93610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00-Laufendes\Vortraege\Vortraege2015\DGI-Forum-Wittenberg\helsinki-musikkiitalo092015-crop2.jpg"/>
          <p:cNvPicPr>
            <a:picLocks noChangeAspect="1" noChangeArrowheads="1"/>
          </p:cNvPicPr>
          <p:nvPr/>
        </p:nvPicPr>
        <p:blipFill>
          <a:blip r:embed="rId2" cstate="print"/>
          <a:srcRect/>
          <a:stretch>
            <a:fillRect/>
          </a:stretch>
        </p:blipFill>
        <p:spPr bwMode="auto">
          <a:xfrm>
            <a:off x="755576" y="548680"/>
            <a:ext cx="4680520" cy="603540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7848872" cy="461665"/>
          </a:xfrm>
          <a:prstGeom prst="rect">
            <a:avLst/>
          </a:prstGeom>
          <a:solidFill>
            <a:schemeClr val="accent1">
              <a:lumMod val="20000"/>
              <a:lumOff val="80000"/>
            </a:schemeClr>
          </a:solidFill>
        </p:spPr>
        <p:txBody>
          <a:bodyPr wrap="square" rtlCol="0">
            <a:spAutoFit/>
          </a:bodyPr>
          <a:lstStyle/>
          <a:p>
            <a:pPr algn="ctr"/>
            <a:r>
              <a:rPr lang="de-DE" sz="2400" dirty="0" smtClean="0"/>
              <a:t>Konsequenzen von negative </a:t>
            </a:r>
            <a:r>
              <a:rPr lang="de-DE" sz="2400" dirty="0" err="1" smtClean="0"/>
              <a:t>privacy</a:t>
            </a:r>
            <a:r>
              <a:rPr lang="de-DE" sz="2400" dirty="0" smtClean="0"/>
              <a:t> </a:t>
            </a:r>
            <a:r>
              <a:rPr lang="de-DE" sz="2400" dirty="0" err="1" smtClean="0"/>
              <a:t>externalities</a:t>
            </a:r>
            <a:r>
              <a:rPr lang="de-DE" sz="2400" dirty="0" smtClean="0"/>
              <a:t> (</a:t>
            </a:r>
            <a:r>
              <a:rPr lang="de-DE" sz="2400" dirty="0" err="1" smtClean="0"/>
              <a:t>NPE</a:t>
            </a:r>
            <a:r>
              <a:rPr lang="de-DE" sz="2400" dirty="0" smtClean="0"/>
              <a:t>)</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403648" y="4665330"/>
            <a:ext cx="6120680" cy="707886"/>
          </a:xfrm>
          <a:prstGeom prst="rect">
            <a:avLst/>
          </a:prstGeom>
          <a:solidFill>
            <a:schemeClr val="accent1">
              <a:lumMod val="20000"/>
              <a:lumOff val="80000"/>
            </a:schemeClr>
          </a:solidFill>
        </p:spPr>
        <p:txBody>
          <a:bodyPr wrap="square" rtlCol="0">
            <a:spAutoFit/>
          </a:bodyPr>
          <a:lstStyle/>
          <a:p>
            <a:r>
              <a:rPr lang="de-DE" sz="2000" dirty="0" smtClean="0"/>
              <a:t>Das </a:t>
            </a:r>
            <a:r>
              <a:rPr lang="en-US" sz="2000" dirty="0" err="1" smtClean="0"/>
              <a:t>Privatheits</a:t>
            </a:r>
            <a:r>
              <a:rPr lang="en-US" sz="2000" dirty="0" smtClean="0"/>
              <a:t>-Problem </a:t>
            </a:r>
            <a:r>
              <a:rPr lang="en-US" sz="2000" dirty="0" err="1" smtClean="0"/>
              <a:t>wird</a:t>
            </a:r>
            <a:r>
              <a:rPr lang="en-US" sz="2000" dirty="0" smtClean="0"/>
              <a:t> von </a:t>
            </a:r>
            <a:r>
              <a:rPr lang="en-US" sz="2000" dirty="0" err="1" smtClean="0"/>
              <a:t>einer</a:t>
            </a:r>
            <a:r>
              <a:rPr lang="en-US" sz="2000" dirty="0" smtClean="0"/>
              <a:t> </a:t>
            </a:r>
            <a:r>
              <a:rPr lang="en-US" sz="2000" dirty="0" err="1" smtClean="0"/>
              <a:t>individuellen</a:t>
            </a:r>
            <a:r>
              <a:rPr lang="en-US" sz="2000" dirty="0" smtClean="0"/>
              <a:t> auf </a:t>
            </a:r>
            <a:r>
              <a:rPr lang="en-US" sz="2000" dirty="0" err="1" smtClean="0"/>
              <a:t>eine</a:t>
            </a:r>
            <a:r>
              <a:rPr lang="en-US" sz="2000" dirty="0" smtClean="0"/>
              <a:t> </a:t>
            </a:r>
            <a:r>
              <a:rPr lang="en-US" sz="2000" dirty="0" err="1" smtClean="0"/>
              <a:t>soziale</a:t>
            </a:r>
            <a:r>
              <a:rPr lang="en-US" sz="2000" dirty="0" smtClean="0"/>
              <a:t> </a:t>
            </a:r>
            <a:r>
              <a:rPr lang="en-US" sz="2000" dirty="0" err="1" smtClean="0"/>
              <a:t>Ebene</a:t>
            </a:r>
            <a:r>
              <a:rPr lang="en-US" sz="2000" dirty="0" smtClean="0"/>
              <a:t> </a:t>
            </a:r>
            <a:r>
              <a:rPr lang="en-US" sz="2000" dirty="0" err="1" smtClean="0"/>
              <a:t>verschoben</a:t>
            </a:r>
            <a:r>
              <a:rPr lang="en-US" sz="2000" dirty="0" smtClean="0"/>
              <a:t>.</a:t>
            </a:r>
            <a:endParaRPr lang="en-US" sz="2000" dirty="0">
              <a:solidFill>
                <a:srgbClr val="002060"/>
              </a:solidFill>
            </a:endParaRPr>
          </a:p>
        </p:txBody>
      </p:sp>
      <p:sp>
        <p:nvSpPr>
          <p:cNvPr id="6" name="Textfeld 5"/>
          <p:cNvSpPr txBox="1"/>
          <p:nvPr/>
        </p:nvSpPr>
        <p:spPr>
          <a:xfrm>
            <a:off x="1403648" y="5889466"/>
            <a:ext cx="6984776" cy="707886"/>
          </a:xfrm>
          <a:prstGeom prst="rect">
            <a:avLst/>
          </a:prstGeom>
          <a:solidFill>
            <a:schemeClr val="accent1">
              <a:lumMod val="20000"/>
              <a:lumOff val="80000"/>
            </a:schemeClr>
          </a:solidFill>
        </p:spPr>
        <p:txBody>
          <a:bodyPr wrap="square" rtlCol="0">
            <a:spAutoFit/>
          </a:bodyPr>
          <a:lstStyle/>
          <a:p>
            <a:r>
              <a:rPr lang="en-US" sz="2000" dirty="0" err="1" smtClean="0"/>
              <a:t>Privatheit</a:t>
            </a:r>
            <a:r>
              <a:rPr lang="en-US" sz="2000" dirty="0" smtClean="0"/>
              <a:t> </a:t>
            </a:r>
            <a:r>
              <a:rPr lang="en-US" sz="2000" dirty="0" err="1" smtClean="0"/>
              <a:t>ist</a:t>
            </a:r>
            <a:r>
              <a:rPr lang="en-US" sz="2000" dirty="0" smtClean="0"/>
              <a:t> </a:t>
            </a:r>
            <a:r>
              <a:rPr lang="en-US" sz="2000" dirty="0" err="1" smtClean="0"/>
              <a:t>nicht</a:t>
            </a:r>
            <a:r>
              <a:rPr lang="en-US" sz="2000" dirty="0" smtClean="0"/>
              <a:t> in </a:t>
            </a:r>
            <a:r>
              <a:rPr lang="en-US" sz="2000" dirty="0" err="1" smtClean="0"/>
              <a:t>erster</a:t>
            </a:r>
            <a:r>
              <a:rPr lang="en-US" sz="2000" dirty="0" smtClean="0"/>
              <a:t> </a:t>
            </a:r>
            <a:r>
              <a:rPr lang="en-US" sz="2000" dirty="0" err="1" smtClean="0"/>
              <a:t>eine</a:t>
            </a:r>
            <a:r>
              <a:rPr lang="en-US" sz="2000" dirty="0" smtClean="0"/>
              <a:t> </a:t>
            </a:r>
            <a:r>
              <a:rPr lang="en-US" sz="2000" dirty="0" err="1" smtClean="0"/>
              <a:t>Datenschutzherausforderung</a:t>
            </a:r>
            <a:endParaRPr lang="en-US" sz="2000" dirty="0" smtClean="0"/>
          </a:p>
          <a:p>
            <a:r>
              <a:rPr lang="en-US" sz="2000" dirty="0" err="1" smtClean="0">
                <a:solidFill>
                  <a:srgbClr val="002060"/>
                </a:solidFill>
              </a:rPr>
              <a:t>sondern</a:t>
            </a:r>
            <a:r>
              <a:rPr lang="en-US" sz="2000" dirty="0" smtClean="0">
                <a:solidFill>
                  <a:srgbClr val="002060"/>
                </a:solidFill>
              </a:rPr>
              <a:t> </a:t>
            </a:r>
            <a:r>
              <a:rPr lang="en-US" sz="2000" dirty="0" err="1" smtClean="0">
                <a:solidFill>
                  <a:srgbClr val="002060"/>
                </a:solidFill>
              </a:rPr>
              <a:t>ein</a:t>
            </a:r>
            <a:r>
              <a:rPr lang="en-US" sz="2000" dirty="0" smtClean="0">
                <a:solidFill>
                  <a:srgbClr val="002060"/>
                </a:solidFill>
              </a:rPr>
              <a:t> </a:t>
            </a:r>
            <a:r>
              <a:rPr lang="en-US" sz="2000" dirty="0" err="1" smtClean="0">
                <a:solidFill>
                  <a:srgbClr val="002060"/>
                </a:solidFill>
              </a:rPr>
              <a:t>Informationsproblem</a:t>
            </a:r>
            <a:r>
              <a:rPr lang="en-US" sz="2000" dirty="0" smtClean="0">
                <a:solidFill>
                  <a:srgbClr val="002060"/>
                </a:solidFill>
              </a:rPr>
              <a:t>.</a:t>
            </a:r>
            <a:endParaRPr lang="en-US" sz="2000" dirty="0">
              <a:solidFill>
                <a:srgbClr val="002060"/>
              </a:solidFill>
            </a:endParaRPr>
          </a:p>
        </p:txBody>
      </p:sp>
      <p:sp>
        <p:nvSpPr>
          <p:cNvPr id="7" name="Textfeld 6"/>
          <p:cNvSpPr txBox="1"/>
          <p:nvPr/>
        </p:nvSpPr>
        <p:spPr>
          <a:xfrm>
            <a:off x="611560" y="980728"/>
            <a:ext cx="7848872" cy="3139321"/>
          </a:xfrm>
          <a:prstGeom prst="rect">
            <a:avLst/>
          </a:prstGeom>
          <a:noFill/>
        </p:spPr>
        <p:txBody>
          <a:bodyPr wrap="square" rtlCol="0">
            <a:spAutoFit/>
          </a:bodyPr>
          <a:lstStyle/>
          <a:p>
            <a:pPr algn="ctr"/>
            <a:r>
              <a:rPr lang="de-DE" dirty="0" smtClean="0">
                <a:solidFill>
                  <a:srgbClr val="002060"/>
                </a:solidFill>
              </a:rPr>
              <a:t>Informationelle Selbstbestimmung wird dadurch eingeschränkt, </a:t>
            </a:r>
            <a:r>
              <a:rPr lang="de-DE" dirty="0" err="1" smtClean="0">
                <a:solidFill>
                  <a:srgbClr val="002060"/>
                </a:solidFill>
              </a:rPr>
              <a:t>dass</a:t>
            </a:r>
            <a:r>
              <a:rPr lang="de-DE" dirty="0" smtClean="0">
                <a:solidFill>
                  <a:srgbClr val="002060"/>
                </a:solidFill>
              </a:rPr>
              <a:t> durch die Annahme der Bedingungen einer „Internet </a:t>
            </a:r>
            <a:r>
              <a:rPr lang="de-DE" dirty="0" err="1" smtClean="0">
                <a:solidFill>
                  <a:srgbClr val="002060"/>
                </a:solidFill>
              </a:rPr>
              <a:t>privacy</a:t>
            </a:r>
            <a:r>
              <a:rPr lang="de-DE" dirty="0" smtClean="0">
                <a:solidFill>
                  <a:srgbClr val="002060"/>
                </a:solidFill>
              </a:rPr>
              <a:t> </a:t>
            </a:r>
            <a:r>
              <a:rPr lang="de-DE" dirty="0" err="1" smtClean="0">
                <a:solidFill>
                  <a:srgbClr val="002060"/>
                </a:solidFill>
              </a:rPr>
              <a:t>policy</a:t>
            </a:r>
            <a:r>
              <a:rPr lang="de-DE" dirty="0" smtClean="0">
                <a:solidFill>
                  <a:srgbClr val="002060"/>
                </a:solidFill>
              </a:rPr>
              <a:t>“ durch eine Person A weitere Personen betroffen sind, die z.B. in einem Bild mit vorkommen und die zum einen von dieser Nutzung durch Dritte gar nichts erfahren geschweige denn ihr zugestimmt hätten. </a:t>
            </a:r>
          </a:p>
          <a:p>
            <a:pPr algn="ctr"/>
            <a:endParaRPr lang="de-DE" dirty="0" smtClean="0">
              <a:solidFill>
                <a:srgbClr val="002060"/>
              </a:solidFill>
            </a:endParaRPr>
          </a:p>
          <a:p>
            <a:pPr algn="ctr"/>
            <a:r>
              <a:rPr lang="de-DE" dirty="0" smtClean="0">
                <a:solidFill>
                  <a:srgbClr val="002060"/>
                </a:solidFill>
              </a:rPr>
              <a:t>In der komplexen Informationswelt des Internet ist es schlichtweg nicht mehr möglich, individuelle Privatheit im  Sinne einer autonomen Verfügung/Selbstbestimmung durch eigene Initiative und dann auch noch mit Vollständigkeitsanspruch zu sichern.  </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6" name="Textfeld 5"/>
          <p:cNvSpPr txBox="1"/>
          <p:nvPr/>
        </p:nvSpPr>
        <p:spPr>
          <a:xfrm>
            <a:off x="683568" y="260648"/>
            <a:ext cx="6120680" cy="707886"/>
          </a:xfrm>
          <a:prstGeom prst="rect">
            <a:avLst/>
          </a:prstGeom>
          <a:solidFill>
            <a:schemeClr val="accent1">
              <a:lumMod val="20000"/>
              <a:lumOff val="80000"/>
            </a:schemeClr>
          </a:solidFill>
        </p:spPr>
        <p:txBody>
          <a:bodyPr wrap="square" rtlCol="0">
            <a:spAutoFit/>
          </a:bodyPr>
          <a:lstStyle/>
          <a:p>
            <a:r>
              <a:rPr lang="en-US" sz="2000" dirty="0" err="1" smtClean="0"/>
              <a:t>Privatheit</a:t>
            </a:r>
            <a:r>
              <a:rPr lang="en-US" sz="2000" dirty="0" smtClean="0"/>
              <a:t> </a:t>
            </a:r>
            <a:r>
              <a:rPr lang="en-US" sz="2000" dirty="0" err="1" smtClean="0"/>
              <a:t>ist</a:t>
            </a:r>
            <a:r>
              <a:rPr lang="en-US" sz="2000" dirty="0" smtClean="0"/>
              <a:t> </a:t>
            </a:r>
            <a:r>
              <a:rPr lang="en-US" sz="2000" dirty="0" err="1" smtClean="0"/>
              <a:t>nicht</a:t>
            </a:r>
            <a:r>
              <a:rPr lang="en-US" sz="2000" dirty="0" smtClean="0"/>
              <a:t> </a:t>
            </a:r>
            <a:r>
              <a:rPr lang="en-US" sz="2000" dirty="0" err="1" smtClean="0"/>
              <a:t>nur</a:t>
            </a:r>
            <a:r>
              <a:rPr lang="en-US" sz="2000" dirty="0" smtClean="0"/>
              <a:t> </a:t>
            </a:r>
            <a:r>
              <a:rPr lang="en-US" sz="2000" dirty="0" err="1" smtClean="0"/>
              <a:t>eine</a:t>
            </a:r>
            <a:r>
              <a:rPr lang="en-US" sz="2000" dirty="0" smtClean="0"/>
              <a:t> </a:t>
            </a:r>
            <a:r>
              <a:rPr lang="en-US" sz="2000" dirty="0" err="1" smtClean="0"/>
              <a:t>Datenschutzherausforderung</a:t>
            </a:r>
            <a:endParaRPr lang="en-US" sz="2000" dirty="0" smtClean="0"/>
          </a:p>
          <a:p>
            <a:r>
              <a:rPr lang="en-US" sz="2000" dirty="0" err="1" smtClean="0">
                <a:solidFill>
                  <a:srgbClr val="002060"/>
                </a:solidFill>
              </a:rPr>
              <a:t>sondern</a:t>
            </a:r>
            <a:r>
              <a:rPr lang="en-US" sz="2000" dirty="0" smtClean="0">
                <a:solidFill>
                  <a:srgbClr val="002060"/>
                </a:solidFill>
              </a:rPr>
              <a:t> </a:t>
            </a:r>
            <a:r>
              <a:rPr lang="en-US" sz="2000" dirty="0" err="1" smtClean="0">
                <a:solidFill>
                  <a:srgbClr val="002060"/>
                </a:solidFill>
              </a:rPr>
              <a:t>auch</a:t>
            </a:r>
            <a:r>
              <a:rPr lang="en-US" sz="2000" dirty="0" smtClean="0">
                <a:solidFill>
                  <a:srgbClr val="002060"/>
                </a:solidFill>
              </a:rPr>
              <a:t> und </a:t>
            </a:r>
            <a:r>
              <a:rPr lang="en-US" sz="2000" dirty="0" err="1" smtClean="0">
                <a:solidFill>
                  <a:srgbClr val="002060"/>
                </a:solidFill>
              </a:rPr>
              <a:t>vor</a:t>
            </a:r>
            <a:r>
              <a:rPr lang="en-US" sz="2000" dirty="0" smtClean="0">
                <a:solidFill>
                  <a:srgbClr val="002060"/>
                </a:solidFill>
              </a:rPr>
              <a:t> </a:t>
            </a:r>
            <a:r>
              <a:rPr lang="en-US" sz="2000" dirty="0" err="1" smtClean="0">
                <a:solidFill>
                  <a:srgbClr val="002060"/>
                </a:solidFill>
              </a:rPr>
              <a:t>allem</a:t>
            </a:r>
            <a:r>
              <a:rPr lang="en-US" sz="2000" dirty="0" smtClean="0">
                <a:solidFill>
                  <a:srgbClr val="002060"/>
                </a:solidFill>
              </a:rPr>
              <a:t> </a:t>
            </a:r>
            <a:r>
              <a:rPr lang="en-US" sz="2000" dirty="0" err="1" smtClean="0">
                <a:solidFill>
                  <a:srgbClr val="002060"/>
                </a:solidFill>
              </a:rPr>
              <a:t>ein</a:t>
            </a:r>
            <a:r>
              <a:rPr lang="en-US" sz="2000" dirty="0" smtClean="0">
                <a:solidFill>
                  <a:srgbClr val="002060"/>
                </a:solidFill>
              </a:rPr>
              <a:t> </a:t>
            </a:r>
            <a:r>
              <a:rPr lang="en-US" sz="2000" dirty="0" err="1" smtClean="0">
                <a:solidFill>
                  <a:srgbClr val="002060"/>
                </a:solidFill>
              </a:rPr>
              <a:t>Informationsproblem</a:t>
            </a:r>
            <a:endParaRPr lang="en-US" sz="2000" dirty="0">
              <a:solidFill>
                <a:srgbClr val="002060"/>
              </a:solidFill>
            </a:endParaRPr>
          </a:p>
        </p:txBody>
      </p:sp>
      <p:grpSp>
        <p:nvGrpSpPr>
          <p:cNvPr id="9" name="Gruppieren 8"/>
          <p:cNvGrpSpPr/>
          <p:nvPr/>
        </p:nvGrpSpPr>
        <p:grpSpPr>
          <a:xfrm>
            <a:off x="251520" y="908720"/>
            <a:ext cx="8801100" cy="4020542"/>
            <a:chOff x="179512" y="908720"/>
            <a:chExt cx="8801100" cy="4020542"/>
          </a:xfrm>
        </p:grpSpPr>
        <p:pic>
          <p:nvPicPr>
            <p:cNvPr id="71682" name="Picture 2"/>
            <p:cNvPicPr>
              <a:picLocks noChangeAspect="1" noChangeArrowheads="1"/>
            </p:cNvPicPr>
            <p:nvPr/>
          </p:nvPicPr>
          <p:blipFill>
            <a:blip r:embed="rId2" cstate="print"/>
            <a:srcRect/>
            <a:stretch>
              <a:fillRect/>
            </a:stretch>
          </p:blipFill>
          <p:spPr bwMode="auto">
            <a:xfrm>
              <a:off x="179512" y="2636912"/>
              <a:ext cx="8801100" cy="2292350"/>
            </a:xfrm>
            <a:prstGeom prst="rect">
              <a:avLst/>
            </a:prstGeom>
            <a:noFill/>
            <a:ln w="9525">
              <a:noFill/>
              <a:miter lim="800000"/>
              <a:headEnd/>
              <a:tailEnd/>
            </a:ln>
          </p:spPr>
        </p:pic>
        <p:pic>
          <p:nvPicPr>
            <p:cNvPr id="71683" name="Picture 3"/>
            <p:cNvPicPr>
              <a:picLocks noChangeAspect="1" noChangeArrowheads="1"/>
            </p:cNvPicPr>
            <p:nvPr/>
          </p:nvPicPr>
          <p:blipFill>
            <a:blip r:embed="rId3" cstate="print"/>
            <a:srcRect/>
            <a:stretch>
              <a:fillRect/>
            </a:stretch>
          </p:blipFill>
          <p:spPr bwMode="auto">
            <a:xfrm>
              <a:off x="4716016" y="908720"/>
              <a:ext cx="3552825" cy="1781175"/>
            </a:xfrm>
            <a:prstGeom prst="rect">
              <a:avLst/>
            </a:prstGeom>
            <a:noFill/>
            <a:ln w="9525">
              <a:noFill/>
              <a:miter lim="800000"/>
              <a:headEnd/>
              <a:tailEnd/>
            </a:ln>
          </p:spPr>
        </p:pic>
      </p:grpSp>
      <p:pic>
        <p:nvPicPr>
          <p:cNvPr id="71684" name="Picture 4"/>
          <p:cNvPicPr>
            <a:picLocks noChangeAspect="1" noChangeArrowheads="1"/>
          </p:cNvPicPr>
          <p:nvPr/>
        </p:nvPicPr>
        <p:blipFill>
          <a:blip r:embed="rId4" cstate="print"/>
          <a:srcRect/>
          <a:stretch>
            <a:fillRect/>
          </a:stretch>
        </p:blipFill>
        <p:spPr bwMode="auto">
          <a:xfrm>
            <a:off x="899592" y="5085184"/>
            <a:ext cx="6978650" cy="1206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6" name="Textfeld 5"/>
          <p:cNvSpPr txBox="1"/>
          <p:nvPr/>
        </p:nvSpPr>
        <p:spPr>
          <a:xfrm>
            <a:off x="683568" y="260648"/>
            <a:ext cx="6120680" cy="707886"/>
          </a:xfrm>
          <a:prstGeom prst="rect">
            <a:avLst/>
          </a:prstGeom>
          <a:solidFill>
            <a:schemeClr val="accent1">
              <a:lumMod val="20000"/>
              <a:lumOff val="80000"/>
            </a:schemeClr>
          </a:solidFill>
        </p:spPr>
        <p:txBody>
          <a:bodyPr wrap="square" rtlCol="0">
            <a:spAutoFit/>
          </a:bodyPr>
          <a:lstStyle/>
          <a:p>
            <a:r>
              <a:rPr lang="en-US" sz="2000" dirty="0" err="1" smtClean="0"/>
              <a:t>Privatheit</a:t>
            </a:r>
            <a:r>
              <a:rPr lang="en-US" sz="2000" dirty="0" smtClean="0"/>
              <a:t> </a:t>
            </a:r>
            <a:r>
              <a:rPr lang="en-US" sz="2000" dirty="0" err="1" smtClean="0"/>
              <a:t>ist</a:t>
            </a:r>
            <a:r>
              <a:rPr lang="en-US" sz="2000" dirty="0" smtClean="0"/>
              <a:t> </a:t>
            </a:r>
            <a:r>
              <a:rPr lang="en-US" sz="2000" dirty="0" err="1" smtClean="0"/>
              <a:t>nicht</a:t>
            </a:r>
            <a:r>
              <a:rPr lang="en-US" sz="2000" dirty="0" smtClean="0"/>
              <a:t> </a:t>
            </a:r>
            <a:r>
              <a:rPr lang="en-US" sz="2000" dirty="0" err="1" smtClean="0"/>
              <a:t>nur</a:t>
            </a:r>
            <a:r>
              <a:rPr lang="en-US" sz="2000" dirty="0" smtClean="0"/>
              <a:t> </a:t>
            </a:r>
            <a:r>
              <a:rPr lang="en-US" sz="2000" dirty="0" err="1" smtClean="0"/>
              <a:t>eine</a:t>
            </a:r>
            <a:r>
              <a:rPr lang="en-US" sz="2000" dirty="0" smtClean="0"/>
              <a:t> </a:t>
            </a:r>
            <a:r>
              <a:rPr lang="en-US" sz="2000" dirty="0" err="1" smtClean="0"/>
              <a:t>Datenschutzherausforderung</a:t>
            </a:r>
            <a:endParaRPr lang="en-US" sz="2000" dirty="0" smtClean="0"/>
          </a:p>
          <a:p>
            <a:r>
              <a:rPr lang="en-US" sz="2000" dirty="0" err="1" smtClean="0">
                <a:solidFill>
                  <a:srgbClr val="002060"/>
                </a:solidFill>
              </a:rPr>
              <a:t>sondern</a:t>
            </a:r>
            <a:r>
              <a:rPr lang="en-US" sz="2000" dirty="0" smtClean="0">
                <a:solidFill>
                  <a:srgbClr val="002060"/>
                </a:solidFill>
              </a:rPr>
              <a:t> </a:t>
            </a:r>
            <a:r>
              <a:rPr lang="en-US" sz="2000" dirty="0" err="1" smtClean="0">
                <a:solidFill>
                  <a:srgbClr val="002060"/>
                </a:solidFill>
              </a:rPr>
              <a:t>auch</a:t>
            </a:r>
            <a:r>
              <a:rPr lang="en-US" sz="2000" dirty="0" smtClean="0">
                <a:solidFill>
                  <a:srgbClr val="002060"/>
                </a:solidFill>
              </a:rPr>
              <a:t> und </a:t>
            </a:r>
            <a:r>
              <a:rPr lang="en-US" sz="2000" dirty="0" err="1" smtClean="0">
                <a:solidFill>
                  <a:srgbClr val="002060"/>
                </a:solidFill>
              </a:rPr>
              <a:t>vor</a:t>
            </a:r>
            <a:r>
              <a:rPr lang="en-US" sz="2000" dirty="0" smtClean="0">
                <a:solidFill>
                  <a:srgbClr val="002060"/>
                </a:solidFill>
              </a:rPr>
              <a:t> </a:t>
            </a:r>
            <a:r>
              <a:rPr lang="en-US" sz="2000" dirty="0" err="1" smtClean="0">
                <a:solidFill>
                  <a:srgbClr val="002060"/>
                </a:solidFill>
              </a:rPr>
              <a:t>allem</a:t>
            </a:r>
            <a:r>
              <a:rPr lang="en-US" sz="2000" dirty="0" smtClean="0">
                <a:solidFill>
                  <a:srgbClr val="002060"/>
                </a:solidFill>
              </a:rPr>
              <a:t> </a:t>
            </a:r>
            <a:r>
              <a:rPr lang="en-US" sz="2000" dirty="0" err="1" smtClean="0">
                <a:solidFill>
                  <a:srgbClr val="002060"/>
                </a:solidFill>
              </a:rPr>
              <a:t>ein</a:t>
            </a:r>
            <a:r>
              <a:rPr lang="en-US" sz="2000" dirty="0" smtClean="0">
                <a:solidFill>
                  <a:srgbClr val="002060"/>
                </a:solidFill>
              </a:rPr>
              <a:t> </a:t>
            </a:r>
            <a:r>
              <a:rPr lang="en-US" sz="2000" dirty="0" err="1" smtClean="0">
                <a:solidFill>
                  <a:srgbClr val="002060"/>
                </a:solidFill>
              </a:rPr>
              <a:t>Informationsproblem</a:t>
            </a:r>
            <a:endParaRPr lang="en-US" sz="2000" dirty="0">
              <a:solidFill>
                <a:srgbClr val="002060"/>
              </a:solidFill>
            </a:endParaRPr>
          </a:p>
        </p:txBody>
      </p:sp>
      <p:pic>
        <p:nvPicPr>
          <p:cNvPr id="72706" name="Picture 2"/>
          <p:cNvPicPr>
            <a:picLocks noChangeAspect="1" noChangeArrowheads="1"/>
          </p:cNvPicPr>
          <p:nvPr/>
        </p:nvPicPr>
        <p:blipFill>
          <a:blip r:embed="rId2" cstate="print"/>
          <a:srcRect/>
          <a:stretch>
            <a:fillRect/>
          </a:stretch>
        </p:blipFill>
        <p:spPr bwMode="auto">
          <a:xfrm>
            <a:off x="971600" y="1628800"/>
            <a:ext cx="3200400" cy="1676400"/>
          </a:xfrm>
          <a:prstGeom prst="rect">
            <a:avLst/>
          </a:prstGeom>
          <a:noFill/>
          <a:ln w="9525">
            <a:noFill/>
            <a:miter lim="800000"/>
            <a:headEnd/>
            <a:tailEnd/>
          </a:ln>
        </p:spPr>
      </p:pic>
      <p:pic>
        <p:nvPicPr>
          <p:cNvPr id="72707" name="Picture 3"/>
          <p:cNvPicPr>
            <a:picLocks noChangeAspect="1" noChangeArrowheads="1"/>
          </p:cNvPicPr>
          <p:nvPr/>
        </p:nvPicPr>
        <p:blipFill>
          <a:blip r:embed="rId3" cstate="print"/>
          <a:srcRect/>
          <a:stretch>
            <a:fillRect/>
          </a:stretch>
        </p:blipFill>
        <p:spPr bwMode="auto">
          <a:xfrm>
            <a:off x="683568" y="3789040"/>
            <a:ext cx="6162675" cy="2305050"/>
          </a:xfrm>
          <a:prstGeom prst="rect">
            <a:avLst/>
          </a:prstGeom>
          <a:noFill/>
          <a:ln w="9525">
            <a:noFill/>
            <a:miter lim="800000"/>
            <a:headEnd/>
            <a:tailEnd/>
          </a:ln>
        </p:spPr>
      </p:pic>
      <p:pic>
        <p:nvPicPr>
          <p:cNvPr id="72708" name="Picture 4"/>
          <p:cNvPicPr>
            <a:picLocks noChangeAspect="1" noChangeArrowheads="1"/>
          </p:cNvPicPr>
          <p:nvPr/>
        </p:nvPicPr>
        <p:blipFill>
          <a:blip r:embed="rId4" cstate="print"/>
          <a:srcRect/>
          <a:stretch>
            <a:fillRect/>
          </a:stretch>
        </p:blipFill>
        <p:spPr bwMode="auto">
          <a:xfrm>
            <a:off x="4067944" y="1628800"/>
            <a:ext cx="4457700" cy="1933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028"/>
          <p:cNvSpPr txBox="1">
            <a:spLocks noChangeArrowheads="1"/>
          </p:cNvSpPr>
          <p:nvPr/>
        </p:nvSpPr>
        <p:spPr bwMode="auto">
          <a:xfrm>
            <a:off x="611560" y="188640"/>
            <a:ext cx="7776864" cy="523220"/>
          </a:xfrm>
          <a:prstGeom prst="rect">
            <a:avLst/>
          </a:prstGeom>
          <a:solidFill>
            <a:srgbClr val="002060"/>
          </a:solidFill>
          <a:ln w="12700">
            <a:noFill/>
            <a:miter lim="800000"/>
            <a:headEnd type="none" w="sm" len="sm"/>
            <a:tailEnd type="none" w="sm" len="sm"/>
          </a:ln>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de-DE" sz="2800" b="1" dirty="0" smtClean="0">
                <a:solidFill>
                  <a:schemeClr val="accent1">
                    <a:lumMod val="20000"/>
                    <a:lumOff val="80000"/>
                  </a:schemeClr>
                </a:solidFill>
                <a:latin typeface="+mn-lt"/>
                <a:cs typeface="Times New Roman" pitchFamily="18" charset="0"/>
              </a:rPr>
              <a:t>Regulierungsformen - Institutionalisierungsformen</a:t>
            </a:r>
            <a:endParaRPr lang="de-DE" sz="2800" b="1" dirty="0">
              <a:solidFill>
                <a:schemeClr val="accent1">
                  <a:lumMod val="20000"/>
                  <a:lumOff val="80000"/>
                </a:schemeClr>
              </a:solidFill>
              <a:latin typeface="+mn-lt"/>
            </a:endParaRPr>
          </a:p>
        </p:txBody>
      </p:sp>
      <p:sp>
        <p:nvSpPr>
          <p:cNvPr id="38" name="Oval 5"/>
          <p:cNvSpPr>
            <a:spLocks noChangeArrowheads="1"/>
          </p:cNvSpPr>
          <p:nvPr/>
        </p:nvSpPr>
        <p:spPr bwMode="auto">
          <a:xfrm>
            <a:off x="1428800" y="1894821"/>
            <a:ext cx="1325252" cy="476071"/>
          </a:xfrm>
          <a:prstGeom prst="ellipse">
            <a:avLst/>
          </a:prstGeom>
          <a:solidFill>
            <a:srgbClr val="002060"/>
          </a:solidFill>
          <a:ln w="9525">
            <a:noFill/>
            <a:round/>
            <a:headEnd/>
            <a:tailEnd/>
          </a:ln>
        </p:spPr>
        <p:txBody>
          <a:bodyPr wrap="square" lIns="0" tIns="0" rIns="0" bIns="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chemeClr val="accent1">
                    <a:lumMod val="20000"/>
                    <a:lumOff val="80000"/>
                  </a:schemeClr>
                </a:solidFill>
                <a:latin typeface="+mn-lt"/>
              </a:rPr>
              <a:t>Wasser</a:t>
            </a:r>
            <a:endParaRPr lang="de-DE" sz="2200" dirty="0">
              <a:solidFill>
                <a:schemeClr val="accent1">
                  <a:lumMod val="20000"/>
                  <a:lumOff val="80000"/>
                </a:schemeClr>
              </a:solidFill>
              <a:latin typeface="+mn-lt"/>
            </a:endParaRPr>
          </a:p>
        </p:txBody>
      </p:sp>
      <p:sp>
        <p:nvSpPr>
          <p:cNvPr id="43" name="Rectangle 18"/>
          <p:cNvSpPr>
            <a:spLocks noChangeArrowheads="1"/>
          </p:cNvSpPr>
          <p:nvPr/>
        </p:nvSpPr>
        <p:spPr bwMode="auto">
          <a:xfrm>
            <a:off x="323528" y="6196662"/>
            <a:ext cx="8640960" cy="184666"/>
          </a:xfrm>
          <a:prstGeom prst="rect">
            <a:avLst/>
          </a:prstGeom>
          <a:solidFill>
            <a:srgbClr val="E9E9E9"/>
          </a:solidFill>
          <a:ln w="9525">
            <a:noFill/>
            <a:miter lim="800000"/>
            <a:headEnd/>
            <a:tailEnd/>
          </a:ln>
        </p:spPr>
        <p:txBody>
          <a:bodyPr wrap="square" lIns="0" tIns="0" rIns="0" bIns="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1200" dirty="0"/>
              <a:t>Nach: </a:t>
            </a:r>
            <a:r>
              <a:rPr lang="en-GB" sz="1200" dirty="0"/>
              <a:t>Lawrence</a:t>
            </a:r>
            <a:r>
              <a:rPr lang="de-DE" sz="1200" dirty="0"/>
              <a:t> </a:t>
            </a:r>
            <a:r>
              <a:rPr lang="en-GB" sz="1200" dirty="0"/>
              <a:t>Lessig: Code and other laws of cyberspace. Basic Books, Perseus Books Group: New York 1999,  second edition 2006</a:t>
            </a:r>
            <a:endParaRPr lang="de-DE" sz="1200" dirty="0"/>
          </a:p>
        </p:txBody>
      </p:sp>
      <p:sp>
        <p:nvSpPr>
          <p:cNvPr id="39" name="Oval 5"/>
          <p:cNvSpPr>
            <a:spLocks noChangeArrowheads="1"/>
          </p:cNvSpPr>
          <p:nvPr/>
        </p:nvSpPr>
        <p:spPr bwMode="auto">
          <a:xfrm>
            <a:off x="5148064" y="2965302"/>
            <a:ext cx="1872207" cy="476071"/>
          </a:xfrm>
          <a:prstGeom prst="ellipse">
            <a:avLst/>
          </a:prstGeom>
          <a:solidFill>
            <a:srgbClr val="002060"/>
          </a:solidFill>
          <a:ln w="9525">
            <a:noFill/>
            <a:round/>
            <a:headEnd/>
            <a:tailEnd/>
          </a:ln>
        </p:spPr>
        <p:txBody>
          <a:bodyPr wrap="square" lIns="0" tIns="0" rIns="0" bIns="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chemeClr val="accent1">
                    <a:lumMod val="20000"/>
                    <a:lumOff val="80000"/>
                  </a:schemeClr>
                </a:solidFill>
                <a:latin typeface="+mn-lt"/>
              </a:rPr>
              <a:t>Privatheit</a:t>
            </a:r>
            <a:endParaRPr lang="de-DE" sz="2200" dirty="0">
              <a:solidFill>
                <a:schemeClr val="accent1">
                  <a:lumMod val="20000"/>
                  <a:lumOff val="80000"/>
                </a:schemeClr>
              </a:solidFill>
              <a:latin typeface="+mn-lt"/>
            </a:endParaRPr>
          </a:p>
        </p:txBody>
      </p:sp>
      <p:grpSp>
        <p:nvGrpSpPr>
          <p:cNvPr id="26" name="Gruppieren 25"/>
          <p:cNvGrpSpPr/>
          <p:nvPr/>
        </p:nvGrpSpPr>
        <p:grpSpPr>
          <a:xfrm>
            <a:off x="5364088" y="2060848"/>
            <a:ext cx="1525901" cy="864096"/>
            <a:chOff x="5364088" y="2060848"/>
            <a:chExt cx="1525901" cy="864096"/>
          </a:xfrm>
        </p:grpSpPr>
        <p:sp>
          <p:nvSpPr>
            <p:cNvPr id="41" name="Rectangle 7"/>
            <p:cNvSpPr>
              <a:spLocks noChangeArrowheads="1"/>
            </p:cNvSpPr>
            <p:nvPr/>
          </p:nvSpPr>
          <p:spPr bwMode="auto">
            <a:xfrm>
              <a:off x="5364088" y="2060848"/>
              <a:ext cx="1525901" cy="450050"/>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Recht/Gesetz</a:t>
              </a:r>
              <a:endParaRPr lang="de-DE" sz="2200" dirty="0">
                <a:solidFill>
                  <a:srgbClr val="002060"/>
                </a:solidFill>
                <a:latin typeface="+mn-lt"/>
              </a:endParaRPr>
            </a:p>
          </p:txBody>
        </p:sp>
        <p:sp>
          <p:nvSpPr>
            <p:cNvPr id="42" name="AutoShape 8"/>
            <p:cNvSpPr>
              <a:spLocks noChangeArrowheads="1"/>
            </p:cNvSpPr>
            <p:nvPr/>
          </p:nvSpPr>
          <p:spPr bwMode="auto">
            <a:xfrm>
              <a:off x="6012160" y="2564904"/>
              <a:ext cx="144016" cy="360040"/>
            </a:xfrm>
            <a:prstGeom prst="downArrow">
              <a:avLst>
                <a:gd name="adj1" fmla="val 50000"/>
                <a:gd name="adj2" fmla="val 62500"/>
              </a:avLst>
            </a:prstGeom>
            <a:solidFill>
              <a:schemeClr val="accent1">
                <a:lumMod val="20000"/>
                <a:lumOff val="80000"/>
              </a:schemeClr>
            </a:solidFill>
            <a:ln w="5715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8" name="Gruppieren 27"/>
          <p:cNvGrpSpPr/>
          <p:nvPr/>
        </p:nvGrpSpPr>
        <p:grpSpPr>
          <a:xfrm>
            <a:off x="3851920" y="3081556"/>
            <a:ext cx="1179083" cy="635476"/>
            <a:chOff x="3851920" y="3081556"/>
            <a:chExt cx="1179083" cy="287247"/>
          </a:xfrm>
        </p:grpSpPr>
        <p:sp>
          <p:nvSpPr>
            <p:cNvPr id="72" name="Rectangle 13"/>
            <p:cNvSpPr>
              <a:spLocks noChangeArrowheads="1"/>
            </p:cNvSpPr>
            <p:nvPr/>
          </p:nvSpPr>
          <p:spPr bwMode="auto">
            <a:xfrm>
              <a:off x="3851920" y="3081556"/>
              <a:ext cx="794666"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Werte</a:t>
              </a:r>
              <a:br>
                <a:rPr lang="de-DE" sz="2200" dirty="0" smtClean="0">
                  <a:solidFill>
                    <a:srgbClr val="002060"/>
                  </a:solidFill>
                  <a:latin typeface="+mn-lt"/>
                </a:rPr>
              </a:br>
              <a:r>
                <a:rPr lang="de-DE" sz="2200" dirty="0" smtClean="0">
                  <a:solidFill>
                    <a:srgbClr val="002060"/>
                  </a:solidFill>
                  <a:latin typeface="+mn-lt"/>
                </a:rPr>
                <a:t>Ethik</a:t>
              </a:r>
              <a:endParaRPr lang="de-DE" sz="2200" dirty="0">
                <a:solidFill>
                  <a:srgbClr val="002060"/>
                </a:solidFill>
                <a:latin typeface="+mn-lt"/>
              </a:endParaRPr>
            </a:p>
          </p:txBody>
        </p:sp>
        <p:sp>
          <p:nvSpPr>
            <p:cNvPr id="73" name="AutoShape 14"/>
            <p:cNvSpPr>
              <a:spLocks noChangeArrowheads="1"/>
            </p:cNvSpPr>
            <p:nvPr/>
          </p:nvSpPr>
          <p:spPr bwMode="auto">
            <a:xfrm rot="16200000">
              <a:off x="4834016" y="3042854"/>
              <a:ext cx="98741" cy="295232"/>
            </a:xfrm>
            <a:prstGeom prst="downArrow">
              <a:avLst>
                <a:gd name="adj1" fmla="val 50000"/>
                <a:gd name="adj2" fmla="val 62500"/>
              </a:avLst>
            </a:prstGeom>
            <a:solidFill>
              <a:schemeClr val="accent1">
                <a:lumMod val="20000"/>
                <a:lumOff val="80000"/>
              </a:schemeClr>
            </a:solidFill>
            <a:ln w="5715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7" name="Gruppieren 26"/>
          <p:cNvGrpSpPr/>
          <p:nvPr/>
        </p:nvGrpSpPr>
        <p:grpSpPr>
          <a:xfrm>
            <a:off x="7092280" y="3052832"/>
            <a:ext cx="1368152" cy="287247"/>
            <a:chOff x="7092280" y="3052832"/>
            <a:chExt cx="1368152" cy="287247"/>
          </a:xfrm>
        </p:grpSpPr>
        <p:sp>
          <p:nvSpPr>
            <p:cNvPr id="75" name="Rectangle 16"/>
            <p:cNvSpPr>
              <a:spLocks noChangeArrowheads="1"/>
            </p:cNvSpPr>
            <p:nvPr/>
          </p:nvSpPr>
          <p:spPr bwMode="auto">
            <a:xfrm>
              <a:off x="7516897" y="3052832"/>
              <a:ext cx="943535"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Markt</a:t>
              </a:r>
              <a:endParaRPr lang="de-DE" sz="2200" dirty="0">
                <a:solidFill>
                  <a:srgbClr val="002060"/>
                </a:solidFill>
                <a:latin typeface="+mn-lt"/>
              </a:endParaRPr>
            </a:p>
          </p:txBody>
        </p:sp>
        <p:sp>
          <p:nvSpPr>
            <p:cNvPr id="76" name="AutoShape 17"/>
            <p:cNvSpPr>
              <a:spLocks noChangeArrowheads="1"/>
            </p:cNvSpPr>
            <p:nvPr/>
          </p:nvSpPr>
          <p:spPr bwMode="auto">
            <a:xfrm rot="5400000" flipH="1">
              <a:off x="7214818" y="3018562"/>
              <a:ext cx="71875" cy="316951"/>
            </a:xfrm>
            <a:prstGeom prst="downArrow">
              <a:avLst>
                <a:gd name="adj1" fmla="val 50000"/>
                <a:gd name="adj2" fmla="val 62500"/>
              </a:avLst>
            </a:prstGeom>
            <a:solidFill>
              <a:schemeClr val="accent1">
                <a:lumMod val="20000"/>
                <a:lumOff val="80000"/>
              </a:schemeClr>
            </a:solidFill>
            <a:ln w="5715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9" name="Gruppieren 28"/>
          <p:cNvGrpSpPr/>
          <p:nvPr/>
        </p:nvGrpSpPr>
        <p:grpSpPr>
          <a:xfrm>
            <a:off x="5436096" y="3501008"/>
            <a:ext cx="1299019" cy="792088"/>
            <a:chOff x="5436096" y="3501008"/>
            <a:chExt cx="1299019" cy="792088"/>
          </a:xfrm>
        </p:grpSpPr>
        <p:sp>
          <p:nvSpPr>
            <p:cNvPr id="51" name="Rectangle 10"/>
            <p:cNvSpPr>
              <a:spLocks noChangeArrowheads="1"/>
            </p:cNvSpPr>
            <p:nvPr/>
          </p:nvSpPr>
          <p:spPr bwMode="auto">
            <a:xfrm>
              <a:off x="5436096" y="4005849"/>
              <a:ext cx="1299019"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Technik</a:t>
              </a:r>
              <a:endParaRPr lang="de-DE" sz="2200" dirty="0">
                <a:solidFill>
                  <a:srgbClr val="002060"/>
                </a:solidFill>
                <a:latin typeface="+mn-lt"/>
              </a:endParaRPr>
            </a:p>
          </p:txBody>
        </p:sp>
        <p:sp>
          <p:nvSpPr>
            <p:cNvPr id="77" name="AutoShape 8"/>
            <p:cNvSpPr>
              <a:spLocks noChangeArrowheads="1"/>
            </p:cNvSpPr>
            <p:nvPr/>
          </p:nvSpPr>
          <p:spPr bwMode="auto">
            <a:xfrm flipV="1">
              <a:off x="6012160" y="3501008"/>
              <a:ext cx="144016" cy="360040"/>
            </a:xfrm>
            <a:prstGeom prst="downArrow">
              <a:avLst>
                <a:gd name="adj1" fmla="val 50000"/>
                <a:gd name="adj2" fmla="val 62500"/>
              </a:avLst>
            </a:prstGeom>
            <a:solidFill>
              <a:schemeClr val="accent1">
                <a:lumMod val="20000"/>
                <a:lumOff val="80000"/>
              </a:schemeClr>
            </a:solidFill>
            <a:ln w="5715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2" name="Gruppieren 21"/>
          <p:cNvGrpSpPr/>
          <p:nvPr/>
        </p:nvGrpSpPr>
        <p:grpSpPr>
          <a:xfrm>
            <a:off x="1403648" y="1196752"/>
            <a:ext cx="1525901" cy="644346"/>
            <a:chOff x="1403648" y="1196752"/>
            <a:chExt cx="1525901" cy="644346"/>
          </a:xfrm>
        </p:grpSpPr>
        <p:sp>
          <p:nvSpPr>
            <p:cNvPr id="65" name="Rectangle 7"/>
            <p:cNvSpPr>
              <a:spLocks noChangeArrowheads="1"/>
            </p:cNvSpPr>
            <p:nvPr/>
          </p:nvSpPr>
          <p:spPr bwMode="auto">
            <a:xfrm>
              <a:off x="1403648" y="1196752"/>
              <a:ext cx="1525901"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Recht/Gesetz</a:t>
              </a:r>
              <a:endParaRPr lang="de-DE" sz="2200" dirty="0">
                <a:solidFill>
                  <a:srgbClr val="002060"/>
                </a:solidFill>
                <a:latin typeface="+mn-lt"/>
              </a:endParaRPr>
            </a:p>
          </p:txBody>
        </p:sp>
        <p:sp>
          <p:nvSpPr>
            <p:cNvPr id="78" name="AutoShape 11"/>
            <p:cNvSpPr>
              <a:spLocks noChangeArrowheads="1"/>
            </p:cNvSpPr>
            <p:nvPr/>
          </p:nvSpPr>
          <p:spPr bwMode="auto">
            <a:xfrm>
              <a:off x="2123728" y="1537722"/>
              <a:ext cx="72009" cy="303376"/>
            </a:xfrm>
            <a:prstGeom prst="downArrow">
              <a:avLst>
                <a:gd name="adj1" fmla="val 50000"/>
                <a:gd name="adj2" fmla="val 62500"/>
              </a:avLst>
            </a:prstGeom>
            <a:solidFill>
              <a:schemeClr val="accent1">
                <a:lumMod val="20000"/>
                <a:lumOff val="80000"/>
              </a:schemeClr>
            </a:solidFill>
            <a:ln w="3810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5" name="Gruppieren 24"/>
          <p:cNvGrpSpPr/>
          <p:nvPr/>
        </p:nvGrpSpPr>
        <p:grpSpPr>
          <a:xfrm>
            <a:off x="1472781" y="2424615"/>
            <a:ext cx="1299019" cy="644345"/>
            <a:chOff x="1472781" y="2424615"/>
            <a:chExt cx="1299019" cy="644345"/>
          </a:xfrm>
        </p:grpSpPr>
        <p:sp>
          <p:nvSpPr>
            <p:cNvPr id="63" name="Rectangle 10"/>
            <p:cNvSpPr>
              <a:spLocks noChangeArrowheads="1"/>
            </p:cNvSpPr>
            <p:nvPr/>
          </p:nvSpPr>
          <p:spPr bwMode="auto">
            <a:xfrm>
              <a:off x="1472781" y="2781713"/>
              <a:ext cx="1299019"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Technik</a:t>
              </a:r>
              <a:endParaRPr lang="de-DE" sz="2200" dirty="0">
                <a:solidFill>
                  <a:srgbClr val="002060"/>
                </a:solidFill>
                <a:latin typeface="+mn-lt"/>
              </a:endParaRPr>
            </a:p>
          </p:txBody>
        </p:sp>
        <p:sp>
          <p:nvSpPr>
            <p:cNvPr id="79" name="AutoShape 11"/>
            <p:cNvSpPr>
              <a:spLocks noChangeArrowheads="1"/>
            </p:cNvSpPr>
            <p:nvPr/>
          </p:nvSpPr>
          <p:spPr bwMode="auto">
            <a:xfrm>
              <a:off x="2123728" y="2424615"/>
              <a:ext cx="72009" cy="303376"/>
            </a:xfrm>
            <a:prstGeom prst="downArrow">
              <a:avLst>
                <a:gd name="adj1" fmla="val 50000"/>
                <a:gd name="adj2" fmla="val 62500"/>
              </a:avLst>
            </a:prstGeom>
            <a:solidFill>
              <a:schemeClr val="accent1">
                <a:lumMod val="20000"/>
                <a:lumOff val="80000"/>
              </a:schemeClr>
            </a:solidFill>
            <a:ln w="3810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4" name="Gruppieren 23"/>
          <p:cNvGrpSpPr/>
          <p:nvPr/>
        </p:nvGrpSpPr>
        <p:grpSpPr>
          <a:xfrm>
            <a:off x="2800133" y="1972712"/>
            <a:ext cx="1291122" cy="287247"/>
            <a:chOff x="2800133" y="1972712"/>
            <a:chExt cx="1291122" cy="287247"/>
          </a:xfrm>
        </p:grpSpPr>
        <p:sp>
          <p:nvSpPr>
            <p:cNvPr id="59" name="Rectangle 16"/>
            <p:cNvSpPr>
              <a:spLocks noChangeArrowheads="1"/>
            </p:cNvSpPr>
            <p:nvPr/>
          </p:nvSpPr>
          <p:spPr bwMode="auto">
            <a:xfrm>
              <a:off x="3147720" y="1972712"/>
              <a:ext cx="943535"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Markt</a:t>
              </a:r>
              <a:endParaRPr lang="de-DE" sz="2200" dirty="0">
                <a:solidFill>
                  <a:srgbClr val="002060"/>
                </a:solidFill>
                <a:latin typeface="+mn-lt"/>
              </a:endParaRPr>
            </a:p>
          </p:txBody>
        </p:sp>
        <p:sp>
          <p:nvSpPr>
            <p:cNvPr id="80" name="AutoShape 11"/>
            <p:cNvSpPr>
              <a:spLocks noChangeArrowheads="1"/>
            </p:cNvSpPr>
            <p:nvPr/>
          </p:nvSpPr>
          <p:spPr bwMode="auto">
            <a:xfrm rot="5400000">
              <a:off x="2915816" y="1988840"/>
              <a:ext cx="72009" cy="303376"/>
            </a:xfrm>
            <a:prstGeom prst="downArrow">
              <a:avLst>
                <a:gd name="adj1" fmla="val 50000"/>
                <a:gd name="adj2" fmla="val 62500"/>
              </a:avLst>
            </a:prstGeom>
            <a:solidFill>
              <a:schemeClr val="accent1">
                <a:lumMod val="20000"/>
                <a:lumOff val="80000"/>
              </a:schemeClr>
            </a:solidFill>
            <a:ln w="3810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grpSp>
        <p:nvGrpSpPr>
          <p:cNvPr id="23" name="Gruppieren 22"/>
          <p:cNvGrpSpPr/>
          <p:nvPr/>
        </p:nvGrpSpPr>
        <p:grpSpPr>
          <a:xfrm>
            <a:off x="161765" y="2001436"/>
            <a:ext cx="1185219" cy="635476"/>
            <a:chOff x="161765" y="2001436"/>
            <a:chExt cx="1185219" cy="287247"/>
          </a:xfrm>
        </p:grpSpPr>
        <p:sp>
          <p:nvSpPr>
            <p:cNvPr id="61" name="Rectangle 13"/>
            <p:cNvSpPr>
              <a:spLocks noChangeArrowheads="1"/>
            </p:cNvSpPr>
            <p:nvPr/>
          </p:nvSpPr>
          <p:spPr bwMode="auto">
            <a:xfrm>
              <a:off x="161765" y="2001436"/>
              <a:ext cx="794666" cy="287247"/>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200" dirty="0" smtClean="0">
                  <a:solidFill>
                    <a:srgbClr val="002060"/>
                  </a:solidFill>
                  <a:latin typeface="+mn-lt"/>
                </a:rPr>
                <a:t>Werte</a:t>
              </a:r>
            </a:p>
            <a:p>
              <a:pPr algn="ctr" eaLnBrk="0" hangingPunct="0">
                <a:buFont typeface="Wingdings" pitchFamily="2" charset="2"/>
                <a:buNone/>
              </a:pPr>
              <a:r>
                <a:rPr lang="de-DE" sz="2200" dirty="0" smtClean="0">
                  <a:solidFill>
                    <a:srgbClr val="002060"/>
                  </a:solidFill>
                </a:rPr>
                <a:t>Ethik</a:t>
              </a:r>
              <a:endParaRPr lang="de-DE" sz="2200" dirty="0">
                <a:solidFill>
                  <a:srgbClr val="002060"/>
                </a:solidFill>
                <a:latin typeface="+mn-lt"/>
              </a:endParaRPr>
            </a:p>
          </p:txBody>
        </p:sp>
        <p:sp>
          <p:nvSpPr>
            <p:cNvPr id="81" name="AutoShape 11"/>
            <p:cNvSpPr>
              <a:spLocks noChangeArrowheads="1"/>
            </p:cNvSpPr>
            <p:nvPr/>
          </p:nvSpPr>
          <p:spPr bwMode="auto">
            <a:xfrm rot="16200000" flipH="1">
              <a:off x="1159291" y="2017173"/>
              <a:ext cx="72009" cy="303376"/>
            </a:xfrm>
            <a:prstGeom prst="downArrow">
              <a:avLst>
                <a:gd name="adj1" fmla="val 50000"/>
                <a:gd name="adj2" fmla="val 62500"/>
              </a:avLst>
            </a:prstGeom>
            <a:solidFill>
              <a:schemeClr val="accent1">
                <a:lumMod val="20000"/>
                <a:lumOff val="80000"/>
              </a:schemeClr>
            </a:solidFill>
            <a:ln w="38100">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200" dirty="0">
                <a:solidFill>
                  <a:srgbClr val="002060"/>
                </a:solidFill>
                <a:latin typeface="+mn-lt"/>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7" name="Textfeld 6"/>
          <p:cNvSpPr txBox="1"/>
          <p:nvPr/>
        </p:nvSpPr>
        <p:spPr>
          <a:xfrm>
            <a:off x="1187624" y="1772816"/>
            <a:ext cx="6120680" cy="1429622"/>
          </a:xfrm>
          <a:prstGeom prst="rect">
            <a:avLst/>
          </a:prstGeom>
          <a:solidFill>
            <a:schemeClr val="accent1">
              <a:lumMod val="20000"/>
              <a:lumOff val="80000"/>
            </a:schemeClr>
          </a:solidFill>
        </p:spPr>
        <p:txBody>
          <a:bodyPr wrap="square" rtlCol="0">
            <a:spAutoFit/>
          </a:bodyPr>
          <a:lstStyle/>
          <a:p>
            <a:pPr algn="ctr">
              <a:lnSpc>
                <a:spcPct val="150000"/>
              </a:lnSpc>
            </a:pPr>
            <a:r>
              <a:rPr lang="en-US" sz="2000" dirty="0" err="1" smtClean="0">
                <a:solidFill>
                  <a:srgbClr val="002060"/>
                </a:solidFill>
              </a:rPr>
              <a:t>Informationeller</a:t>
            </a:r>
            <a:r>
              <a:rPr lang="en-US" sz="2000" dirty="0" smtClean="0">
                <a:solidFill>
                  <a:srgbClr val="002060"/>
                </a:solidFill>
              </a:rPr>
              <a:t> </a:t>
            </a:r>
            <a:r>
              <a:rPr lang="en-US" sz="2000" dirty="0" err="1" smtClean="0">
                <a:solidFill>
                  <a:srgbClr val="002060"/>
                </a:solidFill>
              </a:rPr>
              <a:t>Selbstbestimmung</a:t>
            </a:r>
            <a:r>
              <a:rPr lang="en-US" sz="2000" dirty="0" smtClean="0">
                <a:solidFill>
                  <a:srgbClr val="002060"/>
                </a:solidFill>
              </a:rPr>
              <a:t> </a:t>
            </a:r>
            <a:r>
              <a:rPr lang="en-US" sz="2000" dirty="0" err="1" smtClean="0">
                <a:solidFill>
                  <a:srgbClr val="002060"/>
                </a:solidFill>
              </a:rPr>
              <a:t>als</a:t>
            </a:r>
            <a:r>
              <a:rPr lang="en-US" sz="2000" dirty="0" smtClean="0">
                <a:solidFill>
                  <a:srgbClr val="002060"/>
                </a:solidFill>
              </a:rPr>
              <a:t> </a:t>
            </a:r>
            <a:r>
              <a:rPr lang="en-US" sz="2000" dirty="0" err="1" smtClean="0">
                <a:solidFill>
                  <a:srgbClr val="002060"/>
                </a:solidFill>
              </a:rPr>
              <a:t>Sicherung</a:t>
            </a:r>
            <a:r>
              <a:rPr lang="en-US" sz="2000" dirty="0" smtClean="0">
                <a:solidFill>
                  <a:srgbClr val="002060"/>
                </a:solidFill>
              </a:rPr>
              <a:t> von </a:t>
            </a:r>
            <a:r>
              <a:rPr lang="en-US" sz="2000" dirty="0" err="1" smtClean="0">
                <a:solidFill>
                  <a:srgbClr val="002060"/>
                </a:solidFill>
              </a:rPr>
              <a:t>Persönlichkeitsrechten</a:t>
            </a:r>
            <a:r>
              <a:rPr lang="en-US" sz="2000" dirty="0" smtClean="0">
                <a:solidFill>
                  <a:srgbClr val="002060"/>
                </a:solidFill>
              </a:rPr>
              <a:t> </a:t>
            </a:r>
            <a:r>
              <a:rPr lang="en-US" sz="2000" dirty="0" err="1" smtClean="0">
                <a:solidFill>
                  <a:srgbClr val="002060"/>
                </a:solidFill>
              </a:rPr>
              <a:t>reicht</a:t>
            </a:r>
            <a:r>
              <a:rPr lang="en-US" sz="2000" dirty="0" smtClean="0">
                <a:solidFill>
                  <a:srgbClr val="002060"/>
                </a:solidFill>
              </a:rPr>
              <a:t> </a:t>
            </a:r>
            <a:r>
              <a:rPr lang="en-US" sz="2000" dirty="0" err="1" smtClean="0">
                <a:solidFill>
                  <a:srgbClr val="002060"/>
                </a:solidFill>
              </a:rPr>
              <a:t>nicht</a:t>
            </a:r>
            <a:r>
              <a:rPr lang="en-US" sz="2000" dirty="0" smtClean="0">
                <a:solidFill>
                  <a:srgbClr val="002060"/>
                </a:solidFill>
              </a:rPr>
              <a:t> </a:t>
            </a:r>
            <a:r>
              <a:rPr lang="en-US" sz="2000" dirty="0" err="1" smtClean="0">
                <a:solidFill>
                  <a:srgbClr val="002060"/>
                </a:solidFill>
              </a:rPr>
              <a:t>aus</a:t>
            </a:r>
            <a:r>
              <a:rPr lang="en-US" sz="2000" dirty="0" smtClean="0">
                <a:solidFill>
                  <a:srgbClr val="002060"/>
                </a:solidFill>
              </a:rPr>
              <a:t> – </a:t>
            </a:r>
            <a:r>
              <a:rPr lang="en-US" sz="2000" dirty="0" err="1" smtClean="0">
                <a:solidFill>
                  <a:srgbClr val="002060"/>
                </a:solidFill>
              </a:rPr>
              <a:t>eher</a:t>
            </a:r>
            <a:r>
              <a:rPr lang="en-US" sz="2000" dirty="0" smtClean="0">
                <a:solidFill>
                  <a:srgbClr val="002060"/>
                </a:solidFill>
              </a:rPr>
              <a:t> </a:t>
            </a:r>
            <a:r>
              <a:rPr lang="en-US" sz="2000" dirty="0" err="1" smtClean="0">
                <a:solidFill>
                  <a:srgbClr val="002060"/>
                </a:solidFill>
              </a:rPr>
              <a:t>zu</a:t>
            </a:r>
            <a:r>
              <a:rPr lang="en-US" sz="2000" dirty="0" smtClean="0">
                <a:solidFill>
                  <a:srgbClr val="002060"/>
                </a:solidFill>
              </a:rPr>
              <a:t> </a:t>
            </a:r>
            <a:r>
              <a:rPr lang="en-US" sz="2000" dirty="0" err="1" smtClean="0">
                <a:solidFill>
                  <a:srgbClr val="002060"/>
                </a:solidFill>
              </a:rPr>
              <a:t>sichern</a:t>
            </a:r>
            <a:r>
              <a:rPr lang="en-US" sz="2000" dirty="0" smtClean="0">
                <a:solidFill>
                  <a:srgbClr val="002060"/>
                </a:solidFill>
              </a:rPr>
              <a:t> </a:t>
            </a:r>
            <a:r>
              <a:rPr lang="en-US" sz="2000" dirty="0" err="1" smtClean="0">
                <a:solidFill>
                  <a:srgbClr val="002060"/>
                </a:solidFill>
              </a:rPr>
              <a:t>durch</a:t>
            </a:r>
            <a:r>
              <a:rPr lang="en-US" sz="2000" dirty="0" smtClean="0">
                <a:solidFill>
                  <a:srgbClr val="002060"/>
                </a:solidFill>
              </a:rPr>
              <a:t> </a:t>
            </a:r>
            <a:r>
              <a:rPr lang="en-US" sz="2000" dirty="0" err="1" smtClean="0">
                <a:solidFill>
                  <a:srgbClr val="002060"/>
                </a:solidFill>
              </a:rPr>
              <a:t>ein</a:t>
            </a:r>
            <a:r>
              <a:rPr lang="en-US" sz="2000" dirty="0" smtClean="0">
                <a:solidFill>
                  <a:srgbClr val="002060"/>
                </a:solidFill>
              </a:rPr>
              <a:t>  </a:t>
            </a:r>
            <a:r>
              <a:rPr lang="en-US" sz="2000" dirty="0" err="1" smtClean="0">
                <a:solidFill>
                  <a:srgbClr val="002060"/>
                </a:solidFill>
              </a:rPr>
              <a:t>Bündel</a:t>
            </a:r>
            <a:r>
              <a:rPr lang="en-US" sz="2000" dirty="0" smtClean="0">
                <a:solidFill>
                  <a:srgbClr val="002060"/>
                </a:solidFill>
              </a:rPr>
              <a:t> von </a:t>
            </a:r>
            <a:r>
              <a:rPr lang="en-US" sz="2000" dirty="0" err="1" smtClean="0">
                <a:solidFill>
                  <a:srgbClr val="002060"/>
                </a:solidFill>
              </a:rPr>
              <a:t>Rechten</a:t>
            </a:r>
            <a:r>
              <a:rPr lang="en-US" sz="2000" dirty="0" smtClean="0">
                <a:solidFill>
                  <a:srgbClr val="002060"/>
                </a:solidFill>
              </a:rPr>
              <a:t>.</a:t>
            </a:r>
            <a:endParaRPr lang="en-US" sz="20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521" y="188640"/>
            <a:ext cx="5688632" cy="3010878"/>
          </a:xfrm>
          <a:prstGeom prst="rect">
            <a:avLst/>
          </a:prstGeom>
          <a:noFill/>
          <a:ln w="9525">
            <a:noFill/>
            <a:miter lim="800000"/>
            <a:headEnd/>
            <a:tailEnd/>
          </a:ln>
        </p:spPr>
      </p:pic>
      <p:sp>
        <p:nvSpPr>
          <p:cNvPr id="3" name="Textfeld 2"/>
          <p:cNvSpPr txBox="1"/>
          <p:nvPr/>
        </p:nvSpPr>
        <p:spPr>
          <a:xfrm>
            <a:off x="6876256" y="836712"/>
            <a:ext cx="1656184" cy="1323439"/>
          </a:xfrm>
          <a:prstGeom prst="rect">
            <a:avLst/>
          </a:prstGeom>
          <a:noFill/>
        </p:spPr>
        <p:txBody>
          <a:bodyPr wrap="square" rtlCol="0">
            <a:spAutoFit/>
          </a:bodyPr>
          <a:lstStyle/>
          <a:p>
            <a:r>
              <a:rPr lang="en-US" sz="1600" dirty="0" smtClean="0">
                <a:solidFill>
                  <a:srgbClr val="002060"/>
                </a:solidFill>
              </a:rPr>
              <a:t>Dissertation </a:t>
            </a:r>
            <a:r>
              <a:rPr lang="en-US" sz="1600" dirty="0" err="1" smtClean="0">
                <a:solidFill>
                  <a:srgbClr val="002060"/>
                </a:solidFill>
              </a:rPr>
              <a:t>Fernuniversität</a:t>
            </a:r>
            <a:endParaRPr lang="en-US" sz="1600" dirty="0" smtClean="0">
              <a:solidFill>
                <a:srgbClr val="002060"/>
              </a:solidFill>
            </a:endParaRPr>
          </a:p>
          <a:p>
            <a:r>
              <a:rPr lang="en-US" sz="1600" dirty="0" err="1" smtClean="0">
                <a:solidFill>
                  <a:srgbClr val="002060"/>
                </a:solidFill>
              </a:rPr>
              <a:t>Rechtswiss</a:t>
            </a:r>
            <a:r>
              <a:rPr lang="en-US" sz="1600" dirty="0" smtClean="0">
                <a:solidFill>
                  <a:srgbClr val="002060"/>
                </a:solidFill>
              </a:rPr>
              <a:t> </a:t>
            </a:r>
            <a:r>
              <a:rPr lang="en-US" sz="1600" dirty="0" err="1" smtClean="0">
                <a:solidFill>
                  <a:srgbClr val="002060"/>
                </a:solidFill>
              </a:rPr>
              <a:t>Fak</a:t>
            </a:r>
            <a:r>
              <a:rPr lang="en-US" sz="1600" dirty="0" smtClean="0">
                <a:solidFill>
                  <a:srgbClr val="002060"/>
                </a:solidFill>
              </a:rPr>
              <a:t> Hagen </a:t>
            </a:r>
          </a:p>
          <a:p>
            <a:r>
              <a:rPr lang="en-US" sz="1600" dirty="0" smtClean="0">
                <a:solidFill>
                  <a:srgbClr val="002060"/>
                </a:solidFill>
              </a:rPr>
              <a:t>WS 2014/15</a:t>
            </a:r>
            <a:endParaRPr lang="en-US" dirty="0">
              <a:solidFill>
                <a:srgbClr val="002060"/>
              </a:solidFill>
            </a:endParaRPr>
          </a:p>
        </p:txBody>
      </p:sp>
      <p:sp>
        <p:nvSpPr>
          <p:cNvPr id="4" name="Textfeld 3"/>
          <p:cNvSpPr txBox="1"/>
          <p:nvPr/>
        </p:nvSpPr>
        <p:spPr>
          <a:xfrm>
            <a:off x="323528" y="2996952"/>
            <a:ext cx="8568952" cy="3416320"/>
          </a:xfrm>
          <a:prstGeom prst="rect">
            <a:avLst/>
          </a:prstGeom>
          <a:noFill/>
        </p:spPr>
        <p:txBody>
          <a:bodyPr wrap="square" rtlCol="0">
            <a:spAutoFit/>
          </a:bodyPr>
          <a:lstStyle/>
          <a:p>
            <a:r>
              <a:rPr lang="de-DE" dirty="0" smtClean="0"/>
              <a:t>Das Buch analysiert und strukturiert die modernen Kommunikationsprozesse. All diese Prozesse lassen personenbezogene Informationen entstehen. Es werden die Wirkungszusammenhänge zwischen diesen Informationen und der aus ihrer Verwendung entstehende Bedrohung der persönlichen Freiheit dargestellt. </a:t>
            </a:r>
            <a:r>
              <a:rPr lang="de-DE" b="1" dirty="0" smtClean="0"/>
              <a:t>Es wird deutlich, </a:t>
            </a:r>
            <a:r>
              <a:rPr lang="de-DE" b="1" dirty="0" err="1" smtClean="0"/>
              <a:t>dass</a:t>
            </a:r>
            <a:r>
              <a:rPr lang="de-DE" b="1" dirty="0" smtClean="0"/>
              <a:t> das Recht auf informationelle Selbstbestimmung dieser amorphen Bedrohungslage nicht gerecht werden kann. Die Allgegenwärtigkeit von Informationen in verschiedenen Lebensbereichen kann zu ganz unterschiedlichen Beeinträchtigungen der Freiheitswahrnehmung des Einzelnen führen. Ein zentral im Allgemeinen Persönlichkeitsrecht verankerter Schutz ist aber aufgrund seiner Konstruktion als Auffanggrundrecht nur subsidiär heranzuziehen. </a:t>
            </a:r>
            <a:r>
              <a:rPr lang="de-DE" dirty="0" smtClean="0"/>
              <a:t>Stimmiger wäre es, die einzelnen Freiheitswahrnehmungen um die dabei entstehenden Informationen zu erweitern. </a:t>
            </a:r>
            <a:r>
              <a:rPr lang="de-DE" b="1" dirty="0" smtClean="0"/>
              <a:t>Informationsschutz würde dann durch die verschiedenen Grundrechte </a:t>
            </a:r>
            <a:r>
              <a:rPr lang="de-DE" dirty="0" smtClean="0"/>
              <a:t>gewährleistet.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1560" y="2091625"/>
            <a:ext cx="45719" cy="369332"/>
          </a:xfrm>
          <a:prstGeom prst="rect">
            <a:avLst/>
          </a:prstGeom>
          <a:noFill/>
        </p:spPr>
        <p:txBody>
          <a:bodyPr wrap="square" rtlCol="0">
            <a:spAutoFit/>
          </a:bodyPr>
          <a:lstStyle/>
          <a:p>
            <a:endParaRPr lang="en-US" dirty="0">
              <a:solidFill>
                <a:srgbClr val="002060"/>
              </a:solidFill>
            </a:endParaRPr>
          </a:p>
        </p:txBody>
      </p:sp>
      <p:sp>
        <p:nvSpPr>
          <p:cNvPr id="6" name="Textfeld 5"/>
          <p:cNvSpPr txBox="1"/>
          <p:nvPr/>
        </p:nvSpPr>
        <p:spPr>
          <a:xfrm>
            <a:off x="1331640" y="1772816"/>
            <a:ext cx="6120680" cy="707886"/>
          </a:xfrm>
          <a:prstGeom prst="rect">
            <a:avLst/>
          </a:prstGeom>
          <a:solidFill>
            <a:schemeClr val="accent1">
              <a:lumMod val="20000"/>
              <a:lumOff val="80000"/>
            </a:schemeClr>
          </a:solidFill>
        </p:spPr>
        <p:txBody>
          <a:bodyPr wrap="square" rtlCol="0">
            <a:spAutoFit/>
          </a:bodyPr>
          <a:lstStyle/>
          <a:p>
            <a:pPr algn="ctr"/>
            <a:r>
              <a:rPr lang="en-US" sz="2000" dirty="0" err="1" smtClean="0">
                <a:solidFill>
                  <a:srgbClr val="002060"/>
                </a:solidFill>
              </a:rPr>
              <a:t>Damit</a:t>
            </a:r>
            <a:r>
              <a:rPr lang="en-US" sz="2000" dirty="0" smtClean="0">
                <a:solidFill>
                  <a:srgbClr val="002060"/>
                </a:solidFill>
              </a:rPr>
              <a:t> </a:t>
            </a:r>
            <a:r>
              <a:rPr lang="en-US" sz="2000" dirty="0" err="1" smtClean="0">
                <a:solidFill>
                  <a:srgbClr val="002060"/>
                </a:solidFill>
              </a:rPr>
              <a:t>kommt</a:t>
            </a:r>
            <a:r>
              <a:rPr lang="en-US" sz="2000" dirty="0" smtClean="0">
                <a:solidFill>
                  <a:srgbClr val="002060"/>
                </a:solidFill>
              </a:rPr>
              <a:t> die </a:t>
            </a:r>
            <a:r>
              <a:rPr lang="en-US" sz="2000" dirty="0" err="1" smtClean="0">
                <a:solidFill>
                  <a:srgbClr val="002060"/>
                </a:solidFill>
              </a:rPr>
              <a:t>Informationswissenschaftliche</a:t>
            </a:r>
            <a:r>
              <a:rPr lang="en-US" sz="2000" dirty="0" smtClean="0">
                <a:solidFill>
                  <a:srgbClr val="002060"/>
                </a:solidFill>
              </a:rPr>
              <a:t> </a:t>
            </a:r>
            <a:r>
              <a:rPr lang="en-US" sz="2000" dirty="0" err="1" smtClean="0">
                <a:solidFill>
                  <a:srgbClr val="002060"/>
                </a:solidFill>
              </a:rPr>
              <a:t>pragmatische</a:t>
            </a:r>
            <a:r>
              <a:rPr lang="en-US" sz="2000" dirty="0" smtClean="0">
                <a:solidFill>
                  <a:srgbClr val="002060"/>
                </a:solidFill>
              </a:rPr>
              <a:t> </a:t>
            </a:r>
            <a:r>
              <a:rPr lang="en-US" sz="2000" dirty="0" err="1" smtClean="0">
                <a:solidFill>
                  <a:srgbClr val="002060"/>
                </a:solidFill>
              </a:rPr>
              <a:t>Sicht</a:t>
            </a:r>
            <a:r>
              <a:rPr lang="en-US" sz="2000" dirty="0" smtClean="0">
                <a:solidFill>
                  <a:srgbClr val="002060"/>
                </a:solidFill>
              </a:rPr>
              <a:t> auf Information ins Spiel</a:t>
            </a:r>
            <a:endParaRPr lang="en-US" sz="2000" dirty="0">
              <a:solidFill>
                <a:srgbClr val="002060"/>
              </a:solidFill>
            </a:endParaRPr>
          </a:p>
        </p:txBody>
      </p:sp>
      <p:sp>
        <p:nvSpPr>
          <p:cNvPr id="7" name="Textfeld 6"/>
          <p:cNvSpPr txBox="1"/>
          <p:nvPr/>
        </p:nvSpPr>
        <p:spPr>
          <a:xfrm>
            <a:off x="1331640" y="476672"/>
            <a:ext cx="6120680" cy="1015663"/>
          </a:xfrm>
          <a:prstGeom prst="rect">
            <a:avLst/>
          </a:prstGeom>
          <a:solidFill>
            <a:schemeClr val="accent1">
              <a:lumMod val="20000"/>
              <a:lumOff val="80000"/>
            </a:schemeClr>
          </a:solidFill>
        </p:spPr>
        <p:txBody>
          <a:bodyPr wrap="square" rtlCol="0">
            <a:spAutoFit/>
          </a:bodyPr>
          <a:lstStyle/>
          <a:p>
            <a:pPr algn="ctr"/>
            <a:r>
              <a:rPr lang="en-US" sz="2000" dirty="0" smtClean="0">
                <a:solidFill>
                  <a:srgbClr val="002060"/>
                </a:solidFill>
              </a:rPr>
              <a:t>Es </a:t>
            </a:r>
            <a:r>
              <a:rPr lang="en-US" sz="2000" dirty="0" err="1" smtClean="0">
                <a:solidFill>
                  <a:srgbClr val="002060"/>
                </a:solidFill>
              </a:rPr>
              <a:t>geht</a:t>
            </a:r>
            <a:r>
              <a:rPr lang="en-US" sz="2000" dirty="0" smtClean="0">
                <a:solidFill>
                  <a:srgbClr val="002060"/>
                </a:solidFill>
              </a:rPr>
              <a:t> um den </a:t>
            </a:r>
            <a:r>
              <a:rPr lang="en-US" sz="2000" dirty="0" err="1" smtClean="0">
                <a:solidFill>
                  <a:srgbClr val="002060"/>
                </a:solidFill>
              </a:rPr>
              <a:t>Umgang</a:t>
            </a:r>
            <a:r>
              <a:rPr lang="en-US" sz="2000" dirty="0" smtClean="0">
                <a:solidFill>
                  <a:srgbClr val="002060"/>
                </a:solidFill>
              </a:rPr>
              <a:t> </a:t>
            </a:r>
            <a:r>
              <a:rPr lang="en-US" sz="2000" dirty="0" err="1" smtClean="0">
                <a:solidFill>
                  <a:srgbClr val="002060"/>
                </a:solidFill>
              </a:rPr>
              <a:t>mit</a:t>
            </a:r>
            <a:r>
              <a:rPr lang="en-US" sz="2000" dirty="0" smtClean="0">
                <a:solidFill>
                  <a:srgbClr val="002060"/>
                </a:solidFill>
              </a:rPr>
              <a:t> </a:t>
            </a:r>
            <a:r>
              <a:rPr lang="en-US" sz="2000" dirty="0" err="1" smtClean="0">
                <a:solidFill>
                  <a:srgbClr val="002060"/>
                </a:solidFill>
              </a:rPr>
              <a:t>Informationen</a:t>
            </a:r>
            <a:r>
              <a:rPr lang="en-US" sz="2000" dirty="0" smtClean="0">
                <a:solidFill>
                  <a:srgbClr val="002060"/>
                </a:solidFill>
              </a:rPr>
              <a:t>, die </a:t>
            </a:r>
            <a:r>
              <a:rPr lang="en-US" sz="2000" dirty="0" err="1" smtClean="0">
                <a:solidFill>
                  <a:srgbClr val="002060"/>
                </a:solidFill>
              </a:rPr>
              <a:t>aus</a:t>
            </a:r>
            <a:r>
              <a:rPr lang="en-US" sz="2000" dirty="0" smtClean="0">
                <a:solidFill>
                  <a:srgbClr val="002060"/>
                </a:solidFill>
              </a:rPr>
              <a:t> </a:t>
            </a:r>
            <a:r>
              <a:rPr lang="en-US" sz="2000" dirty="0" err="1" smtClean="0">
                <a:solidFill>
                  <a:srgbClr val="002060"/>
                </a:solidFill>
              </a:rPr>
              <a:t>personenbezogenen</a:t>
            </a:r>
            <a:r>
              <a:rPr lang="en-US" sz="2000" dirty="0" smtClean="0">
                <a:solidFill>
                  <a:srgbClr val="002060"/>
                </a:solidFill>
              </a:rPr>
              <a:t> </a:t>
            </a:r>
            <a:r>
              <a:rPr lang="en-US" sz="2000" dirty="0" err="1" smtClean="0">
                <a:solidFill>
                  <a:srgbClr val="002060"/>
                </a:solidFill>
              </a:rPr>
              <a:t>Daten</a:t>
            </a:r>
            <a:r>
              <a:rPr lang="en-US" sz="2000" dirty="0" smtClean="0">
                <a:solidFill>
                  <a:srgbClr val="002060"/>
                </a:solidFill>
              </a:rPr>
              <a:t> </a:t>
            </a:r>
            <a:r>
              <a:rPr lang="en-US" sz="2000" dirty="0" err="1" smtClean="0">
                <a:solidFill>
                  <a:srgbClr val="002060"/>
                </a:solidFill>
              </a:rPr>
              <a:t>abgeleitet</a:t>
            </a:r>
            <a:r>
              <a:rPr lang="en-US" sz="2000" dirty="0" smtClean="0">
                <a:solidFill>
                  <a:srgbClr val="002060"/>
                </a:solidFill>
              </a:rPr>
              <a:t> und </a:t>
            </a:r>
            <a:r>
              <a:rPr lang="en-US" sz="2000" dirty="0" err="1" smtClean="0">
                <a:solidFill>
                  <a:srgbClr val="002060"/>
                </a:solidFill>
              </a:rPr>
              <a:t>damit</a:t>
            </a:r>
            <a:r>
              <a:rPr lang="en-US" sz="2000" dirty="0" smtClean="0">
                <a:solidFill>
                  <a:srgbClr val="002060"/>
                </a:solidFill>
              </a:rPr>
              <a:t> </a:t>
            </a:r>
            <a:r>
              <a:rPr lang="en-US" sz="2000" dirty="0" err="1" smtClean="0">
                <a:solidFill>
                  <a:srgbClr val="002060"/>
                </a:solidFill>
              </a:rPr>
              <a:t>handlungsrelevant</a:t>
            </a:r>
            <a:r>
              <a:rPr lang="en-US" sz="2000" dirty="0" smtClean="0">
                <a:solidFill>
                  <a:srgbClr val="002060"/>
                </a:solidFill>
              </a:rPr>
              <a:t> </a:t>
            </a:r>
            <a:r>
              <a:rPr lang="en-US" sz="2000" dirty="0" err="1" smtClean="0">
                <a:solidFill>
                  <a:srgbClr val="002060"/>
                </a:solidFill>
              </a:rPr>
              <a:t>werden</a:t>
            </a:r>
            <a:endParaRPr lang="en-US" sz="2000" dirty="0">
              <a:solidFill>
                <a:srgbClr val="002060"/>
              </a:solidFill>
            </a:endParaRPr>
          </a:p>
        </p:txBody>
      </p:sp>
      <p:sp>
        <p:nvSpPr>
          <p:cNvPr id="9" name="Textfeld 8"/>
          <p:cNvSpPr txBox="1"/>
          <p:nvPr/>
        </p:nvSpPr>
        <p:spPr>
          <a:xfrm>
            <a:off x="1331640" y="3717032"/>
            <a:ext cx="6120680" cy="400110"/>
          </a:xfrm>
          <a:prstGeom prst="rect">
            <a:avLst/>
          </a:prstGeom>
          <a:solidFill>
            <a:schemeClr val="accent1">
              <a:lumMod val="20000"/>
              <a:lumOff val="80000"/>
            </a:schemeClr>
          </a:solidFill>
        </p:spPr>
        <p:txBody>
          <a:bodyPr wrap="square" rtlCol="0">
            <a:spAutoFit/>
          </a:bodyPr>
          <a:lstStyle/>
          <a:p>
            <a:pPr algn="ctr"/>
            <a:r>
              <a:rPr lang="en-US" sz="2000" dirty="0" err="1" smtClean="0">
                <a:solidFill>
                  <a:srgbClr val="002060"/>
                </a:solidFill>
              </a:rPr>
              <a:t>Im</a:t>
            </a:r>
            <a:r>
              <a:rPr lang="en-US" sz="2000" dirty="0" smtClean="0">
                <a:solidFill>
                  <a:srgbClr val="002060"/>
                </a:solidFill>
              </a:rPr>
              <a:t> </a:t>
            </a:r>
            <a:r>
              <a:rPr lang="en-US" sz="2000" dirty="0" err="1" smtClean="0">
                <a:solidFill>
                  <a:srgbClr val="002060"/>
                </a:solidFill>
              </a:rPr>
              <a:t>Kontext</a:t>
            </a:r>
            <a:r>
              <a:rPr lang="en-US" sz="2000" dirty="0" smtClean="0">
                <a:solidFill>
                  <a:srgbClr val="002060"/>
                </a:solidFill>
              </a:rPr>
              <a:t> von </a:t>
            </a:r>
            <a:r>
              <a:rPr lang="en-US" sz="2000" dirty="0" err="1" smtClean="0">
                <a:solidFill>
                  <a:srgbClr val="002060"/>
                </a:solidFill>
              </a:rPr>
              <a:t>Privatheit</a:t>
            </a:r>
            <a:endParaRPr lang="en-US" sz="2000" dirty="0">
              <a:solidFill>
                <a:srgbClr val="002060"/>
              </a:solidFill>
            </a:endParaRPr>
          </a:p>
        </p:txBody>
      </p:sp>
      <p:sp>
        <p:nvSpPr>
          <p:cNvPr id="10" name="Textfeld 9"/>
          <p:cNvSpPr txBox="1"/>
          <p:nvPr/>
        </p:nvSpPr>
        <p:spPr>
          <a:xfrm>
            <a:off x="1331640" y="2708920"/>
            <a:ext cx="6120680" cy="707886"/>
          </a:xfrm>
          <a:prstGeom prst="rect">
            <a:avLst/>
          </a:prstGeom>
          <a:solidFill>
            <a:schemeClr val="accent1">
              <a:lumMod val="20000"/>
              <a:lumOff val="80000"/>
            </a:schemeClr>
          </a:solidFill>
        </p:spPr>
        <p:txBody>
          <a:bodyPr wrap="square" rtlCol="0">
            <a:spAutoFit/>
          </a:bodyPr>
          <a:lstStyle/>
          <a:p>
            <a:pPr algn="ctr"/>
            <a:r>
              <a:rPr lang="en-US" sz="2000" dirty="0" smtClean="0">
                <a:solidFill>
                  <a:srgbClr val="002060"/>
                </a:solidFill>
              </a:rPr>
              <a:t>Information </a:t>
            </a:r>
            <a:r>
              <a:rPr lang="en-US" sz="2000" dirty="0" err="1" smtClean="0">
                <a:solidFill>
                  <a:srgbClr val="002060"/>
                </a:solidFill>
              </a:rPr>
              <a:t>ist</a:t>
            </a:r>
            <a:r>
              <a:rPr lang="en-US" sz="2000" dirty="0" smtClean="0">
                <a:solidFill>
                  <a:srgbClr val="002060"/>
                </a:solidFill>
              </a:rPr>
              <a:t> </a:t>
            </a:r>
            <a:r>
              <a:rPr lang="en-US" sz="2000" dirty="0" err="1" smtClean="0">
                <a:solidFill>
                  <a:srgbClr val="002060"/>
                </a:solidFill>
              </a:rPr>
              <a:t>handlungsrelevantes</a:t>
            </a:r>
            <a:r>
              <a:rPr lang="en-US" sz="2000" dirty="0" smtClean="0">
                <a:solidFill>
                  <a:srgbClr val="002060"/>
                </a:solidFill>
              </a:rPr>
              <a:t> </a:t>
            </a:r>
            <a:r>
              <a:rPr lang="en-US" sz="2000" dirty="0" err="1" smtClean="0">
                <a:solidFill>
                  <a:srgbClr val="002060"/>
                </a:solidFill>
              </a:rPr>
              <a:t>interessengeleitetes</a:t>
            </a:r>
            <a:r>
              <a:rPr lang="en-US" sz="2000" dirty="0" smtClean="0">
                <a:solidFill>
                  <a:srgbClr val="002060"/>
                </a:solidFill>
              </a:rPr>
              <a:t> </a:t>
            </a:r>
            <a:r>
              <a:rPr lang="en-US" sz="2000" dirty="0" err="1" smtClean="0">
                <a:solidFill>
                  <a:srgbClr val="002060"/>
                </a:solidFill>
              </a:rPr>
              <a:t>Wissen</a:t>
            </a:r>
            <a:endParaRPr lang="en-US" sz="2000" dirty="0">
              <a:solidFill>
                <a:srgbClr val="002060"/>
              </a:solidFill>
            </a:endParaRPr>
          </a:p>
        </p:txBody>
      </p:sp>
      <p:sp>
        <p:nvSpPr>
          <p:cNvPr id="11" name="Textfeld 10"/>
          <p:cNvSpPr txBox="1"/>
          <p:nvPr/>
        </p:nvSpPr>
        <p:spPr>
          <a:xfrm>
            <a:off x="1259632" y="4653136"/>
            <a:ext cx="6120680" cy="1015663"/>
          </a:xfrm>
          <a:prstGeom prst="rect">
            <a:avLst/>
          </a:prstGeom>
          <a:solidFill>
            <a:schemeClr val="accent1">
              <a:lumMod val="20000"/>
              <a:lumOff val="80000"/>
            </a:schemeClr>
          </a:solidFill>
        </p:spPr>
        <p:txBody>
          <a:bodyPr wrap="square" rtlCol="0">
            <a:spAutoFit/>
          </a:bodyPr>
          <a:lstStyle/>
          <a:p>
            <a:pPr algn="ctr"/>
            <a:r>
              <a:rPr lang="en-US" sz="2000" dirty="0" err="1" smtClean="0">
                <a:solidFill>
                  <a:srgbClr val="002060"/>
                </a:solidFill>
              </a:rPr>
              <a:t>personenbezogene</a:t>
            </a:r>
            <a:r>
              <a:rPr lang="en-US" sz="2000" dirty="0" smtClean="0">
                <a:solidFill>
                  <a:srgbClr val="002060"/>
                </a:solidFill>
              </a:rPr>
              <a:t> </a:t>
            </a:r>
            <a:r>
              <a:rPr lang="en-US" sz="2000" dirty="0" err="1" smtClean="0">
                <a:solidFill>
                  <a:srgbClr val="002060"/>
                </a:solidFill>
              </a:rPr>
              <a:t>Daten</a:t>
            </a:r>
            <a:r>
              <a:rPr lang="en-US" sz="2000" dirty="0" smtClean="0">
                <a:solidFill>
                  <a:srgbClr val="002060"/>
                </a:solidFill>
              </a:rPr>
              <a:t> </a:t>
            </a:r>
            <a:r>
              <a:rPr lang="en-US" sz="2000" dirty="0" err="1" smtClean="0">
                <a:solidFill>
                  <a:srgbClr val="002060"/>
                </a:solidFill>
              </a:rPr>
              <a:t>sind</a:t>
            </a:r>
            <a:r>
              <a:rPr lang="en-US" sz="2000" dirty="0" smtClean="0">
                <a:solidFill>
                  <a:srgbClr val="002060"/>
                </a:solidFill>
              </a:rPr>
              <a:t> </a:t>
            </a:r>
            <a:r>
              <a:rPr lang="en-US" sz="2000" dirty="0" err="1" smtClean="0">
                <a:solidFill>
                  <a:srgbClr val="002060"/>
                </a:solidFill>
              </a:rPr>
              <a:t>nicht</a:t>
            </a:r>
            <a:r>
              <a:rPr lang="en-US" sz="2000" dirty="0" smtClean="0">
                <a:solidFill>
                  <a:srgbClr val="002060"/>
                </a:solidFill>
              </a:rPr>
              <a:t> </a:t>
            </a:r>
            <a:r>
              <a:rPr lang="en-US" sz="2000" dirty="0" err="1" smtClean="0">
                <a:solidFill>
                  <a:srgbClr val="002060"/>
                </a:solidFill>
              </a:rPr>
              <a:t>schützenswert</a:t>
            </a:r>
            <a:r>
              <a:rPr lang="en-US" sz="2000" dirty="0" smtClean="0">
                <a:solidFill>
                  <a:srgbClr val="002060"/>
                </a:solidFill>
              </a:rPr>
              <a:t> an </a:t>
            </a:r>
            <a:r>
              <a:rPr lang="en-US" sz="2000" dirty="0" err="1" smtClean="0">
                <a:solidFill>
                  <a:srgbClr val="002060"/>
                </a:solidFill>
              </a:rPr>
              <a:t>sich</a:t>
            </a:r>
            <a:r>
              <a:rPr lang="en-US" sz="2000" dirty="0" smtClean="0">
                <a:solidFill>
                  <a:srgbClr val="002060"/>
                </a:solidFill>
              </a:rPr>
              <a:t>, </a:t>
            </a:r>
            <a:r>
              <a:rPr lang="en-US" sz="2000" dirty="0" err="1" smtClean="0">
                <a:solidFill>
                  <a:srgbClr val="002060"/>
                </a:solidFill>
              </a:rPr>
              <a:t>sondern</a:t>
            </a:r>
            <a:r>
              <a:rPr lang="en-US" sz="2000" dirty="0" smtClean="0">
                <a:solidFill>
                  <a:srgbClr val="002060"/>
                </a:solidFill>
              </a:rPr>
              <a:t> </a:t>
            </a:r>
            <a:r>
              <a:rPr lang="en-US" sz="2000" dirty="0" err="1" smtClean="0">
                <a:solidFill>
                  <a:srgbClr val="002060"/>
                </a:solidFill>
              </a:rPr>
              <a:t>erst</a:t>
            </a:r>
            <a:r>
              <a:rPr lang="en-US" sz="2000" dirty="0" smtClean="0">
                <a:solidFill>
                  <a:srgbClr val="002060"/>
                </a:solidFill>
              </a:rPr>
              <a:t> </a:t>
            </a:r>
            <a:r>
              <a:rPr lang="en-US" sz="2000" dirty="0" err="1" smtClean="0">
                <a:solidFill>
                  <a:srgbClr val="002060"/>
                </a:solidFill>
              </a:rPr>
              <a:t>indem</a:t>
            </a:r>
            <a:r>
              <a:rPr lang="en-US" sz="2000" dirty="0" smtClean="0">
                <a:solidFill>
                  <a:srgbClr val="002060"/>
                </a:solidFill>
              </a:rPr>
              <a:t> </a:t>
            </a:r>
            <a:r>
              <a:rPr lang="en-US" sz="2000" dirty="0" err="1" smtClean="0">
                <a:solidFill>
                  <a:srgbClr val="002060"/>
                </a:solidFill>
              </a:rPr>
              <a:t>sie</a:t>
            </a:r>
            <a:r>
              <a:rPr lang="en-US" sz="2000" dirty="0" smtClean="0">
                <a:solidFill>
                  <a:srgbClr val="002060"/>
                </a:solidFill>
              </a:rPr>
              <a:t> </a:t>
            </a:r>
            <a:r>
              <a:rPr lang="en-US" sz="2000" dirty="0" err="1" smtClean="0">
                <a:solidFill>
                  <a:srgbClr val="002060"/>
                </a:solidFill>
              </a:rPr>
              <a:t>für</a:t>
            </a:r>
            <a:r>
              <a:rPr lang="en-US" sz="2000" dirty="0" smtClean="0">
                <a:solidFill>
                  <a:srgbClr val="002060"/>
                </a:solidFill>
              </a:rPr>
              <a:t> </a:t>
            </a:r>
            <a:r>
              <a:rPr lang="en-US" sz="2000" dirty="0" err="1" smtClean="0">
                <a:solidFill>
                  <a:srgbClr val="002060"/>
                </a:solidFill>
              </a:rPr>
              <a:t>jemand</a:t>
            </a:r>
            <a:r>
              <a:rPr lang="en-US" sz="2000" dirty="0" smtClean="0">
                <a:solidFill>
                  <a:srgbClr val="002060"/>
                </a:solidFill>
              </a:rPr>
              <a:t> </a:t>
            </a:r>
            <a:r>
              <a:rPr lang="en-US" sz="2000" dirty="0" err="1" smtClean="0">
                <a:solidFill>
                  <a:srgbClr val="002060"/>
                </a:solidFill>
              </a:rPr>
              <a:t>zur</a:t>
            </a:r>
            <a:r>
              <a:rPr lang="en-US" sz="2000" dirty="0" smtClean="0">
                <a:solidFill>
                  <a:srgbClr val="002060"/>
                </a:solidFill>
              </a:rPr>
              <a:t> Information  </a:t>
            </a:r>
            <a:r>
              <a:rPr lang="en-US" sz="2000" dirty="0" err="1" smtClean="0">
                <a:solidFill>
                  <a:srgbClr val="002060"/>
                </a:solidFill>
              </a:rPr>
              <a:t>werden</a:t>
            </a:r>
            <a:endParaRPr lang="en-US" sz="20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115616" y="692696"/>
            <a:ext cx="6120680" cy="707886"/>
          </a:xfrm>
          <a:prstGeom prst="rect">
            <a:avLst/>
          </a:prstGeom>
          <a:solidFill>
            <a:schemeClr val="accent1">
              <a:lumMod val="20000"/>
              <a:lumOff val="80000"/>
            </a:schemeClr>
          </a:solidFill>
        </p:spPr>
        <p:txBody>
          <a:bodyPr wrap="square" rtlCol="0">
            <a:spAutoFit/>
          </a:bodyPr>
          <a:lstStyle/>
          <a:p>
            <a:pPr algn="ctr"/>
            <a:r>
              <a:rPr lang="en-US" sz="2000" dirty="0" err="1" smtClean="0"/>
              <a:t>personenbezogene</a:t>
            </a:r>
            <a:r>
              <a:rPr lang="en-US" sz="2000" dirty="0" smtClean="0"/>
              <a:t> </a:t>
            </a:r>
            <a:r>
              <a:rPr lang="en-US" sz="2000" dirty="0" err="1" smtClean="0"/>
              <a:t>Daten</a:t>
            </a:r>
            <a:r>
              <a:rPr lang="en-US" sz="2000" dirty="0" smtClean="0"/>
              <a:t> </a:t>
            </a:r>
            <a:r>
              <a:rPr lang="en-US" sz="2000" dirty="0" err="1" smtClean="0"/>
              <a:t>sind</a:t>
            </a:r>
            <a:r>
              <a:rPr lang="en-US" sz="2000" dirty="0" smtClean="0"/>
              <a:t> </a:t>
            </a:r>
            <a:r>
              <a:rPr lang="en-US" sz="2000" dirty="0" err="1" smtClean="0"/>
              <a:t>nicht</a:t>
            </a:r>
            <a:r>
              <a:rPr lang="en-US" sz="2000" dirty="0" smtClean="0"/>
              <a:t> in </a:t>
            </a:r>
            <a:r>
              <a:rPr lang="en-US" sz="2000" dirty="0" err="1" smtClean="0"/>
              <a:t>jedem</a:t>
            </a:r>
            <a:r>
              <a:rPr lang="en-US" sz="2000" dirty="0" smtClean="0"/>
              <a:t> Fall </a:t>
            </a:r>
            <a:r>
              <a:rPr lang="en-US" sz="2000" dirty="0" err="1" smtClean="0"/>
              <a:t>schützenswert</a:t>
            </a:r>
            <a:endParaRPr lang="en-US" sz="2000" dirty="0">
              <a:solidFill>
                <a:srgbClr val="002060"/>
              </a:solidFill>
            </a:endParaRPr>
          </a:p>
        </p:txBody>
      </p:sp>
      <p:sp>
        <p:nvSpPr>
          <p:cNvPr id="6" name="Textfeld 5"/>
          <p:cNvSpPr txBox="1"/>
          <p:nvPr/>
        </p:nvSpPr>
        <p:spPr>
          <a:xfrm>
            <a:off x="2339752" y="1700808"/>
            <a:ext cx="3960440" cy="707886"/>
          </a:xfrm>
          <a:prstGeom prst="rect">
            <a:avLst/>
          </a:prstGeom>
          <a:solidFill>
            <a:schemeClr val="accent1">
              <a:lumMod val="20000"/>
              <a:lumOff val="80000"/>
            </a:schemeClr>
          </a:solidFill>
        </p:spPr>
        <p:txBody>
          <a:bodyPr wrap="square" rtlCol="0">
            <a:spAutoFit/>
          </a:bodyPr>
          <a:lstStyle/>
          <a:p>
            <a:pPr algn="ctr"/>
            <a:r>
              <a:rPr lang="en-US" sz="2000" dirty="0" err="1" smtClean="0"/>
              <a:t>Im</a:t>
            </a:r>
            <a:r>
              <a:rPr lang="en-US" sz="2000" dirty="0" smtClean="0"/>
              <a:t> </a:t>
            </a:r>
            <a:r>
              <a:rPr lang="en-US" sz="2000" dirty="0" err="1" smtClean="0"/>
              <a:t>Kontext</a:t>
            </a:r>
            <a:r>
              <a:rPr lang="en-US" sz="2000" dirty="0" smtClean="0"/>
              <a:t> des </a:t>
            </a:r>
            <a:r>
              <a:rPr lang="en-US" sz="2000" dirty="0" err="1" smtClean="0"/>
              <a:t>ICM</a:t>
            </a:r>
            <a:r>
              <a:rPr lang="en-US" sz="2000" dirty="0" smtClean="0"/>
              <a:t> und </a:t>
            </a:r>
            <a:r>
              <a:rPr lang="en-US" sz="2000" dirty="0" err="1" smtClean="0"/>
              <a:t>der</a:t>
            </a:r>
            <a:r>
              <a:rPr lang="en-US" sz="2000" dirty="0" smtClean="0"/>
              <a:t> negative privacy externalities</a:t>
            </a:r>
            <a:endParaRPr lang="en-US" sz="20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5400600" cy="430887"/>
          </a:xfrm>
          <a:prstGeom prst="rect">
            <a:avLst/>
          </a:prstGeom>
          <a:solidFill>
            <a:schemeClr val="accent1">
              <a:lumMod val="20000"/>
              <a:lumOff val="80000"/>
            </a:schemeClr>
          </a:solidFill>
        </p:spPr>
        <p:txBody>
          <a:bodyPr wrap="square" rtlCol="0">
            <a:spAutoFit/>
          </a:bodyPr>
          <a:lstStyle/>
          <a:p>
            <a:pPr algn="ctr"/>
            <a:r>
              <a:rPr lang="de-DE" sz="2200" dirty="0" smtClean="0">
                <a:solidFill>
                  <a:srgbClr val="002060"/>
                </a:solidFill>
              </a:rPr>
              <a:t>Prinzip bisheriger Privatheit-Regulierungen </a:t>
            </a:r>
            <a:endParaRPr lang="en-US" sz="2200" dirty="0">
              <a:solidFill>
                <a:srgbClr val="002060"/>
              </a:solidFill>
            </a:endParaRPr>
          </a:p>
        </p:txBody>
      </p:sp>
      <p:sp>
        <p:nvSpPr>
          <p:cNvPr id="4" name="Textfeld 3"/>
          <p:cNvSpPr txBox="1"/>
          <p:nvPr/>
        </p:nvSpPr>
        <p:spPr>
          <a:xfrm>
            <a:off x="611560" y="2091625"/>
            <a:ext cx="45719" cy="369332"/>
          </a:xfrm>
          <a:prstGeom prst="rect">
            <a:avLst/>
          </a:prstGeom>
          <a:noFill/>
        </p:spPr>
        <p:txBody>
          <a:bodyPr wrap="square" rtlCol="0">
            <a:spAutoFit/>
          </a:bodyPr>
          <a:lstStyle/>
          <a:p>
            <a:endParaRPr lang="en-US" dirty="0"/>
          </a:p>
        </p:txBody>
      </p:sp>
      <p:sp>
        <p:nvSpPr>
          <p:cNvPr id="5" name="Textfeld 4"/>
          <p:cNvSpPr txBox="1"/>
          <p:nvPr/>
        </p:nvSpPr>
        <p:spPr>
          <a:xfrm>
            <a:off x="1907704" y="1052736"/>
            <a:ext cx="3672408" cy="400110"/>
          </a:xfrm>
          <a:prstGeom prst="rect">
            <a:avLst/>
          </a:prstGeom>
          <a:solidFill>
            <a:schemeClr val="accent1">
              <a:lumMod val="20000"/>
              <a:lumOff val="80000"/>
            </a:schemeClr>
          </a:solidFill>
        </p:spPr>
        <p:txBody>
          <a:bodyPr wrap="square" rtlCol="0">
            <a:spAutoFit/>
          </a:bodyPr>
          <a:lstStyle/>
          <a:p>
            <a:pPr algn="ctr"/>
            <a:r>
              <a:rPr lang="de-DE" sz="2000" dirty="0" smtClean="0"/>
              <a:t>“</a:t>
            </a:r>
            <a:r>
              <a:rPr lang="de-DE" sz="2000" dirty="0" err="1" smtClean="0"/>
              <a:t>informed</a:t>
            </a:r>
            <a:r>
              <a:rPr lang="de-DE" sz="2000" dirty="0" smtClean="0"/>
              <a:t> </a:t>
            </a:r>
            <a:r>
              <a:rPr lang="de-DE" sz="2000" dirty="0" err="1" smtClean="0"/>
              <a:t>consent</a:t>
            </a:r>
            <a:r>
              <a:rPr lang="de-DE" sz="2000" dirty="0" smtClean="0"/>
              <a:t> model” (</a:t>
            </a:r>
            <a:r>
              <a:rPr lang="de-DE" sz="2000" dirty="0" err="1" smtClean="0"/>
              <a:t>ICM</a:t>
            </a:r>
            <a:r>
              <a:rPr lang="de-DE" sz="2000" dirty="0" smtClean="0"/>
              <a:t>) </a:t>
            </a:r>
            <a:endParaRPr lang="en-US" sz="2000" dirty="0">
              <a:solidFill>
                <a:srgbClr val="002060"/>
              </a:solidFill>
            </a:endParaRPr>
          </a:p>
        </p:txBody>
      </p:sp>
      <p:sp>
        <p:nvSpPr>
          <p:cNvPr id="6" name="Textfeld 5"/>
          <p:cNvSpPr txBox="1"/>
          <p:nvPr/>
        </p:nvSpPr>
        <p:spPr>
          <a:xfrm>
            <a:off x="1907704" y="1700808"/>
            <a:ext cx="5112568" cy="400110"/>
          </a:xfrm>
          <a:prstGeom prst="rect">
            <a:avLst/>
          </a:prstGeom>
          <a:solidFill>
            <a:schemeClr val="accent1">
              <a:lumMod val="20000"/>
              <a:lumOff val="80000"/>
            </a:schemeClr>
          </a:solidFill>
        </p:spPr>
        <p:txBody>
          <a:bodyPr wrap="square" rtlCol="0">
            <a:spAutoFit/>
          </a:bodyPr>
          <a:lstStyle/>
          <a:p>
            <a:pPr algn="ctr"/>
            <a:r>
              <a:rPr lang="de-DE" sz="2000" dirty="0" smtClean="0"/>
              <a:t>“</a:t>
            </a:r>
            <a:r>
              <a:rPr lang="de-DE" sz="2000" dirty="0" err="1" smtClean="0"/>
              <a:t>customary</a:t>
            </a:r>
            <a:r>
              <a:rPr lang="de-DE" sz="2000" dirty="0" smtClean="0"/>
              <a:t> </a:t>
            </a:r>
            <a:r>
              <a:rPr lang="de-DE" sz="2000" dirty="0" err="1" smtClean="0"/>
              <a:t>notice-and-choice</a:t>
            </a:r>
            <a:r>
              <a:rPr lang="de-DE" sz="2000" dirty="0" smtClean="0"/>
              <a:t> </a:t>
            </a:r>
            <a:r>
              <a:rPr lang="de-DE" sz="2000" dirty="0" err="1" smtClean="0"/>
              <a:t>approach</a:t>
            </a:r>
            <a:r>
              <a:rPr lang="de-DE" sz="2000" dirty="0" smtClean="0"/>
              <a:t>” (USA) </a:t>
            </a:r>
            <a:endParaRPr lang="en-US" sz="2000" dirty="0">
              <a:solidFill>
                <a:srgbClr val="002060"/>
              </a:solidFill>
            </a:endParaRPr>
          </a:p>
        </p:txBody>
      </p:sp>
      <p:sp>
        <p:nvSpPr>
          <p:cNvPr id="7" name="Textfeld 6"/>
          <p:cNvSpPr txBox="1"/>
          <p:nvPr/>
        </p:nvSpPr>
        <p:spPr>
          <a:xfrm>
            <a:off x="611560" y="2348880"/>
            <a:ext cx="7560840" cy="2862322"/>
          </a:xfrm>
          <a:prstGeom prst="rect">
            <a:avLst/>
          </a:prstGeom>
          <a:solidFill>
            <a:schemeClr val="accent1">
              <a:lumMod val="20000"/>
              <a:lumOff val="80000"/>
            </a:schemeClr>
          </a:solidFill>
        </p:spPr>
        <p:txBody>
          <a:bodyPr wrap="square" rtlCol="0">
            <a:spAutoFit/>
          </a:bodyPr>
          <a:lstStyle/>
          <a:p>
            <a:r>
              <a:rPr lang="de-DE" sz="2000" dirty="0" err="1" smtClean="0"/>
              <a:t>ICM</a:t>
            </a:r>
            <a:r>
              <a:rPr lang="de-DE" sz="2000" dirty="0" smtClean="0"/>
              <a:t> beruht auf zwei plausiblen Annahmen: </a:t>
            </a:r>
          </a:p>
          <a:p>
            <a:r>
              <a:rPr lang="de-DE" sz="2000" dirty="0" smtClean="0"/>
              <a:t>“(1) </a:t>
            </a:r>
            <a:r>
              <a:rPr lang="de-DE" sz="2000" dirty="0" err="1" smtClean="0"/>
              <a:t>that</a:t>
            </a:r>
            <a:r>
              <a:rPr lang="de-DE" sz="2000" dirty="0" smtClean="0"/>
              <a:t> </a:t>
            </a:r>
            <a:r>
              <a:rPr lang="de-DE" sz="2000" dirty="0" err="1" smtClean="0"/>
              <a:t>privacy</a:t>
            </a:r>
            <a:r>
              <a:rPr lang="de-DE" sz="2000" dirty="0" smtClean="0"/>
              <a:t> </a:t>
            </a:r>
            <a:r>
              <a:rPr lang="de-DE" sz="2000" dirty="0" err="1" smtClean="0"/>
              <a:t>has</a:t>
            </a:r>
            <a:r>
              <a:rPr lang="de-DE" sz="2000" dirty="0" smtClean="0"/>
              <a:t> </a:t>
            </a:r>
            <a:r>
              <a:rPr lang="de-DE" sz="2000" dirty="0" err="1" smtClean="0"/>
              <a:t>to</a:t>
            </a:r>
            <a:r>
              <a:rPr lang="de-DE" sz="2000" dirty="0" smtClean="0"/>
              <a:t> do </a:t>
            </a:r>
            <a:r>
              <a:rPr lang="de-DE" sz="2000" dirty="0" err="1" smtClean="0"/>
              <a:t>with</a:t>
            </a:r>
            <a:r>
              <a:rPr lang="de-DE" sz="2000" dirty="0" smtClean="0"/>
              <a:t> </a:t>
            </a:r>
            <a:r>
              <a:rPr lang="de-DE" sz="2000" dirty="0" err="1" smtClean="0"/>
              <a:t>the</a:t>
            </a:r>
            <a:r>
              <a:rPr lang="de-DE" sz="2000" dirty="0" smtClean="0"/>
              <a:t> </a:t>
            </a:r>
            <a:r>
              <a:rPr lang="de-DE" sz="2000" dirty="0" err="1" smtClean="0"/>
              <a:t>ability</a:t>
            </a:r>
            <a:r>
              <a:rPr lang="de-DE" sz="2000" dirty="0" smtClean="0"/>
              <a:t> </a:t>
            </a:r>
            <a:r>
              <a:rPr lang="de-DE" sz="2000" dirty="0" err="1" smtClean="0"/>
              <a:t>of</a:t>
            </a:r>
            <a:r>
              <a:rPr lang="de-DE" sz="2000" dirty="0" smtClean="0"/>
              <a:t> </a:t>
            </a:r>
            <a:r>
              <a:rPr lang="de-DE" sz="2000" dirty="0" err="1" smtClean="0"/>
              <a:t>data</a:t>
            </a:r>
            <a:r>
              <a:rPr lang="de-DE" sz="2000" dirty="0" smtClean="0"/>
              <a:t> </a:t>
            </a:r>
            <a:r>
              <a:rPr lang="de-DE" sz="2000" dirty="0" err="1" smtClean="0"/>
              <a:t>subjects</a:t>
            </a:r>
            <a:r>
              <a:rPr lang="de-DE" sz="2000" dirty="0" smtClean="0"/>
              <a:t> </a:t>
            </a:r>
            <a:r>
              <a:rPr lang="de-DE" sz="2000" dirty="0" err="1" smtClean="0"/>
              <a:t>to</a:t>
            </a:r>
            <a:r>
              <a:rPr lang="de-DE" sz="2000" dirty="0" smtClean="0"/>
              <a:t> </a:t>
            </a:r>
            <a:r>
              <a:rPr lang="de-DE" sz="2000" dirty="0" err="1" smtClean="0"/>
              <a:t>control</a:t>
            </a:r>
            <a:r>
              <a:rPr lang="de-DE" sz="2000" dirty="0" smtClean="0"/>
              <a:t> </a:t>
            </a:r>
            <a:r>
              <a:rPr lang="de-DE" sz="2000" dirty="0" err="1" smtClean="0"/>
              <a:t>information</a:t>
            </a:r>
            <a:r>
              <a:rPr lang="de-DE" sz="2000" dirty="0" smtClean="0"/>
              <a:t> </a:t>
            </a:r>
            <a:r>
              <a:rPr lang="de-DE" sz="2000" dirty="0" err="1" smtClean="0"/>
              <a:t>about</a:t>
            </a:r>
            <a:r>
              <a:rPr lang="de-DE" sz="2000" dirty="0" smtClean="0"/>
              <a:t> </a:t>
            </a:r>
            <a:r>
              <a:rPr lang="de-DE" sz="2000" dirty="0" err="1" smtClean="0"/>
              <a:t>them</a:t>
            </a:r>
            <a:r>
              <a:rPr lang="de-DE" sz="2000" dirty="0" smtClean="0"/>
              <a:t>, </a:t>
            </a:r>
            <a:r>
              <a:rPr lang="de-DE" sz="2000" dirty="0" err="1" smtClean="0"/>
              <a:t>and</a:t>
            </a:r>
            <a:r>
              <a:rPr lang="de-DE" sz="2000" dirty="0" smtClean="0"/>
              <a:t> </a:t>
            </a:r>
          </a:p>
          <a:p>
            <a:r>
              <a:rPr lang="de-DE" sz="2000" dirty="0" smtClean="0"/>
              <a:t>(2) </a:t>
            </a:r>
            <a:r>
              <a:rPr lang="de-DE" sz="2000" dirty="0" err="1" smtClean="0"/>
              <a:t>that</a:t>
            </a:r>
            <a:r>
              <a:rPr lang="de-DE" sz="2000" dirty="0" smtClean="0"/>
              <a:t> </a:t>
            </a:r>
            <a:r>
              <a:rPr lang="de-DE" sz="2000" dirty="0" err="1" smtClean="0"/>
              <a:t>people</a:t>
            </a:r>
            <a:r>
              <a:rPr lang="de-DE" sz="2000" dirty="0" smtClean="0"/>
              <a:t> </a:t>
            </a:r>
            <a:r>
              <a:rPr lang="de-DE" sz="2000" dirty="0" err="1" smtClean="0"/>
              <a:t>have</a:t>
            </a:r>
            <a:r>
              <a:rPr lang="de-DE" sz="2000" dirty="0" smtClean="0"/>
              <a:t> </a:t>
            </a:r>
            <a:r>
              <a:rPr lang="de-DE" sz="2000" dirty="0" err="1" smtClean="0"/>
              <a:t>very</a:t>
            </a:r>
            <a:r>
              <a:rPr lang="de-DE" sz="2000" dirty="0" smtClean="0"/>
              <a:t> different </a:t>
            </a:r>
            <a:r>
              <a:rPr lang="de-DE" sz="2000" dirty="0" err="1" smtClean="0"/>
              <a:t>privacy</a:t>
            </a:r>
            <a:r>
              <a:rPr lang="de-DE" sz="2000" dirty="0" smtClean="0"/>
              <a:t> </a:t>
            </a:r>
            <a:r>
              <a:rPr lang="de-DE" sz="2000" dirty="0" err="1" smtClean="0"/>
              <a:t>preferences</a:t>
            </a:r>
            <a:r>
              <a:rPr lang="de-DE" sz="2000" dirty="0" smtClean="0"/>
              <a:t>.” </a:t>
            </a:r>
            <a:r>
              <a:rPr lang="en-US" sz="2000" dirty="0" smtClean="0"/>
              <a:t>(</a:t>
            </a:r>
            <a:r>
              <a:rPr lang="en-US" sz="2000" dirty="0" err="1" smtClean="0"/>
              <a:t>p.3</a:t>
            </a:r>
            <a:r>
              <a:rPr lang="en-US" sz="2000" dirty="0" smtClean="0"/>
              <a:t>) </a:t>
            </a:r>
          </a:p>
          <a:p>
            <a:endParaRPr lang="en-US" sz="2000" dirty="0" smtClean="0"/>
          </a:p>
          <a:p>
            <a:r>
              <a:rPr lang="en-US" sz="2000" dirty="0" smtClean="0"/>
              <a:t>“informed consent is necessary to obtain legitimacy and it is sufficient to obtain legitimacy. With informed consent, any information collection and use practice is legitimate. Without it, no information collection and use practice is legitimate.” </a:t>
            </a:r>
            <a:endParaRPr lang="en-US" sz="2000" dirty="0">
              <a:solidFill>
                <a:srgbClr val="002060"/>
              </a:solidFill>
            </a:endParaRPr>
          </a:p>
        </p:txBody>
      </p:sp>
      <p:sp>
        <p:nvSpPr>
          <p:cNvPr id="9" name="Textfeld 8"/>
          <p:cNvSpPr txBox="1"/>
          <p:nvPr/>
        </p:nvSpPr>
        <p:spPr>
          <a:xfrm>
            <a:off x="611560" y="5517232"/>
            <a:ext cx="7560840" cy="400110"/>
          </a:xfrm>
          <a:prstGeom prst="rect">
            <a:avLst/>
          </a:prstGeom>
          <a:solidFill>
            <a:schemeClr val="accent1">
              <a:lumMod val="20000"/>
              <a:lumOff val="80000"/>
            </a:schemeClr>
          </a:solidFill>
        </p:spPr>
        <p:txBody>
          <a:bodyPr wrap="square" rtlCol="0">
            <a:spAutoFit/>
          </a:bodyPr>
          <a:lstStyle/>
          <a:p>
            <a:pPr algn="ctr"/>
            <a:r>
              <a:rPr lang="de-DE" sz="2000" dirty="0" smtClean="0"/>
              <a:t>“</a:t>
            </a:r>
            <a:r>
              <a:rPr lang="de-DE" sz="2000" dirty="0" err="1" smtClean="0"/>
              <a:t>Informed</a:t>
            </a:r>
            <a:r>
              <a:rPr lang="de-DE" sz="2000" dirty="0" smtClean="0"/>
              <a:t> </a:t>
            </a:r>
            <a:r>
              <a:rPr lang="de-DE" sz="2000" dirty="0" err="1" smtClean="0"/>
              <a:t>consent</a:t>
            </a:r>
            <a:r>
              <a:rPr lang="de-DE" sz="2000" dirty="0" smtClean="0"/>
              <a:t> </a:t>
            </a:r>
            <a:r>
              <a:rPr lang="de-DE" sz="2000" dirty="0" err="1" smtClean="0"/>
              <a:t>makes</a:t>
            </a:r>
            <a:r>
              <a:rPr lang="de-DE" sz="2000" dirty="0" smtClean="0"/>
              <a:t> an </a:t>
            </a:r>
            <a:r>
              <a:rPr lang="de-DE" sz="2000" dirty="0" err="1" smtClean="0"/>
              <a:t>information</a:t>
            </a:r>
            <a:r>
              <a:rPr lang="de-DE" sz="2000" dirty="0" smtClean="0"/>
              <a:t> </a:t>
            </a:r>
            <a:r>
              <a:rPr lang="de-DE" sz="2000" dirty="0" err="1" smtClean="0"/>
              <a:t>practice</a:t>
            </a:r>
            <a:r>
              <a:rPr lang="de-DE" sz="2000" dirty="0" smtClean="0"/>
              <a:t> </a:t>
            </a:r>
            <a:r>
              <a:rPr lang="de-DE" sz="2000" dirty="0" err="1" smtClean="0"/>
              <a:t>legitimate</a:t>
            </a:r>
            <a:r>
              <a:rPr lang="de-DE" sz="2000" dirty="0" smtClean="0"/>
              <a:t>.” (10) ) </a:t>
            </a:r>
            <a:endParaRPr lang="en-US" sz="2000" dirty="0">
              <a:solidFill>
                <a:srgbClr val="002060"/>
              </a:solidFill>
            </a:endParaRPr>
          </a:p>
        </p:txBody>
      </p:sp>
      <p:sp>
        <p:nvSpPr>
          <p:cNvPr id="10" name="Textfeld 9"/>
          <p:cNvSpPr txBox="1"/>
          <p:nvPr/>
        </p:nvSpPr>
        <p:spPr>
          <a:xfrm>
            <a:off x="683568" y="6211669"/>
            <a:ext cx="7848872" cy="646331"/>
          </a:xfrm>
          <a:prstGeom prst="rect">
            <a:avLst/>
          </a:prstGeom>
          <a:noFill/>
        </p:spPr>
        <p:txBody>
          <a:bodyPr wrap="square" rtlCol="0">
            <a:spAutoFit/>
          </a:bodyPr>
          <a:lstStyle/>
          <a:p>
            <a:r>
              <a:rPr lang="en-US" sz="1200" dirty="0" smtClean="0"/>
              <a:t>Mark </a:t>
            </a:r>
            <a:r>
              <a:rPr lang="en-US" sz="1200" dirty="0" err="1" smtClean="0"/>
              <a:t>MacCarthy</a:t>
            </a:r>
            <a:r>
              <a:rPr lang="en-US" sz="1200" dirty="0" smtClean="0"/>
              <a:t>. "New Directions in Privacy: Disclosure, Unfairness and  Externalities.“  </a:t>
            </a:r>
            <a:r>
              <a:rPr lang="en-US" sz="1200" dirty="0" smtClean="0">
                <a:hlinkClick r:id="rId2"/>
              </a:rPr>
              <a:t>http://www18.georgetown.edu/data/people/maccartm/publication-66520.pdf</a:t>
            </a:r>
            <a:r>
              <a:rPr lang="en-US" sz="1200" dirty="0" smtClean="0"/>
              <a:t>  I I/S:  A Journal of Law and Policy for the Information Society 6.3 (2011): 425-512.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115616" y="692696"/>
            <a:ext cx="6120680" cy="707886"/>
          </a:xfrm>
          <a:prstGeom prst="rect">
            <a:avLst/>
          </a:prstGeom>
          <a:solidFill>
            <a:schemeClr val="accent1">
              <a:lumMod val="20000"/>
              <a:lumOff val="80000"/>
            </a:schemeClr>
          </a:solidFill>
        </p:spPr>
        <p:txBody>
          <a:bodyPr wrap="square" rtlCol="0">
            <a:spAutoFit/>
          </a:bodyPr>
          <a:lstStyle/>
          <a:p>
            <a:pPr algn="ctr"/>
            <a:r>
              <a:rPr lang="en-US" sz="2000" dirty="0" err="1" smtClean="0"/>
              <a:t>personenbezogene</a:t>
            </a:r>
            <a:r>
              <a:rPr lang="en-US" sz="2000" dirty="0" smtClean="0"/>
              <a:t> </a:t>
            </a:r>
            <a:r>
              <a:rPr lang="en-US" sz="2000" dirty="0" err="1" smtClean="0"/>
              <a:t>Daten</a:t>
            </a:r>
            <a:r>
              <a:rPr lang="en-US" sz="2000" dirty="0" smtClean="0"/>
              <a:t> </a:t>
            </a:r>
            <a:r>
              <a:rPr lang="en-US" sz="2000" dirty="0" err="1" smtClean="0"/>
              <a:t>sind</a:t>
            </a:r>
            <a:r>
              <a:rPr lang="en-US" sz="2000" dirty="0" smtClean="0"/>
              <a:t> </a:t>
            </a:r>
            <a:r>
              <a:rPr lang="en-US" sz="2000" dirty="0" err="1" smtClean="0"/>
              <a:t>nicht</a:t>
            </a:r>
            <a:r>
              <a:rPr lang="en-US" sz="2000" dirty="0" smtClean="0"/>
              <a:t> in </a:t>
            </a:r>
            <a:r>
              <a:rPr lang="en-US" sz="2000" dirty="0" err="1" smtClean="0"/>
              <a:t>jedem</a:t>
            </a:r>
            <a:r>
              <a:rPr lang="en-US" sz="2000" dirty="0" smtClean="0"/>
              <a:t> Fall </a:t>
            </a:r>
            <a:r>
              <a:rPr lang="en-US" sz="2000" dirty="0" err="1" smtClean="0"/>
              <a:t>schützenswert</a:t>
            </a:r>
            <a:endParaRPr lang="en-US" sz="2000" dirty="0">
              <a:solidFill>
                <a:srgbClr val="002060"/>
              </a:solidFill>
            </a:endParaRPr>
          </a:p>
        </p:txBody>
      </p:sp>
      <p:sp>
        <p:nvSpPr>
          <p:cNvPr id="7" name="Textfeld 6"/>
          <p:cNvSpPr txBox="1"/>
          <p:nvPr/>
        </p:nvSpPr>
        <p:spPr>
          <a:xfrm>
            <a:off x="1403648" y="2708920"/>
            <a:ext cx="6120680" cy="2246769"/>
          </a:xfrm>
          <a:prstGeom prst="rect">
            <a:avLst/>
          </a:prstGeom>
          <a:solidFill>
            <a:schemeClr val="accent1">
              <a:lumMod val="20000"/>
              <a:lumOff val="80000"/>
            </a:schemeClr>
          </a:solidFill>
        </p:spPr>
        <p:txBody>
          <a:bodyPr wrap="square" rtlCol="0">
            <a:spAutoFit/>
          </a:bodyPr>
          <a:lstStyle/>
          <a:p>
            <a:pPr algn="ctr"/>
            <a:r>
              <a:rPr lang="en-US" sz="2000" dirty="0" err="1" smtClean="0"/>
              <a:t>Im</a:t>
            </a:r>
            <a:r>
              <a:rPr lang="en-US" sz="2000" dirty="0" smtClean="0"/>
              <a:t> </a:t>
            </a:r>
            <a:r>
              <a:rPr lang="en-US" sz="2000" dirty="0" err="1" smtClean="0"/>
              <a:t>Zentrum</a:t>
            </a:r>
            <a:r>
              <a:rPr lang="en-US" sz="2000" dirty="0" smtClean="0"/>
              <a:t> </a:t>
            </a:r>
            <a:r>
              <a:rPr lang="en-US" sz="2000" dirty="0" err="1" smtClean="0"/>
              <a:t>sollte</a:t>
            </a:r>
            <a:r>
              <a:rPr lang="en-US" sz="2000" dirty="0" smtClean="0"/>
              <a:t> </a:t>
            </a:r>
            <a:r>
              <a:rPr lang="en-US" sz="2000" dirty="0" err="1" smtClean="0"/>
              <a:t>nicht</a:t>
            </a:r>
            <a:r>
              <a:rPr lang="en-US" sz="2000" dirty="0" smtClean="0"/>
              <a:t> </a:t>
            </a:r>
            <a:r>
              <a:rPr lang="en-US" sz="2000" dirty="0" err="1" smtClean="0"/>
              <a:t>kontrollierte</a:t>
            </a:r>
            <a:r>
              <a:rPr lang="en-US" sz="2000" dirty="0" smtClean="0"/>
              <a:t> </a:t>
            </a:r>
            <a:r>
              <a:rPr lang="en-US" sz="2000" dirty="0" err="1" smtClean="0"/>
              <a:t>Offenlegung</a:t>
            </a:r>
            <a:r>
              <a:rPr lang="en-US" sz="2000" dirty="0" smtClean="0"/>
              <a:t> </a:t>
            </a:r>
            <a:r>
              <a:rPr lang="en-US" sz="2000" dirty="0" err="1" smtClean="0"/>
              <a:t>stehen</a:t>
            </a:r>
            <a:r>
              <a:rPr lang="en-US" sz="2000" dirty="0" smtClean="0"/>
              <a:t>, </a:t>
            </a:r>
            <a:r>
              <a:rPr lang="en-US" sz="2000" dirty="0" err="1" smtClean="0"/>
              <a:t>weil</a:t>
            </a:r>
            <a:r>
              <a:rPr lang="en-US" sz="2000" dirty="0" smtClean="0"/>
              <a:t> </a:t>
            </a:r>
            <a:r>
              <a:rPr lang="en-US" sz="2000" dirty="0" err="1" smtClean="0"/>
              <a:t>dadurch</a:t>
            </a:r>
            <a:r>
              <a:rPr lang="en-US" sz="2000" dirty="0" smtClean="0"/>
              <a:t> </a:t>
            </a:r>
            <a:r>
              <a:rPr lang="en-US" sz="2000" dirty="0" err="1" smtClean="0"/>
              <a:t>zu</a:t>
            </a:r>
            <a:r>
              <a:rPr lang="en-US" sz="2000" dirty="0" smtClean="0"/>
              <a:t> </a:t>
            </a:r>
            <a:r>
              <a:rPr lang="en-US" sz="2000" dirty="0" err="1" smtClean="0"/>
              <a:t>umfänglich</a:t>
            </a:r>
            <a:r>
              <a:rPr lang="en-US" sz="2000" dirty="0" smtClean="0"/>
              <a:t> negative privacy externalities </a:t>
            </a:r>
            <a:r>
              <a:rPr lang="en-US" sz="2000" dirty="0" err="1" smtClean="0"/>
              <a:t>entstehen</a:t>
            </a:r>
            <a:r>
              <a:rPr lang="en-US" sz="2000" dirty="0" smtClean="0"/>
              <a:t>, </a:t>
            </a:r>
            <a:r>
              <a:rPr lang="en-US" sz="2000" dirty="0" err="1" smtClean="0"/>
              <a:t>sondern</a:t>
            </a:r>
            <a:r>
              <a:rPr lang="en-US" sz="2000" dirty="0" smtClean="0"/>
              <a:t> die </a:t>
            </a:r>
            <a:r>
              <a:rPr lang="en-US" sz="2000" dirty="0" err="1" smtClean="0"/>
              <a:t>Bewertung</a:t>
            </a:r>
            <a:r>
              <a:rPr lang="en-US" sz="2000" dirty="0" smtClean="0"/>
              <a:t> </a:t>
            </a:r>
            <a:r>
              <a:rPr lang="en-US" sz="2000" dirty="0" err="1" smtClean="0"/>
              <a:t>der</a:t>
            </a:r>
            <a:r>
              <a:rPr lang="en-US" sz="2000" dirty="0" smtClean="0"/>
              <a:t> </a:t>
            </a:r>
            <a:r>
              <a:rPr lang="en-US" sz="2000" dirty="0" err="1" smtClean="0"/>
              <a:t>Folgen</a:t>
            </a:r>
            <a:r>
              <a:rPr lang="en-US" sz="2000" dirty="0" smtClean="0"/>
              <a:t> </a:t>
            </a:r>
            <a:r>
              <a:rPr lang="en-US" sz="2000" dirty="0" err="1" smtClean="0"/>
              <a:t>der</a:t>
            </a:r>
            <a:r>
              <a:rPr lang="en-US" sz="2000" dirty="0" smtClean="0"/>
              <a:t> </a:t>
            </a:r>
            <a:r>
              <a:rPr lang="en-US" sz="2000" dirty="0" err="1" smtClean="0"/>
              <a:t>Informationssuche</a:t>
            </a:r>
            <a:r>
              <a:rPr lang="en-US" sz="2000" dirty="0" smtClean="0"/>
              <a:t>: „Policymakers need to evaluate directly the outcomes of information use, and not focus solely on creating an ideal information collection process.” (</a:t>
            </a:r>
            <a:r>
              <a:rPr lang="en-US" sz="2000" dirty="0" err="1" smtClean="0"/>
              <a:t>MacCarthy</a:t>
            </a:r>
            <a:r>
              <a:rPr lang="en-US" sz="2000" dirty="0" smtClean="0"/>
              <a:t>, 44)</a:t>
            </a:r>
            <a:endParaRPr lang="en-US" sz="2000"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15616" y="260648"/>
            <a:ext cx="6336704" cy="646331"/>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Erweiterung des bislang dominierenden </a:t>
            </a:r>
            <a:r>
              <a:rPr lang="de-DE" dirty="0" err="1" smtClean="0">
                <a:solidFill>
                  <a:srgbClr val="002060"/>
                </a:solidFill>
              </a:rPr>
              <a:t>ICM</a:t>
            </a:r>
            <a:r>
              <a:rPr lang="de-DE" dirty="0" smtClean="0">
                <a:solidFill>
                  <a:srgbClr val="002060"/>
                </a:solidFill>
              </a:rPr>
              <a:t> durch ein „</a:t>
            </a:r>
            <a:r>
              <a:rPr lang="de-DE" dirty="0" err="1" smtClean="0">
                <a:solidFill>
                  <a:srgbClr val="002060"/>
                </a:solidFill>
              </a:rPr>
              <a:t>unfairness</a:t>
            </a:r>
            <a:r>
              <a:rPr lang="de-DE" dirty="0" smtClean="0">
                <a:solidFill>
                  <a:srgbClr val="002060"/>
                </a:solidFill>
              </a:rPr>
              <a:t> </a:t>
            </a:r>
            <a:r>
              <a:rPr lang="de-DE" dirty="0" err="1" smtClean="0">
                <a:solidFill>
                  <a:srgbClr val="002060"/>
                </a:solidFill>
              </a:rPr>
              <a:t>framework</a:t>
            </a:r>
            <a:r>
              <a:rPr lang="de-DE" dirty="0" smtClean="0">
                <a:solidFill>
                  <a:srgbClr val="002060"/>
                </a:solidFill>
              </a:rPr>
              <a:t>“</a:t>
            </a:r>
            <a:endParaRPr lang="en-US" dirty="0">
              <a:solidFill>
                <a:srgbClr val="002060"/>
              </a:solidFill>
            </a:endParaRPr>
          </a:p>
        </p:txBody>
      </p:sp>
      <p:sp>
        <p:nvSpPr>
          <p:cNvPr id="3" name="Textfeld 2"/>
          <p:cNvSpPr txBox="1"/>
          <p:nvPr/>
        </p:nvSpPr>
        <p:spPr>
          <a:xfrm>
            <a:off x="1115616" y="1268760"/>
            <a:ext cx="6336704" cy="1200329"/>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Es beruht darauf, </a:t>
            </a:r>
            <a:r>
              <a:rPr lang="de-DE" dirty="0" err="1" smtClean="0">
                <a:solidFill>
                  <a:srgbClr val="002060"/>
                </a:solidFill>
              </a:rPr>
              <a:t>dass</a:t>
            </a:r>
            <a:r>
              <a:rPr lang="de-DE" dirty="0" smtClean="0">
                <a:solidFill>
                  <a:srgbClr val="002060"/>
                </a:solidFill>
              </a:rPr>
              <a:t> eine individuelle Zustimmung zu einer </a:t>
            </a:r>
            <a:r>
              <a:rPr lang="de-DE" dirty="0" err="1" smtClean="0">
                <a:solidFill>
                  <a:srgbClr val="002060"/>
                </a:solidFill>
              </a:rPr>
              <a:t>Policy</a:t>
            </a:r>
            <a:r>
              <a:rPr lang="de-DE" dirty="0" smtClean="0">
                <a:solidFill>
                  <a:srgbClr val="002060"/>
                </a:solidFill>
              </a:rPr>
              <a:t> nicht mehr die Verwendung der Daten erlaubt, wenn der durch „negative </a:t>
            </a:r>
            <a:r>
              <a:rPr lang="de-DE" dirty="0" err="1" smtClean="0">
                <a:solidFill>
                  <a:srgbClr val="002060"/>
                </a:solidFill>
              </a:rPr>
              <a:t>privacy</a:t>
            </a:r>
            <a:r>
              <a:rPr lang="de-DE" dirty="0" smtClean="0">
                <a:solidFill>
                  <a:srgbClr val="002060"/>
                </a:solidFill>
              </a:rPr>
              <a:t> </a:t>
            </a:r>
            <a:r>
              <a:rPr lang="de-DE" dirty="0" err="1" smtClean="0">
                <a:solidFill>
                  <a:srgbClr val="002060"/>
                </a:solidFill>
              </a:rPr>
              <a:t>externalities</a:t>
            </a:r>
            <a:r>
              <a:rPr lang="de-DE" dirty="0" smtClean="0">
                <a:solidFill>
                  <a:srgbClr val="002060"/>
                </a:solidFill>
              </a:rPr>
              <a:t>“ entstandene Schaden sehr groß ist.</a:t>
            </a:r>
            <a:endParaRPr lang="en-US" dirty="0">
              <a:solidFill>
                <a:srgbClr val="002060"/>
              </a:solidFill>
            </a:endParaRPr>
          </a:p>
        </p:txBody>
      </p:sp>
      <p:sp>
        <p:nvSpPr>
          <p:cNvPr id="4" name="Textfeld 3"/>
          <p:cNvSpPr txBox="1"/>
          <p:nvPr/>
        </p:nvSpPr>
        <p:spPr>
          <a:xfrm>
            <a:off x="1043608" y="2708920"/>
            <a:ext cx="6336704" cy="3693319"/>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Mac </a:t>
            </a:r>
            <a:r>
              <a:rPr lang="de-DE" dirty="0" err="1" smtClean="0">
                <a:solidFill>
                  <a:srgbClr val="002060"/>
                </a:solidFill>
              </a:rPr>
              <a:t>Carthy</a:t>
            </a:r>
            <a:r>
              <a:rPr lang="de-DE" dirty="0" smtClean="0">
                <a:solidFill>
                  <a:srgbClr val="002060"/>
                </a:solidFill>
              </a:rPr>
              <a:t> führt dafür 3 Kategorien ein:</a:t>
            </a:r>
          </a:p>
          <a:p>
            <a:pPr algn="ctr"/>
            <a:endParaRPr lang="de-DE" dirty="0" smtClean="0">
              <a:solidFill>
                <a:srgbClr val="002060"/>
              </a:solidFill>
            </a:endParaRPr>
          </a:p>
          <a:p>
            <a:pPr marL="342900" indent="-342900">
              <a:buFont typeface="+mj-lt"/>
              <a:buAutoNum type="arabicPeriod"/>
            </a:pPr>
            <a:r>
              <a:rPr lang="en-US" dirty="0" smtClean="0">
                <a:solidFill>
                  <a:srgbClr val="002060"/>
                </a:solidFill>
              </a:rPr>
              <a:t>“Impermissible collection and use of information is so harmful that even with data subject consent it should not be permitted.” </a:t>
            </a:r>
            <a:endParaRPr lang="de-DE" dirty="0" smtClean="0">
              <a:solidFill>
                <a:srgbClr val="002060"/>
              </a:solidFill>
            </a:endParaRPr>
          </a:p>
          <a:p>
            <a:pPr marL="342900" indent="-342900">
              <a:buFont typeface="+mj-lt"/>
              <a:buAutoNum type="arabicPeriod"/>
            </a:pPr>
            <a:r>
              <a:rPr lang="en-US" dirty="0" smtClean="0">
                <a:solidFill>
                  <a:srgbClr val="002060"/>
                </a:solidFill>
              </a:rPr>
              <a:t>“Public benefit use of information is so important that it should be allowed even without data subject consent.” </a:t>
            </a:r>
            <a:endParaRPr lang="de-DE" dirty="0" smtClean="0">
              <a:solidFill>
                <a:srgbClr val="002060"/>
              </a:solidFill>
            </a:endParaRPr>
          </a:p>
          <a:p>
            <a:pPr marL="342900" indent="-342900">
              <a:buFont typeface="+mj-lt"/>
              <a:buAutoNum type="arabicPeriod"/>
            </a:pPr>
            <a:r>
              <a:rPr lang="en-US" dirty="0" smtClean="0">
                <a:solidFill>
                  <a:srgbClr val="002060"/>
                </a:solidFill>
              </a:rPr>
              <a:t>“In between lies the realm of consent, where information can be collected and used subject to an opt-in or opt-out regime. An opt-in regime would make sense for the information uses that are closer to the impermissible uses and opt-out would be adopted for the information uses closer to the public benefit use.“</a:t>
            </a:r>
            <a:endParaRPr lang="de-DE"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15616" y="260648"/>
            <a:ext cx="6336704" cy="369332"/>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Fazit</a:t>
            </a:r>
            <a:endParaRPr lang="en-US" dirty="0">
              <a:solidFill>
                <a:srgbClr val="002060"/>
              </a:solidFill>
            </a:endParaRPr>
          </a:p>
        </p:txBody>
      </p:sp>
      <p:sp>
        <p:nvSpPr>
          <p:cNvPr id="3" name="Textfeld 2"/>
          <p:cNvSpPr txBox="1"/>
          <p:nvPr/>
        </p:nvSpPr>
        <p:spPr>
          <a:xfrm>
            <a:off x="1259632" y="764704"/>
            <a:ext cx="6840760" cy="923330"/>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Schutz von Privatheit ist eine hyperkomplexe Herausforderung und Gegenstand verschiedener Regulierungsinstanzen mit durchaus heterogenen Interessen</a:t>
            </a:r>
            <a:endParaRPr lang="en-US" dirty="0">
              <a:solidFill>
                <a:srgbClr val="002060"/>
              </a:solidFill>
            </a:endParaRPr>
          </a:p>
        </p:txBody>
      </p:sp>
      <p:sp>
        <p:nvSpPr>
          <p:cNvPr id="5" name="Textfeld 4"/>
          <p:cNvSpPr txBox="1"/>
          <p:nvPr/>
        </p:nvSpPr>
        <p:spPr>
          <a:xfrm>
            <a:off x="1187624" y="1988840"/>
            <a:ext cx="6840760" cy="646331"/>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Die Komplexität des Problems darf aber nicht dazu führen, das Konzept von Privatheit auf die Müllhalde der Geschichte zu werden</a:t>
            </a:r>
            <a:endParaRPr lang="en-US" dirty="0">
              <a:solidFill>
                <a:srgbClr val="002060"/>
              </a:solidFill>
            </a:endParaRPr>
          </a:p>
        </p:txBody>
      </p:sp>
      <p:sp>
        <p:nvSpPr>
          <p:cNvPr id="6" name="Textfeld 5"/>
          <p:cNvSpPr txBox="1"/>
          <p:nvPr/>
        </p:nvSpPr>
        <p:spPr>
          <a:xfrm>
            <a:off x="1115616" y="2780928"/>
            <a:ext cx="6840760" cy="646331"/>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Das persönlichkeitsrechtsbezogene Konzept der informationellen Selbstbestimmung reicht als Schutz von Privatheit nicht aus</a:t>
            </a:r>
            <a:endParaRPr lang="en-US" dirty="0" smtClean="0">
              <a:solidFill>
                <a:srgbClr val="002060"/>
              </a:solidFill>
            </a:endParaRPr>
          </a:p>
        </p:txBody>
      </p:sp>
      <p:sp>
        <p:nvSpPr>
          <p:cNvPr id="7" name="Textfeld 6"/>
          <p:cNvSpPr txBox="1"/>
          <p:nvPr/>
        </p:nvSpPr>
        <p:spPr>
          <a:xfrm>
            <a:off x="1115616" y="3645024"/>
            <a:ext cx="6840760" cy="923330"/>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Ebenso reicht das bislang dominierende </a:t>
            </a:r>
            <a:r>
              <a:rPr lang="de-DE" dirty="0" smtClean="0"/>
              <a:t>“</a:t>
            </a:r>
            <a:r>
              <a:rPr lang="de-DE" dirty="0" err="1" smtClean="0"/>
              <a:t>informed</a:t>
            </a:r>
            <a:r>
              <a:rPr lang="de-DE" dirty="0" smtClean="0"/>
              <a:t> </a:t>
            </a:r>
            <a:r>
              <a:rPr lang="de-DE" dirty="0" err="1" smtClean="0"/>
              <a:t>consent</a:t>
            </a:r>
            <a:r>
              <a:rPr lang="de-DE" dirty="0" smtClean="0"/>
              <a:t> model” (</a:t>
            </a:r>
            <a:r>
              <a:rPr lang="de-DE" dirty="0" err="1" smtClean="0"/>
              <a:t>ICM</a:t>
            </a:r>
            <a:r>
              <a:rPr lang="de-DE" dirty="0" smtClean="0"/>
              <a:t>) nicht aus, nicht zuletzt wegen der </a:t>
            </a:r>
            <a:r>
              <a:rPr lang="en-US" dirty="0" smtClean="0"/>
              <a:t>negative privacy externalities.</a:t>
            </a:r>
            <a:endParaRPr lang="en-US" dirty="0" smtClean="0">
              <a:solidFill>
                <a:srgbClr val="002060"/>
              </a:solidFill>
            </a:endParaRPr>
          </a:p>
          <a:p>
            <a:pPr algn="ctr"/>
            <a:endParaRPr lang="en-US" dirty="0" smtClean="0">
              <a:solidFill>
                <a:srgbClr val="002060"/>
              </a:solidFill>
            </a:endParaRPr>
          </a:p>
        </p:txBody>
      </p:sp>
      <p:sp>
        <p:nvSpPr>
          <p:cNvPr id="8" name="Textfeld 7"/>
          <p:cNvSpPr txBox="1"/>
          <p:nvPr/>
        </p:nvSpPr>
        <p:spPr>
          <a:xfrm>
            <a:off x="1187624" y="4725144"/>
            <a:ext cx="6840760" cy="1200329"/>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Nicht zuletzt wegen der </a:t>
            </a:r>
            <a:r>
              <a:rPr lang="de-DE" dirty="0" err="1" smtClean="0">
                <a:solidFill>
                  <a:srgbClr val="002060"/>
                </a:solidFill>
              </a:rPr>
              <a:t>Heterogeneität</a:t>
            </a:r>
            <a:r>
              <a:rPr lang="de-DE" dirty="0" smtClean="0">
                <a:solidFill>
                  <a:srgbClr val="002060"/>
                </a:solidFill>
              </a:rPr>
              <a:t> der Schutz- und Nutzungsinteressen von personenbezogenen Daten ist eine Wandel von der </a:t>
            </a:r>
            <a:r>
              <a:rPr lang="de-DE" dirty="0" err="1" smtClean="0">
                <a:solidFill>
                  <a:srgbClr val="002060"/>
                </a:solidFill>
              </a:rPr>
              <a:t>statischenDatensicht</a:t>
            </a:r>
            <a:r>
              <a:rPr lang="de-DE" dirty="0" smtClean="0">
                <a:solidFill>
                  <a:srgbClr val="002060"/>
                </a:solidFill>
              </a:rPr>
              <a:t> auf eine </a:t>
            </a:r>
            <a:r>
              <a:rPr lang="de-DE" dirty="0" err="1" smtClean="0">
                <a:solidFill>
                  <a:srgbClr val="002060"/>
                </a:solidFill>
              </a:rPr>
              <a:t>dynamsichen</a:t>
            </a:r>
            <a:r>
              <a:rPr lang="de-DE" dirty="0" smtClean="0">
                <a:solidFill>
                  <a:srgbClr val="002060"/>
                </a:solidFill>
              </a:rPr>
              <a:t> </a:t>
            </a:r>
            <a:r>
              <a:rPr lang="de-DE" dirty="0" err="1" smtClean="0">
                <a:solidFill>
                  <a:srgbClr val="002060"/>
                </a:solidFill>
              </a:rPr>
              <a:t>Informationsicht</a:t>
            </a:r>
            <a:r>
              <a:rPr lang="de-DE" dirty="0" smtClean="0">
                <a:solidFill>
                  <a:srgbClr val="002060"/>
                </a:solidFill>
              </a:rPr>
              <a:t> erforderlich.</a:t>
            </a:r>
            <a:endParaRPr lang="en-US" dirty="0" smtClean="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15616" y="260648"/>
            <a:ext cx="6336704" cy="369332"/>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Fazit</a:t>
            </a:r>
            <a:endParaRPr lang="en-US" dirty="0">
              <a:solidFill>
                <a:srgbClr val="002060"/>
              </a:solidFill>
            </a:endParaRPr>
          </a:p>
        </p:txBody>
      </p:sp>
      <p:sp>
        <p:nvSpPr>
          <p:cNvPr id="3" name="Textfeld 2"/>
          <p:cNvSpPr txBox="1"/>
          <p:nvPr/>
        </p:nvSpPr>
        <p:spPr>
          <a:xfrm>
            <a:off x="971600" y="2204864"/>
            <a:ext cx="6840760" cy="1200329"/>
          </a:xfrm>
          <a:prstGeom prst="rect">
            <a:avLst/>
          </a:prstGeom>
          <a:solidFill>
            <a:schemeClr val="accent1">
              <a:lumMod val="20000"/>
              <a:lumOff val="80000"/>
            </a:schemeClr>
          </a:solidFill>
        </p:spPr>
        <p:txBody>
          <a:bodyPr wrap="square" rtlCol="0">
            <a:spAutoFit/>
          </a:bodyPr>
          <a:lstStyle/>
          <a:p>
            <a:pPr algn="ctr"/>
            <a:r>
              <a:rPr lang="de-DE" dirty="0" smtClean="0">
                <a:solidFill>
                  <a:srgbClr val="002060"/>
                </a:solidFill>
              </a:rPr>
              <a:t>Privatheit in elektronischen Umgebungen unter Berücksichtigung der verschiedenen Regulierungsinstanzen (Recht, Markt, Technologie, Ethik) ist eine  zentrale Herausforderung an die </a:t>
            </a:r>
            <a:r>
              <a:rPr lang="de-DE" dirty="0" err="1" smtClean="0">
                <a:solidFill>
                  <a:srgbClr val="002060"/>
                </a:solidFill>
              </a:rPr>
              <a:t>Iinformationswissenschaft</a:t>
            </a:r>
            <a:endParaRPr lang="en-US"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27584" y="1916832"/>
            <a:ext cx="7344816" cy="1569660"/>
          </a:xfrm>
          <a:prstGeom prst="rect">
            <a:avLst/>
          </a:prstGeom>
          <a:solidFill>
            <a:schemeClr val="accent1">
              <a:lumMod val="20000"/>
              <a:lumOff val="80000"/>
            </a:schemeClr>
          </a:solidFill>
        </p:spPr>
        <p:txBody>
          <a:bodyPr wrap="square" rtlCol="0">
            <a:spAutoFit/>
          </a:bodyPr>
          <a:lstStyle/>
          <a:p>
            <a:pPr algn="ctr"/>
            <a:r>
              <a:rPr lang="en-US" sz="3200" dirty="0" err="1" smtClean="0">
                <a:solidFill>
                  <a:srgbClr val="002060"/>
                </a:solidFill>
              </a:rPr>
              <a:t>Vielen</a:t>
            </a:r>
            <a:r>
              <a:rPr lang="en-US" sz="3200" dirty="0" smtClean="0">
                <a:solidFill>
                  <a:srgbClr val="002060"/>
                </a:solidFill>
              </a:rPr>
              <a:t> Dank </a:t>
            </a:r>
            <a:r>
              <a:rPr lang="en-US" sz="3200" dirty="0" err="1" smtClean="0">
                <a:solidFill>
                  <a:srgbClr val="002060"/>
                </a:solidFill>
              </a:rPr>
              <a:t>für</a:t>
            </a:r>
            <a:r>
              <a:rPr lang="en-US" sz="3200" dirty="0" smtClean="0">
                <a:solidFill>
                  <a:srgbClr val="002060"/>
                </a:solidFill>
              </a:rPr>
              <a:t> </a:t>
            </a:r>
            <a:r>
              <a:rPr lang="en-US" sz="3200" dirty="0" err="1" smtClean="0">
                <a:solidFill>
                  <a:srgbClr val="002060"/>
                </a:solidFill>
              </a:rPr>
              <a:t>Ihre</a:t>
            </a:r>
            <a:r>
              <a:rPr lang="en-US" sz="3200" dirty="0" smtClean="0">
                <a:solidFill>
                  <a:srgbClr val="002060"/>
                </a:solidFill>
              </a:rPr>
              <a:t> </a:t>
            </a:r>
            <a:r>
              <a:rPr lang="en-US" sz="3200" dirty="0" err="1" smtClean="0">
                <a:solidFill>
                  <a:srgbClr val="002060"/>
                </a:solidFill>
              </a:rPr>
              <a:t>Aufmerksamkeit</a:t>
            </a:r>
            <a:r>
              <a:rPr lang="en-US" sz="3200" dirty="0" smtClean="0">
                <a:solidFill>
                  <a:srgbClr val="002060"/>
                </a:solidFill>
              </a:rPr>
              <a:t>!</a:t>
            </a:r>
          </a:p>
          <a:p>
            <a:pPr algn="ctr"/>
            <a:endParaRPr lang="en-US" sz="3200" dirty="0" smtClean="0">
              <a:solidFill>
                <a:srgbClr val="002060"/>
              </a:solidFill>
            </a:endParaRPr>
          </a:p>
          <a:p>
            <a:pPr algn="ctr"/>
            <a:r>
              <a:rPr lang="en-US" sz="3200" dirty="0" err="1" smtClean="0">
                <a:solidFill>
                  <a:srgbClr val="002060"/>
                </a:solidFill>
              </a:rPr>
              <a:t>Mehr</a:t>
            </a:r>
            <a:r>
              <a:rPr lang="en-US" sz="3200" dirty="0" smtClean="0">
                <a:solidFill>
                  <a:srgbClr val="002060"/>
                </a:solidFill>
              </a:rPr>
              <a:t> </a:t>
            </a:r>
            <a:r>
              <a:rPr lang="en-US" sz="3200" dirty="0" err="1" smtClean="0">
                <a:solidFill>
                  <a:srgbClr val="002060"/>
                </a:solidFill>
              </a:rPr>
              <a:t>Fragen</a:t>
            </a:r>
            <a:r>
              <a:rPr lang="en-US" sz="3200" dirty="0" smtClean="0">
                <a:solidFill>
                  <a:srgbClr val="002060"/>
                </a:solidFill>
              </a:rPr>
              <a:t> </a:t>
            </a:r>
            <a:r>
              <a:rPr lang="en-US" sz="3200" dirty="0" err="1" smtClean="0">
                <a:solidFill>
                  <a:srgbClr val="002060"/>
                </a:solidFill>
              </a:rPr>
              <a:t>als</a:t>
            </a:r>
            <a:r>
              <a:rPr lang="en-US" sz="3200" dirty="0" smtClean="0">
                <a:solidFill>
                  <a:srgbClr val="002060"/>
                </a:solidFill>
              </a:rPr>
              <a:t> </a:t>
            </a:r>
            <a:r>
              <a:rPr lang="en-US" sz="3200" dirty="0" err="1" smtClean="0">
                <a:solidFill>
                  <a:srgbClr val="002060"/>
                </a:solidFill>
              </a:rPr>
              <a:t>Anworten</a:t>
            </a:r>
            <a:endParaRPr lang="en-US" sz="32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028"/>
          <p:cNvSpPr txBox="1">
            <a:spLocks noChangeArrowheads="1"/>
          </p:cNvSpPr>
          <p:nvPr/>
        </p:nvSpPr>
        <p:spPr bwMode="auto">
          <a:xfrm>
            <a:off x="611560" y="188640"/>
            <a:ext cx="7776864" cy="523220"/>
          </a:xfrm>
          <a:prstGeom prst="rect">
            <a:avLst/>
          </a:prstGeom>
          <a:solidFill>
            <a:srgbClr val="002060"/>
          </a:solidFill>
          <a:ln w="12700">
            <a:noFill/>
            <a:miter lim="800000"/>
            <a:headEnd type="none" w="sm" len="sm"/>
            <a:tailEnd type="none" w="sm" len="sm"/>
          </a:ln>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de-DE" sz="2800" b="1" dirty="0" smtClean="0">
                <a:solidFill>
                  <a:schemeClr val="accent1">
                    <a:lumMod val="20000"/>
                    <a:lumOff val="80000"/>
                  </a:schemeClr>
                </a:solidFill>
                <a:latin typeface="+mn-lt"/>
                <a:cs typeface="Times New Roman" pitchFamily="18" charset="0"/>
              </a:rPr>
              <a:t>Regulierungsformen - Institutionalisierungsformen</a:t>
            </a:r>
            <a:endParaRPr lang="de-DE" sz="2800" b="1" dirty="0">
              <a:solidFill>
                <a:schemeClr val="accent1">
                  <a:lumMod val="20000"/>
                  <a:lumOff val="80000"/>
                </a:schemeClr>
              </a:solidFill>
              <a:latin typeface="+mn-lt"/>
            </a:endParaRPr>
          </a:p>
        </p:txBody>
      </p:sp>
      <p:grpSp>
        <p:nvGrpSpPr>
          <p:cNvPr id="33" name="Gruppieren 32"/>
          <p:cNvGrpSpPr/>
          <p:nvPr/>
        </p:nvGrpSpPr>
        <p:grpSpPr>
          <a:xfrm>
            <a:off x="161765" y="1340768"/>
            <a:ext cx="3186099" cy="2258887"/>
            <a:chOff x="161765" y="1340768"/>
            <a:chExt cx="3186099" cy="2258887"/>
          </a:xfrm>
        </p:grpSpPr>
        <p:sp>
          <p:nvSpPr>
            <p:cNvPr id="38" name="Oval 5"/>
            <p:cNvSpPr>
              <a:spLocks noChangeArrowheads="1"/>
            </p:cNvSpPr>
            <p:nvPr/>
          </p:nvSpPr>
          <p:spPr bwMode="auto">
            <a:xfrm>
              <a:off x="1142662" y="2262136"/>
              <a:ext cx="1025967" cy="389514"/>
            </a:xfrm>
            <a:prstGeom prst="ellipse">
              <a:avLst/>
            </a:prstGeom>
            <a:solidFill>
              <a:srgbClr val="002060"/>
            </a:solidFill>
            <a:ln w="9525">
              <a:noFill/>
              <a:round/>
              <a:headEnd/>
              <a:tailEnd/>
            </a:ln>
          </p:spPr>
          <p:txBody>
            <a:bodyPr wrap="square" lIns="0" tIns="0" rIns="0" bIns="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dirty="0" smtClean="0">
                  <a:solidFill>
                    <a:schemeClr val="accent1">
                      <a:lumMod val="20000"/>
                      <a:lumOff val="80000"/>
                    </a:schemeClr>
                  </a:solidFill>
                  <a:latin typeface="+mn-lt"/>
                </a:rPr>
                <a:t>Wasser</a:t>
              </a:r>
              <a:endParaRPr lang="de-DE" dirty="0">
                <a:solidFill>
                  <a:schemeClr val="accent1">
                    <a:lumMod val="20000"/>
                    <a:lumOff val="80000"/>
                  </a:schemeClr>
                </a:solidFill>
                <a:latin typeface="+mn-lt"/>
              </a:endParaRPr>
            </a:p>
          </p:txBody>
        </p:sp>
        <p:sp>
          <p:nvSpPr>
            <p:cNvPr id="65" name="Rectangle 7"/>
            <p:cNvSpPr>
              <a:spLocks noChangeArrowheads="1"/>
            </p:cNvSpPr>
            <p:nvPr/>
          </p:nvSpPr>
          <p:spPr bwMode="auto">
            <a:xfrm>
              <a:off x="1043608" y="1340768"/>
              <a:ext cx="1332893" cy="386679"/>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dirty="0" smtClean="0">
                  <a:solidFill>
                    <a:srgbClr val="002060"/>
                  </a:solidFill>
                  <a:latin typeface="+mn-lt"/>
                </a:rPr>
                <a:t>Recht/Gesetz</a:t>
              </a:r>
              <a:endParaRPr lang="de-DE" dirty="0">
                <a:solidFill>
                  <a:srgbClr val="002060"/>
                </a:solidFill>
                <a:latin typeface="+mn-lt"/>
              </a:endParaRPr>
            </a:p>
          </p:txBody>
        </p:sp>
        <p:sp>
          <p:nvSpPr>
            <p:cNvPr id="63" name="Rectangle 10"/>
            <p:cNvSpPr>
              <a:spLocks noChangeArrowheads="1"/>
            </p:cNvSpPr>
            <p:nvPr/>
          </p:nvSpPr>
          <p:spPr bwMode="auto">
            <a:xfrm>
              <a:off x="1187624" y="3212976"/>
              <a:ext cx="1005658" cy="386679"/>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dirty="0" smtClean="0">
                  <a:solidFill>
                    <a:srgbClr val="002060"/>
                  </a:solidFill>
                  <a:latin typeface="+mn-lt"/>
                </a:rPr>
                <a:t>Technik</a:t>
              </a:r>
              <a:endParaRPr lang="de-DE" dirty="0">
                <a:solidFill>
                  <a:srgbClr val="002060"/>
                </a:solidFill>
                <a:latin typeface="+mn-lt"/>
              </a:endParaRPr>
            </a:p>
          </p:txBody>
        </p:sp>
        <p:sp>
          <p:nvSpPr>
            <p:cNvPr id="61" name="Rectangle 13"/>
            <p:cNvSpPr>
              <a:spLocks noChangeArrowheads="1"/>
            </p:cNvSpPr>
            <p:nvPr/>
          </p:nvSpPr>
          <p:spPr bwMode="auto">
            <a:xfrm>
              <a:off x="161765" y="2279980"/>
              <a:ext cx="615204" cy="386679"/>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dirty="0" smtClean="0">
                  <a:solidFill>
                    <a:srgbClr val="002060"/>
                  </a:solidFill>
                  <a:latin typeface="+mn-lt"/>
                </a:rPr>
                <a:t>Werte</a:t>
              </a:r>
              <a:endParaRPr lang="de-DE" dirty="0">
                <a:solidFill>
                  <a:srgbClr val="002060"/>
                </a:solidFill>
                <a:latin typeface="+mn-lt"/>
              </a:endParaRPr>
            </a:p>
          </p:txBody>
        </p:sp>
        <p:sp>
          <p:nvSpPr>
            <p:cNvPr id="59" name="Rectangle 16"/>
            <p:cNvSpPr>
              <a:spLocks noChangeArrowheads="1"/>
            </p:cNvSpPr>
            <p:nvPr/>
          </p:nvSpPr>
          <p:spPr bwMode="auto">
            <a:xfrm>
              <a:off x="2617410" y="2241314"/>
              <a:ext cx="730454" cy="386679"/>
            </a:xfrm>
            <a:prstGeom prst="rect">
              <a:avLst/>
            </a:prstGeom>
            <a:solidFill>
              <a:schemeClr val="accent1">
                <a:lumMod val="20000"/>
                <a:lumOff val="80000"/>
              </a:schemeClr>
            </a:solid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dirty="0" smtClean="0">
                  <a:solidFill>
                    <a:srgbClr val="002060"/>
                  </a:solidFill>
                  <a:latin typeface="+mn-lt"/>
                </a:rPr>
                <a:t>Markt</a:t>
              </a:r>
              <a:endParaRPr lang="de-DE" dirty="0">
                <a:solidFill>
                  <a:srgbClr val="002060"/>
                </a:solidFill>
                <a:latin typeface="+mn-lt"/>
              </a:endParaRPr>
            </a:p>
          </p:txBody>
        </p:sp>
        <p:sp>
          <p:nvSpPr>
            <p:cNvPr id="78" name="AutoShape 11"/>
            <p:cNvSpPr>
              <a:spLocks noChangeArrowheads="1"/>
            </p:cNvSpPr>
            <p:nvPr/>
          </p:nvSpPr>
          <p:spPr bwMode="auto">
            <a:xfrm>
              <a:off x="1690681" y="1772816"/>
              <a:ext cx="45719" cy="291325"/>
            </a:xfrm>
            <a:prstGeom prst="downArrow">
              <a:avLst>
                <a:gd name="adj1" fmla="val 50000"/>
                <a:gd name="adj2" fmla="val 62500"/>
              </a:avLst>
            </a:prstGeom>
            <a:solidFill>
              <a:srgbClr val="002060"/>
            </a:solidFill>
            <a:ln w="2857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dirty="0">
                <a:solidFill>
                  <a:srgbClr val="002060"/>
                </a:solidFill>
                <a:latin typeface="+mn-lt"/>
              </a:endParaRPr>
            </a:p>
          </p:txBody>
        </p:sp>
        <p:sp>
          <p:nvSpPr>
            <p:cNvPr id="79" name="AutoShape 11"/>
            <p:cNvSpPr>
              <a:spLocks noChangeArrowheads="1"/>
            </p:cNvSpPr>
            <p:nvPr/>
          </p:nvSpPr>
          <p:spPr bwMode="auto">
            <a:xfrm>
              <a:off x="1691680" y="2732577"/>
              <a:ext cx="55747" cy="408391"/>
            </a:xfrm>
            <a:prstGeom prst="downArrow">
              <a:avLst>
                <a:gd name="adj1" fmla="val 50000"/>
                <a:gd name="adj2" fmla="val 62500"/>
              </a:avLst>
            </a:prstGeom>
            <a:solidFill>
              <a:srgbClr val="002060"/>
            </a:solidFill>
            <a:ln w="2857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dirty="0">
                <a:solidFill>
                  <a:srgbClr val="002060"/>
                </a:solidFill>
                <a:latin typeface="+mn-lt"/>
              </a:endParaRPr>
            </a:p>
          </p:txBody>
        </p:sp>
        <p:sp>
          <p:nvSpPr>
            <p:cNvPr id="80" name="AutoShape 11"/>
            <p:cNvSpPr>
              <a:spLocks noChangeArrowheads="1"/>
            </p:cNvSpPr>
            <p:nvPr/>
          </p:nvSpPr>
          <p:spPr bwMode="auto">
            <a:xfrm rot="5400000">
              <a:off x="2332640" y="2292552"/>
              <a:ext cx="94798" cy="351473"/>
            </a:xfrm>
            <a:prstGeom prst="downArrow">
              <a:avLst>
                <a:gd name="adj1" fmla="val 50000"/>
                <a:gd name="adj2" fmla="val 62500"/>
              </a:avLst>
            </a:prstGeom>
            <a:solidFill>
              <a:srgbClr val="002060"/>
            </a:solidFill>
            <a:ln w="19050">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dirty="0">
                <a:solidFill>
                  <a:srgbClr val="002060"/>
                </a:solidFill>
                <a:latin typeface="+mn-lt"/>
              </a:endParaRPr>
            </a:p>
          </p:txBody>
        </p:sp>
        <p:sp>
          <p:nvSpPr>
            <p:cNvPr id="81" name="AutoShape 11"/>
            <p:cNvSpPr>
              <a:spLocks noChangeArrowheads="1"/>
            </p:cNvSpPr>
            <p:nvPr/>
          </p:nvSpPr>
          <p:spPr bwMode="auto">
            <a:xfrm rot="16200000" flipH="1">
              <a:off x="913423" y="2387928"/>
              <a:ext cx="96935" cy="234864"/>
            </a:xfrm>
            <a:prstGeom prst="downArrow">
              <a:avLst>
                <a:gd name="adj1" fmla="val 50000"/>
                <a:gd name="adj2" fmla="val 62500"/>
              </a:avLst>
            </a:prstGeom>
            <a:solidFill>
              <a:srgbClr val="002060"/>
            </a:solidFill>
            <a:ln w="19050">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dirty="0">
                <a:solidFill>
                  <a:srgbClr val="002060"/>
                </a:solidFill>
                <a:latin typeface="+mn-lt"/>
              </a:endParaRPr>
            </a:p>
          </p:txBody>
        </p:sp>
      </p:grpSp>
      <p:sp>
        <p:nvSpPr>
          <p:cNvPr id="23" name="Textfeld 22"/>
          <p:cNvSpPr txBox="1"/>
          <p:nvPr/>
        </p:nvSpPr>
        <p:spPr>
          <a:xfrm>
            <a:off x="3851919" y="1556792"/>
            <a:ext cx="1476164" cy="369332"/>
          </a:xfrm>
          <a:prstGeom prst="rect">
            <a:avLst/>
          </a:prstGeom>
          <a:solidFill>
            <a:schemeClr val="accent1">
              <a:lumMod val="20000"/>
              <a:lumOff val="80000"/>
            </a:schemeClr>
          </a:solidFill>
        </p:spPr>
        <p:txBody>
          <a:bodyPr wrap="square" rtlCol="0">
            <a:spAutoFit/>
          </a:bodyPr>
          <a:lstStyle/>
          <a:p>
            <a:r>
              <a:rPr lang="en-US" dirty="0" smtClean="0">
                <a:solidFill>
                  <a:srgbClr val="002060"/>
                </a:solidFill>
              </a:rPr>
              <a:t>res nullius?</a:t>
            </a:r>
            <a:endParaRPr lang="en-US" dirty="0">
              <a:solidFill>
                <a:srgbClr val="002060"/>
              </a:solidFill>
            </a:endParaRPr>
          </a:p>
        </p:txBody>
      </p:sp>
      <p:sp>
        <p:nvSpPr>
          <p:cNvPr id="24" name="Textfeld 23"/>
          <p:cNvSpPr txBox="1"/>
          <p:nvPr/>
        </p:nvSpPr>
        <p:spPr>
          <a:xfrm>
            <a:off x="6876256" y="1556792"/>
            <a:ext cx="1296144" cy="369332"/>
          </a:xfrm>
          <a:prstGeom prst="rect">
            <a:avLst/>
          </a:prstGeom>
          <a:solidFill>
            <a:schemeClr val="accent1">
              <a:lumMod val="20000"/>
              <a:lumOff val="80000"/>
            </a:schemeClr>
          </a:solidFill>
        </p:spPr>
        <p:txBody>
          <a:bodyPr wrap="square" rtlCol="0">
            <a:spAutoFit/>
          </a:bodyPr>
          <a:lstStyle/>
          <a:p>
            <a:r>
              <a:rPr lang="en-US" dirty="0" smtClean="0">
                <a:solidFill>
                  <a:srgbClr val="002060"/>
                </a:solidFill>
              </a:rPr>
              <a:t>nein</a:t>
            </a:r>
            <a:endParaRPr lang="en-US" dirty="0">
              <a:solidFill>
                <a:srgbClr val="002060"/>
              </a:solidFill>
            </a:endParaRPr>
          </a:p>
        </p:txBody>
      </p:sp>
      <p:sp>
        <p:nvSpPr>
          <p:cNvPr id="25" name="Textfeld 24"/>
          <p:cNvSpPr txBox="1"/>
          <p:nvPr/>
        </p:nvSpPr>
        <p:spPr>
          <a:xfrm>
            <a:off x="3851919" y="2324877"/>
            <a:ext cx="2132237" cy="369332"/>
          </a:xfrm>
          <a:prstGeom prst="rect">
            <a:avLst/>
          </a:prstGeom>
          <a:solidFill>
            <a:schemeClr val="accent1">
              <a:lumMod val="20000"/>
              <a:lumOff val="80000"/>
            </a:schemeClr>
          </a:solidFill>
        </p:spPr>
        <p:txBody>
          <a:bodyPr wrap="square" rtlCol="0">
            <a:spAutoFit/>
          </a:bodyPr>
          <a:lstStyle/>
          <a:p>
            <a:r>
              <a:rPr lang="en-US" dirty="0" err="1" smtClean="0">
                <a:solidFill>
                  <a:srgbClr val="002060"/>
                </a:solidFill>
              </a:rPr>
              <a:t>privat</a:t>
            </a:r>
            <a:r>
              <a:rPr lang="en-US" dirty="0" smtClean="0">
                <a:solidFill>
                  <a:srgbClr val="002060"/>
                </a:solidFill>
              </a:rPr>
              <a:t>?</a:t>
            </a:r>
            <a:endParaRPr lang="en-US" dirty="0">
              <a:solidFill>
                <a:srgbClr val="002060"/>
              </a:solidFill>
            </a:endParaRPr>
          </a:p>
        </p:txBody>
      </p:sp>
      <p:sp>
        <p:nvSpPr>
          <p:cNvPr id="26" name="Textfeld 25"/>
          <p:cNvSpPr txBox="1"/>
          <p:nvPr/>
        </p:nvSpPr>
        <p:spPr>
          <a:xfrm>
            <a:off x="6876256" y="3068960"/>
            <a:ext cx="1296144" cy="369332"/>
          </a:xfrm>
          <a:prstGeom prst="rect">
            <a:avLst/>
          </a:prstGeom>
          <a:solidFill>
            <a:schemeClr val="accent1">
              <a:lumMod val="20000"/>
              <a:lumOff val="80000"/>
            </a:schemeClr>
          </a:solidFill>
        </p:spPr>
        <p:txBody>
          <a:bodyPr wrap="square" rtlCol="0">
            <a:spAutoFit/>
          </a:bodyPr>
          <a:lstStyle/>
          <a:p>
            <a:r>
              <a:rPr lang="en-US" dirty="0" smtClean="0">
                <a:solidFill>
                  <a:srgbClr val="002060"/>
                </a:solidFill>
              </a:rPr>
              <a:t>nein</a:t>
            </a:r>
            <a:endParaRPr lang="en-US" dirty="0">
              <a:solidFill>
                <a:srgbClr val="002060"/>
              </a:solidFill>
            </a:endParaRPr>
          </a:p>
        </p:txBody>
      </p:sp>
      <p:sp>
        <p:nvSpPr>
          <p:cNvPr id="27" name="Textfeld 26"/>
          <p:cNvSpPr txBox="1"/>
          <p:nvPr/>
        </p:nvSpPr>
        <p:spPr>
          <a:xfrm>
            <a:off x="3851919" y="3068960"/>
            <a:ext cx="2542282" cy="369332"/>
          </a:xfrm>
          <a:prstGeom prst="rect">
            <a:avLst/>
          </a:prstGeom>
          <a:solidFill>
            <a:schemeClr val="accent1">
              <a:lumMod val="20000"/>
              <a:lumOff val="80000"/>
            </a:schemeClr>
          </a:solidFill>
        </p:spPr>
        <p:txBody>
          <a:bodyPr wrap="square" rtlCol="0">
            <a:spAutoFit/>
          </a:bodyPr>
          <a:lstStyle/>
          <a:p>
            <a:r>
              <a:rPr lang="en-US" dirty="0" err="1" smtClean="0">
                <a:solidFill>
                  <a:srgbClr val="002060"/>
                </a:solidFill>
              </a:rPr>
              <a:t>öffentlich</a:t>
            </a:r>
            <a:r>
              <a:rPr lang="en-US" dirty="0" smtClean="0">
                <a:solidFill>
                  <a:srgbClr val="002060"/>
                </a:solidFill>
              </a:rPr>
              <a:t>?</a:t>
            </a:r>
            <a:endParaRPr lang="en-US" dirty="0">
              <a:solidFill>
                <a:srgbClr val="002060"/>
              </a:solidFill>
            </a:endParaRPr>
          </a:p>
        </p:txBody>
      </p:sp>
      <p:sp>
        <p:nvSpPr>
          <p:cNvPr id="28" name="Textfeld 27"/>
          <p:cNvSpPr txBox="1"/>
          <p:nvPr/>
        </p:nvSpPr>
        <p:spPr>
          <a:xfrm>
            <a:off x="6876256" y="2324877"/>
            <a:ext cx="1296144" cy="369332"/>
          </a:xfrm>
          <a:prstGeom prst="rect">
            <a:avLst/>
          </a:prstGeom>
          <a:solidFill>
            <a:schemeClr val="accent1">
              <a:lumMod val="20000"/>
              <a:lumOff val="80000"/>
            </a:schemeClr>
          </a:solidFill>
        </p:spPr>
        <p:txBody>
          <a:bodyPr wrap="square" rtlCol="0">
            <a:spAutoFit/>
          </a:bodyPr>
          <a:lstStyle/>
          <a:p>
            <a:r>
              <a:rPr lang="en-US" dirty="0" smtClean="0">
                <a:solidFill>
                  <a:srgbClr val="002060"/>
                </a:solidFill>
              </a:rPr>
              <a:t>nein</a:t>
            </a:r>
            <a:endParaRPr lang="en-US" dirty="0">
              <a:solidFill>
                <a:srgbClr val="002060"/>
              </a:solidFill>
            </a:endParaRPr>
          </a:p>
        </p:txBody>
      </p:sp>
      <p:grpSp>
        <p:nvGrpSpPr>
          <p:cNvPr id="32" name="Gruppieren 31"/>
          <p:cNvGrpSpPr/>
          <p:nvPr/>
        </p:nvGrpSpPr>
        <p:grpSpPr>
          <a:xfrm>
            <a:off x="3851919" y="3861048"/>
            <a:ext cx="2016224" cy="801380"/>
            <a:chOff x="3851920" y="3861048"/>
            <a:chExt cx="2016224" cy="801380"/>
          </a:xfrm>
          <a:solidFill>
            <a:schemeClr val="accent1">
              <a:lumMod val="20000"/>
              <a:lumOff val="80000"/>
            </a:schemeClr>
          </a:solidFill>
        </p:grpSpPr>
        <p:sp>
          <p:nvSpPr>
            <p:cNvPr id="29" name="Textfeld 28"/>
            <p:cNvSpPr txBox="1"/>
            <p:nvPr/>
          </p:nvSpPr>
          <p:spPr>
            <a:xfrm>
              <a:off x="3851920" y="3861048"/>
              <a:ext cx="2016224" cy="369332"/>
            </a:xfrm>
            <a:prstGeom prst="rect">
              <a:avLst/>
            </a:prstGeom>
            <a:grpFill/>
          </p:spPr>
          <p:txBody>
            <a:bodyPr wrap="square" rtlCol="0">
              <a:spAutoFit/>
            </a:bodyPr>
            <a:lstStyle/>
            <a:p>
              <a:r>
                <a:rPr lang="en-US" dirty="0" err="1" smtClean="0">
                  <a:solidFill>
                    <a:srgbClr val="002060"/>
                  </a:solidFill>
                </a:rPr>
                <a:t>gemeinschaftlich</a:t>
              </a:r>
              <a:r>
                <a:rPr lang="en-US" dirty="0" smtClean="0">
                  <a:solidFill>
                    <a:srgbClr val="002060"/>
                  </a:solidFill>
                </a:rPr>
                <a:t>?</a:t>
              </a:r>
              <a:endParaRPr lang="en-US" dirty="0">
                <a:solidFill>
                  <a:srgbClr val="002060"/>
                </a:solidFill>
              </a:endParaRPr>
            </a:p>
          </p:txBody>
        </p:sp>
        <p:sp>
          <p:nvSpPr>
            <p:cNvPr id="30" name="Textfeld 29"/>
            <p:cNvSpPr txBox="1"/>
            <p:nvPr/>
          </p:nvSpPr>
          <p:spPr>
            <a:xfrm>
              <a:off x="3851920" y="4293096"/>
              <a:ext cx="2016224" cy="369332"/>
            </a:xfrm>
            <a:prstGeom prst="rect">
              <a:avLst/>
            </a:prstGeom>
            <a:grpFill/>
          </p:spPr>
          <p:txBody>
            <a:bodyPr wrap="square" rtlCol="0">
              <a:spAutoFit/>
            </a:bodyPr>
            <a:lstStyle/>
            <a:p>
              <a:r>
                <a:rPr lang="en-US" dirty="0" err="1" smtClean="0">
                  <a:solidFill>
                    <a:srgbClr val="002060"/>
                  </a:solidFill>
                </a:rPr>
                <a:t>ein</a:t>
              </a:r>
              <a:r>
                <a:rPr lang="en-US" dirty="0" smtClean="0">
                  <a:solidFill>
                    <a:srgbClr val="002060"/>
                  </a:solidFill>
                </a:rPr>
                <a:t> Commons?</a:t>
              </a:r>
              <a:endParaRPr lang="en-US" dirty="0">
                <a:solidFill>
                  <a:srgbClr val="002060"/>
                </a:solidFill>
              </a:endParaRPr>
            </a:p>
          </p:txBody>
        </p:sp>
      </p:grpSp>
      <p:sp>
        <p:nvSpPr>
          <p:cNvPr id="31" name="Textfeld 30"/>
          <p:cNvSpPr txBox="1"/>
          <p:nvPr/>
        </p:nvSpPr>
        <p:spPr>
          <a:xfrm>
            <a:off x="6876256" y="3861048"/>
            <a:ext cx="1296144" cy="369332"/>
          </a:xfrm>
          <a:prstGeom prst="rect">
            <a:avLst/>
          </a:prstGeom>
          <a:solidFill>
            <a:schemeClr val="accent1">
              <a:lumMod val="20000"/>
              <a:lumOff val="80000"/>
            </a:schemeClr>
          </a:solidFill>
        </p:spPr>
        <p:txBody>
          <a:bodyPr wrap="square" rtlCol="0">
            <a:spAutoFit/>
          </a:bodyPr>
          <a:lstStyle/>
          <a:p>
            <a:r>
              <a:rPr lang="en-US" dirty="0" err="1" smtClean="0">
                <a:solidFill>
                  <a:srgbClr val="002060"/>
                </a:solidFill>
              </a:rPr>
              <a:t>ja</a:t>
            </a:r>
            <a:endParaRPr lang="en-US"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3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CC als Möglichkeit, informationelle Autonomie/ Selbstbestimmung von Autoren zurückzugewinnen </a:t>
            </a:r>
          </a:p>
        </p:txBody>
      </p:sp>
      <p:sp>
        <p:nvSpPr>
          <p:cNvPr id="75779" name="AutoShape 6">
            <a:hlinkClick r:id="rId3" action="ppaction://hlinksldjump"/>
          </p:cNvPr>
          <p:cNvSpPr>
            <a:spLocks noChangeArrowheads="1"/>
          </p:cNvSpPr>
          <p:nvPr/>
        </p:nvSpPr>
        <p:spPr bwMode="auto">
          <a:xfrm>
            <a:off x="6553200" y="3352800"/>
            <a:ext cx="971128" cy="593725"/>
          </a:xfrm>
          <a:prstGeom prst="leftArrow">
            <a:avLst>
              <a:gd name="adj1" fmla="val 50000"/>
              <a:gd name="adj2" fmla="val 62485"/>
            </a:avLst>
          </a:prstGeom>
          <a:solidFill>
            <a:srgbClr val="002060"/>
          </a:solidFill>
          <a:ln w="12700">
            <a:solidFill>
              <a:schemeClr val="tx1"/>
            </a:solidFill>
            <a:miter lim="800000"/>
            <a:headEnd/>
            <a:tailEnd/>
          </a:ln>
        </p:spPr>
        <p:txBody>
          <a:bodyPr wrap="square" lIns="18000" tIns="10800" rIns="18000" bIns="10800" anchor="ctr">
            <a:spAutoFit/>
          </a:bodyPr>
          <a:lstStyle/>
          <a:p>
            <a:pPr algn="ctr" eaLnBrk="0" hangingPunct="0"/>
            <a:endParaRPr lang="de-DE"/>
          </a:p>
        </p:txBody>
      </p:sp>
      <p:sp>
        <p:nvSpPr>
          <p:cNvPr id="75780"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im Rahmen des Urheberrechts, aber mit Verzicht auf exklusive Verwertungsrechte</a:t>
            </a:r>
          </a:p>
        </p:txBody>
      </p:sp>
      <p:pic>
        <p:nvPicPr>
          <p:cNvPr id="75781"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75782"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75783"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75784"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028"/>
          <p:cNvSpPr txBox="1">
            <a:spLocks noChangeArrowheads="1"/>
          </p:cNvSpPr>
          <p:nvPr/>
        </p:nvSpPr>
        <p:spPr bwMode="auto">
          <a:xfrm>
            <a:off x="611560" y="188640"/>
            <a:ext cx="7776864" cy="523220"/>
          </a:xfrm>
          <a:prstGeom prst="rect">
            <a:avLst/>
          </a:prstGeom>
          <a:solidFill>
            <a:srgbClr val="002060"/>
          </a:solidFill>
          <a:ln w="12700">
            <a:noFill/>
            <a:miter lim="800000"/>
            <a:headEnd type="none" w="sm" len="sm"/>
            <a:tailEnd type="none" w="sm" len="sm"/>
          </a:ln>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de-DE" sz="2800" b="1" dirty="0" smtClean="0">
                <a:solidFill>
                  <a:schemeClr val="accent1">
                    <a:lumMod val="20000"/>
                    <a:lumOff val="80000"/>
                  </a:schemeClr>
                </a:solidFill>
                <a:latin typeface="+mn-lt"/>
                <a:cs typeface="Times New Roman" pitchFamily="18" charset="0"/>
              </a:rPr>
              <a:t>Regulierungsformen - Institutionalisierungsformen</a:t>
            </a:r>
            <a:endParaRPr lang="de-DE" sz="2800" b="1" dirty="0">
              <a:solidFill>
                <a:schemeClr val="accent1">
                  <a:lumMod val="20000"/>
                  <a:lumOff val="80000"/>
                </a:schemeClr>
              </a:solidFill>
              <a:latin typeface="+mn-lt"/>
            </a:endParaRPr>
          </a:p>
        </p:txBody>
      </p:sp>
      <p:grpSp>
        <p:nvGrpSpPr>
          <p:cNvPr id="23" name="Gruppieren 22"/>
          <p:cNvGrpSpPr/>
          <p:nvPr/>
        </p:nvGrpSpPr>
        <p:grpSpPr>
          <a:xfrm>
            <a:off x="179512" y="1412776"/>
            <a:ext cx="3528392" cy="2016224"/>
            <a:chOff x="3851920" y="2060848"/>
            <a:chExt cx="4608512" cy="2232248"/>
          </a:xfrm>
          <a:solidFill>
            <a:schemeClr val="accent1">
              <a:lumMod val="20000"/>
              <a:lumOff val="80000"/>
            </a:schemeClr>
          </a:solidFill>
        </p:grpSpPr>
        <p:sp>
          <p:nvSpPr>
            <p:cNvPr id="39" name="Oval 5"/>
            <p:cNvSpPr>
              <a:spLocks noChangeArrowheads="1"/>
            </p:cNvSpPr>
            <p:nvPr/>
          </p:nvSpPr>
          <p:spPr bwMode="auto">
            <a:xfrm>
              <a:off x="5148064" y="2963757"/>
              <a:ext cx="1872206" cy="479163"/>
            </a:xfrm>
            <a:prstGeom prst="ellipse">
              <a:avLst/>
            </a:prstGeom>
            <a:solidFill>
              <a:srgbClr val="002060"/>
            </a:solidFill>
            <a:ln w="9525">
              <a:noFill/>
              <a:round/>
              <a:headEnd/>
              <a:tailEnd/>
            </a:ln>
          </p:spPr>
          <p:txBody>
            <a:bodyPr wrap="square" lIns="0" tIns="0" rIns="0" bIns="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chemeClr val="accent1">
                      <a:lumMod val="20000"/>
                      <a:lumOff val="80000"/>
                    </a:schemeClr>
                  </a:solidFill>
                  <a:latin typeface="+mn-lt"/>
                </a:rPr>
                <a:t>Privatheit</a:t>
              </a:r>
              <a:endParaRPr lang="de-DE" sz="2000" dirty="0">
                <a:solidFill>
                  <a:schemeClr val="accent1">
                    <a:lumMod val="20000"/>
                    <a:lumOff val="80000"/>
                  </a:schemeClr>
                </a:solidFill>
                <a:latin typeface="+mn-lt"/>
              </a:endParaRPr>
            </a:p>
          </p:txBody>
        </p:sp>
        <p:sp>
          <p:nvSpPr>
            <p:cNvPr id="41" name="Rectangle 7"/>
            <p:cNvSpPr>
              <a:spLocks noChangeArrowheads="1"/>
            </p:cNvSpPr>
            <p:nvPr/>
          </p:nvSpPr>
          <p:spPr bwMode="auto">
            <a:xfrm>
              <a:off x="5168638" y="2060848"/>
              <a:ext cx="1721352" cy="450050"/>
            </a:xfrm>
            <a:prstGeom prst="rect">
              <a:avLst/>
            </a:prstGeom>
            <a:grp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dirty="0" smtClean="0">
                  <a:solidFill>
                    <a:srgbClr val="002060"/>
                  </a:solidFill>
                  <a:latin typeface="+mn-lt"/>
                </a:rPr>
                <a:t>Recht/Gesetz</a:t>
              </a:r>
              <a:endParaRPr lang="de-DE" dirty="0">
                <a:solidFill>
                  <a:srgbClr val="002060"/>
                </a:solidFill>
                <a:latin typeface="+mn-lt"/>
              </a:endParaRPr>
            </a:p>
          </p:txBody>
        </p:sp>
        <p:sp>
          <p:nvSpPr>
            <p:cNvPr id="42" name="AutoShape 8"/>
            <p:cNvSpPr>
              <a:spLocks noChangeArrowheads="1"/>
            </p:cNvSpPr>
            <p:nvPr/>
          </p:nvSpPr>
          <p:spPr bwMode="auto">
            <a:xfrm>
              <a:off x="6012160" y="2539187"/>
              <a:ext cx="144016" cy="360040"/>
            </a:xfrm>
            <a:prstGeom prst="downArrow">
              <a:avLst>
                <a:gd name="adj1" fmla="val 50000"/>
                <a:gd name="adj2" fmla="val 62500"/>
              </a:avLst>
            </a:prstGeom>
            <a:solidFill>
              <a:srgbClr val="002060"/>
            </a:solidFill>
            <a:ln w="19050">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dirty="0">
                <a:solidFill>
                  <a:srgbClr val="002060"/>
                </a:solidFill>
                <a:latin typeface="+mn-lt"/>
              </a:endParaRPr>
            </a:p>
          </p:txBody>
        </p:sp>
        <p:sp>
          <p:nvSpPr>
            <p:cNvPr id="51" name="Rectangle 10"/>
            <p:cNvSpPr>
              <a:spLocks noChangeArrowheads="1"/>
            </p:cNvSpPr>
            <p:nvPr/>
          </p:nvSpPr>
          <p:spPr bwMode="auto">
            <a:xfrm>
              <a:off x="5436096" y="4005849"/>
              <a:ext cx="1299019" cy="287247"/>
            </a:xfrm>
            <a:prstGeom prst="rect">
              <a:avLst/>
            </a:prstGeom>
            <a:grp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dirty="0" smtClean="0">
                  <a:solidFill>
                    <a:srgbClr val="002060"/>
                  </a:solidFill>
                  <a:latin typeface="+mn-lt"/>
                </a:rPr>
                <a:t>Technik</a:t>
              </a:r>
              <a:endParaRPr lang="de-DE" dirty="0">
                <a:solidFill>
                  <a:srgbClr val="002060"/>
                </a:solidFill>
                <a:latin typeface="+mn-lt"/>
              </a:endParaRPr>
            </a:p>
          </p:txBody>
        </p:sp>
        <p:sp>
          <p:nvSpPr>
            <p:cNvPr id="72" name="Rectangle 13"/>
            <p:cNvSpPr>
              <a:spLocks noChangeArrowheads="1"/>
            </p:cNvSpPr>
            <p:nvPr/>
          </p:nvSpPr>
          <p:spPr bwMode="auto">
            <a:xfrm>
              <a:off x="3851920" y="3081556"/>
              <a:ext cx="794666" cy="287247"/>
            </a:xfrm>
            <a:prstGeom prst="rect">
              <a:avLst/>
            </a:prstGeom>
            <a:grp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dirty="0" smtClean="0">
                  <a:solidFill>
                    <a:srgbClr val="002060"/>
                  </a:solidFill>
                  <a:latin typeface="+mn-lt"/>
                </a:rPr>
                <a:t>Werte</a:t>
              </a:r>
              <a:endParaRPr lang="de-DE" dirty="0">
                <a:solidFill>
                  <a:srgbClr val="002060"/>
                </a:solidFill>
                <a:latin typeface="+mn-lt"/>
              </a:endParaRPr>
            </a:p>
          </p:txBody>
        </p:sp>
        <p:sp>
          <p:nvSpPr>
            <p:cNvPr id="73" name="AutoShape 14"/>
            <p:cNvSpPr>
              <a:spLocks noChangeArrowheads="1"/>
            </p:cNvSpPr>
            <p:nvPr/>
          </p:nvSpPr>
          <p:spPr bwMode="auto">
            <a:xfrm rot="16200000">
              <a:off x="4834016" y="3017137"/>
              <a:ext cx="98741" cy="295232"/>
            </a:xfrm>
            <a:prstGeom prst="downArrow">
              <a:avLst>
                <a:gd name="adj1" fmla="val 50000"/>
                <a:gd name="adj2" fmla="val 62500"/>
              </a:avLst>
            </a:prstGeom>
            <a:solidFill>
              <a:srgbClr val="002060"/>
            </a:solidFill>
            <a:ln w="19050">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dirty="0">
                <a:solidFill>
                  <a:srgbClr val="002060"/>
                </a:solidFill>
                <a:latin typeface="+mn-lt"/>
              </a:endParaRPr>
            </a:p>
          </p:txBody>
        </p:sp>
        <p:sp>
          <p:nvSpPr>
            <p:cNvPr id="75" name="Rectangle 16"/>
            <p:cNvSpPr>
              <a:spLocks noChangeArrowheads="1"/>
            </p:cNvSpPr>
            <p:nvPr/>
          </p:nvSpPr>
          <p:spPr bwMode="auto">
            <a:xfrm>
              <a:off x="7516897" y="3052832"/>
              <a:ext cx="943535" cy="287247"/>
            </a:xfrm>
            <a:prstGeom prst="rect">
              <a:avLst/>
            </a:prstGeom>
            <a:grpFill/>
            <a:ln w="9525">
              <a:no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dirty="0" smtClean="0">
                  <a:solidFill>
                    <a:srgbClr val="002060"/>
                  </a:solidFill>
                  <a:latin typeface="+mn-lt"/>
                </a:rPr>
                <a:t>Markt</a:t>
              </a:r>
              <a:endParaRPr lang="de-DE" dirty="0">
                <a:solidFill>
                  <a:srgbClr val="002060"/>
                </a:solidFill>
                <a:latin typeface="+mn-lt"/>
              </a:endParaRPr>
            </a:p>
          </p:txBody>
        </p:sp>
        <p:sp>
          <p:nvSpPr>
            <p:cNvPr id="76" name="AutoShape 17"/>
            <p:cNvSpPr>
              <a:spLocks noChangeArrowheads="1"/>
            </p:cNvSpPr>
            <p:nvPr/>
          </p:nvSpPr>
          <p:spPr bwMode="auto">
            <a:xfrm rot="5400000" flipH="1">
              <a:off x="7214818" y="2992845"/>
              <a:ext cx="71875" cy="316952"/>
            </a:xfrm>
            <a:prstGeom prst="downArrow">
              <a:avLst>
                <a:gd name="adj1" fmla="val 50000"/>
                <a:gd name="adj2" fmla="val 62500"/>
              </a:avLst>
            </a:prstGeom>
            <a:solidFill>
              <a:srgbClr val="002060"/>
            </a:solidFill>
            <a:ln w="2857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dirty="0">
                <a:solidFill>
                  <a:srgbClr val="002060"/>
                </a:solidFill>
                <a:latin typeface="+mn-lt"/>
              </a:endParaRPr>
            </a:p>
          </p:txBody>
        </p:sp>
        <p:sp>
          <p:nvSpPr>
            <p:cNvPr id="77" name="AutoShape 8"/>
            <p:cNvSpPr>
              <a:spLocks noChangeArrowheads="1"/>
            </p:cNvSpPr>
            <p:nvPr/>
          </p:nvSpPr>
          <p:spPr bwMode="auto">
            <a:xfrm flipV="1">
              <a:off x="6012160" y="3475292"/>
              <a:ext cx="144016" cy="360040"/>
            </a:xfrm>
            <a:prstGeom prst="downArrow">
              <a:avLst>
                <a:gd name="adj1" fmla="val 50000"/>
                <a:gd name="adj2" fmla="val 62500"/>
              </a:avLst>
            </a:prstGeom>
            <a:solidFill>
              <a:srgbClr val="002060"/>
            </a:solidFill>
            <a:ln w="19050">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dirty="0">
                <a:solidFill>
                  <a:srgbClr val="002060"/>
                </a:solidFill>
                <a:latin typeface="+mn-lt"/>
              </a:endParaRPr>
            </a:p>
          </p:txBody>
        </p:sp>
      </p:grpSp>
      <p:sp>
        <p:nvSpPr>
          <p:cNvPr id="24" name="Textfeld 23"/>
          <p:cNvSpPr txBox="1"/>
          <p:nvPr/>
        </p:nvSpPr>
        <p:spPr>
          <a:xfrm>
            <a:off x="4211960" y="1556792"/>
            <a:ext cx="1476164" cy="369332"/>
          </a:xfrm>
          <a:prstGeom prst="rect">
            <a:avLst/>
          </a:prstGeom>
          <a:solidFill>
            <a:schemeClr val="accent1">
              <a:lumMod val="20000"/>
              <a:lumOff val="80000"/>
            </a:schemeClr>
          </a:solidFill>
        </p:spPr>
        <p:txBody>
          <a:bodyPr wrap="square" rtlCol="0">
            <a:spAutoFit/>
          </a:bodyPr>
          <a:lstStyle/>
          <a:p>
            <a:r>
              <a:rPr lang="en-US" dirty="0" smtClean="0">
                <a:solidFill>
                  <a:srgbClr val="002060"/>
                </a:solidFill>
              </a:rPr>
              <a:t>res nullius?</a:t>
            </a:r>
            <a:endParaRPr lang="en-US" dirty="0">
              <a:solidFill>
                <a:srgbClr val="002060"/>
              </a:solidFill>
            </a:endParaRPr>
          </a:p>
        </p:txBody>
      </p:sp>
      <p:sp>
        <p:nvSpPr>
          <p:cNvPr id="25" name="Textfeld 24"/>
          <p:cNvSpPr txBox="1"/>
          <p:nvPr/>
        </p:nvSpPr>
        <p:spPr>
          <a:xfrm>
            <a:off x="7236297" y="1556792"/>
            <a:ext cx="1296144" cy="369332"/>
          </a:xfrm>
          <a:prstGeom prst="rect">
            <a:avLst/>
          </a:prstGeom>
          <a:solidFill>
            <a:schemeClr val="accent1">
              <a:lumMod val="20000"/>
              <a:lumOff val="80000"/>
            </a:schemeClr>
          </a:solidFill>
        </p:spPr>
        <p:txBody>
          <a:bodyPr wrap="square" rtlCol="0">
            <a:spAutoFit/>
          </a:bodyPr>
          <a:lstStyle/>
          <a:p>
            <a:r>
              <a:rPr lang="en-US" dirty="0" smtClean="0">
                <a:solidFill>
                  <a:srgbClr val="002060"/>
                </a:solidFill>
              </a:rPr>
              <a:t>nein</a:t>
            </a:r>
            <a:endParaRPr lang="en-US" dirty="0">
              <a:solidFill>
                <a:srgbClr val="002060"/>
              </a:solidFill>
            </a:endParaRPr>
          </a:p>
        </p:txBody>
      </p:sp>
      <p:sp>
        <p:nvSpPr>
          <p:cNvPr id="26" name="Textfeld 25"/>
          <p:cNvSpPr txBox="1"/>
          <p:nvPr/>
        </p:nvSpPr>
        <p:spPr>
          <a:xfrm>
            <a:off x="4211960" y="2324877"/>
            <a:ext cx="2132237" cy="369332"/>
          </a:xfrm>
          <a:prstGeom prst="rect">
            <a:avLst/>
          </a:prstGeom>
          <a:solidFill>
            <a:schemeClr val="accent1">
              <a:lumMod val="20000"/>
              <a:lumOff val="80000"/>
            </a:schemeClr>
          </a:solidFill>
        </p:spPr>
        <p:txBody>
          <a:bodyPr wrap="square" rtlCol="0">
            <a:spAutoFit/>
          </a:bodyPr>
          <a:lstStyle/>
          <a:p>
            <a:r>
              <a:rPr lang="en-US" dirty="0" err="1" smtClean="0">
                <a:solidFill>
                  <a:srgbClr val="002060"/>
                </a:solidFill>
              </a:rPr>
              <a:t>privat</a:t>
            </a:r>
            <a:r>
              <a:rPr lang="en-US" dirty="0" smtClean="0">
                <a:solidFill>
                  <a:srgbClr val="002060"/>
                </a:solidFill>
              </a:rPr>
              <a:t>?</a:t>
            </a:r>
            <a:endParaRPr lang="en-US" dirty="0">
              <a:solidFill>
                <a:srgbClr val="002060"/>
              </a:solidFill>
            </a:endParaRPr>
          </a:p>
        </p:txBody>
      </p:sp>
      <p:sp>
        <p:nvSpPr>
          <p:cNvPr id="27" name="Textfeld 26"/>
          <p:cNvSpPr txBox="1"/>
          <p:nvPr/>
        </p:nvSpPr>
        <p:spPr>
          <a:xfrm>
            <a:off x="7236297" y="3068960"/>
            <a:ext cx="1296144" cy="369332"/>
          </a:xfrm>
          <a:prstGeom prst="rect">
            <a:avLst/>
          </a:prstGeom>
          <a:solidFill>
            <a:schemeClr val="accent1">
              <a:lumMod val="20000"/>
              <a:lumOff val="80000"/>
            </a:schemeClr>
          </a:solidFill>
        </p:spPr>
        <p:txBody>
          <a:bodyPr wrap="square" rtlCol="0">
            <a:spAutoFit/>
          </a:bodyPr>
          <a:lstStyle/>
          <a:p>
            <a:r>
              <a:rPr lang="en-US" dirty="0" smtClean="0">
                <a:solidFill>
                  <a:srgbClr val="002060"/>
                </a:solidFill>
              </a:rPr>
              <a:t>nein - </a:t>
            </a:r>
            <a:r>
              <a:rPr lang="en-US" dirty="0" err="1" smtClean="0">
                <a:solidFill>
                  <a:srgbClr val="002060"/>
                </a:solidFill>
              </a:rPr>
              <a:t>aber</a:t>
            </a:r>
            <a:endParaRPr lang="en-US" dirty="0">
              <a:solidFill>
                <a:srgbClr val="002060"/>
              </a:solidFill>
            </a:endParaRPr>
          </a:p>
        </p:txBody>
      </p:sp>
      <p:sp>
        <p:nvSpPr>
          <p:cNvPr id="28" name="Textfeld 27"/>
          <p:cNvSpPr txBox="1"/>
          <p:nvPr/>
        </p:nvSpPr>
        <p:spPr>
          <a:xfrm>
            <a:off x="4211960" y="3068960"/>
            <a:ext cx="2542282" cy="369332"/>
          </a:xfrm>
          <a:prstGeom prst="rect">
            <a:avLst/>
          </a:prstGeom>
          <a:solidFill>
            <a:schemeClr val="accent1">
              <a:lumMod val="20000"/>
              <a:lumOff val="80000"/>
            </a:schemeClr>
          </a:solidFill>
        </p:spPr>
        <p:txBody>
          <a:bodyPr wrap="square" rtlCol="0">
            <a:spAutoFit/>
          </a:bodyPr>
          <a:lstStyle/>
          <a:p>
            <a:r>
              <a:rPr lang="en-US" dirty="0" err="1" smtClean="0">
                <a:solidFill>
                  <a:srgbClr val="002060"/>
                </a:solidFill>
              </a:rPr>
              <a:t>öffentlich</a:t>
            </a:r>
            <a:r>
              <a:rPr lang="en-US" dirty="0" smtClean="0">
                <a:solidFill>
                  <a:srgbClr val="002060"/>
                </a:solidFill>
              </a:rPr>
              <a:t>?</a:t>
            </a:r>
            <a:endParaRPr lang="en-US" dirty="0">
              <a:solidFill>
                <a:srgbClr val="002060"/>
              </a:solidFill>
            </a:endParaRPr>
          </a:p>
        </p:txBody>
      </p:sp>
      <p:sp>
        <p:nvSpPr>
          <p:cNvPr id="29" name="Textfeld 28"/>
          <p:cNvSpPr txBox="1"/>
          <p:nvPr/>
        </p:nvSpPr>
        <p:spPr>
          <a:xfrm>
            <a:off x="7236297" y="2324877"/>
            <a:ext cx="1296144" cy="369332"/>
          </a:xfrm>
          <a:prstGeom prst="rect">
            <a:avLst/>
          </a:prstGeom>
          <a:solidFill>
            <a:schemeClr val="accent1">
              <a:lumMod val="20000"/>
              <a:lumOff val="80000"/>
            </a:schemeClr>
          </a:solidFill>
        </p:spPr>
        <p:txBody>
          <a:bodyPr wrap="square" rtlCol="0">
            <a:spAutoFit/>
          </a:bodyPr>
          <a:lstStyle/>
          <a:p>
            <a:r>
              <a:rPr lang="en-US" dirty="0" err="1" smtClean="0">
                <a:solidFill>
                  <a:srgbClr val="002060"/>
                </a:solidFill>
              </a:rPr>
              <a:t>ja</a:t>
            </a:r>
            <a:r>
              <a:rPr lang="en-US" dirty="0" smtClean="0">
                <a:solidFill>
                  <a:srgbClr val="002060"/>
                </a:solidFill>
              </a:rPr>
              <a:t> - </a:t>
            </a:r>
            <a:r>
              <a:rPr lang="en-US" dirty="0" err="1" smtClean="0">
                <a:solidFill>
                  <a:srgbClr val="002060"/>
                </a:solidFill>
              </a:rPr>
              <a:t>aber</a:t>
            </a:r>
            <a:endParaRPr lang="en-US" dirty="0">
              <a:solidFill>
                <a:srgbClr val="002060"/>
              </a:solidFill>
            </a:endParaRPr>
          </a:p>
        </p:txBody>
      </p:sp>
      <p:grpSp>
        <p:nvGrpSpPr>
          <p:cNvPr id="30" name="Gruppieren 29"/>
          <p:cNvGrpSpPr/>
          <p:nvPr/>
        </p:nvGrpSpPr>
        <p:grpSpPr>
          <a:xfrm>
            <a:off x="4211960" y="3861048"/>
            <a:ext cx="2016224" cy="801380"/>
            <a:chOff x="3851920" y="3861048"/>
            <a:chExt cx="2016224" cy="801380"/>
          </a:xfrm>
          <a:solidFill>
            <a:schemeClr val="accent1">
              <a:lumMod val="20000"/>
              <a:lumOff val="80000"/>
            </a:schemeClr>
          </a:solidFill>
        </p:grpSpPr>
        <p:sp>
          <p:nvSpPr>
            <p:cNvPr id="31" name="Textfeld 30"/>
            <p:cNvSpPr txBox="1"/>
            <p:nvPr/>
          </p:nvSpPr>
          <p:spPr>
            <a:xfrm>
              <a:off x="3851920" y="3861048"/>
              <a:ext cx="2016224" cy="369332"/>
            </a:xfrm>
            <a:prstGeom prst="rect">
              <a:avLst/>
            </a:prstGeom>
            <a:grpFill/>
          </p:spPr>
          <p:txBody>
            <a:bodyPr wrap="square" rtlCol="0">
              <a:spAutoFit/>
            </a:bodyPr>
            <a:lstStyle/>
            <a:p>
              <a:r>
                <a:rPr lang="en-US" dirty="0" err="1" smtClean="0">
                  <a:solidFill>
                    <a:srgbClr val="002060"/>
                  </a:solidFill>
                </a:rPr>
                <a:t>gemeinschaftlich</a:t>
              </a:r>
              <a:r>
                <a:rPr lang="en-US" dirty="0" smtClean="0">
                  <a:solidFill>
                    <a:srgbClr val="002060"/>
                  </a:solidFill>
                </a:rPr>
                <a:t>?</a:t>
              </a:r>
              <a:endParaRPr lang="en-US" dirty="0">
                <a:solidFill>
                  <a:srgbClr val="002060"/>
                </a:solidFill>
              </a:endParaRPr>
            </a:p>
          </p:txBody>
        </p:sp>
        <p:sp>
          <p:nvSpPr>
            <p:cNvPr id="32" name="Textfeld 31"/>
            <p:cNvSpPr txBox="1"/>
            <p:nvPr/>
          </p:nvSpPr>
          <p:spPr>
            <a:xfrm>
              <a:off x="3851920" y="4293096"/>
              <a:ext cx="2016224" cy="369332"/>
            </a:xfrm>
            <a:prstGeom prst="rect">
              <a:avLst/>
            </a:prstGeom>
            <a:grpFill/>
          </p:spPr>
          <p:txBody>
            <a:bodyPr wrap="square" rtlCol="0">
              <a:spAutoFit/>
            </a:bodyPr>
            <a:lstStyle/>
            <a:p>
              <a:r>
                <a:rPr lang="en-US" dirty="0" err="1" smtClean="0">
                  <a:solidFill>
                    <a:srgbClr val="002060"/>
                  </a:solidFill>
                </a:rPr>
                <a:t>ein</a:t>
              </a:r>
              <a:r>
                <a:rPr lang="en-US" dirty="0" smtClean="0">
                  <a:solidFill>
                    <a:srgbClr val="002060"/>
                  </a:solidFill>
                </a:rPr>
                <a:t> Commons?</a:t>
              </a:r>
              <a:endParaRPr lang="en-US" dirty="0">
                <a:solidFill>
                  <a:srgbClr val="002060"/>
                </a:solidFill>
              </a:endParaRPr>
            </a:p>
          </p:txBody>
        </p:sp>
      </p:grpSp>
      <p:sp>
        <p:nvSpPr>
          <p:cNvPr id="33" name="Textfeld 32"/>
          <p:cNvSpPr txBox="1"/>
          <p:nvPr/>
        </p:nvSpPr>
        <p:spPr>
          <a:xfrm>
            <a:off x="7164288" y="3861048"/>
            <a:ext cx="1296144" cy="369332"/>
          </a:xfrm>
          <a:prstGeom prst="rect">
            <a:avLst/>
          </a:prstGeom>
          <a:solidFill>
            <a:schemeClr val="accent1">
              <a:lumMod val="20000"/>
              <a:lumOff val="80000"/>
            </a:schemeClr>
          </a:solidFill>
        </p:spPr>
        <p:txBody>
          <a:bodyPr wrap="square" rtlCol="0">
            <a:spAutoFit/>
          </a:bodyPr>
          <a:lstStyle/>
          <a:p>
            <a:r>
              <a:rPr lang="en-US" dirty="0" smtClean="0">
                <a:solidFill>
                  <a:srgbClr val="002060"/>
                </a:solidFill>
              </a:rPr>
              <a:t>nein - </a:t>
            </a:r>
            <a:r>
              <a:rPr lang="en-US" dirty="0" err="1" smtClean="0">
                <a:solidFill>
                  <a:srgbClr val="002060"/>
                </a:solidFill>
              </a:rPr>
              <a:t>aber</a:t>
            </a:r>
            <a:endParaRPr lang="en-US" dirty="0" smtClean="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028"/>
          <p:cNvSpPr txBox="1">
            <a:spLocks noChangeArrowheads="1"/>
          </p:cNvSpPr>
          <p:nvPr/>
        </p:nvSpPr>
        <p:spPr bwMode="auto">
          <a:xfrm>
            <a:off x="917340" y="548680"/>
            <a:ext cx="7128792" cy="461665"/>
          </a:xfrm>
          <a:prstGeom prst="rect">
            <a:avLst/>
          </a:prstGeom>
          <a:solidFill>
            <a:schemeClr val="bg1"/>
          </a:solidFill>
          <a:ln w="12700">
            <a:noFill/>
            <a:miter lim="800000"/>
            <a:headEnd type="none" w="sm" len="sm"/>
            <a:tailEnd type="none" w="sm" len="sm"/>
          </a:ln>
          <a:effec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FontTx/>
              <a:buNone/>
            </a:pPr>
            <a:r>
              <a:rPr lang="de-DE" sz="2400" b="1" dirty="0" smtClean="0">
                <a:solidFill>
                  <a:srgbClr val="002060"/>
                </a:solidFill>
                <a:latin typeface="+mn-lt"/>
                <a:cs typeface="Times New Roman" pitchFamily="18" charset="0"/>
              </a:rPr>
              <a:t>Regulierungsformen - Institutionalisierungsformen</a:t>
            </a:r>
            <a:endParaRPr lang="de-DE" sz="2400" b="1" dirty="0">
              <a:solidFill>
                <a:srgbClr val="002060"/>
              </a:solidFill>
              <a:latin typeface="+mn-lt"/>
            </a:endParaRPr>
          </a:p>
        </p:txBody>
      </p:sp>
      <p:sp>
        <p:nvSpPr>
          <p:cNvPr id="44" name="Oval 5"/>
          <p:cNvSpPr>
            <a:spLocks noChangeArrowheads="1"/>
          </p:cNvSpPr>
          <p:nvPr/>
        </p:nvSpPr>
        <p:spPr bwMode="auto">
          <a:xfrm>
            <a:off x="3563888" y="3046577"/>
            <a:ext cx="1872208" cy="519351"/>
          </a:xfrm>
          <a:prstGeom prst="ellipse">
            <a:avLst/>
          </a:prstGeom>
          <a:solidFill>
            <a:srgbClr val="002060"/>
          </a:solidFill>
          <a:ln w="9525">
            <a:solidFill>
              <a:schemeClr val="tx1"/>
            </a:solidFill>
            <a:round/>
            <a:headEnd/>
            <a:tailEnd/>
          </a:ln>
        </p:spPr>
        <p:txBody>
          <a:bodyPr wrap="square" lIns="0" tIns="0" rIns="0" bIns="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400" dirty="0" smtClean="0">
                <a:solidFill>
                  <a:schemeClr val="bg1"/>
                </a:solidFill>
                <a:latin typeface="+mn-lt"/>
              </a:rPr>
              <a:t>Privatheit</a:t>
            </a:r>
            <a:endParaRPr lang="de-DE" sz="2400" dirty="0">
              <a:solidFill>
                <a:schemeClr val="bg1"/>
              </a:solidFill>
              <a:latin typeface="+mn-lt"/>
            </a:endParaRPr>
          </a:p>
        </p:txBody>
      </p:sp>
      <p:sp>
        <p:nvSpPr>
          <p:cNvPr id="45" name="Rectangle 7"/>
          <p:cNvSpPr>
            <a:spLocks noChangeArrowheads="1"/>
          </p:cNvSpPr>
          <p:nvPr/>
        </p:nvSpPr>
        <p:spPr bwMode="auto">
          <a:xfrm>
            <a:off x="3668378" y="2324472"/>
            <a:ext cx="1519213" cy="287247"/>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Urheberrecht</a:t>
            </a:r>
            <a:endParaRPr lang="de-DE" sz="2000" dirty="0">
              <a:solidFill>
                <a:srgbClr val="002060"/>
              </a:solidFill>
              <a:latin typeface="+mn-lt"/>
            </a:endParaRPr>
          </a:p>
        </p:txBody>
      </p:sp>
      <p:sp>
        <p:nvSpPr>
          <p:cNvPr id="47" name="Rectangle 10"/>
          <p:cNvSpPr>
            <a:spLocks noChangeArrowheads="1"/>
          </p:cNvSpPr>
          <p:nvPr/>
        </p:nvSpPr>
        <p:spPr bwMode="auto">
          <a:xfrm>
            <a:off x="3491880" y="4491707"/>
            <a:ext cx="1944216" cy="360040"/>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Profilbildung</a:t>
            </a:r>
          </a:p>
        </p:txBody>
      </p:sp>
      <p:sp>
        <p:nvSpPr>
          <p:cNvPr id="48" name="AutoShape 11"/>
          <p:cNvSpPr>
            <a:spLocks noChangeArrowheads="1"/>
          </p:cNvSpPr>
          <p:nvPr/>
        </p:nvSpPr>
        <p:spPr bwMode="auto">
          <a:xfrm flipV="1">
            <a:off x="4428651" y="3573016"/>
            <a:ext cx="138563" cy="303376"/>
          </a:xfrm>
          <a:prstGeom prst="downArrow">
            <a:avLst>
              <a:gd name="adj1" fmla="val 50000"/>
              <a:gd name="adj2" fmla="val 62500"/>
            </a:avLst>
          </a:prstGeom>
          <a:solidFill>
            <a:schemeClr val="tx2">
              <a:lumMod val="75000"/>
            </a:schemeClr>
          </a:solidFill>
          <a:ln w="38100">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000" dirty="0">
              <a:solidFill>
                <a:srgbClr val="002060"/>
              </a:solidFill>
              <a:latin typeface="+mn-lt"/>
            </a:endParaRPr>
          </a:p>
        </p:txBody>
      </p:sp>
      <p:sp>
        <p:nvSpPr>
          <p:cNvPr id="49" name="Rectangle 13"/>
          <p:cNvSpPr>
            <a:spLocks noChangeArrowheads="1"/>
          </p:cNvSpPr>
          <p:nvPr/>
        </p:nvSpPr>
        <p:spPr bwMode="auto">
          <a:xfrm>
            <a:off x="683568" y="2276872"/>
            <a:ext cx="2200102" cy="515848"/>
          </a:xfrm>
          <a:prstGeom prst="rect">
            <a:avLst/>
          </a:prstGeom>
          <a:solidFill>
            <a:srgbClr val="002060"/>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chemeClr val="bg1"/>
                </a:solidFill>
                <a:latin typeface="+mn-lt"/>
              </a:rPr>
              <a:t>Informationsethik</a:t>
            </a:r>
            <a:endParaRPr lang="de-DE" sz="2000" dirty="0">
              <a:solidFill>
                <a:schemeClr val="bg1"/>
              </a:solidFill>
              <a:latin typeface="+mn-lt"/>
            </a:endParaRPr>
          </a:p>
        </p:txBody>
      </p:sp>
      <p:sp>
        <p:nvSpPr>
          <p:cNvPr id="50" name="AutoShape 14"/>
          <p:cNvSpPr>
            <a:spLocks noChangeArrowheads="1"/>
          </p:cNvSpPr>
          <p:nvPr/>
        </p:nvSpPr>
        <p:spPr bwMode="auto">
          <a:xfrm rot="16200000">
            <a:off x="3257116" y="3159708"/>
            <a:ext cx="98742" cy="349294"/>
          </a:xfrm>
          <a:prstGeom prst="downArrow">
            <a:avLst>
              <a:gd name="adj1" fmla="val 50000"/>
              <a:gd name="adj2" fmla="val 62500"/>
            </a:avLst>
          </a:prstGeom>
          <a:solidFill>
            <a:schemeClr val="tx2">
              <a:lumMod val="75000"/>
            </a:schemeClr>
          </a:solidFill>
          <a:ln w="38100">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000" dirty="0">
              <a:solidFill>
                <a:srgbClr val="002060"/>
              </a:solidFill>
              <a:latin typeface="+mn-lt"/>
            </a:endParaRPr>
          </a:p>
        </p:txBody>
      </p:sp>
      <p:sp>
        <p:nvSpPr>
          <p:cNvPr id="52" name="Rectangle 16"/>
          <p:cNvSpPr>
            <a:spLocks noChangeArrowheads="1"/>
          </p:cNvSpPr>
          <p:nvPr/>
        </p:nvSpPr>
        <p:spPr bwMode="auto">
          <a:xfrm>
            <a:off x="6012160" y="3052570"/>
            <a:ext cx="2232248" cy="475127"/>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Werbe</a:t>
            </a:r>
            <a:r>
              <a:rPr lang="de-DE" sz="2000" dirty="0" smtClean="0">
                <a:solidFill>
                  <a:srgbClr val="002060"/>
                </a:solidFill>
              </a:rPr>
              <a:t>wirtschaft</a:t>
            </a:r>
            <a:endParaRPr lang="de-DE" sz="2000" dirty="0">
              <a:solidFill>
                <a:srgbClr val="002060"/>
              </a:solidFill>
              <a:latin typeface="+mn-lt"/>
            </a:endParaRPr>
          </a:p>
        </p:txBody>
      </p:sp>
      <p:sp>
        <p:nvSpPr>
          <p:cNvPr id="53" name="Rectangle 7"/>
          <p:cNvSpPr>
            <a:spLocks noChangeArrowheads="1"/>
          </p:cNvSpPr>
          <p:nvPr/>
        </p:nvSpPr>
        <p:spPr bwMode="auto">
          <a:xfrm>
            <a:off x="3668378" y="1924825"/>
            <a:ext cx="1519213" cy="287247"/>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Datenschutz</a:t>
            </a:r>
            <a:endParaRPr lang="de-DE" sz="2000" dirty="0">
              <a:solidFill>
                <a:srgbClr val="002060"/>
              </a:solidFill>
              <a:latin typeface="+mn-lt"/>
            </a:endParaRPr>
          </a:p>
        </p:txBody>
      </p:sp>
      <p:sp>
        <p:nvSpPr>
          <p:cNvPr id="54" name="Rectangle 13"/>
          <p:cNvSpPr>
            <a:spLocks noChangeArrowheads="1"/>
          </p:cNvSpPr>
          <p:nvPr/>
        </p:nvSpPr>
        <p:spPr bwMode="auto">
          <a:xfrm>
            <a:off x="719572" y="3068960"/>
            <a:ext cx="2124236" cy="659864"/>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Menschen-/Grund-</a:t>
            </a:r>
            <a:br>
              <a:rPr lang="de-DE" sz="2000" dirty="0" smtClean="0">
                <a:solidFill>
                  <a:srgbClr val="002060"/>
                </a:solidFill>
                <a:latin typeface="+mn-lt"/>
              </a:rPr>
            </a:br>
            <a:r>
              <a:rPr lang="de-DE" sz="2000" dirty="0" smtClean="0">
                <a:solidFill>
                  <a:srgbClr val="002060"/>
                </a:solidFill>
                <a:latin typeface="+mn-lt"/>
              </a:rPr>
              <a:t>rechte</a:t>
            </a:r>
            <a:endParaRPr lang="de-DE" sz="2000" dirty="0">
              <a:solidFill>
                <a:srgbClr val="002060"/>
              </a:solidFill>
              <a:latin typeface="+mn-lt"/>
            </a:endParaRPr>
          </a:p>
        </p:txBody>
      </p:sp>
      <p:sp>
        <p:nvSpPr>
          <p:cNvPr id="55" name="Rectangle 10"/>
          <p:cNvSpPr>
            <a:spLocks noChangeArrowheads="1"/>
          </p:cNvSpPr>
          <p:nvPr/>
        </p:nvSpPr>
        <p:spPr bwMode="auto">
          <a:xfrm>
            <a:off x="3527884" y="5392200"/>
            <a:ext cx="1872208" cy="287247"/>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Text Data Mining</a:t>
            </a:r>
            <a:endParaRPr lang="de-DE" sz="2000" dirty="0">
              <a:solidFill>
                <a:srgbClr val="002060"/>
              </a:solidFill>
              <a:latin typeface="+mn-lt"/>
            </a:endParaRPr>
          </a:p>
        </p:txBody>
      </p:sp>
      <p:sp>
        <p:nvSpPr>
          <p:cNvPr id="56" name="Rectangle 10"/>
          <p:cNvSpPr>
            <a:spLocks noChangeArrowheads="1"/>
          </p:cNvSpPr>
          <p:nvPr/>
        </p:nvSpPr>
        <p:spPr bwMode="auto">
          <a:xfrm>
            <a:off x="3737119" y="5806049"/>
            <a:ext cx="1453738" cy="287247"/>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err="1" smtClean="0">
                <a:solidFill>
                  <a:srgbClr val="002060"/>
                </a:solidFill>
                <a:latin typeface="+mn-lt"/>
              </a:rPr>
              <a:t>Kryptografie</a:t>
            </a:r>
            <a:endParaRPr lang="de-DE" sz="2000" dirty="0">
              <a:solidFill>
                <a:srgbClr val="002060"/>
              </a:solidFill>
              <a:latin typeface="+mn-lt"/>
            </a:endParaRPr>
          </a:p>
        </p:txBody>
      </p:sp>
      <p:sp>
        <p:nvSpPr>
          <p:cNvPr id="58" name="AutoShape 14"/>
          <p:cNvSpPr>
            <a:spLocks noChangeArrowheads="1"/>
          </p:cNvSpPr>
          <p:nvPr/>
        </p:nvSpPr>
        <p:spPr bwMode="auto">
          <a:xfrm rot="5400000" flipH="1">
            <a:off x="5644125" y="3159708"/>
            <a:ext cx="98743" cy="349294"/>
          </a:xfrm>
          <a:prstGeom prst="downArrow">
            <a:avLst>
              <a:gd name="adj1" fmla="val 50000"/>
              <a:gd name="adj2" fmla="val 62500"/>
            </a:avLst>
          </a:prstGeom>
          <a:solidFill>
            <a:schemeClr val="tx2">
              <a:lumMod val="75000"/>
            </a:schemeClr>
          </a:solidFill>
          <a:ln w="38100">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000" dirty="0">
              <a:solidFill>
                <a:srgbClr val="002060"/>
              </a:solidFill>
              <a:latin typeface="+mn-lt"/>
            </a:endParaRPr>
          </a:p>
        </p:txBody>
      </p:sp>
      <p:sp>
        <p:nvSpPr>
          <p:cNvPr id="67" name="Rectangle 7"/>
          <p:cNvSpPr>
            <a:spLocks noChangeArrowheads="1"/>
          </p:cNvSpPr>
          <p:nvPr/>
        </p:nvSpPr>
        <p:spPr bwMode="auto">
          <a:xfrm>
            <a:off x="3491880" y="1124744"/>
            <a:ext cx="1872208" cy="288032"/>
          </a:xfrm>
          <a:prstGeom prst="rect">
            <a:avLst/>
          </a:prstGeom>
          <a:solidFill>
            <a:srgbClr val="002060"/>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chemeClr val="bg1"/>
                </a:solidFill>
                <a:latin typeface="+mn-lt"/>
              </a:rPr>
              <a:t>Gesetze, Gerichte</a:t>
            </a:r>
            <a:endParaRPr lang="de-DE" sz="2000" dirty="0">
              <a:solidFill>
                <a:schemeClr val="bg1"/>
              </a:solidFill>
              <a:latin typeface="+mn-lt"/>
            </a:endParaRPr>
          </a:p>
        </p:txBody>
      </p:sp>
      <p:sp>
        <p:nvSpPr>
          <p:cNvPr id="68" name="Rectangle 13"/>
          <p:cNvSpPr>
            <a:spLocks noChangeArrowheads="1"/>
          </p:cNvSpPr>
          <p:nvPr/>
        </p:nvSpPr>
        <p:spPr bwMode="auto">
          <a:xfrm>
            <a:off x="647293" y="3861048"/>
            <a:ext cx="2276539" cy="659864"/>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Informationelle </a:t>
            </a:r>
          </a:p>
          <a:p>
            <a:pPr algn="ctr" eaLnBrk="0" hangingPunct="0">
              <a:buFont typeface="Wingdings" pitchFamily="2" charset="2"/>
              <a:buNone/>
            </a:pPr>
            <a:r>
              <a:rPr lang="de-DE" sz="2000" dirty="0" smtClean="0">
                <a:solidFill>
                  <a:srgbClr val="002060"/>
                </a:solidFill>
                <a:latin typeface="+mn-lt"/>
              </a:rPr>
              <a:t>Selbstbestimmung</a:t>
            </a:r>
            <a:endParaRPr lang="de-DE" sz="2000" dirty="0">
              <a:solidFill>
                <a:srgbClr val="002060"/>
              </a:solidFill>
              <a:latin typeface="+mn-lt"/>
            </a:endParaRPr>
          </a:p>
        </p:txBody>
      </p:sp>
      <p:sp>
        <p:nvSpPr>
          <p:cNvPr id="69" name="Rectangle 16"/>
          <p:cNvSpPr>
            <a:spLocks noChangeArrowheads="1"/>
          </p:cNvSpPr>
          <p:nvPr/>
        </p:nvSpPr>
        <p:spPr bwMode="auto">
          <a:xfrm>
            <a:off x="6228184" y="3672460"/>
            <a:ext cx="1800200" cy="648072"/>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Versicherungen</a:t>
            </a:r>
          </a:p>
          <a:p>
            <a:pPr algn="ctr" eaLnBrk="0" hangingPunct="0">
              <a:buFont typeface="Wingdings" pitchFamily="2" charset="2"/>
              <a:buNone/>
            </a:pPr>
            <a:r>
              <a:rPr lang="de-DE" sz="2000" dirty="0" smtClean="0">
                <a:solidFill>
                  <a:srgbClr val="002060"/>
                </a:solidFill>
              </a:rPr>
              <a:t>Banken</a:t>
            </a:r>
            <a:endParaRPr lang="de-DE" sz="2000" dirty="0">
              <a:solidFill>
                <a:srgbClr val="002060"/>
              </a:solidFill>
              <a:latin typeface="+mn-lt"/>
            </a:endParaRPr>
          </a:p>
        </p:txBody>
      </p:sp>
      <p:sp>
        <p:nvSpPr>
          <p:cNvPr id="35" name="Rectangle 16"/>
          <p:cNvSpPr>
            <a:spLocks noChangeArrowheads="1"/>
          </p:cNvSpPr>
          <p:nvPr/>
        </p:nvSpPr>
        <p:spPr bwMode="auto">
          <a:xfrm>
            <a:off x="6308925" y="2276872"/>
            <a:ext cx="1638719" cy="630935"/>
          </a:xfrm>
          <a:prstGeom prst="rect">
            <a:avLst/>
          </a:prstGeom>
          <a:solidFill>
            <a:srgbClr val="002060"/>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chemeClr val="bg1"/>
                </a:solidFill>
                <a:latin typeface="+mn-lt"/>
              </a:rPr>
              <a:t>Informations-</a:t>
            </a:r>
          </a:p>
          <a:p>
            <a:pPr algn="ctr" eaLnBrk="0" hangingPunct="0">
              <a:buFont typeface="Wingdings" pitchFamily="2" charset="2"/>
              <a:buNone/>
            </a:pPr>
            <a:r>
              <a:rPr lang="de-DE" sz="2000" dirty="0" smtClean="0">
                <a:solidFill>
                  <a:schemeClr val="bg1"/>
                </a:solidFill>
                <a:latin typeface="+mn-lt"/>
              </a:rPr>
              <a:t>wirtschaft</a:t>
            </a:r>
            <a:endParaRPr lang="de-DE" sz="2000" dirty="0">
              <a:solidFill>
                <a:schemeClr val="bg1"/>
              </a:solidFill>
              <a:latin typeface="+mn-lt"/>
            </a:endParaRPr>
          </a:p>
        </p:txBody>
      </p:sp>
      <p:sp>
        <p:nvSpPr>
          <p:cNvPr id="36" name="AutoShape 11"/>
          <p:cNvSpPr>
            <a:spLocks noChangeArrowheads="1"/>
          </p:cNvSpPr>
          <p:nvPr/>
        </p:nvSpPr>
        <p:spPr bwMode="auto">
          <a:xfrm>
            <a:off x="4427984" y="2708920"/>
            <a:ext cx="138563" cy="303376"/>
          </a:xfrm>
          <a:prstGeom prst="downArrow">
            <a:avLst>
              <a:gd name="adj1" fmla="val 50000"/>
              <a:gd name="adj2" fmla="val 62500"/>
            </a:avLst>
          </a:prstGeom>
          <a:solidFill>
            <a:schemeClr val="tx2">
              <a:lumMod val="75000"/>
            </a:schemeClr>
          </a:solidFill>
          <a:ln w="38100">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de-DE" sz="2000" dirty="0">
              <a:solidFill>
                <a:srgbClr val="002060"/>
              </a:solidFill>
              <a:latin typeface="+mn-lt"/>
            </a:endParaRPr>
          </a:p>
        </p:txBody>
      </p:sp>
      <p:sp>
        <p:nvSpPr>
          <p:cNvPr id="39" name="Rectangle 7"/>
          <p:cNvSpPr>
            <a:spLocks noChangeArrowheads="1"/>
          </p:cNvSpPr>
          <p:nvPr/>
        </p:nvSpPr>
        <p:spPr bwMode="auto">
          <a:xfrm>
            <a:off x="5580112" y="1124744"/>
            <a:ext cx="1800200" cy="288032"/>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BVerfG - </a:t>
            </a:r>
            <a:r>
              <a:rPr lang="de-DE" sz="2000" dirty="0" err="1" smtClean="0">
                <a:solidFill>
                  <a:srgbClr val="002060"/>
                </a:solidFill>
                <a:latin typeface="+mn-lt"/>
              </a:rPr>
              <a:t>EuGH</a:t>
            </a:r>
            <a:endParaRPr lang="de-DE" sz="2000" dirty="0">
              <a:solidFill>
                <a:srgbClr val="002060"/>
              </a:solidFill>
              <a:latin typeface="+mn-lt"/>
            </a:endParaRPr>
          </a:p>
        </p:txBody>
      </p:sp>
      <p:sp>
        <p:nvSpPr>
          <p:cNvPr id="40" name="Rectangle 10"/>
          <p:cNvSpPr>
            <a:spLocks noChangeArrowheads="1"/>
          </p:cNvSpPr>
          <p:nvPr/>
        </p:nvSpPr>
        <p:spPr bwMode="auto">
          <a:xfrm>
            <a:off x="3527884" y="4978350"/>
            <a:ext cx="1872208" cy="287247"/>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Filtern, Blocken</a:t>
            </a:r>
            <a:endParaRPr lang="de-DE" sz="2000" dirty="0">
              <a:solidFill>
                <a:srgbClr val="002060"/>
              </a:solidFill>
              <a:latin typeface="+mn-lt"/>
            </a:endParaRPr>
          </a:p>
        </p:txBody>
      </p:sp>
      <p:sp>
        <p:nvSpPr>
          <p:cNvPr id="41" name="Rectangle 13"/>
          <p:cNvSpPr>
            <a:spLocks noChangeArrowheads="1"/>
          </p:cNvSpPr>
          <p:nvPr/>
        </p:nvSpPr>
        <p:spPr bwMode="auto">
          <a:xfrm>
            <a:off x="647293" y="4653136"/>
            <a:ext cx="2276539" cy="515848"/>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Teilen, Kollaboration</a:t>
            </a:r>
            <a:endParaRPr lang="de-DE" sz="2000" dirty="0">
              <a:solidFill>
                <a:srgbClr val="002060"/>
              </a:solidFill>
              <a:latin typeface="+mn-lt"/>
            </a:endParaRPr>
          </a:p>
        </p:txBody>
      </p:sp>
      <p:sp>
        <p:nvSpPr>
          <p:cNvPr id="42" name="Rectangle 7"/>
          <p:cNvSpPr>
            <a:spLocks noChangeArrowheads="1"/>
          </p:cNvSpPr>
          <p:nvPr/>
        </p:nvSpPr>
        <p:spPr bwMode="auto">
          <a:xfrm>
            <a:off x="3668378" y="1525177"/>
            <a:ext cx="1519213" cy="287247"/>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Überwachung</a:t>
            </a:r>
            <a:endParaRPr lang="de-DE" sz="2000" dirty="0">
              <a:solidFill>
                <a:srgbClr val="002060"/>
              </a:solidFill>
              <a:latin typeface="+mn-lt"/>
            </a:endParaRPr>
          </a:p>
        </p:txBody>
      </p:sp>
      <p:sp>
        <p:nvSpPr>
          <p:cNvPr id="46" name="Rectangle 16"/>
          <p:cNvSpPr>
            <a:spLocks noChangeArrowheads="1"/>
          </p:cNvSpPr>
          <p:nvPr/>
        </p:nvSpPr>
        <p:spPr bwMode="auto">
          <a:xfrm>
            <a:off x="6012160" y="4465295"/>
            <a:ext cx="2232248" cy="403119"/>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Klassische Medien</a:t>
            </a:r>
            <a:endParaRPr lang="de-DE" sz="2000" dirty="0">
              <a:solidFill>
                <a:srgbClr val="002060"/>
              </a:solidFill>
              <a:latin typeface="+mn-lt"/>
            </a:endParaRPr>
          </a:p>
        </p:txBody>
      </p:sp>
      <p:sp>
        <p:nvSpPr>
          <p:cNvPr id="51" name="Rectangle 10"/>
          <p:cNvSpPr>
            <a:spLocks noChangeArrowheads="1"/>
          </p:cNvSpPr>
          <p:nvPr/>
        </p:nvSpPr>
        <p:spPr bwMode="auto">
          <a:xfrm>
            <a:off x="3491880" y="4005064"/>
            <a:ext cx="1944216" cy="360040"/>
          </a:xfrm>
          <a:prstGeom prst="rect">
            <a:avLst/>
          </a:prstGeom>
          <a:solidFill>
            <a:srgbClr val="002060"/>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chemeClr val="bg1"/>
                </a:solidFill>
                <a:latin typeface="+mn-lt"/>
              </a:rPr>
              <a:t>Software</a:t>
            </a:r>
          </a:p>
        </p:txBody>
      </p:sp>
      <p:sp>
        <p:nvSpPr>
          <p:cNvPr id="70" name="Rectangle 16"/>
          <p:cNvSpPr>
            <a:spLocks noChangeArrowheads="1"/>
          </p:cNvSpPr>
          <p:nvPr/>
        </p:nvSpPr>
        <p:spPr bwMode="auto">
          <a:xfrm>
            <a:off x="6012160" y="5013176"/>
            <a:ext cx="2232248" cy="403119"/>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err="1" smtClean="0">
                <a:solidFill>
                  <a:srgbClr val="002060"/>
                </a:solidFill>
                <a:latin typeface="+mn-lt"/>
              </a:rPr>
              <a:t>Social</a:t>
            </a:r>
            <a:r>
              <a:rPr lang="de-DE" sz="2000" dirty="0" smtClean="0">
                <a:solidFill>
                  <a:srgbClr val="002060"/>
                </a:solidFill>
                <a:latin typeface="+mn-lt"/>
              </a:rPr>
              <a:t> Media</a:t>
            </a:r>
            <a:endParaRPr lang="de-DE" sz="2000" dirty="0">
              <a:solidFill>
                <a:srgbClr val="002060"/>
              </a:solidFill>
              <a:latin typeface="+mn-lt"/>
            </a:endParaRPr>
          </a:p>
        </p:txBody>
      </p:sp>
      <p:sp>
        <p:nvSpPr>
          <p:cNvPr id="27" name="Rectangle 13"/>
          <p:cNvSpPr>
            <a:spLocks noChangeArrowheads="1"/>
          </p:cNvSpPr>
          <p:nvPr/>
        </p:nvSpPr>
        <p:spPr bwMode="auto">
          <a:xfrm>
            <a:off x="611560" y="5373216"/>
            <a:ext cx="2276539" cy="515848"/>
          </a:xfrm>
          <a:prstGeom prst="rect">
            <a:avLst/>
          </a:prstGeom>
          <a:solidFill>
            <a:schemeClr val="bg1">
              <a:lumMod val="85000"/>
            </a:schemeClr>
          </a:solidFill>
          <a:ln w="9525">
            <a:solidFill>
              <a:schemeClr val="tx1"/>
            </a:solidFill>
            <a:miter lim="800000"/>
            <a:headEnd/>
            <a:tailEnd/>
          </a:ln>
        </p:spPr>
        <p:txBody>
          <a:bodyPr wrap="none" lIns="0" tIns="0" rIns="0" bIns="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buFont typeface="Wingdings" pitchFamily="2" charset="2"/>
              <a:buNone/>
            </a:pPr>
            <a:r>
              <a:rPr lang="de-DE" sz="2000" dirty="0" smtClean="0">
                <a:solidFill>
                  <a:srgbClr val="002060"/>
                </a:solidFill>
                <a:latin typeface="+mn-lt"/>
              </a:rPr>
              <a:t>Reputation</a:t>
            </a:r>
            <a:endParaRPr lang="de-DE" sz="2000" dirty="0">
              <a:solidFill>
                <a:srgbClr val="002060"/>
              </a:solidFill>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49" grpId="0" animBg="1"/>
      <p:bldP spid="50" grpId="0" animBg="1"/>
      <p:bldP spid="52" grpId="0" animBg="1"/>
      <p:bldP spid="53" grpId="0" animBg="1"/>
      <p:bldP spid="54" grpId="0" animBg="1"/>
      <p:bldP spid="55" grpId="0" animBg="1"/>
      <p:bldP spid="56" grpId="0" animBg="1"/>
      <p:bldP spid="58" grpId="0" animBg="1"/>
      <p:bldP spid="67" grpId="0" animBg="1"/>
      <p:bldP spid="68" grpId="0" animBg="1"/>
      <p:bldP spid="69" grpId="0" animBg="1"/>
      <p:bldP spid="35" grpId="0" animBg="1"/>
      <p:bldP spid="36" grpId="0" animBg="1"/>
      <p:bldP spid="39" grpId="0" animBg="1"/>
      <p:bldP spid="40" grpId="0" animBg="1"/>
      <p:bldP spid="41" grpId="0" animBg="1"/>
      <p:bldP spid="42" grpId="0" animBg="1"/>
      <p:bldP spid="46" grpId="0" animBg="1"/>
      <p:bldP spid="51" grpId="0" animBg="1"/>
      <p:bldP spid="70"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619672" y="2492896"/>
            <a:ext cx="5184576" cy="461665"/>
          </a:xfrm>
          <a:prstGeom prst="rect">
            <a:avLst/>
          </a:prstGeom>
          <a:solidFill>
            <a:schemeClr val="accent1">
              <a:lumMod val="20000"/>
              <a:lumOff val="80000"/>
            </a:schemeClr>
          </a:solidFill>
        </p:spPr>
        <p:txBody>
          <a:bodyPr wrap="square" rtlCol="0">
            <a:spAutoFit/>
          </a:bodyPr>
          <a:lstStyle/>
          <a:p>
            <a:r>
              <a:rPr lang="en-US" sz="2400" b="1" dirty="0" smtClean="0">
                <a:solidFill>
                  <a:srgbClr val="002060"/>
                </a:solidFill>
              </a:rPr>
              <a:t>Was war, </a:t>
            </a:r>
            <a:r>
              <a:rPr lang="en-US" sz="2400" b="1" dirty="0" err="1" smtClean="0">
                <a:solidFill>
                  <a:srgbClr val="002060"/>
                </a:solidFill>
              </a:rPr>
              <a:t>ist</a:t>
            </a:r>
            <a:r>
              <a:rPr lang="en-US" sz="2400" b="1" dirty="0" smtClean="0">
                <a:solidFill>
                  <a:srgbClr val="002060"/>
                </a:solidFill>
              </a:rPr>
              <a:t>, </a:t>
            </a:r>
            <a:r>
              <a:rPr lang="en-US" sz="2400" b="1" dirty="0" err="1" smtClean="0">
                <a:solidFill>
                  <a:srgbClr val="002060"/>
                </a:solidFill>
              </a:rPr>
              <a:t>wird</a:t>
            </a:r>
            <a:r>
              <a:rPr lang="en-US" sz="2400" b="1" dirty="0" smtClean="0">
                <a:solidFill>
                  <a:srgbClr val="002060"/>
                </a:solidFill>
              </a:rPr>
              <a:t> </a:t>
            </a:r>
            <a:r>
              <a:rPr lang="en-US" sz="2400" b="1" dirty="0" err="1" smtClean="0">
                <a:solidFill>
                  <a:srgbClr val="002060"/>
                </a:solidFill>
              </a:rPr>
              <a:t>Privatheit</a:t>
            </a:r>
            <a:r>
              <a:rPr lang="en-US" sz="2400" b="1" dirty="0" smtClean="0">
                <a:solidFill>
                  <a:srgbClr val="002060"/>
                </a:solidFill>
              </a:rPr>
              <a:t>  / privacy ?</a:t>
            </a:r>
            <a:endParaRPr lang="en-US" sz="24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3046</Words>
  <Application>Microsoft Macintosh PowerPoint</Application>
  <PresentationFormat>Bildschirmpräsentation (4:3)</PresentationFormat>
  <Paragraphs>245</Paragraphs>
  <Slides>60</Slides>
  <Notes>3</Notes>
  <HiddenSlides>0</HiddenSlides>
  <MMClips>0</MMClips>
  <ScaleCrop>false</ScaleCrop>
  <HeadingPairs>
    <vt:vector size="4" baseType="variant">
      <vt:variant>
        <vt:lpstr>Design</vt:lpstr>
      </vt:variant>
      <vt:variant>
        <vt:i4>1</vt:i4>
      </vt:variant>
      <vt:variant>
        <vt:lpstr>Folientitel</vt:lpstr>
      </vt:variant>
      <vt:variant>
        <vt:i4>60</vt:i4>
      </vt:variant>
    </vt:vector>
  </HeadingPairs>
  <TitlesOfParts>
    <vt:vector size="61" baseType="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rk</dc:creator>
  <cp:lastModifiedBy>Rainer Kuhlen</cp:lastModifiedBy>
  <cp:revision>49</cp:revision>
  <dcterms:created xsi:type="dcterms:W3CDTF">2015-05-22T16:01:08Z</dcterms:created>
  <dcterms:modified xsi:type="dcterms:W3CDTF">2015-11-24T08:20:10Z</dcterms:modified>
</cp:coreProperties>
</file>