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sldIdLst>
    <p:sldId id="640" r:id="rId2"/>
    <p:sldId id="732" r:id="rId3"/>
    <p:sldId id="681" r:id="rId4"/>
    <p:sldId id="754" r:id="rId5"/>
    <p:sldId id="715" r:id="rId6"/>
    <p:sldId id="716" r:id="rId7"/>
    <p:sldId id="722" r:id="rId8"/>
    <p:sldId id="698" r:id="rId9"/>
    <p:sldId id="714" r:id="rId10"/>
    <p:sldId id="721" r:id="rId11"/>
    <p:sldId id="720" r:id="rId12"/>
    <p:sldId id="719" r:id="rId13"/>
    <p:sldId id="726" r:id="rId14"/>
    <p:sldId id="724" r:id="rId15"/>
    <p:sldId id="728" r:id="rId16"/>
    <p:sldId id="729" r:id="rId17"/>
    <p:sldId id="730" r:id="rId18"/>
    <p:sldId id="739" r:id="rId19"/>
    <p:sldId id="740" r:id="rId20"/>
    <p:sldId id="756" r:id="rId21"/>
    <p:sldId id="737" r:id="rId22"/>
    <p:sldId id="757" r:id="rId23"/>
    <p:sldId id="758" r:id="rId24"/>
    <p:sldId id="759" r:id="rId25"/>
    <p:sldId id="734" r:id="rId26"/>
    <p:sldId id="752" r:id="rId27"/>
    <p:sldId id="760" r:id="rId28"/>
    <p:sldId id="748" r:id="rId29"/>
    <p:sldId id="749" r:id="rId30"/>
    <p:sldId id="750" r:id="rId31"/>
    <p:sldId id="751" r:id="rId32"/>
    <p:sldId id="746" r:id="rId33"/>
    <p:sldId id="736" r:id="rId34"/>
    <p:sldId id="654" r:id="rId35"/>
    <p:sldId id="761" r:id="rId36"/>
    <p:sldId id="688" r:id="rId37"/>
    <p:sldId id="657" r:id="rId38"/>
    <p:sldId id="658" r:id="rId39"/>
    <p:sldId id="689" r:id="rId40"/>
    <p:sldId id="660" r:id="rId41"/>
    <p:sldId id="661" r:id="rId42"/>
    <p:sldId id="662" r:id="rId43"/>
    <p:sldId id="762" r:id="rId44"/>
    <p:sldId id="763" r:id="rId45"/>
    <p:sldId id="691" r:id="rId46"/>
    <p:sldId id="670" r:id="rId47"/>
    <p:sldId id="671" r:id="rId48"/>
    <p:sldId id="764" r:id="rId49"/>
    <p:sldId id="677" r:id="rId50"/>
    <p:sldId id="678" r:id="rId5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9369" autoAdjust="0"/>
  </p:normalViewPr>
  <p:slideViewPr>
    <p:cSldViewPr>
      <p:cViewPr varScale="1">
        <p:scale>
          <a:sx n="66" d="100"/>
          <a:sy n="66" d="100"/>
        </p:scale>
        <p:origin x="-1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1F28B5-BFF9-4E84-8E51-A58854617757}" type="datetimeFigureOut">
              <a:rPr lang="de-DE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230989-5A4D-4503-B7FC-6D478D59C4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07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426"/>
            <a:fld id="{055647C2-3DDC-49D6-BB47-6C1C0913D22E}" type="slidenum">
              <a:rPr lang="de-DE" smtClean="0"/>
              <a:pPr defTabSz="889426"/>
              <a:t>1</a:t>
            </a:fld>
            <a:endParaRPr lang="de-DE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9300" cy="3419475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73" y="4342608"/>
            <a:ext cx="5030256" cy="41160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04" tIns="44052" rIns="88104" bIns="44052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426"/>
            <a:fld id="{055647C2-3DDC-49D6-BB47-6C1C0913D22E}" type="slidenum">
              <a:rPr lang="de-DE" smtClean="0"/>
              <a:pPr defTabSz="889426"/>
              <a:t>2</a:t>
            </a:fld>
            <a:endParaRPr lang="de-DE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9300" cy="3419475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73" y="4342608"/>
            <a:ext cx="5030256" cy="41160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04" tIns="44052" rIns="88104" bIns="44052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0419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0419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72F6C-B2BC-43EF-8F55-F26BE474990D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sa/2.0/de/" TargetMode="External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V2 </a:t>
            </a:r>
            <a:r>
              <a:rPr lang="de-DE" smtClean="0"/>
              <a:t>-</a:t>
            </a:r>
            <a:fld id="{8A3D6552-D710-4708-94FE-79C2AB311707}" type="datetime1">
              <a:rPr lang="de-DE" smtClean="0"/>
              <a:pPr>
                <a:defRPr/>
              </a:pPr>
              <a:t>15.05.16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641DC-A43D-4F79-95D5-72D52FF4A8DF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95C1-E046-4596-B600-9E0799F66BA6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B0A3-17D3-4A4D-99F4-E2C2AFB43C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9E13-3C94-4F96-9778-A6993D156271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4493-F7E2-45A4-97A9-BC651DD4BA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3725" y="6213475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7200" y="1219200"/>
            <a:ext cx="8050213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40000"/>
              </a:spcBef>
              <a:spcAft>
                <a:spcPct val="30000"/>
              </a:spcAft>
              <a:buClr>
                <a:srgbClr val="008080"/>
              </a:buClr>
              <a:buSzPct val="100000"/>
              <a:buFont typeface="Monotype Sorts" pitchFamily="2" charset="2"/>
              <a:buNone/>
              <a:defRPr/>
            </a:pPr>
            <a:endParaRPr lang="de-DE" sz="2200" dirty="0">
              <a:solidFill>
                <a:srgbClr val="060209"/>
              </a:solidFill>
            </a:endParaRPr>
          </a:p>
        </p:txBody>
      </p:sp>
      <p:pic>
        <p:nvPicPr>
          <p:cNvPr id="12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477000"/>
            <a:ext cx="692150" cy="317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3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6" name="Datumsplatzhalter 2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3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511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-179999" y="144722"/>
            <a:ext cx="7543800" cy="1295284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8229600" cy="719998"/>
          </a:xfrm>
          <a:prstGeom prst="rect">
            <a:avLst/>
          </a:prstGeo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6479996" cy="3805915"/>
          </a:xfrm>
          <a:prstGeom prst="rect">
            <a:avLst/>
          </a:prstGeom>
        </p:spPr>
        <p:txBody>
          <a:bodyPr lIns="0" tIns="0" rIns="0" bIns="0"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Inhaltsplatzhalter 8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8" name="Foliennummernplatzhalter 4"/>
          <p:cNvSpPr txBox="1"/>
          <p:nvPr userDrawn="1"/>
        </p:nvSpPr>
        <p:spPr>
          <a:xfrm>
            <a:off x="8460432" y="6384925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B90B2-DC34-4E68-8936-D808C3A47442}" type="slidenum">
              <a:rPr lang="de-DE" sz="16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6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06833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213475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2400" dirty="0">
              <a:latin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57200" y="1219200"/>
            <a:ext cx="8050213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40000"/>
              </a:spcBef>
              <a:spcAft>
                <a:spcPct val="30000"/>
              </a:spcAft>
              <a:buClr>
                <a:srgbClr val="008080"/>
              </a:buClr>
              <a:buSzPct val="100000"/>
              <a:buFont typeface="Monotype Sorts" pitchFamily="2" charset="2"/>
              <a:buNone/>
              <a:defRPr/>
            </a:pPr>
            <a:endParaRPr lang="de-DE" sz="2200" dirty="0">
              <a:solidFill>
                <a:srgbClr val="060209"/>
              </a:solidFill>
              <a:latin typeface="Arial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  <a:prstGeom prst="rect">
            <a:avLst/>
          </a:prstGeo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 dirty="0" smtClean="0"/>
              <a:t>Klicken Sie, um das Untertitelformat zu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5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5BB0-CAFF-4E52-88E9-D5910D6B359C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06AB-DEAC-425E-B709-5FFF8F9F58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1B72-B7A1-419C-AB8C-8765FE1CE0DB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AC3-82A0-4D98-8E75-92BBB9AE5F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A803-DAEE-4A31-A719-599CF24C02B4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C0CD-F3C3-4B38-BC4E-F86E78F8F2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6879-5352-4B70-A0AA-A85A552D8B1D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DCDE-5EFD-4193-8C8C-4841D54DE0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034B-5676-4183-BD1A-8C8D935D956B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DCE2-5A10-42E8-A178-BBA7043522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093F-FA3A-4280-B746-B4418DB472A1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CBC6-3605-4B25-888E-C26FAD7D8D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A5EF-2DA7-48E4-9CB7-B12C15BE0A74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B1B4-97D5-4BEB-A63B-CB8503C10C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314B-F17A-438E-8B83-C730302AF2AE}" type="datetime1">
              <a:rPr lang="de-DE" smtClean="0"/>
              <a:pPr>
                <a:defRPr/>
              </a:pPr>
              <a:t>15.05.16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175992" cy="3401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9545-90AC-47F1-88FF-AC23650E5C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09320"/>
            <a:ext cx="730424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E4044-111C-4075-8526-14C15289BEF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656" y="6381329"/>
            <a:ext cx="5400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err="1" smtClean="0"/>
              <a:t>kuhlen</a:t>
            </a:r>
            <a:r>
              <a:rPr lang="de-DE" dirty="0" smtClean="0"/>
              <a:t>: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Creativity</a:t>
            </a:r>
            <a:r>
              <a:rPr lang="de-DE" dirty="0" smtClean="0"/>
              <a:t> </a:t>
            </a:r>
            <a:r>
              <a:rPr lang="de-DE" dirty="0" err="1" smtClean="0"/>
              <a:t>Belgrade</a:t>
            </a:r>
            <a:r>
              <a:rPr lang="de-DE" dirty="0" smtClean="0"/>
              <a:t> 19.6.2016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10184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AB44-B753-A246-B09B-153975C74FA6}" type="datetimeFigureOut">
              <a:rPr lang="de-DE" smtClean="0"/>
              <a:t>16.05.16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39" r:id="rId12"/>
    <p:sldLayoutId id="2147483742" r:id="rId13"/>
    <p:sldLayoutId id="2147483743" r:id="rId14"/>
    <p:sldLayoutId id="214748374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4" Type="http://schemas.openxmlformats.org/officeDocument/2006/relationships/slide" Target="slide50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conlib.org/library/Enc/CreativeDestruction.html" TargetMode="External"/><Relationship Id="rId3" Type="http://schemas.openxmlformats.org/officeDocument/2006/relationships/hyperlink" Target="https://en.wikipedia.org/wiki/Creative_destruc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policy.htm" TargetMode="External"/><Relationship Id="rId4" Type="http://schemas.openxmlformats.org/officeDocument/2006/relationships/hyperlink" Target="http://www.pubmedcentral.nih.gov/" TargetMode="External"/><Relationship Id="rId5" Type="http://schemas.openxmlformats.org/officeDocument/2006/relationships/hyperlink" Target="http://grants.nih.gov/grants/guide/notice-files/NOT-OD-08-033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researchinfonet.org/publish/finch/" TargetMode="Externa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aw.cornell.edu/constitution/constitution.articlei.html%23section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hyperlink" Target="https://www.aaai.org/Papers/Symposia/Spring/1993/SS-93-01/SS93-01-006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99592" y="5103673"/>
            <a:ext cx="7924800" cy="175432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Rainer Kuhlen</a:t>
            </a:r>
          </a:p>
          <a:p>
            <a:pPr algn="ctr" eaLnBrk="0" hangingPunct="0">
              <a:spcBef>
                <a:spcPct val="25000"/>
              </a:spcBef>
            </a:pPr>
            <a:r>
              <a:rPr lang="de-DE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FB Informatik und 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Informationswissenschaft - Universität Konstanz</a:t>
            </a:r>
          </a:p>
          <a:p>
            <a:pPr algn="ctr" eaLnBrk="0" hangingPunct="0">
              <a:spcBef>
                <a:spcPct val="2500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www.kuhlen.name</a:t>
            </a:r>
            <a:endParaRPr lang="de-DE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84368" y="6264275"/>
            <a:ext cx="1037456" cy="593725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 algn="ctr" eaLnBrk="0" hangingPunct="0"/>
            <a:endParaRPr lang="de-D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2492896"/>
            <a:ext cx="5184576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3200" b="1" dirty="0" err="1">
                <a:solidFill>
                  <a:srgbClr val="3E003E"/>
                </a:solidFill>
                <a:latin typeface="+mn-lt"/>
              </a:rPr>
              <a:t>Knowledge</a:t>
            </a:r>
            <a:r>
              <a:rPr lang="de-DE" sz="32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3E003E"/>
                </a:solidFill>
                <a:latin typeface="+mn-lt"/>
              </a:rPr>
              <a:t>as</a:t>
            </a:r>
            <a:r>
              <a:rPr lang="de-DE" sz="3200" b="1" dirty="0">
                <a:solidFill>
                  <a:srgbClr val="3E003E"/>
                </a:solidFill>
                <a:latin typeface="+mn-lt"/>
              </a:rPr>
              <a:t> a </a:t>
            </a:r>
            <a:r>
              <a:rPr lang="de-DE" sz="3200" b="1" dirty="0" err="1">
                <a:solidFill>
                  <a:srgbClr val="3E003E"/>
                </a:solidFill>
                <a:latin typeface="+mn-lt"/>
              </a:rPr>
              <a:t>commons</a:t>
            </a:r>
            <a:r>
              <a:rPr lang="de-DE" sz="3200" b="1" dirty="0">
                <a:solidFill>
                  <a:srgbClr val="3E003E"/>
                </a:solidFill>
                <a:latin typeface="+mn-lt"/>
              </a:rPr>
              <a:t>. 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Potential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for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innovation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and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creativity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through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open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access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and</a:t>
            </a:r>
            <a:r>
              <a:rPr lang="de-DE" sz="2800" b="1" dirty="0">
                <a:solidFill>
                  <a:srgbClr val="3E003E"/>
                </a:solidFill>
                <a:latin typeface="+mn-lt"/>
              </a:rPr>
              <a:t> open </a:t>
            </a:r>
            <a:r>
              <a:rPr lang="de-DE" sz="2800" b="1" dirty="0" err="1">
                <a:solidFill>
                  <a:srgbClr val="3E003E"/>
                </a:solidFill>
                <a:latin typeface="+mn-lt"/>
              </a:rPr>
              <a:t>copyright</a:t>
            </a:r>
            <a:endParaRPr lang="de-DE" sz="2800" b="1" dirty="0">
              <a:solidFill>
                <a:srgbClr val="3E003E"/>
              </a:solidFill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15035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-1836712" y="20608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260648"/>
            <a:ext cx="8712968" cy="1384995"/>
          </a:xfrm>
          <a:prstGeom prst="rect">
            <a:avLst/>
          </a:prstGeom>
          <a:solidFill>
            <a:srgbClr val="17375E"/>
          </a:solidFill>
        </p:spPr>
        <p:txBody>
          <a:bodyPr wrap="square">
            <a:spAutoFit/>
          </a:bodyPr>
          <a:lstStyle/>
          <a:p>
            <a:pPr algn="ctr"/>
            <a:r>
              <a:rPr lang="sv-SE" sz="2800" dirty="0" err="1">
                <a:solidFill>
                  <a:schemeClr val="bg2"/>
                </a:solidFill>
                <a:latin typeface="+mn-lt"/>
              </a:rPr>
              <a:t>European</a:t>
            </a:r>
            <a:r>
              <a:rPr lang="sv-S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sv-SE" sz="2800" dirty="0" err="1">
                <a:solidFill>
                  <a:schemeClr val="bg2"/>
                </a:solidFill>
                <a:latin typeface="+mn-lt"/>
              </a:rPr>
              <a:t>Youth</a:t>
            </a:r>
            <a:r>
              <a:rPr lang="sv-SE" sz="2800" dirty="0">
                <a:solidFill>
                  <a:schemeClr val="bg2"/>
                </a:solidFill>
                <a:latin typeface="+mn-lt"/>
              </a:rPr>
              <a:t> Conference on Internet as a </a:t>
            </a:r>
            <a:r>
              <a:rPr lang="sv-SE" sz="2800" dirty="0" err="1">
                <a:solidFill>
                  <a:schemeClr val="bg2"/>
                </a:solidFill>
                <a:latin typeface="+mn-lt"/>
              </a:rPr>
              <a:t>Commons</a:t>
            </a:r>
            <a:r>
              <a:rPr lang="sv-SE" sz="2800" dirty="0">
                <a:solidFill>
                  <a:schemeClr val="bg2"/>
                </a:solidFill>
                <a:latin typeface="+mn-lt"/>
              </a:rPr>
              <a:t> and the New </a:t>
            </a:r>
            <a:r>
              <a:rPr lang="sv-SE" sz="2800" dirty="0" err="1">
                <a:solidFill>
                  <a:schemeClr val="bg2"/>
                </a:solidFill>
                <a:latin typeface="+mn-lt"/>
              </a:rPr>
              <a:t>Politics</a:t>
            </a:r>
            <a:r>
              <a:rPr lang="sv-S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sv-SE" sz="2800" dirty="0" err="1">
                <a:solidFill>
                  <a:schemeClr val="bg2"/>
                </a:solidFill>
                <a:latin typeface="+mn-lt"/>
              </a:rPr>
              <a:t>of</a:t>
            </a:r>
            <a:r>
              <a:rPr lang="sv-S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latin typeface="+mn-lt"/>
              </a:rPr>
              <a:t>Commoning</a:t>
            </a:r>
            <a:endParaRPr lang="sv-SE" sz="2800" dirty="0" smtClean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sv-SE" sz="2800" dirty="0" smtClean="0">
                <a:solidFill>
                  <a:schemeClr val="bg2"/>
                </a:solidFill>
                <a:latin typeface="+mn-lt"/>
              </a:rPr>
              <a:t>Mac 19-21 2016, </a:t>
            </a:r>
            <a:r>
              <a:rPr lang="sv-SE" sz="2800" dirty="0" err="1" smtClean="0">
                <a:solidFill>
                  <a:schemeClr val="bg2"/>
                </a:solidFill>
                <a:latin typeface="+mn-lt"/>
              </a:rPr>
              <a:t>Belgrade</a:t>
            </a:r>
            <a:r>
              <a:rPr lang="sv-SE" sz="2800" dirty="0">
                <a:latin typeface="+mn-lt"/>
              </a:rPr>
              <a:t>	</a:t>
            </a:r>
            <a:r>
              <a:rPr lang="sv-SE" dirty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703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9552" y="1484784"/>
            <a:ext cx="8153400" cy="584776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I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nnovation in </a:t>
            </a:r>
            <a:r>
              <a:rPr lang="de-DE" sz="32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the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32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publishing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32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industry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/</a:t>
            </a:r>
            <a:r>
              <a:rPr lang="de-DE" sz="32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economy</a:t>
            </a:r>
            <a:endParaRPr lang="de-DE" sz="32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</p:txBody>
      </p:sp>
      <p:sp>
        <p:nvSpPr>
          <p:cNvPr id="9" name="Rechteckige Legende 8"/>
          <p:cNvSpPr>
            <a:spLocks noChangeArrowheads="1"/>
          </p:cNvSpPr>
          <p:nvPr/>
        </p:nvSpPr>
        <p:spPr bwMode="auto">
          <a:xfrm>
            <a:off x="1547664" y="3371162"/>
            <a:ext cx="5976664" cy="2065447"/>
          </a:xfrm>
          <a:prstGeom prst="wedgeRectCallout">
            <a:avLst>
              <a:gd name="adj1" fmla="val 21587"/>
              <a:gd name="adj2" fmla="val -106246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8000" tIns="10800" rIns="18000" bIns="1080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buFont typeface="Wingdings" charset="0"/>
              <a:buNone/>
            </a:pPr>
            <a:r>
              <a:rPr lang="de-DE" sz="2400" dirty="0">
                <a:latin typeface="+mn-lt"/>
              </a:rPr>
              <a:t>Innovation </a:t>
            </a:r>
            <a:r>
              <a:rPr lang="de-DE" sz="2400" dirty="0" err="1" smtClean="0">
                <a:latin typeface="+mn-lt"/>
              </a:rPr>
              <a:t>is</a:t>
            </a:r>
            <a:r>
              <a:rPr lang="de-DE" sz="2400" dirty="0" smtClean="0">
                <a:latin typeface="+mn-lt"/>
              </a:rPr>
              <a:t> not limited </a:t>
            </a:r>
            <a:r>
              <a:rPr lang="de-DE" sz="2400" dirty="0" err="1" smtClean="0">
                <a:latin typeface="+mn-lt"/>
              </a:rPr>
              <a:t>to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sector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general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economy</a:t>
            </a:r>
            <a:r>
              <a:rPr lang="de-DE" sz="2400" dirty="0" smtClean="0">
                <a:latin typeface="+mn-lt"/>
              </a:rPr>
              <a:t> but </a:t>
            </a:r>
            <a:r>
              <a:rPr lang="de-DE" sz="2400" dirty="0" err="1" smtClean="0">
                <a:latin typeface="+mn-lt"/>
              </a:rPr>
              <a:t>refers</a:t>
            </a:r>
            <a:r>
              <a:rPr lang="de-DE" sz="2400" dirty="0" smtClean="0">
                <a:latin typeface="+mn-lt"/>
              </a:rPr>
              <a:t> also </a:t>
            </a:r>
            <a:r>
              <a:rPr lang="de-DE" sz="2400" dirty="0" err="1" smtClean="0">
                <a:latin typeface="+mn-lt"/>
              </a:rPr>
              <a:t>to</a:t>
            </a:r>
            <a:r>
              <a:rPr lang="de-DE" sz="2400" dirty="0" smtClean="0">
                <a:latin typeface="+mn-lt"/>
              </a:rPr>
              <a:t> all </a:t>
            </a:r>
            <a:r>
              <a:rPr lang="de-DE" sz="2400" dirty="0" err="1" smtClean="0">
                <a:latin typeface="+mn-lt"/>
              </a:rPr>
              <a:t>forms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production</a:t>
            </a:r>
            <a:r>
              <a:rPr lang="de-DE" sz="2400" b="1" dirty="0" smtClean="0">
                <a:latin typeface="+mn-lt"/>
              </a:rPr>
              <a:t>, </a:t>
            </a:r>
            <a:r>
              <a:rPr lang="de-DE" sz="2400" b="1" dirty="0" err="1" smtClean="0">
                <a:latin typeface="+mn-lt"/>
              </a:rPr>
              <a:t>processing</a:t>
            </a:r>
            <a:r>
              <a:rPr lang="de-DE" sz="2400" b="1" dirty="0" smtClean="0">
                <a:latin typeface="+mn-lt"/>
              </a:rPr>
              <a:t>, </a:t>
            </a:r>
            <a:r>
              <a:rPr lang="de-DE" sz="2400" b="1" dirty="0" err="1" smtClean="0">
                <a:latin typeface="+mn-lt"/>
              </a:rPr>
              <a:t>representation</a:t>
            </a:r>
            <a:r>
              <a:rPr lang="de-DE" sz="2400" b="1" dirty="0" smtClean="0">
                <a:latin typeface="+mn-lt"/>
              </a:rPr>
              <a:t>, </a:t>
            </a:r>
            <a:r>
              <a:rPr lang="de-DE" sz="2400" b="1" dirty="0" err="1" smtClean="0">
                <a:latin typeface="+mn-lt"/>
              </a:rPr>
              <a:t>distribution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and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use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of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knowledge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79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 – Creative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destruction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9552" y="1124744"/>
            <a:ext cx="8153400" cy="584776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According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to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Joseph Schumpeter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(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interpreting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Karl Marx)</a:t>
            </a:r>
            <a:endParaRPr lang="de-DE" sz="24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9552" y="2222284"/>
            <a:ext cx="7992888" cy="2677656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The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process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of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innovation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is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generally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based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 on „</a:t>
            </a:r>
            <a:r>
              <a:rPr lang="de-DE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rPr>
              <a:t>c</a:t>
            </a:r>
            <a:r>
              <a:rPr lang="de-DE" sz="2400" dirty="0" err="1" smtClean="0">
                <a:latin typeface="+mn-lt"/>
              </a:rPr>
              <a:t>reative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destruction</a:t>
            </a:r>
            <a:r>
              <a:rPr lang="de-DE" sz="2400" dirty="0" smtClean="0">
                <a:latin typeface="+mn-lt"/>
              </a:rPr>
              <a:t>“: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latin typeface="+mn-lt"/>
              </a:rPr>
              <a:t>“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process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industrial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mutation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that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incessantly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revolutionizes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economic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structure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from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within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incessantly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destroying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old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one</a:t>
            </a:r>
            <a:r>
              <a:rPr lang="de-DE" sz="2400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incessantly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creating</a:t>
            </a:r>
            <a:r>
              <a:rPr lang="de-DE" sz="2400" b="1" dirty="0">
                <a:latin typeface="+mn-lt"/>
              </a:rPr>
              <a:t> a </a:t>
            </a:r>
            <a:r>
              <a:rPr lang="de-DE" sz="2400" b="1" dirty="0" err="1">
                <a:latin typeface="+mn-lt"/>
              </a:rPr>
              <a:t>new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one</a:t>
            </a:r>
            <a:r>
              <a:rPr lang="de-DE" sz="2400" b="1" dirty="0">
                <a:latin typeface="+mn-lt"/>
              </a:rPr>
              <a:t>"</a:t>
            </a:r>
            <a:endParaRPr lang="de-DE" sz="2400" b="1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endParaRPr lang="de-DE" sz="2400" dirty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39552" y="4797152"/>
            <a:ext cx="8064896" cy="1592888"/>
            <a:chOff x="539552" y="4797152"/>
            <a:chExt cx="8064896" cy="1592888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539552" y="4797152"/>
              <a:ext cx="7992888" cy="830997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2400" dirty="0" smtClean="0">
                  <a:solidFill>
                    <a:srgbClr val="3E003E"/>
                  </a:solidFill>
                  <a:latin typeface="+mn-lt"/>
                </a:rPr>
                <a:t>Schumpeter</a:t>
              </a:r>
              <a:r>
                <a:rPr lang="de-DE" sz="2400" dirty="0">
                  <a:solidFill>
                    <a:srgbClr val="3E003E"/>
                  </a:solidFill>
                  <a:latin typeface="+mn-lt"/>
                </a:rPr>
                <a:t>, Joseph A. (1994) [1942]. Capitalism, Socialism and Democracy. London: Routledge. pp. 82–83</a:t>
              </a:r>
              <a:r>
                <a:rPr lang="de-DE" sz="2400" dirty="0" smtClean="0">
                  <a:solidFill>
                    <a:srgbClr val="3E003E"/>
                  </a:solidFill>
                  <a:latin typeface="+mn-lt"/>
                </a:rPr>
                <a:t>.</a:t>
              </a:r>
              <a:endParaRPr lang="de-DE" sz="2400" dirty="0">
                <a:solidFill>
                  <a:srgbClr val="3E003E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611560" y="5805264"/>
              <a:ext cx="7992888" cy="58477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600" u="sng" dirty="0">
                  <a:latin typeface="+mn-lt"/>
                  <a:hlinkClick r:id="rId2"/>
                </a:rPr>
                <a:t>www.econlib.org/library/Enc/CreativeDestruction.html</a:t>
              </a:r>
              <a:endParaRPr lang="de-DE" sz="1600" dirty="0">
                <a:latin typeface="+mn-lt"/>
              </a:endParaRPr>
            </a:p>
            <a:p>
              <a:r>
                <a:rPr lang="de-DE" sz="1600" u="sng" dirty="0">
                  <a:latin typeface="+mn-lt"/>
                  <a:hlinkClick r:id="rId3"/>
                </a:rPr>
                <a:t>https://en.wikipedia.org/wiki/Creative_destruction</a:t>
              </a:r>
              <a:endParaRPr lang="de-DE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08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9552" y="3861048"/>
            <a:ext cx="7992888" cy="156966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 err="1">
                <a:latin typeface="+mn-lt"/>
              </a:rPr>
              <a:t>While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technological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innovation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has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enabled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unprecedented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fluidity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very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process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makes</a:t>
            </a:r>
            <a:r>
              <a:rPr lang="de-DE" sz="2400" b="1" dirty="0">
                <a:latin typeface="+mn-lt"/>
              </a:rPr>
              <a:t> redundant </a:t>
            </a:r>
            <a:r>
              <a:rPr lang="de-DE" sz="2400" b="1" dirty="0" err="1">
                <a:latin typeface="+mn-lt"/>
              </a:rPr>
              <a:t>whole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areas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populations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who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bypassed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informational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networks</a:t>
            </a:r>
            <a:r>
              <a:rPr lang="de-DE" sz="2400" b="1" dirty="0">
                <a:latin typeface="+mn-lt"/>
              </a:rPr>
              <a:t>. </a:t>
            </a:r>
            <a:endParaRPr lang="de-DE" sz="24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 – Creative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destruction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395536" y="1124744"/>
            <a:ext cx="8297416" cy="5553328"/>
            <a:chOff x="395536" y="1124744"/>
            <a:chExt cx="8297416" cy="5553328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539552" y="1124744"/>
              <a:ext cx="8153400" cy="132343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de-DE" sz="3200" b="1" dirty="0">
                  <a:latin typeface="+mn-lt"/>
                </a:rPr>
                <a:t>Manuel </a:t>
              </a:r>
              <a:r>
                <a:rPr lang="de-DE" sz="3200" b="1" dirty="0" err="1" smtClean="0">
                  <a:latin typeface="+mn-lt"/>
                </a:rPr>
                <a:t>Castells</a:t>
              </a:r>
              <a:r>
                <a:rPr lang="de-DE" sz="3200" b="1" dirty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applies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the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concept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of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creative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destruction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 err="1" smtClean="0">
                  <a:latin typeface="+mn-lt"/>
                </a:rPr>
                <a:t>for</a:t>
              </a:r>
              <a:r>
                <a:rPr lang="de-DE" sz="2400" dirty="0" smtClean="0">
                  <a:latin typeface="+mn-lt"/>
                </a:rPr>
                <a:t> </a:t>
              </a:r>
              <a:r>
                <a:rPr lang="de-DE" sz="2400" dirty="0">
                  <a:latin typeface="+mn-lt"/>
                </a:rPr>
                <a:t>an </a:t>
              </a:r>
              <a:r>
                <a:rPr lang="de-DE" sz="2400" b="1" dirty="0" err="1">
                  <a:latin typeface="+mn-lt"/>
                </a:rPr>
                <a:t>exploratory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theory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of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informational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networks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as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part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of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the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network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 smtClean="0">
                  <a:latin typeface="+mn-lt"/>
                </a:rPr>
                <a:t>society</a:t>
              </a:r>
              <a:endParaRPr lang="de-DE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467544" y="5589240"/>
              <a:ext cx="7992888" cy="33855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600" dirty="0">
                  <a:latin typeface="+mn-lt"/>
                </a:rPr>
                <a:t>Manuel Castells, </a:t>
              </a:r>
              <a:r>
                <a:rPr lang="de-DE" sz="1600" i="1" dirty="0">
                  <a:latin typeface="+mn-lt"/>
                </a:rPr>
                <a:t>Materials </a:t>
              </a:r>
              <a:r>
                <a:rPr lang="de-DE" sz="1600" i="1" dirty="0" err="1">
                  <a:latin typeface="+mn-lt"/>
                </a:rPr>
                <a:t>for</a:t>
              </a:r>
              <a:r>
                <a:rPr lang="de-DE" sz="1600" i="1" dirty="0">
                  <a:latin typeface="+mn-lt"/>
                </a:rPr>
                <a:t> an </a:t>
              </a:r>
              <a:r>
                <a:rPr lang="de-DE" sz="1600" i="1" dirty="0" err="1">
                  <a:latin typeface="+mn-lt"/>
                </a:rPr>
                <a:t>exploratory</a:t>
              </a:r>
              <a:r>
                <a:rPr lang="de-DE" sz="1600" i="1" dirty="0">
                  <a:latin typeface="+mn-lt"/>
                </a:rPr>
                <a:t> </a:t>
              </a:r>
              <a:r>
                <a:rPr lang="de-DE" sz="1600" i="1" dirty="0" err="1">
                  <a:latin typeface="+mn-lt"/>
                </a:rPr>
                <a:t>theory</a:t>
              </a:r>
              <a:r>
                <a:rPr lang="de-DE" sz="1600" i="1" dirty="0">
                  <a:latin typeface="+mn-lt"/>
                </a:rPr>
                <a:t> </a:t>
              </a:r>
              <a:r>
                <a:rPr lang="de-DE" sz="1600" i="1" dirty="0" err="1">
                  <a:latin typeface="+mn-lt"/>
                </a:rPr>
                <a:t>of</a:t>
              </a:r>
              <a:r>
                <a:rPr lang="de-DE" sz="1600" i="1" dirty="0">
                  <a:latin typeface="+mn-lt"/>
                </a:rPr>
                <a:t> </a:t>
              </a:r>
              <a:r>
                <a:rPr lang="de-DE" sz="1600" i="1" dirty="0" err="1">
                  <a:latin typeface="+mn-lt"/>
                </a:rPr>
                <a:t>the</a:t>
              </a:r>
              <a:r>
                <a:rPr lang="de-DE" sz="1600" i="1" dirty="0">
                  <a:latin typeface="+mn-lt"/>
                </a:rPr>
                <a:t> </a:t>
              </a:r>
              <a:r>
                <a:rPr lang="de-DE" sz="1600" i="1" dirty="0" err="1">
                  <a:latin typeface="+mn-lt"/>
                </a:rPr>
                <a:t>network</a:t>
              </a:r>
              <a:r>
                <a:rPr lang="de-DE" sz="1600" i="1" dirty="0">
                  <a:latin typeface="+mn-lt"/>
                </a:rPr>
                <a:t> </a:t>
              </a:r>
              <a:r>
                <a:rPr lang="de-DE" sz="1600" i="1" dirty="0" err="1">
                  <a:latin typeface="+mn-lt"/>
                </a:rPr>
                <a:t>society</a:t>
              </a:r>
              <a:r>
                <a:rPr lang="de-DE" sz="1600" dirty="0">
                  <a:latin typeface="+mn-lt"/>
                </a:rPr>
                <a:t> (2000)</a:t>
              </a:r>
              <a:endParaRPr lang="de-DE" sz="1600" dirty="0">
                <a:solidFill>
                  <a:srgbClr val="3E003E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95536" y="6093296"/>
              <a:ext cx="7992888" cy="58477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600" dirty="0">
                  <a:latin typeface="+mn-lt"/>
                </a:rPr>
                <a:t>Manuel </a:t>
              </a:r>
              <a:r>
                <a:rPr lang="de-DE" sz="1600" dirty="0" err="1">
                  <a:latin typeface="+mn-lt"/>
                </a:rPr>
                <a:t>Castells,</a:t>
              </a:r>
              <a:r>
                <a:rPr lang="de-DE" sz="1600" dirty="0" err="1" smtClean="0">
                  <a:latin typeface="+mn-lt"/>
                </a:rPr>
                <a:t>The</a:t>
              </a:r>
              <a:r>
                <a:rPr lang="de-DE" sz="1600" dirty="0" smtClean="0">
                  <a:latin typeface="+mn-lt"/>
                </a:rPr>
                <a:t> </a:t>
              </a:r>
              <a:r>
                <a:rPr lang="de-DE" sz="1600" dirty="0">
                  <a:latin typeface="+mn-lt"/>
                </a:rPr>
                <a:t>Information Age: Economy, Society </a:t>
              </a:r>
              <a:r>
                <a:rPr lang="de-DE" sz="1600" dirty="0" err="1">
                  <a:latin typeface="+mn-lt"/>
                </a:rPr>
                <a:t>and</a:t>
              </a:r>
              <a:r>
                <a:rPr lang="de-DE" sz="1600" dirty="0">
                  <a:latin typeface="+mn-lt"/>
                </a:rPr>
                <a:t> Culture (</a:t>
              </a:r>
              <a:r>
                <a:rPr lang="de-DE" sz="1600" dirty="0" err="1">
                  <a:latin typeface="+mn-lt"/>
                </a:rPr>
                <a:t>the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first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volume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of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which</a:t>
              </a:r>
              <a:r>
                <a:rPr lang="de-DE" sz="1600" dirty="0">
                  <a:latin typeface="+mn-lt"/>
                </a:rPr>
                <a:t>, The </a:t>
              </a:r>
              <a:r>
                <a:rPr lang="de-DE" sz="1600" dirty="0" err="1">
                  <a:latin typeface="+mn-lt"/>
                </a:rPr>
                <a:t>Rise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of</a:t>
              </a:r>
              <a:r>
                <a:rPr lang="de-DE" sz="1600" dirty="0">
                  <a:latin typeface="+mn-lt"/>
                </a:rPr>
                <a:t> </a:t>
              </a:r>
              <a:r>
                <a:rPr lang="de-DE" sz="1600" dirty="0" err="1">
                  <a:latin typeface="+mn-lt"/>
                </a:rPr>
                <a:t>the</a:t>
              </a:r>
              <a:r>
                <a:rPr lang="de-DE" sz="1600" dirty="0">
                  <a:latin typeface="+mn-lt"/>
                </a:rPr>
                <a:t> Network Society, </a:t>
              </a:r>
              <a:r>
                <a:rPr lang="de-DE" sz="1600" dirty="0" err="1">
                  <a:latin typeface="+mn-lt"/>
                </a:rPr>
                <a:t>appeared</a:t>
              </a:r>
              <a:r>
                <a:rPr lang="de-DE" sz="1600" dirty="0">
                  <a:latin typeface="+mn-lt"/>
                </a:rPr>
                <a:t> in 1996)</a:t>
              </a:r>
              <a:endParaRPr lang="de-DE" sz="1600" dirty="0">
                <a:solidFill>
                  <a:srgbClr val="3E003E"/>
                </a:solidFill>
                <a:latin typeface="+mn-lt"/>
                <a:cs typeface="Times New Roman" charset="0"/>
              </a:endParaRPr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9552" y="2492896"/>
            <a:ext cx="7992888" cy="120032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>
                <a:latin typeface="+mn-lt"/>
              </a:rPr>
              <a:t>The "</a:t>
            </a:r>
            <a:r>
              <a:rPr lang="de-DE" sz="2400" dirty="0" err="1">
                <a:latin typeface="+mn-lt"/>
              </a:rPr>
              <a:t>s</a:t>
            </a:r>
            <a:r>
              <a:rPr lang="de-DE" sz="2400" b="1" dirty="0" err="1">
                <a:latin typeface="+mn-lt"/>
              </a:rPr>
              <a:t>pirit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informationalism</a:t>
            </a:r>
            <a:r>
              <a:rPr lang="de-DE" sz="2400" dirty="0">
                <a:latin typeface="+mn-lt"/>
              </a:rPr>
              <a:t>"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culture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"</a:t>
            </a:r>
            <a:r>
              <a:rPr lang="de-DE" sz="2400" b="1" dirty="0" err="1">
                <a:latin typeface="+mn-lt"/>
              </a:rPr>
              <a:t>creative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destruction</a:t>
            </a:r>
            <a:r>
              <a:rPr lang="de-DE" sz="2400" b="1" dirty="0">
                <a:latin typeface="+mn-lt"/>
              </a:rPr>
              <a:t>"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accelerated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speed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optoelectronic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circuits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that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process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its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signals</a:t>
            </a:r>
            <a:r>
              <a:rPr lang="de-DE" sz="2400" dirty="0">
                <a:latin typeface="+mn-lt"/>
              </a:rPr>
              <a:t>.</a:t>
            </a:r>
            <a:endParaRPr lang="de-DE" sz="2400" dirty="0">
              <a:solidFill>
                <a:schemeClr val="tx2">
                  <a:lumMod val="50000"/>
                </a:schemeClr>
              </a:solidFill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8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Interim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result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39552" y="3284984"/>
            <a:ext cx="8153400" cy="3416320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The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more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permissive 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(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free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and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open)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and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more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sustainable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the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production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,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dissemination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and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usage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of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knowledge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and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information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are</a:t>
            </a:r>
            <a:endParaRPr lang="de-DE" sz="2400" dirty="0">
              <a:solidFill>
                <a:srgbClr val="3E003E"/>
              </a:solidFill>
              <a:latin typeface="+mn-lt"/>
              <a:cs typeface="Arial" charset="0"/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higher</a:t>
            </a:r>
            <a:endParaRPr lang="de-DE" sz="2400" dirty="0" smtClean="0">
              <a:solidFill>
                <a:srgbClr val="3E003E"/>
              </a:solidFill>
              <a:latin typeface="+mn-lt"/>
              <a:cs typeface="Arial" charset="0"/>
            </a:endParaRPr>
          </a:p>
          <a:p>
            <a:pPr marL="342900" indent="-342900" algn="l">
              <a:spcBef>
                <a:spcPct val="50000"/>
              </a:spcBef>
              <a:buFont typeface="Wingdings" charset="2"/>
              <a:buChar char="Ø"/>
            </a:pP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The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level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of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innovation</a:t>
            </a:r>
            <a:endParaRPr lang="de-DE" sz="2400" dirty="0">
              <a:solidFill>
                <a:srgbClr val="3E003E"/>
              </a:solidFill>
              <a:latin typeface="+mn-lt"/>
              <a:cs typeface="Arial" charset="0"/>
            </a:endParaRPr>
          </a:p>
          <a:p>
            <a:pPr marL="342900" indent="-342900" algn="l">
              <a:spcBef>
                <a:spcPct val="50000"/>
              </a:spcBef>
              <a:buFont typeface="Wingdings" charset="2"/>
              <a:buChar char="Ø"/>
            </a:pP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level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of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economic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profitabilit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y</a:t>
            </a:r>
            <a:endParaRPr lang="de-DE" sz="2400" dirty="0">
              <a:solidFill>
                <a:srgbClr val="3E003E"/>
              </a:solidFill>
              <a:latin typeface="+mn-lt"/>
              <a:cs typeface="Arial" charset="0"/>
            </a:endParaRPr>
          </a:p>
          <a:p>
            <a:pPr marL="342900" indent="-342900" algn="l">
              <a:spcBef>
                <a:spcPct val="50000"/>
              </a:spcBef>
              <a:buFont typeface="Wingdings" charset="2"/>
              <a:buChar char="Ø"/>
            </a:pPr>
            <a:r>
              <a:rPr lang="de-DE" sz="2400" dirty="0" err="1">
                <a:solidFill>
                  <a:srgbClr val="3E003E"/>
                </a:solidFill>
                <a:latin typeface="+mn-lt"/>
                <a:cs typeface="Arial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leveL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of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scientific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creativity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and</a:t>
            </a:r>
            <a:r>
              <a:rPr lang="de-DE" sz="2400" dirty="0" smtClean="0">
                <a:solidFill>
                  <a:srgbClr val="3E003E"/>
                </a:solidFill>
                <a:latin typeface="+mn-lt"/>
                <a:cs typeface="Arial" charset="0"/>
              </a:rPr>
              <a:t> </a:t>
            </a:r>
            <a:r>
              <a:rPr lang="de-DE" sz="2400" dirty="0" err="1" smtClean="0">
                <a:solidFill>
                  <a:srgbClr val="3E003E"/>
                </a:solidFill>
                <a:latin typeface="+mn-lt"/>
                <a:cs typeface="Arial" charset="0"/>
              </a:rPr>
              <a:t>inventions</a:t>
            </a:r>
            <a:endParaRPr lang="de-DE" sz="2400" dirty="0" smtClean="0">
              <a:solidFill>
                <a:srgbClr val="3E003E"/>
              </a:solidFill>
              <a:latin typeface="+mn-lt"/>
              <a:cs typeface="Arial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2267744" y="908720"/>
            <a:ext cx="4176464" cy="2252464"/>
            <a:chOff x="2267744" y="908720"/>
            <a:chExt cx="4176464" cy="2252464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267744" y="908720"/>
              <a:ext cx="1600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>
                  <a:latin typeface="+mn-lt"/>
                </a:rPr>
                <a:t>Invention 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844008" y="908720"/>
              <a:ext cx="1600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>
                  <a:latin typeface="+mn-lt"/>
                </a:rPr>
                <a:t>Innovation 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267744" y="2551584"/>
              <a:ext cx="1600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 err="1">
                  <a:latin typeface="+mn-lt"/>
                </a:rPr>
                <a:t>knowledge</a:t>
              </a:r>
              <a:r>
                <a:rPr lang="de-DE" sz="2400" dirty="0">
                  <a:latin typeface="+mn-lt"/>
                </a:rPr>
                <a:t> 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844008" y="2551584"/>
              <a:ext cx="1600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>
                  <a:latin typeface="+mn-lt"/>
                </a:rPr>
                <a:t>Information</a:t>
              </a:r>
            </a:p>
          </p:txBody>
        </p:sp>
        <p:sp>
          <p:nvSpPr>
            <p:cNvPr id="2" name="Pfeil nach oben und unten 1"/>
            <p:cNvSpPr/>
            <p:nvPr/>
          </p:nvSpPr>
          <p:spPr>
            <a:xfrm>
              <a:off x="2915816" y="1649016"/>
              <a:ext cx="360040" cy="79208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oben und unten 16"/>
            <p:cNvSpPr/>
            <p:nvPr/>
          </p:nvSpPr>
          <p:spPr>
            <a:xfrm>
              <a:off x="5292080" y="1577008"/>
              <a:ext cx="360040" cy="79208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oben und unten 18"/>
            <p:cNvSpPr/>
            <p:nvPr/>
          </p:nvSpPr>
          <p:spPr>
            <a:xfrm rot="5400000">
              <a:off x="4139952" y="2420888"/>
              <a:ext cx="360040" cy="79208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Pfeil nach oben und unten 19"/>
            <p:cNvSpPr/>
            <p:nvPr/>
          </p:nvSpPr>
          <p:spPr>
            <a:xfrm rot="5400000">
              <a:off x="4139952" y="836712"/>
              <a:ext cx="360040" cy="79208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7595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Regulatory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instances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for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52800" y="1691681"/>
            <a:ext cx="2286000" cy="259675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buFont typeface="Wingdings" charset="0"/>
              <a:buNone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Innovative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use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knowledge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information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581400" y="914400"/>
            <a:ext cx="1676400" cy="1219200"/>
            <a:chOff x="2256" y="432"/>
            <a:chExt cx="1056" cy="76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256" y="432"/>
              <a:ext cx="1056" cy="4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 err="1">
                  <a:solidFill>
                    <a:schemeClr val="tx1"/>
                  </a:solidFill>
                </a:rPr>
                <a:t>law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736" y="96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66800" y="2667000"/>
            <a:ext cx="2171700" cy="762000"/>
            <a:chOff x="672" y="1536"/>
            <a:chExt cx="1368" cy="4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72" y="1536"/>
              <a:ext cx="1056" cy="4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 err="1">
                  <a:solidFill>
                    <a:schemeClr val="tx1"/>
                  </a:solidFill>
                </a:rPr>
                <a:t>norms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rot="-5400000">
              <a:off x="1872" y="1632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066800" y="5867400"/>
            <a:ext cx="7010400" cy="430213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Font typeface="Wingdings" charset="0"/>
              <a:buNone/>
            </a:pPr>
            <a:r>
              <a:rPr lang="de-DE" sz="1400" dirty="0" err="1" smtClean="0">
                <a:solidFill>
                  <a:schemeClr val="tx1"/>
                </a:solidFill>
              </a:rPr>
              <a:t>According</a:t>
            </a:r>
            <a:r>
              <a:rPr lang="de-DE" sz="1400" dirty="0" smtClean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rgbClr val="000000"/>
                </a:solidFill>
              </a:rPr>
              <a:t>Lawrence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Lessig</a:t>
            </a:r>
            <a:r>
              <a:rPr lang="en-GB" sz="1400" dirty="0">
                <a:solidFill>
                  <a:srgbClr val="000000"/>
                </a:solidFill>
              </a:rPr>
              <a:t>: Code and other laws of cyberspace. Basic Books, Perseus Books Group: New York 1999,  second edition 2006</a:t>
            </a:r>
            <a:endParaRPr lang="de-DE" sz="1400" dirty="0">
              <a:solidFill>
                <a:srgbClr val="000000"/>
              </a:solidFill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753100" y="2590800"/>
            <a:ext cx="2247900" cy="762000"/>
            <a:chOff x="3624" y="1488"/>
            <a:chExt cx="1416" cy="480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84" y="1488"/>
              <a:ext cx="1056" cy="4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 err="1">
                  <a:solidFill>
                    <a:schemeClr val="tx1"/>
                  </a:solidFill>
                </a:rPr>
                <a:t>market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5400000">
              <a:off x="3696" y="158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581400" y="4149824"/>
            <a:ext cx="1676400" cy="1295400"/>
            <a:chOff x="2256" y="2304"/>
            <a:chExt cx="1056" cy="816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256" y="2640"/>
              <a:ext cx="1056" cy="4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400" dirty="0" err="1"/>
                <a:t>c</a:t>
              </a:r>
              <a:r>
                <a:rPr lang="de-DE" sz="2400" dirty="0" err="1" smtClean="0">
                  <a:solidFill>
                    <a:schemeClr val="tx1"/>
                  </a:solidFill>
                </a:rPr>
                <a:t>ode</a:t>
              </a:r>
              <a:r>
                <a:rPr lang="de-DE" sz="2400" dirty="0" smtClean="0">
                  <a:solidFill>
                    <a:schemeClr val="tx1"/>
                  </a:solidFill>
                </a:rPr>
                <a:t>/ICT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 flipV="1">
              <a:off x="2784" y="230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1143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406AB-DEAC-425E-B709-5FFF8F9F588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979712" y="2276872"/>
            <a:ext cx="4752528" cy="144655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 </a:t>
            </a:r>
            <a:r>
              <a:rPr lang="de-DE" sz="4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endParaRPr lang="de-DE" sz="4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914400"/>
            <a:ext cx="81534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b="1" dirty="0">
                <a:latin typeface="+mn-lt"/>
              </a:rPr>
              <a:t>(1) </a:t>
            </a:r>
            <a:r>
              <a:rPr lang="de-DE" sz="2400" b="1" dirty="0" err="1" smtClean="0">
                <a:latin typeface="+mn-lt"/>
              </a:rPr>
              <a:t>Proprietary</a:t>
            </a:r>
            <a:r>
              <a:rPr lang="de-DE" sz="2400" b="1" dirty="0" smtClean="0">
                <a:latin typeface="+mn-lt"/>
              </a:rPr>
              <a:t> (</a:t>
            </a:r>
            <a:r>
              <a:rPr lang="de-DE" sz="2400" b="1" dirty="0" err="1" smtClean="0">
                <a:latin typeface="+mn-lt"/>
              </a:rPr>
              <a:t>commercial</a:t>
            </a:r>
            <a:r>
              <a:rPr lang="de-DE" sz="2400" b="1" dirty="0" smtClean="0">
                <a:latin typeface="+mn-lt"/>
              </a:rPr>
              <a:t>) </a:t>
            </a:r>
            <a:r>
              <a:rPr lang="de-DE" sz="2400" b="1" dirty="0" err="1" smtClean="0">
                <a:latin typeface="+mn-lt"/>
              </a:rPr>
              <a:t>closed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575678"/>
            <a:ext cx="59436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b="1" dirty="0">
                <a:latin typeface="+mn-lt"/>
              </a:rPr>
              <a:t>(2) </a:t>
            </a:r>
            <a:r>
              <a:rPr lang="de-DE" sz="2400" b="1" dirty="0" smtClean="0">
                <a:latin typeface="+mn-lt"/>
              </a:rPr>
              <a:t>Free open </a:t>
            </a:r>
            <a:r>
              <a:rPr lang="de-DE" sz="2400" b="1" dirty="0" err="1" smtClean="0">
                <a:latin typeface="+mn-lt"/>
              </a:rPr>
              <a:t>access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exchange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3559810"/>
            <a:ext cx="83820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b="1" dirty="0">
                <a:latin typeface="+mn-lt"/>
              </a:rPr>
              <a:t>(3) </a:t>
            </a:r>
            <a:r>
              <a:rPr lang="de-DE" sz="2400" b="1" dirty="0" err="1">
                <a:latin typeface="+mn-lt"/>
              </a:rPr>
              <a:t>Freeconomics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r>
              <a:rPr lang="de-DE" sz="2400" b="1" dirty="0" smtClean="0">
                <a:latin typeface="+mn-lt"/>
              </a:rPr>
              <a:t> – </a:t>
            </a:r>
            <a:r>
              <a:rPr lang="de-DE" sz="2400" b="1" dirty="0" err="1" smtClean="0">
                <a:latin typeface="+mn-lt"/>
              </a:rPr>
              <a:t>zero</a:t>
            </a:r>
            <a:r>
              <a:rPr lang="de-DE" sz="2400" b="1" dirty="0" smtClean="0">
                <a:latin typeface="+mn-lt"/>
              </a:rPr>
              <a:t> marginal </a:t>
            </a:r>
            <a:r>
              <a:rPr lang="de-DE" sz="2400" b="1" dirty="0" err="1" smtClean="0">
                <a:latin typeface="+mn-lt"/>
              </a:rPr>
              <a:t>costs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2236956"/>
            <a:ext cx="6629400" cy="461963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b="1" dirty="0" smtClean="0">
                <a:latin typeface="+mn-lt"/>
              </a:rPr>
              <a:t>(3) </a:t>
            </a:r>
            <a:r>
              <a:rPr lang="de-DE" sz="2400" b="1" dirty="0" err="1" smtClean="0">
                <a:latin typeface="+mn-lt"/>
              </a:rPr>
              <a:t>Commons</a:t>
            </a:r>
            <a:r>
              <a:rPr lang="de-DE" sz="2400" b="1" dirty="0" err="1">
                <a:latin typeface="+mn-lt"/>
              </a:rPr>
              <a:t>-based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information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60" y="2898532"/>
            <a:ext cx="59436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b="1" dirty="0" smtClean="0">
                <a:latin typeface="+mn-lt"/>
              </a:rPr>
              <a:t>(4) Commercial open </a:t>
            </a:r>
            <a:r>
              <a:rPr lang="de-DE" sz="2400" b="1" dirty="0" err="1" smtClean="0">
                <a:latin typeface="+mn-lt"/>
              </a:rPr>
              <a:t>access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560" y="4221088"/>
            <a:ext cx="83820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b="1" dirty="0">
                <a:latin typeface="+mn-lt"/>
              </a:rPr>
              <a:t>(3) </a:t>
            </a:r>
            <a:r>
              <a:rPr lang="de-DE" sz="2400" b="1" dirty="0" smtClean="0">
                <a:latin typeface="+mn-lt"/>
              </a:rPr>
              <a:t>Commercial (</a:t>
            </a:r>
            <a:r>
              <a:rPr lang="de-DE" sz="2400" b="1" dirty="0" err="1" smtClean="0">
                <a:latin typeface="+mn-lt"/>
              </a:rPr>
              <a:t>closed</a:t>
            </a:r>
            <a:r>
              <a:rPr lang="de-DE" sz="2400" b="1" dirty="0" smtClean="0">
                <a:latin typeface="+mn-lt"/>
              </a:rPr>
              <a:t>) </a:t>
            </a:r>
            <a:r>
              <a:rPr lang="de-DE" sz="2400" b="1" dirty="0" err="1" smtClean="0">
                <a:latin typeface="+mn-lt"/>
              </a:rPr>
              <a:t>value-added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07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914400"/>
            <a:ext cx="81534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b="1" dirty="0">
                <a:latin typeface="+mn-lt"/>
              </a:rPr>
              <a:t>(1) </a:t>
            </a:r>
            <a:r>
              <a:rPr lang="de-DE" sz="2400" b="1" dirty="0" err="1" smtClean="0">
                <a:latin typeface="+mn-lt"/>
              </a:rPr>
              <a:t>Proprietary</a:t>
            </a:r>
            <a:r>
              <a:rPr lang="de-DE" sz="2400" b="1" dirty="0" smtClean="0">
                <a:latin typeface="+mn-lt"/>
              </a:rPr>
              <a:t> (</a:t>
            </a:r>
            <a:r>
              <a:rPr lang="de-DE" sz="2400" b="1" dirty="0" err="1" smtClean="0">
                <a:latin typeface="+mn-lt"/>
              </a:rPr>
              <a:t>commercial</a:t>
            </a:r>
            <a:r>
              <a:rPr lang="de-DE" sz="2400" b="1" dirty="0" smtClean="0">
                <a:latin typeface="+mn-lt"/>
              </a:rPr>
              <a:t>) </a:t>
            </a:r>
            <a:r>
              <a:rPr lang="de-DE" sz="2400" b="1" dirty="0" err="1" smtClean="0">
                <a:latin typeface="+mn-lt"/>
              </a:rPr>
              <a:t>closed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markets</a:t>
            </a:r>
            <a:endParaRPr lang="de-DE" sz="2400" b="1" dirty="0">
              <a:latin typeface="+mn-lt"/>
            </a:endParaRPr>
          </a:p>
        </p:txBody>
      </p:sp>
      <p:grpSp>
        <p:nvGrpSpPr>
          <p:cNvPr id="14" name="Gruppieren 31"/>
          <p:cNvGrpSpPr>
            <a:grpSpLocks/>
          </p:cNvGrpSpPr>
          <p:nvPr/>
        </p:nvGrpSpPr>
        <p:grpSpPr bwMode="auto">
          <a:xfrm>
            <a:off x="800100" y="1844824"/>
            <a:ext cx="3390900" cy="1250732"/>
            <a:chOff x="800100" y="1478361"/>
            <a:chExt cx="3390900" cy="1249765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800100" y="2020787"/>
              <a:ext cx="3390900" cy="707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 err="1"/>
                <a:t>t</a:t>
              </a:r>
              <a:r>
                <a:rPr lang="de-DE" sz="2000" dirty="0" err="1" smtClean="0"/>
                <a:t>rade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with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information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objects</a:t>
              </a:r>
              <a:endParaRPr lang="de-DE" sz="2000" dirty="0"/>
            </a:p>
          </p:txBody>
        </p:sp>
        <p:sp>
          <p:nvSpPr>
            <p:cNvPr id="16" name="Legende mit Pfeil nach unten 9"/>
            <p:cNvSpPr>
              <a:spLocks noChangeArrowheads="1"/>
            </p:cNvSpPr>
            <p:nvPr/>
          </p:nvSpPr>
          <p:spPr bwMode="auto">
            <a:xfrm>
              <a:off x="1371600" y="1478361"/>
              <a:ext cx="1524000" cy="457751"/>
            </a:xfrm>
            <a:prstGeom prst="downArrowCallout">
              <a:avLst>
                <a:gd name="adj1" fmla="val 25001"/>
                <a:gd name="adj2" fmla="val 25001"/>
                <a:gd name="adj3" fmla="val 25000"/>
                <a:gd name="adj4" fmla="val 64977"/>
              </a:avLst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 err="1" smtClean="0">
                  <a:solidFill>
                    <a:schemeClr val="bg1"/>
                  </a:solidFill>
                </a:rPr>
                <a:t>objects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33"/>
          <p:cNvGrpSpPr>
            <a:grpSpLocks/>
          </p:cNvGrpSpPr>
          <p:nvPr/>
        </p:nvGrpSpPr>
        <p:grpSpPr bwMode="auto">
          <a:xfrm>
            <a:off x="419100" y="3227536"/>
            <a:ext cx="3429000" cy="942975"/>
            <a:chOff x="419100" y="2505572"/>
            <a:chExt cx="3429000" cy="942536"/>
          </a:xfrm>
        </p:grpSpPr>
        <p:sp>
          <p:nvSpPr>
            <p:cNvPr id="18" name="Legende mit Pfeil nach unten 11"/>
            <p:cNvSpPr>
              <a:spLocks noChangeArrowheads="1"/>
            </p:cNvSpPr>
            <p:nvPr/>
          </p:nvSpPr>
          <p:spPr bwMode="auto">
            <a:xfrm>
              <a:off x="1371600" y="2505572"/>
              <a:ext cx="1524000" cy="457751"/>
            </a:xfrm>
            <a:prstGeom prst="downArrowCallout">
              <a:avLst>
                <a:gd name="adj1" fmla="val 25001"/>
                <a:gd name="adj2" fmla="val 25001"/>
                <a:gd name="adj3" fmla="val 25000"/>
                <a:gd name="adj4" fmla="val 64977"/>
              </a:avLst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 err="1">
                  <a:solidFill>
                    <a:schemeClr val="bg1"/>
                  </a:solidFill>
                </a:rPr>
                <a:t>c</a:t>
              </a:r>
              <a:r>
                <a:rPr lang="de-DE" dirty="0" err="1" smtClean="0">
                  <a:solidFill>
                    <a:schemeClr val="bg1"/>
                  </a:solidFill>
                </a:rPr>
                <a:t>laimed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to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419100" y="3047998"/>
              <a:ext cx="3429000" cy="40011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/>
                <a:t>p</a:t>
              </a:r>
              <a:r>
                <a:rPr lang="de-DE" sz="2000" dirty="0" smtClean="0"/>
                <a:t>rivate </a:t>
              </a:r>
              <a:r>
                <a:rPr lang="de-DE" sz="2000" dirty="0" err="1" smtClean="0"/>
                <a:t>property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rights</a:t>
              </a:r>
              <a:endParaRPr lang="de-DE" sz="2000" dirty="0"/>
            </a:p>
          </p:txBody>
        </p:sp>
      </p:grpSp>
      <p:grpSp>
        <p:nvGrpSpPr>
          <p:cNvPr id="20" name="Gruppieren 35"/>
          <p:cNvGrpSpPr>
            <a:grpSpLocks/>
          </p:cNvGrpSpPr>
          <p:nvPr/>
        </p:nvGrpSpPr>
        <p:grpSpPr bwMode="auto">
          <a:xfrm>
            <a:off x="4648200" y="1703507"/>
            <a:ext cx="3124200" cy="1250472"/>
            <a:chOff x="571500" y="3532900"/>
            <a:chExt cx="3124200" cy="1249834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571500" y="4075209"/>
              <a:ext cx="3124200" cy="70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 err="1"/>
                <a:t>e</a:t>
              </a:r>
              <a:r>
                <a:rPr lang="de-DE" sz="2000" dirty="0" err="1" smtClean="0"/>
                <a:t>xclusive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commercial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exploitation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rightsl</a:t>
              </a:r>
              <a:r>
                <a:rPr lang="de-DE" sz="2000" dirty="0" smtClean="0"/>
                <a:t> </a:t>
              </a:r>
              <a:endParaRPr lang="de-DE" sz="2000" dirty="0"/>
            </a:p>
          </p:txBody>
        </p:sp>
        <p:sp>
          <p:nvSpPr>
            <p:cNvPr id="22" name="Legende mit Pfeil nach unten 17"/>
            <p:cNvSpPr>
              <a:spLocks noChangeArrowheads="1"/>
            </p:cNvSpPr>
            <p:nvPr/>
          </p:nvSpPr>
          <p:spPr bwMode="auto">
            <a:xfrm>
              <a:off x="952500" y="3532900"/>
              <a:ext cx="2639144" cy="457518"/>
            </a:xfrm>
            <a:prstGeom prst="downArrowCallout">
              <a:avLst>
                <a:gd name="adj1" fmla="val 24990"/>
                <a:gd name="adj2" fmla="val 24990"/>
                <a:gd name="adj3" fmla="val 25000"/>
                <a:gd name="adj4" fmla="val 64977"/>
              </a:avLst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 err="1">
                  <a:solidFill>
                    <a:schemeClr val="bg1"/>
                  </a:solidFill>
                </a:rPr>
                <a:t>w</a:t>
              </a:r>
              <a:r>
                <a:rPr lang="de-DE" dirty="0" err="1" smtClean="0">
                  <a:solidFill>
                    <a:schemeClr val="bg1"/>
                  </a:solidFill>
                </a:rPr>
                <a:t>ith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consequence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914400" y="4322911"/>
            <a:ext cx="2590800" cy="707886"/>
          </a:xfrm>
          <a:prstGeom prst="rect">
            <a:avLst/>
          </a:prstGeom>
          <a:solidFill>
            <a:srgbClr val="17375E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protected</a:t>
            </a:r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by</a:t>
            </a:r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copyright</a:t>
            </a:r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law</a:t>
            </a:r>
            <a:endParaRPr lang="de-DE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4932040" y="3038592"/>
            <a:ext cx="2753444" cy="942699"/>
            <a:chOff x="4932040" y="3038592"/>
            <a:chExt cx="2753444" cy="942699"/>
          </a:xfrm>
        </p:grpSpPr>
        <p:sp>
          <p:nvSpPr>
            <p:cNvPr id="24" name="Legende mit Pfeil nach unten 23"/>
            <p:cNvSpPr>
              <a:spLocks noChangeArrowheads="1"/>
            </p:cNvSpPr>
            <p:nvPr/>
          </p:nvSpPr>
          <p:spPr bwMode="auto">
            <a:xfrm>
              <a:off x="5046340" y="3038592"/>
              <a:ext cx="2639144" cy="457751"/>
            </a:xfrm>
            <a:prstGeom prst="downArrowCallout">
              <a:avLst>
                <a:gd name="adj1" fmla="val 24990"/>
                <a:gd name="adj2" fmla="val 24990"/>
                <a:gd name="adj3" fmla="val 25000"/>
                <a:gd name="adj4" fmla="val 64977"/>
              </a:avLst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 err="1">
                  <a:solidFill>
                    <a:schemeClr val="bg1"/>
                  </a:solidFill>
                </a:rPr>
                <a:t>with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the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consequence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4932040" y="3581181"/>
              <a:ext cx="2590800" cy="40011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 err="1"/>
                <a:t>m</a:t>
              </a:r>
              <a:r>
                <a:rPr lang="de-DE" sz="2000" dirty="0" err="1" smtClean="0"/>
                <a:t>anifold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scarcity</a:t>
              </a:r>
              <a:endParaRPr lang="de-DE" sz="2000" dirty="0"/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021188" y="4149080"/>
            <a:ext cx="2711152" cy="1283950"/>
            <a:chOff x="5021188" y="4149080"/>
            <a:chExt cx="2711152" cy="1283950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5021188" y="4725144"/>
              <a:ext cx="2590800" cy="707886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 err="1">
                  <a:solidFill>
                    <a:srgbClr val="FFFFFF"/>
                  </a:solidFill>
                </a:rPr>
                <a:t>r</a:t>
              </a:r>
              <a:r>
                <a:rPr lang="de-DE" sz="2000" dirty="0" err="1" smtClean="0">
                  <a:solidFill>
                    <a:srgbClr val="FFFFFF"/>
                  </a:solidFill>
                </a:rPr>
                <a:t>educed</a:t>
              </a:r>
              <a:r>
                <a:rPr lang="de-DE" sz="2000" dirty="0" smtClean="0">
                  <a:solidFill>
                    <a:srgbClr val="FFFF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FFFFFF"/>
                  </a:solidFill>
                </a:rPr>
                <a:t>invention</a:t>
              </a:r>
              <a:r>
                <a:rPr lang="de-DE" sz="2000" dirty="0" smtClean="0">
                  <a:solidFill>
                    <a:srgbClr val="FFFF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FFFFFF"/>
                  </a:solidFill>
                </a:rPr>
                <a:t>and</a:t>
              </a:r>
              <a:r>
                <a:rPr lang="de-DE" sz="2000" dirty="0" smtClean="0">
                  <a:solidFill>
                    <a:srgbClr val="FFFF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FFFFFF"/>
                  </a:solidFill>
                </a:rPr>
                <a:t>innovation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Legende mit Pfeil nach unten 26"/>
            <p:cNvSpPr>
              <a:spLocks noChangeArrowheads="1"/>
            </p:cNvSpPr>
            <p:nvPr/>
          </p:nvSpPr>
          <p:spPr bwMode="auto">
            <a:xfrm>
              <a:off x="5093196" y="4149080"/>
              <a:ext cx="2639144" cy="457751"/>
            </a:xfrm>
            <a:prstGeom prst="downArrowCallout">
              <a:avLst>
                <a:gd name="adj1" fmla="val 24990"/>
                <a:gd name="adj2" fmla="val 24990"/>
                <a:gd name="adj3" fmla="val 25000"/>
                <a:gd name="adj4" fmla="val 64977"/>
              </a:avLst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 err="1">
                  <a:solidFill>
                    <a:schemeClr val="bg1"/>
                  </a:solidFill>
                </a:rPr>
                <a:t>with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the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consequence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51520" y="2654527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28,100 active scholarly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peer-reviewed journals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late 2014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51520" y="30792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Publishing about 2.5 million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 year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51520" y="42930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Annual revenues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generated from English-language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journal publishing are estimated at about $10 billion in 2013 -  a broader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information publishing market worth some  $25,2 billion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51520" y="1189461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Science publishing industry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employs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an estimated 110,000 people globally, of which about 40% are employed in the EU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51520" y="76470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5000–10,000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journal publishers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globally (5000 in the SCOPUS database)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251520" y="3928798"/>
            <a:ext cx="789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Virtually all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journals are now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available online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251520" y="350404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More than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50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mio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articles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subject to retrieval and download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092280" y="105273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still a very powerful and profitable market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51520" y="623731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Mark Ware/Michael </a:t>
            </a:r>
            <a:r>
              <a:rPr lang="en-US" sz="1400" dirty="0" err="1" smtClean="0">
                <a:latin typeface="+mn-lt"/>
              </a:rPr>
              <a:t>Mabe</a:t>
            </a:r>
            <a:r>
              <a:rPr lang="en-US" sz="1400" dirty="0" smtClean="0">
                <a:latin typeface="+mn-lt"/>
              </a:rPr>
              <a:t>; The </a:t>
            </a: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 report . an overview of scientific and scholarly journal publishing. 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, Fourth edition  March 2015 - http://www.stm-assoc.org/2015_02_20_STM_Report_2015.pdf</a:t>
            </a:r>
            <a:endParaRPr lang="de-DE" sz="1400" dirty="0">
              <a:latin typeface="+mn-l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251520" y="192199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book market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(about $5 billion annually) –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ebooks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17% 2012 –rapidly increasing 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251520" y="53732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Data-intensive research is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challenging publishers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to create new solutions to link publications to research data (and vice versa), to facilitate data mining 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6660232" y="2420888"/>
            <a:ext cx="2285742" cy="1734702"/>
            <a:chOff x="6660232" y="2420888"/>
            <a:chExt cx="2285742" cy="1734702"/>
          </a:xfrm>
        </p:grpSpPr>
        <p:sp>
          <p:nvSpPr>
            <p:cNvPr id="15" name="Textfeld 14"/>
            <p:cNvSpPr txBox="1"/>
            <p:nvPr/>
          </p:nvSpPr>
          <p:spPr>
            <a:xfrm>
              <a:off x="6660232" y="2420888"/>
              <a:ext cx="2232248" cy="95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Increase of costs </a:t>
              </a:r>
              <a:r>
                <a:rPr lang="en-US" sz="2000" dirty="0" smtClean="0">
                  <a:latin typeface="+mn-lt"/>
                </a:rPr>
                <a:t>for publications between 2010 and 2014 In the average 23,9%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804248" y="3933056"/>
              <a:ext cx="2141726" cy="22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http://bit.ly/1yJgsF5</a:t>
              </a:r>
              <a:endParaRPr lang="en-US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16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1403648" y="83671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still a very powerful and profitable market</a:t>
            </a:r>
            <a:endParaRPr lang="en-US" sz="2400" b="1" dirty="0"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67544" y="13407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and  mainly supported/financed by public money</a:t>
            </a:r>
            <a:endParaRPr lang="en-US" sz="2400" dirty="0">
              <a:latin typeface="+mn-lt"/>
            </a:endParaRPr>
          </a:p>
        </p:txBody>
      </p:sp>
      <p:grpSp>
        <p:nvGrpSpPr>
          <p:cNvPr id="32" name="Gruppieren 36"/>
          <p:cNvGrpSpPr/>
          <p:nvPr/>
        </p:nvGrpSpPr>
        <p:grpSpPr>
          <a:xfrm>
            <a:off x="5364088" y="2348880"/>
            <a:ext cx="3456384" cy="1663735"/>
            <a:chOff x="5004048" y="2708920"/>
            <a:chExt cx="3456384" cy="1663735"/>
          </a:xfrm>
          <a:noFill/>
        </p:grpSpPr>
        <p:sp>
          <p:nvSpPr>
            <p:cNvPr id="33" name="Pfeil nach unten 32"/>
            <p:cNvSpPr/>
            <p:nvPr/>
          </p:nvSpPr>
          <p:spPr>
            <a:xfrm>
              <a:off x="5076056" y="2708920"/>
              <a:ext cx="484632" cy="69037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004048" y="3356992"/>
              <a:ext cx="345638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Contract between </a:t>
              </a:r>
              <a:r>
                <a:rPr lang="de-DE" sz="2000" b="1" dirty="0" smtClean="0">
                  <a:latin typeface="+mn-lt"/>
                </a:rPr>
                <a:t>Baden-Württemberg </a:t>
              </a:r>
              <a:r>
                <a:rPr lang="de-DE" sz="2000" b="1" dirty="0" err="1" smtClean="0">
                  <a:latin typeface="+mn-lt"/>
                </a:rPr>
                <a:t>and</a:t>
              </a:r>
              <a:r>
                <a:rPr lang="de-DE" sz="2000" b="1" dirty="0" smtClean="0">
                  <a:latin typeface="+mn-lt"/>
                </a:rPr>
                <a:t> Springer </a:t>
              </a:r>
              <a:r>
                <a:rPr lang="de-DE" sz="2000" dirty="0" err="1" smtClean="0">
                  <a:latin typeface="+mn-lt"/>
                </a:rPr>
                <a:t>starting</a:t>
              </a:r>
              <a:r>
                <a:rPr lang="de-DE" sz="2000" dirty="0" smtClean="0">
                  <a:latin typeface="+mn-lt"/>
                </a:rPr>
                <a:t> 2015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5076056" y="443711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Free </a:t>
            </a:r>
            <a:r>
              <a:rPr lang="de-DE" sz="2000" dirty="0" err="1" smtClean="0">
                <a:latin typeface="+mn-lt"/>
              </a:rPr>
              <a:t>access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1.917 Springer </a:t>
            </a:r>
            <a:r>
              <a:rPr lang="de-DE" sz="2000" dirty="0" err="1" smtClean="0">
                <a:latin typeface="+mn-lt"/>
              </a:rPr>
              <a:t>journals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51 </a:t>
            </a:r>
            <a:r>
              <a:rPr lang="de-DE" sz="2000" dirty="0" err="1" smtClean="0">
                <a:latin typeface="+mn-lt"/>
              </a:rPr>
              <a:t>academic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institutions</a:t>
            </a:r>
            <a:r>
              <a:rPr lang="de-DE" sz="2000" dirty="0" smtClean="0">
                <a:latin typeface="+mn-lt"/>
              </a:rPr>
              <a:t> in B.-W.</a:t>
            </a:r>
            <a:endParaRPr lang="en-US" sz="2000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580112" y="141277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German science libraries pay about 600 Mio Euros/y for commercial publications</a:t>
            </a:r>
            <a:endParaRPr lang="en-US" sz="2000" dirty="0">
              <a:latin typeface="+mn-lt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179512" y="2276872"/>
            <a:ext cx="3456384" cy="2115527"/>
            <a:chOff x="179512" y="2276872"/>
            <a:chExt cx="3456384" cy="2115527"/>
          </a:xfrm>
        </p:grpSpPr>
        <p:sp>
          <p:nvSpPr>
            <p:cNvPr id="51" name="Pfeil nach unten 50"/>
            <p:cNvSpPr/>
            <p:nvPr/>
          </p:nvSpPr>
          <p:spPr>
            <a:xfrm>
              <a:off x="611560" y="2276872"/>
              <a:ext cx="484632" cy="69037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79512" y="3068960"/>
              <a:ext cx="3456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Contract between </a:t>
              </a:r>
              <a:r>
                <a:rPr lang="en-US" sz="2000" b="1" dirty="0" smtClean="0">
                  <a:latin typeface="+mn-lt"/>
                </a:rPr>
                <a:t>Elsevier </a:t>
              </a:r>
              <a:r>
                <a:rPr lang="en-US" sz="2000" b="1" dirty="0" smtClean="0">
                  <a:latin typeface="+mn-lt"/>
                </a:rPr>
                <a:t>and  France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fr-FR" sz="2000" dirty="0" smtClean="0">
                  <a:latin typeface="+mn-lt"/>
                </a:rPr>
                <a:t>Couperin and Agence </a:t>
              </a:r>
              <a:r>
                <a:rPr lang="fr-FR" sz="2000" dirty="0" err="1" smtClean="0">
                  <a:latin typeface="+mn-lt"/>
                </a:rPr>
                <a:t>bibliograph-ique</a:t>
              </a:r>
              <a:r>
                <a:rPr lang="fr-FR" sz="2000" dirty="0" smtClean="0">
                  <a:latin typeface="+mn-lt"/>
                </a:rPr>
                <a:t> de l’enseignement supérieur)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251520" y="4941168"/>
            <a:ext cx="3528392" cy="1376864"/>
            <a:chOff x="251520" y="4941168"/>
            <a:chExt cx="3528392" cy="1376864"/>
          </a:xfrm>
        </p:grpSpPr>
        <p:sp>
          <p:nvSpPr>
            <p:cNvPr id="53" name="Textfeld 52"/>
            <p:cNvSpPr txBox="1"/>
            <p:nvPr/>
          </p:nvSpPr>
          <p:spPr>
            <a:xfrm>
              <a:off x="323528" y="5733256"/>
              <a:ext cx="345638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http://wisspub.net/2014/11/12/details-zum-elsevier-deal-in-frankreich/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51520" y="4941168"/>
              <a:ext cx="3384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latin typeface="+mn-lt"/>
                </a:rPr>
                <a:t>2014-2018 - 172 Mio. EURO </a:t>
              </a:r>
              <a:r>
                <a:rPr lang="de-DE" sz="2000" dirty="0" err="1" smtClean="0">
                  <a:latin typeface="+mn-lt"/>
                </a:rPr>
                <a:t>for</a:t>
              </a:r>
              <a:r>
                <a:rPr lang="de-DE" sz="2000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closed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access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journals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1043608" y="22048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equivalent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approx</a:t>
            </a:r>
            <a:r>
              <a:rPr lang="de-DE" sz="2000" dirty="0" smtClean="0">
                <a:latin typeface="+mn-lt"/>
              </a:rPr>
              <a:t>. 90.000 </a:t>
            </a:r>
            <a:r>
              <a:rPr lang="de-DE" sz="2000" dirty="0" err="1" smtClean="0">
                <a:latin typeface="+mn-lt"/>
              </a:rPr>
              <a:t>APC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Elsevier</a:t>
            </a:r>
            <a:endParaRPr lang="en-US" sz="2000" dirty="0">
              <a:latin typeface="+mn-lt"/>
            </a:endParaRPr>
          </a:p>
        </p:txBody>
      </p:sp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1836712" y="20608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0" name="Picture 9" descr="D:\Entwicklung\Präsentationen\Images\luftbil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2400"/>
            <a:ext cx="698182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Entwicklung\Präsentationen\Images\Header_Un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D:\Entwicklung\Präsentationen\Images\luftbil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49116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Entwicklung\Rektor\broschüre\bibli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9144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388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9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375047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The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influence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copyright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to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683568" y="1124744"/>
            <a:ext cx="8443643" cy="5258246"/>
            <a:chOff x="683568" y="1124744"/>
            <a:chExt cx="8443643" cy="5258246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582595" y="1124744"/>
              <a:ext cx="5544616" cy="4031873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„Everyone says that the </a:t>
              </a:r>
              <a:r>
                <a:rPr lang="en-US" sz="2000" b="1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ownership and control of information</a:t>
              </a:r>
              <a:r>
                <a:rPr lang="en-US" sz="20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 is one of the most important forms of </a:t>
              </a:r>
              <a:r>
                <a:rPr lang="en-US" sz="2000" b="1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power</a:t>
              </a:r>
              <a:r>
                <a:rPr lang="en-US" sz="20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 in contemporary society …  It is intellectual property … that provides the </a:t>
              </a:r>
              <a:r>
                <a:rPr lang="en-US" sz="2400" b="1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key to the distribution of wealth, power and access in the information society</a:t>
              </a:r>
              <a:r>
                <a:rPr lang="en-US" sz="20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. </a:t>
              </a:r>
            </a:p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4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The </a:t>
              </a:r>
              <a:r>
                <a:rPr lang="en-US" sz="2400" b="1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intellectual property regime </a:t>
              </a:r>
              <a:r>
                <a:rPr lang="en-US" sz="24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could make - or break - the educational, political, scientific and cultural promise of the Net.”</a:t>
              </a:r>
              <a:endParaRPr lang="de-DE" sz="2400" dirty="0">
                <a:solidFill>
                  <a:srgbClr val="003366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3568" y="5589240"/>
              <a:ext cx="8001000" cy="79375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J. Boyle</a:t>
              </a:r>
              <a:r>
                <a:rPr lang="en-US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: A politics of intellectual property: Environmentalism for the net? (</a:t>
              </a:r>
              <a:r>
                <a:rPr lang="en-US" dirty="0">
                  <a:solidFill>
                    <a:srgbClr val="003366"/>
                  </a:solidFill>
                  <a:latin typeface="+mn-lt"/>
                  <a:cs typeface="Times New Roman" charset="0"/>
                  <a:hlinkClick r:id="" action="ppaction://noaction"/>
                </a:rPr>
                <a:t>http://www.law.duke.edu/boylesite/intprop.htm</a:t>
              </a:r>
              <a:r>
                <a:rPr lang="en-US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 )</a:t>
              </a:r>
              <a:r>
                <a:rPr lang="de-DE" dirty="0">
                  <a:solidFill>
                    <a:srgbClr val="003366"/>
                  </a:solidFill>
                  <a:latin typeface="+mn-lt"/>
                  <a:cs typeface="Times New Roman" charset="0"/>
                </a:rPr>
                <a:t> </a:t>
              </a: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179512" y="836712"/>
            <a:ext cx="3043197" cy="1873138"/>
            <a:chOff x="1588380" y="1952371"/>
            <a:chExt cx="3043197" cy="1873138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21496" y="2435168"/>
              <a:ext cx="1602432" cy="1038701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699792" y="1952371"/>
              <a:ext cx="901704" cy="39650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588380" y="2708920"/>
              <a:ext cx="679364" cy="32450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139952" y="2780928"/>
              <a:ext cx="491625" cy="36004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62184" y="3645024"/>
              <a:ext cx="901704" cy="18048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5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29118" y="869811"/>
            <a:ext cx="429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Commercial </a:t>
            </a:r>
            <a:r>
              <a:rPr lang="de-DE" sz="2400" dirty="0" err="1" smtClean="0">
                <a:latin typeface="+mn-lt"/>
              </a:rPr>
              <a:t>information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markets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protected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by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existing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copyright</a:t>
            </a:r>
            <a:endParaRPr lang="de-DE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32040" y="5703639"/>
            <a:ext cx="176702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Why is that?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1" name="Gruppierung 30"/>
          <p:cNvGrpSpPr/>
          <p:nvPr/>
        </p:nvGrpSpPr>
        <p:grpSpPr>
          <a:xfrm>
            <a:off x="179512" y="836712"/>
            <a:ext cx="3043197" cy="1873138"/>
            <a:chOff x="1588380" y="1952371"/>
            <a:chExt cx="3043197" cy="1873138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2321496" y="2435168"/>
              <a:ext cx="1602432" cy="1038701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699792" y="1952371"/>
              <a:ext cx="901704" cy="39650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588380" y="2708920"/>
              <a:ext cx="679364" cy="32450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4139952" y="2780928"/>
              <a:ext cx="491625" cy="36004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662184" y="3645024"/>
              <a:ext cx="901704" cy="18048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7" name="Textfeld 13"/>
          <p:cNvSpPr txBox="1">
            <a:spLocks noChangeArrowheads="1"/>
          </p:cNvSpPr>
          <p:nvPr/>
        </p:nvSpPr>
        <p:spPr bwMode="auto">
          <a:xfrm>
            <a:off x="323528" y="116632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The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influence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copyright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to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3347864" y="1887215"/>
            <a:ext cx="5616624" cy="3335600"/>
            <a:chOff x="3347864" y="1887215"/>
            <a:chExt cx="5616624" cy="3335600"/>
          </a:xfrm>
        </p:grpSpPr>
        <p:sp>
          <p:nvSpPr>
            <p:cNvPr id="7" name="Textfeld 6"/>
            <p:cNvSpPr txBox="1"/>
            <p:nvPr/>
          </p:nvSpPr>
          <p:spPr>
            <a:xfrm>
              <a:off x="3347864" y="2391271"/>
              <a:ext cx="5616624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smtClean="0">
                  <a:latin typeface="+mn-lt"/>
                </a:rPr>
                <a:t>(Existing) </a:t>
              </a:r>
              <a:r>
                <a:rPr lang="en-US" sz="2400" b="1" dirty="0" smtClean="0">
                  <a:latin typeface="+mn-lt"/>
                </a:rPr>
                <a:t>copyright </a:t>
              </a:r>
              <a:r>
                <a:rPr lang="en-US" sz="2400" dirty="0" smtClean="0">
                  <a:latin typeface="+mn-lt"/>
                </a:rPr>
                <a:t>regulation/laws turn out to be an </a:t>
              </a:r>
              <a:r>
                <a:rPr lang="en-US" sz="2400" b="1" dirty="0" smtClean="0">
                  <a:latin typeface="+mn-lt"/>
                </a:rPr>
                <a:t>disabling means </a:t>
              </a:r>
              <a:r>
                <a:rPr lang="en-US" sz="2400" dirty="0" smtClean="0">
                  <a:latin typeface="+mn-lt"/>
                </a:rPr>
                <a:t>for new business models and information services in the Internet  </a:t>
              </a:r>
              <a:r>
                <a:rPr lang="en-US" sz="2400" b="1" dirty="0" smtClean="0">
                  <a:latin typeface="+mn-lt"/>
                </a:rPr>
                <a:t>rather than an enabling</a:t>
              </a:r>
              <a:r>
                <a:rPr lang="en-US" sz="2400" dirty="0" smtClean="0">
                  <a:latin typeface="+mn-lt"/>
                </a:rPr>
                <a:t> one.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572000" y="1887215"/>
              <a:ext cx="3888432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With the consequence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00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1920" y="4766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n-lt"/>
              </a:rPr>
              <a:t>Protected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by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existing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copyright</a:t>
            </a:r>
            <a:endParaRPr lang="de-DE" sz="24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51920" y="177281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Strong copyright will stimulate creativity in science and will further commercial </a:t>
            </a:r>
            <a:r>
              <a:rPr lang="en-US" sz="2400" dirty="0" smtClean="0">
                <a:latin typeface="+mn-lt"/>
              </a:rPr>
              <a:t>innovation</a:t>
            </a:r>
            <a:endParaRPr lang="en-US" sz="24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79712" y="299695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 </a:t>
            </a:r>
            <a:r>
              <a:rPr lang="en-US" sz="2400" dirty="0" smtClean="0">
                <a:latin typeface="+mn-lt"/>
              </a:rPr>
              <a:t>opposite </a:t>
            </a:r>
            <a:r>
              <a:rPr lang="en-US" sz="2400" dirty="0" smtClean="0">
                <a:latin typeface="+mn-lt"/>
              </a:rPr>
              <a:t>is true (according to many empirical studies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The more open the system of copyright limitations is the better creativity and innovation are promoted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75856" y="1052736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The copyright myth </a:t>
            </a:r>
          </a:p>
          <a:p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2" y="480992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Dietmar</a:t>
            </a:r>
            <a:r>
              <a:rPr lang="en-US" b="1" dirty="0" smtClean="0"/>
              <a:t> </a:t>
            </a:r>
            <a:r>
              <a:rPr lang="en-US" b="1" dirty="0" err="1" smtClean="0"/>
              <a:t>Harhoff</a:t>
            </a:r>
            <a:r>
              <a:rPr lang="en-US" b="1" dirty="0" smtClean="0"/>
              <a:t>;  Joachim Henkel; Eric von </a:t>
            </a:r>
            <a:r>
              <a:rPr lang="en-US" b="1" dirty="0" err="1" smtClean="0"/>
              <a:t>Hippel</a:t>
            </a:r>
            <a:r>
              <a:rPr lang="en-US" b="1" dirty="0" smtClean="0"/>
              <a:t> (2003): Profiting from voluntary information spillovers: </a:t>
            </a:r>
            <a:r>
              <a:rPr lang="en-US" dirty="0" smtClean="0"/>
              <a:t>how users benefit by freely revealing their </a:t>
            </a:r>
            <a:r>
              <a:rPr lang="en-US" dirty="0" smtClean="0"/>
              <a:t>innovation</a:t>
            </a:r>
            <a:r>
              <a:rPr lang="en-US" dirty="0"/>
              <a:t>.</a:t>
            </a:r>
            <a:r>
              <a:rPr lang="en-US" dirty="0" smtClean="0"/>
              <a:t> Research </a:t>
            </a:r>
            <a:r>
              <a:rPr lang="en-US" dirty="0" smtClean="0"/>
              <a:t>Policy 32 (2003) 1753–17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568505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Christophe Geiger (2010): Promoting Creativity through Copyright Limitations: Reflections on the Concept of Exclusivity in Copyright Law. </a:t>
            </a:r>
            <a:endParaRPr lang="de-DE" b="1" dirty="0" smtClean="0"/>
          </a:p>
          <a:p>
            <a:r>
              <a:rPr lang="en-US" i="1" dirty="0" smtClean="0"/>
              <a:t>Vanderbilt Journal of Entertainment &amp; Technology Law</a:t>
            </a:r>
            <a:r>
              <a:rPr lang="en-US" dirty="0" smtClean="0"/>
              <a:t>, vol. 12, No. 3 (spring 2010)</a:t>
            </a:r>
            <a:endParaRPr lang="en-US" dirty="0"/>
          </a:p>
        </p:txBody>
      </p:sp>
      <p:grpSp>
        <p:nvGrpSpPr>
          <p:cNvPr id="13" name="Gruppierung 12"/>
          <p:cNvGrpSpPr/>
          <p:nvPr/>
        </p:nvGrpSpPr>
        <p:grpSpPr>
          <a:xfrm>
            <a:off x="179513" y="692696"/>
            <a:ext cx="2808312" cy="1944216"/>
            <a:chOff x="1588380" y="1952371"/>
            <a:chExt cx="3043197" cy="1873138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321496" y="2435168"/>
              <a:ext cx="1602432" cy="1038701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699792" y="1952371"/>
              <a:ext cx="901704" cy="39650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88380" y="2708920"/>
              <a:ext cx="679364" cy="32450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39952" y="2780928"/>
              <a:ext cx="491625" cy="36004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662184" y="3645024"/>
              <a:ext cx="901704" cy="18048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04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179513" y="692696"/>
            <a:ext cx="2808312" cy="1944216"/>
            <a:chOff x="1588380" y="1952371"/>
            <a:chExt cx="3043197" cy="1873138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321496" y="2435168"/>
              <a:ext cx="1602432" cy="1038701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699792" y="1952371"/>
              <a:ext cx="901704" cy="39650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88380" y="2708920"/>
              <a:ext cx="679364" cy="32450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39952" y="2780928"/>
              <a:ext cx="491625" cy="36004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662184" y="3645024"/>
              <a:ext cx="901704" cy="18048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635896" y="105273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Existing s</a:t>
            </a:r>
            <a:r>
              <a:rPr lang="en-US" sz="2400" dirty="0" smtClean="0">
                <a:latin typeface="+mn-lt"/>
              </a:rPr>
              <a:t>trong </a:t>
            </a:r>
            <a:r>
              <a:rPr lang="en-US" sz="2400" dirty="0" smtClean="0">
                <a:latin typeface="+mn-lt"/>
              </a:rPr>
              <a:t>copyright </a:t>
            </a:r>
            <a:r>
              <a:rPr lang="en-US" sz="2400" dirty="0" smtClean="0">
                <a:latin typeface="+mn-lt"/>
              </a:rPr>
              <a:t>supports publishing models and business models from analogous information environments</a:t>
            </a:r>
            <a:endParaRPr lang="en-US" sz="24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91880" y="3284984"/>
            <a:ext cx="1800200" cy="830997"/>
          </a:xfrm>
          <a:prstGeom prst="rect">
            <a:avLst/>
          </a:prstGeom>
          <a:solidFill>
            <a:srgbClr val="3E0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wo examples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051720" y="4581128"/>
            <a:ext cx="212372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“</a:t>
            </a:r>
            <a:r>
              <a:rPr lang="en-US" sz="2400" dirty="0" err="1" smtClean="0">
                <a:latin typeface="+mn-lt"/>
              </a:rPr>
              <a:t>Bestands-akzessorietät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algn="ctr"/>
            <a:r>
              <a:rPr lang="en-US" sz="2400" dirty="0" smtClean="0">
                <a:latin typeface="+mn-lt"/>
              </a:rPr>
              <a:t>(</a:t>
            </a:r>
            <a:r>
              <a:rPr lang="en-US" sz="2400" b="1" dirty="0" smtClean="0"/>
              <a:t>strict </a:t>
            </a:r>
            <a:r>
              <a:rPr lang="en-US" sz="2400" b="1" dirty="0"/>
              <a:t>stock </a:t>
            </a:r>
            <a:r>
              <a:rPr lang="en-US" sz="2400" b="1" dirty="0" smtClean="0"/>
              <a:t>requirement</a:t>
            </a:r>
            <a:r>
              <a:rPr lang="en-US" sz="2400" dirty="0" smtClean="0"/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32040" y="4581128"/>
            <a:ext cx="230425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estricted remote access to electronic library objects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3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79512" y="0"/>
            <a:ext cx="8856984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Informations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179513" y="692696"/>
            <a:ext cx="2808312" cy="1944216"/>
            <a:chOff x="1588380" y="1952371"/>
            <a:chExt cx="3043197" cy="1873138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321496" y="2435168"/>
              <a:ext cx="1602432" cy="1038701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699792" y="1952371"/>
              <a:ext cx="901704" cy="39650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88380" y="2708920"/>
              <a:ext cx="679364" cy="32450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39952" y="2780928"/>
              <a:ext cx="491625" cy="36004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662184" y="3645024"/>
              <a:ext cx="901704" cy="18048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211960" y="548680"/>
            <a:ext cx="3315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o longer appropriate in a zero marginal cost society (Rifkin)</a:t>
            </a:r>
            <a:endParaRPr lang="en-US" sz="24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355976" y="1988840"/>
            <a:ext cx="3315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 protect publishers from creative destruction and thus hinders innovation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251520" y="3861048"/>
            <a:ext cx="8153400" cy="2880320"/>
            <a:chOff x="251520" y="3861048"/>
            <a:chExt cx="8153400" cy="2880320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51520" y="3861048"/>
              <a:ext cx="8153400" cy="199439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1">
                <a:lnSpc>
                  <a:spcPct val="130000"/>
                </a:lnSpc>
                <a:spcBef>
                  <a:spcPct val="50000"/>
                </a:spcBef>
              </a:pPr>
              <a:r>
                <a:rPr lang="de-DE" sz="2400" dirty="0" err="1" smtClean="0">
                  <a:latin typeface="+mn-lt"/>
                </a:rPr>
                <a:t>A</a:t>
              </a:r>
              <a:r>
                <a:rPr lang="de-DE" sz="2400" b="1" dirty="0" err="1" smtClean="0">
                  <a:latin typeface="+mn-lt"/>
                </a:rPr>
                <a:t>ttempts</a:t>
              </a:r>
              <a:r>
                <a:rPr lang="de-DE" sz="2400" b="1" dirty="0" smtClean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to</a:t>
              </a:r>
              <a:r>
                <a:rPr lang="de-DE" sz="2400" b="1" dirty="0">
                  <a:latin typeface="+mn-lt"/>
                </a:rPr>
                <a:t> soften </a:t>
              </a:r>
              <a:r>
                <a:rPr lang="de-DE" sz="2400" b="1" dirty="0" err="1">
                  <a:latin typeface="+mn-lt"/>
                </a:rPr>
                <a:t>the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harsher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aspects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of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creative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destruction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by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trying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to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preserve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jobs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or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protect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dirty="0" err="1">
                  <a:latin typeface="+mn-lt"/>
                </a:rPr>
                <a:t>industries</a:t>
              </a:r>
              <a:r>
                <a:rPr lang="de-DE" sz="2400" dirty="0">
                  <a:latin typeface="+mn-lt"/>
                </a:rPr>
                <a:t> </a:t>
              </a:r>
              <a:r>
                <a:rPr lang="de-DE" sz="2400" b="1" dirty="0">
                  <a:latin typeface="+mn-lt"/>
                </a:rPr>
                <a:t>will </a:t>
              </a:r>
              <a:r>
                <a:rPr lang="de-DE" sz="2400" b="1" dirty="0" err="1">
                  <a:latin typeface="+mn-lt"/>
                </a:rPr>
                <a:t>lead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to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stagnation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and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decline</a:t>
              </a:r>
              <a:r>
                <a:rPr lang="de-DE" sz="2400" b="1" dirty="0">
                  <a:latin typeface="+mn-lt"/>
                </a:rPr>
                <a:t>, </a:t>
              </a:r>
              <a:r>
                <a:rPr lang="de-DE" sz="2400" b="1" dirty="0" err="1">
                  <a:latin typeface="+mn-lt"/>
                </a:rPr>
                <a:t>short-circuiting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the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march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err="1">
                  <a:latin typeface="+mn-lt"/>
                </a:rPr>
                <a:t>of</a:t>
              </a:r>
              <a:r>
                <a:rPr lang="de-DE" sz="2400" b="1" dirty="0">
                  <a:latin typeface="+mn-lt"/>
                </a:rPr>
                <a:t> </a:t>
              </a:r>
              <a:r>
                <a:rPr lang="de-DE" sz="2400" b="1" dirty="0" smtClean="0">
                  <a:latin typeface="+mn-lt"/>
                </a:rPr>
                <a:t>innovative </a:t>
              </a:r>
              <a:r>
                <a:rPr lang="de-DE" sz="2400" b="1" dirty="0" err="1" smtClean="0">
                  <a:latin typeface="+mn-lt"/>
                </a:rPr>
                <a:t>progress</a:t>
              </a:r>
              <a:r>
                <a:rPr lang="de-DE" sz="2400" b="1" dirty="0">
                  <a:latin typeface="+mn-lt"/>
                </a:rPr>
                <a:t>. </a:t>
              </a:r>
              <a:endParaRPr lang="de-DE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95536" y="5939988"/>
              <a:ext cx="7992888" cy="36933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dirty="0"/>
                <a:t>W. Michael Cox </a:t>
              </a:r>
              <a:r>
                <a:rPr lang="de-DE" dirty="0" err="1"/>
                <a:t>and</a:t>
              </a:r>
              <a:r>
                <a:rPr lang="de-DE" dirty="0"/>
                <a:t> Richard </a:t>
              </a:r>
              <a:r>
                <a:rPr lang="de-DE" dirty="0" smtClean="0"/>
                <a:t>Alm: </a:t>
              </a:r>
              <a:r>
                <a:rPr lang="de-DE" b="1" dirty="0" smtClean="0">
                  <a:latin typeface="+mn-lt"/>
                </a:rPr>
                <a:t>Creative </a:t>
              </a:r>
              <a:r>
                <a:rPr lang="de-DE" b="1" dirty="0" err="1" smtClean="0">
                  <a:latin typeface="+mn-lt"/>
                </a:rPr>
                <a:t>Destruction</a:t>
              </a:r>
              <a:r>
                <a:rPr lang="de-DE" b="1" dirty="0" smtClean="0">
                  <a:latin typeface="+mn-lt"/>
                </a:rPr>
                <a:t> 2008</a:t>
              </a:r>
              <a:endParaRPr lang="de-DE" dirty="0">
                <a:latin typeface="+mn-lt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95536" y="6402814"/>
              <a:ext cx="7992888" cy="33855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600" dirty="0">
                  <a:latin typeface="+mn-lt"/>
                </a:rPr>
                <a:t>http://</a:t>
              </a:r>
              <a:r>
                <a:rPr lang="de-DE" sz="1600" dirty="0" err="1">
                  <a:latin typeface="+mn-lt"/>
                </a:rPr>
                <a:t>www.econlib.org</a:t>
              </a:r>
              <a:r>
                <a:rPr lang="de-DE" sz="1600" dirty="0">
                  <a:latin typeface="+mn-lt"/>
                </a:rPr>
                <a:t>/</a:t>
              </a:r>
              <a:r>
                <a:rPr lang="de-DE" sz="1600" dirty="0" err="1">
                  <a:latin typeface="+mn-lt"/>
                </a:rPr>
                <a:t>library</a:t>
              </a:r>
              <a:r>
                <a:rPr lang="de-DE" sz="1600" dirty="0">
                  <a:latin typeface="+mn-lt"/>
                </a:rPr>
                <a:t>/</a:t>
              </a:r>
              <a:r>
                <a:rPr lang="de-DE" sz="1600" dirty="0" err="1">
                  <a:latin typeface="+mn-lt"/>
                </a:rPr>
                <a:t>Enc</a:t>
              </a:r>
              <a:r>
                <a:rPr lang="de-DE" sz="1600" dirty="0">
                  <a:latin typeface="+mn-lt"/>
                </a:rPr>
                <a:t>/</a:t>
              </a:r>
              <a:r>
                <a:rPr lang="de-DE" sz="1600" dirty="0" err="1">
                  <a:latin typeface="+mn-lt"/>
                </a:rPr>
                <a:t>CreativeDestruction.html</a:t>
              </a:r>
              <a:endParaRPr lang="de-DE" sz="1600" dirty="0">
                <a:solidFill>
                  <a:srgbClr val="3E003E"/>
                </a:solidFill>
                <a:latin typeface="+mn-lt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35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ung 80"/>
          <p:cNvGrpSpPr/>
          <p:nvPr/>
        </p:nvGrpSpPr>
        <p:grpSpPr>
          <a:xfrm>
            <a:off x="344672" y="764704"/>
            <a:ext cx="3003192" cy="1944216"/>
            <a:chOff x="344672" y="692696"/>
            <a:chExt cx="3003192" cy="1944216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1216083" y="1193813"/>
              <a:ext cx="1478750" cy="1078115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565181" y="692696"/>
              <a:ext cx="832107" cy="41155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4672" y="1477953"/>
              <a:ext cx="626928" cy="33681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894184" y="1552693"/>
              <a:ext cx="453680" cy="37370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530476" y="2449578"/>
              <a:ext cx="832107" cy="18733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7" name="Textfeld 86"/>
          <p:cNvSpPr txBox="1"/>
          <p:nvPr/>
        </p:nvSpPr>
        <p:spPr>
          <a:xfrm>
            <a:off x="1763688" y="2780928"/>
            <a:ext cx="6811498" cy="2267287"/>
          </a:xfrm>
          <a:prstGeom prst="rect">
            <a:avLst/>
          </a:prstGeom>
          <a:solidFill>
            <a:srgbClr val="3E003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New moral </a:t>
            </a:r>
            <a:r>
              <a:rPr lang="en-US" sz="3200" dirty="0" err="1" smtClean="0">
                <a:solidFill>
                  <a:srgbClr val="FFFFFF"/>
                </a:solidFill>
                <a:latin typeface="+mn-lt"/>
              </a:rPr>
              <a:t>behaviour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 towards knowledge and information in electronic environments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rgbClr val="3E003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open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-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Commons-based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information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17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ung 80"/>
          <p:cNvGrpSpPr/>
          <p:nvPr/>
        </p:nvGrpSpPr>
        <p:grpSpPr>
          <a:xfrm>
            <a:off x="344672" y="764704"/>
            <a:ext cx="3003192" cy="1944216"/>
            <a:chOff x="344672" y="692696"/>
            <a:chExt cx="3003192" cy="1944216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1216083" y="1193813"/>
              <a:ext cx="1478750" cy="1078115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565181" y="692696"/>
              <a:ext cx="832107" cy="41155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4672" y="1477953"/>
              <a:ext cx="626928" cy="33681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894184" y="1552693"/>
              <a:ext cx="453680" cy="37370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530476" y="2449578"/>
              <a:ext cx="832107" cy="18733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719064" y="5877272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Open Innovation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55976" y="908720"/>
            <a:ext cx="2736304" cy="830997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c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hange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moral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behavior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131840" y="2420888"/>
            <a:ext cx="5760640" cy="323165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knowledge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sharing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c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ollaboration</a:t>
            </a:r>
            <a:endParaRPr lang="de-DE" sz="2400" b="1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participation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open/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free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access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development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rather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than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growth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endParaRPr lang="de-DE" sz="2400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sustainability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rgbClr val="3E003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open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-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Commons-based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information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61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ung 80"/>
          <p:cNvGrpSpPr/>
          <p:nvPr/>
        </p:nvGrpSpPr>
        <p:grpSpPr>
          <a:xfrm>
            <a:off x="344672" y="764704"/>
            <a:ext cx="3003192" cy="1944216"/>
            <a:chOff x="344672" y="692696"/>
            <a:chExt cx="3003192" cy="1944216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1216083" y="1193813"/>
              <a:ext cx="1478750" cy="1078115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565181" y="692696"/>
              <a:ext cx="832107" cy="41155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4672" y="1477953"/>
              <a:ext cx="626928" cy="33681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894184" y="1552693"/>
              <a:ext cx="453680" cy="37370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530476" y="2449578"/>
              <a:ext cx="832107" cy="18733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7" name="Textfeld 86"/>
          <p:cNvSpPr txBox="1"/>
          <p:nvPr/>
        </p:nvSpPr>
        <p:spPr>
          <a:xfrm>
            <a:off x="1331640" y="2780928"/>
            <a:ext cx="7243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More and more people claim that the </a:t>
            </a:r>
            <a:r>
              <a:rPr lang="en-US" sz="2400" b="1" dirty="0" smtClean="0">
                <a:latin typeface="+mn-lt"/>
              </a:rPr>
              <a:t>public should have the right to freely access and </a:t>
            </a:r>
            <a:r>
              <a:rPr lang="en-US" sz="2400" b="1" dirty="0" smtClean="0"/>
              <a:t>use </a:t>
            </a:r>
            <a:r>
              <a:rPr lang="en-US" sz="2400" b="1" dirty="0" smtClean="0">
                <a:latin typeface="+mn-lt"/>
              </a:rPr>
              <a:t>scientific work produced in public environments and supported by public money.</a:t>
            </a:r>
            <a:endParaRPr lang="de-DE" sz="2400" b="1" dirty="0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rgbClr val="3E003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open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-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Commons-based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FFFF"/>
                </a:solidFill>
                <a:latin typeface="+mn-lt"/>
              </a:rPr>
              <a:t>information</a:t>
            </a:r>
            <a:r>
              <a:rPr lang="de-DE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markets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ung 80"/>
          <p:cNvGrpSpPr/>
          <p:nvPr/>
        </p:nvGrpSpPr>
        <p:grpSpPr>
          <a:xfrm>
            <a:off x="344672" y="620688"/>
            <a:ext cx="3003192" cy="1944216"/>
            <a:chOff x="344672" y="692696"/>
            <a:chExt cx="3003192" cy="1944216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1216083" y="1193813"/>
              <a:ext cx="1478750" cy="1078115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565181" y="692696"/>
              <a:ext cx="832107" cy="41155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4672" y="1477953"/>
              <a:ext cx="626928" cy="33681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894184" y="1552693"/>
              <a:ext cx="453680" cy="37370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530476" y="2449578"/>
              <a:ext cx="832107" cy="18733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2987824" y="2636912"/>
            <a:ext cx="51845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latin typeface="+mn-lt"/>
              </a:rPr>
              <a:t>Is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sci</a:t>
            </a:r>
            <a:r>
              <a:rPr lang="de-DE" sz="2400" dirty="0" err="1">
                <a:latin typeface="+mn-lt"/>
              </a:rPr>
              <a:t>-hub.org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(</a:t>
            </a:r>
            <a:r>
              <a:rPr lang="de-DE" sz="2400" dirty="0"/>
              <a:t>Alexandra </a:t>
            </a:r>
            <a:r>
              <a:rPr lang="de-DE" sz="2400" dirty="0" err="1" smtClean="0"/>
              <a:t>Elbakyan</a:t>
            </a:r>
            <a:r>
              <a:rPr lang="de-DE" sz="2400" dirty="0" smtClean="0"/>
              <a:t>) </a:t>
            </a:r>
            <a:r>
              <a:rPr lang="de-DE" sz="2400" dirty="0" err="1" smtClean="0">
                <a:latin typeface="+mn-lt"/>
              </a:rPr>
              <a:t>with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more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than</a:t>
            </a:r>
            <a:r>
              <a:rPr lang="de-DE" sz="2400" dirty="0" smtClean="0">
                <a:latin typeface="+mn-lt"/>
              </a:rPr>
              <a:t> 48 </a:t>
            </a:r>
            <a:r>
              <a:rPr lang="de-DE" sz="2400" dirty="0" err="1" smtClean="0">
                <a:latin typeface="+mn-lt"/>
              </a:rPr>
              <a:t>mio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freely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available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scientific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articles</a:t>
            </a:r>
            <a:r>
              <a:rPr lang="de-DE" sz="2400" dirty="0" smtClean="0">
                <a:latin typeface="+mn-lt"/>
              </a:rPr>
              <a:t> a </a:t>
            </a:r>
            <a:r>
              <a:rPr lang="de-DE" sz="2400" dirty="0" err="1" smtClean="0">
                <a:latin typeface="+mn-lt"/>
              </a:rPr>
              <a:t>solution</a:t>
            </a:r>
            <a:r>
              <a:rPr lang="de-DE" sz="2400" dirty="0" smtClean="0">
                <a:latin typeface="+mn-lt"/>
              </a:rPr>
              <a:t>? </a:t>
            </a:r>
            <a:endParaRPr lang="de-DE" sz="2400" dirty="0"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44624"/>
            <a:ext cx="896448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use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(illegal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website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?) 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81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6-05-17 um 09.3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96241" cy="54726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07976" y="63177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twitter.com</a:t>
            </a:r>
            <a:r>
              <a:rPr lang="de-DE" dirty="0"/>
              <a:t>/</a:t>
            </a:r>
            <a:r>
              <a:rPr lang="de-DE" dirty="0" err="1"/>
              <a:t>costofknowledge</a:t>
            </a:r>
            <a:endParaRPr lang="de-DE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54" y="5512"/>
            <a:ext cx="896448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use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(illegal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website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?) 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91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Topics</a:t>
            </a:r>
            <a:endParaRPr lang="de-DE" sz="28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99592" y="7647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E003E"/>
                </a:solidFill>
                <a:latin typeface="+mn-lt"/>
              </a:rPr>
              <a:t>Creativity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99592" y="184482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E003E"/>
                </a:solidFill>
                <a:latin typeface="+mn-lt"/>
              </a:rPr>
              <a:t>Creative destruction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899592" y="1340768"/>
            <a:ext cx="66967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n-US" sz="2000" b="1" dirty="0" smtClean="0">
                <a:solidFill>
                  <a:srgbClr val="3E003E"/>
                </a:solidFill>
                <a:latin typeface="+mn-lt"/>
              </a:rPr>
              <a:t>Innovation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9592" y="238488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3E003E"/>
                </a:solidFill>
                <a:latin typeface="+mn-lt"/>
              </a:rPr>
              <a:t>Regulatory</a:t>
            </a:r>
            <a:r>
              <a:rPr lang="de-DE" sz="20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</a:rPr>
              <a:t>instances</a:t>
            </a:r>
            <a:r>
              <a:rPr lang="de-DE" sz="20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</a:rPr>
              <a:t>for</a:t>
            </a:r>
            <a:r>
              <a:rPr lang="de-DE" sz="20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</a:rPr>
              <a:t>knowledge</a:t>
            </a:r>
            <a:r>
              <a:rPr lang="de-DE" sz="20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</a:rPr>
              <a:t>and</a:t>
            </a:r>
            <a:r>
              <a:rPr lang="de-DE" sz="2000" b="1" dirty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information</a:t>
            </a:r>
            <a:endParaRPr lang="de-DE" sz="2000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99592" y="40050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Who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pays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?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9592" y="292494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Closed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and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open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information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markets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99592" y="34650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Commercial open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access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markets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99592" y="454512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A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future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for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closed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information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markets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99592" y="508518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E003E"/>
                </a:solidFill>
                <a:latin typeface="+mn-lt"/>
              </a:rPr>
              <a:t>Copyright still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</a:rPr>
              <a:t>needed</a:t>
            </a:r>
            <a:endParaRPr lang="en-US" sz="2000" b="1" dirty="0">
              <a:solidFill>
                <a:srgbClr val="3E00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01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 animBg="1"/>
      <p:bldP spid="12" grpId="0"/>
      <p:bldP spid="13" grpId="0"/>
      <p:bldP spid="14" grpId="0"/>
      <p:bldP spid="16" grpId="0"/>
      <p:bldP spid="18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165304"/>
            <a:ext cx="5472608" cy="72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251520" y="404664"/>
            <a:ext cx="6264696" cy="6273988"/>
            <a:chOff x="251520" y="404664"/>
            <a:chExt cx="6264696" cy="6273988"/>
          </a:xfrm>
        </p:grpSpPr>
        <p:sp>
          <p:nvSpPr>
            <p:cNvPr id="6" name="Textfeld 5"/>
            <p:cNvSpPr txBox="1"/>
            <p:nvPr/>
          </p:nvSpPr>
          <p:spPr>
            <a:xfrm>
              <a:off x="611560" y="6309320"/>
              <a:ext cx="4248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http://</a:t>
              </a:r>
              <a:r>
                <a:rPr lang="de-DE" dirty="0" err="1"/>
                <a:t>bit.ly</a:t>
              </a:r>
              <a:r>
                <a:rPr lang="de-DE" dirty="0"/>
                <a:t>/1YxR8OO</a:t>
              </a:r>
            </a:p>
          </p:txBody>
        </p:sp>
        <p:pic>
          <p:nvPicPr>
            <p:cNvPr id="2" name="Bild 1" descr="Bildschirmfoto 2016-05-17 um 09.36.2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04664"/>
              <a:ext cx="6264696" cy="5733950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6588224" y="548680"/>
            <a:ext cx="22322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making</a:t>
            </a:r>
            <a:r>
              <a:rPr lang="de-DE" dirty="0"/>
              <a:t> 48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journals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i="1" dirty="0"/>
              <a:t>Nature </a:t>
            </a:r>
            <a:r>
              <a:rPr lang="de-DE" i="1" dirty="0" err="1"/>
              <a:t>Genetics</a:t>
            </a:r>
            <a:r>
              <a:rPr lang="de-DE" i="1" dirty="0"/>
              <a:t>, Nature </a:t>
            </a:r>
            <a:r>
              <a:rPr lang="de-DE" i="1" dirty="0" err="1"/>
              <a:t>Medicine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Nature </a:t>
            </a:r>
            <a:r>
              <a:rPr lang="de-DE" i="1" dirty="0" err="1"/>
              <a:t>Physics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2636912"/>
            <a:ext cx="22322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PDFs will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viewable</a:t>
            </a:r>
            <a:r>
              <a:rPr lang="de-DE" dirty="0"/>
              <a:t> on a web </a:t>
            </a:r>
            <a:r>
              <a:rPr lang="de-DE" dirty="0" err="1"/>
              <a:t>browser</a:t>
            </a:r>
            <a:r>
              <a:rPr lang="de-DE" dirty="0"/>
              <a:t>,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annotatable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sz="2000" b="1" dirty="0" err="1"/>
              <a:t>copying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printing</a:t>
            </a:r>
            <a:r>
              <a:rPr lang="de-DE" sz="2000" b="1" dirty="0"/>
              <a:t> will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disabled</a:t>
            </a:r>
            <a:r>
              <a:rPr lang="de-DE" sz="2000" b="1" dirty="0"/>
              <a:t>. </a:t>
            </a:r>
            <a:r>
              <a:rPr lang="de-DE" dirty="0"/>
              <a:t>Share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repost</a:t>
            </a:r>
            <a:r>
              <a:rPr lang="de-DE" dirty="0"/>
              <a:t> links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dirty="0" err="1"/>
              <a:t>news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/>
              <a:t> in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(?)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03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037" y="44371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</a:t>
            </a:r>
            <a:r>
              <a:rPr lang="de-DE" dirty="0" err="1"/>
              <a:t>bit.ly</a:t>
            </a:r>
            <a:r>
              <a:rPr lang="de-DE" dirty="0"/>
              <a:t>/1YxR8OO</a:t>
            </a:r>
          </a:p>
        </p:txBody>
      </p:sp>
      <p:pic>
        <p:nvPicPr>
          <p:cNvPr id="2" name="Bild 1" descr="Bildschirmfoto 2016-05-17 um 09.3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91007" cy="37444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60032" y="476672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The PDFs will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viewable</a:t>
            </a:r>
            <a:r>
              <a:rPr lang="de-DE" sz="2000" dirty="0"/>
              <a:t> on a web </a:t>
            </a:r>
            <a:r>
              <a:rPr lang="de-DE" sz="2000" dirty="0" err="1"/>
              <a:t>browser</a:t>
            </a:r>
            <a:r>
              <a:rPr lang="de-DE" sz="2000" dirty="0"/>
              <a:t>, </a:t>
            </a:r>
            <a:r>
              <a:rPr lang="de-DE" sz="2000" dirty="0" smtClean="0"/>
              <a:t>...</a:t>
            </a:r>
            <a:r>
              <a:rPr lang="de-DE" sz="2000" b="1" dirty="0" err="1" smtClean="0"/>
              <a:t>copying</a:t>
            </a:r>
            <a:r>
              <a:rPr lang="de-DE" sz="2000" b="1" dirty="0" smtClean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printing</a:t>
            </a:r>
            <a:r>
              <a:rPr lang="de-DE" sz="2000" b="1" dirty="0"/>
              <a:t> will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disabled</a:t>
            </a:r>
            <a:r>
              <a:rPr lang="de-DE" sz="2000" b="1" dirty="0"/>
              <a:t>. </a:t>
            </a:r>
            <a:endParaRPr lang="de-DE" sz="20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755576" y="3715306"/>
            <a:ext cx="8388424" cy="3179370"/>
            <a:chOff x="755576" y="3715306"/>
            <a:chExt cx="8388424" cy="3179370"/>
          </a:xfrm>
        </p:grpSpPr>
        <p:sp>
          <p:nvSpPr>
            <p:cNvPr id="4" name="Textfeld 3"/>
            <p:cNvSpPr txBox="1"/>
            <p:nvPr/>
          </p:nvSpPr>
          <p:spPr>
            <a:xfrm>
              <a:off x="755576" y="6165304"/>
              <a:ext cx="5472608" cy="729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3" name="Bild 2" descr="Bildschirmfoto 2016-05-17 um 10.18.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3715306"/>
              <a:ext cx="5524500" cy="2082800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>
            <a:off x="2051720" y="57332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Stuart L Hart; Mark B </a:t>
            </a:r>
            <a:r>
              <a:rPr lang="de-DE" dirty="0" err="1" smtClean="0"/>
              <a:t>Milste</a:t>
            </a:r>
            <a:r>
              <a:rPr lang="de-DE" dirty="0"/>
              <a:t>: Global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Creative </a:t>
            </a:r>
            <a:r>
              <a:rPr lang="de-DE" dirty="0" err="1"/>
              <a:t>Destruction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Industries. </a:t>
            </a:r>
            <a:r>
              <a:rPr lang="de-DE" dirty="0"/>
              <a:t>Sloan Management </a:t>
            </a:r>
            <a:r>
              <a:rPr lang="de-DE" dirty="0" err="1"/>
              <a:t>Review</a:t>
            </a:r>
            <a:r>
              <a:rPr lang="de-DE" dirty="0" err="1" smtClean="0"/>
              <a:t>;Fall</a:t>
            </a:r>
            <a:r>
              <a:rPr lang="de-DE" dirty="0" smtClean="0"/>
              <a:t> </a:t>
            </a:r>
            <a:r>
              <a:rPr lang="de-DE" dirty="0"/>
              <a:t>1999; 41, </a:t>
            </a:r>
            <a:r>
              <a:rPr lang="de-DE" dirty="0" smtClean="0"/>
              <a:t>1 – http</a:t>
            </a:r>
            <a:r>
              <a:rPr lang="de-DE" dirty="0"/>
              <a:t>://</a:t>
            </a:r>
            <a:r>
              <a:rPr lang="de-DE" dirty="0" err="1"/>
              <a:t>bit.ly</a:t>
            </a:r>
            <a:r>
              <a:rPr lang="de-DE" dirty="0"/>
              <a:t>/1Tk78E4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Free (?) </a:t>
            </a:r>
            <a:r>
              <a:rPr lang="de-DE" sz="2400" b="1" dirty="0" err="1" smtClean="0">
                <a:solidFill>
                  <a:srgbClr val="FFFFFF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rgbClr val="FFFFFF"/>
                </a:solidFill>
                <a:latin typeface="+mn-lt"/>
              </a:rPr>
              <a:t> </a:t>
            </a:r>
            <a:endParaRPr lang="de-DE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28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feld 68"/>
          <p:cNvSpPr txBox="1"/>
          <p:nvPr/>
        </p:nvSpPr>
        <p:spPr>
          <a:xfrm>
            <a:off x="4211960" y="764704"/>
            <a:ext cx="4621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More and more authors </a:t>
            </a:r>
            <a:r>
              <a:rPr lang="en-US" sz="2400" dirty="0" smtClean="0">
                <a:latin typeface="+mn-lt"/>
              </a:rPr>
              <a:t>in science frustrated by publishers´ business models </a:t>
            </a:r>
            <a:r>
              <a:rPr lang="en-US" sz="2400" b="1" dirty="0" smtClean="0">
                <a:latin typeface="+mn-lt"/>
              </a:rPr>
              <a:t>choose open access</a:t>
            </a:r>
            <a:r>
              <a:rPr lang="en-US" sz="2400" dirty="0" smtClean="0">
                <a:latin typeface="+mn-lt"/>
              </a:rPr>
              <a:t> journals and </a:t>
            </a:r>
            <a:r>
              <a:rPr lang="en-US" sz="2400" i="1" dirty="0" smtClean="0">
                <a:latin typeface="+mn-lt"/>
              </a:rPr>
              <a:t>free licenses </a:t>
            </a:r>
            <a:br>
              <a:rPr lang="en-US" sz="2400" i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as the </a:t>
            </a:r>
            <a:r>
              <a:rPr lang="en-US" sz="2400" b="1" dirty="0" smtClean="0">
                <a:latin typeface="+mn-lt"/>
              </a:rPr>
              <a:t>primary</a:t>
            </a:r>
            <a:r>
              <a:rPr lang="en-US" sz="2400" dirty="0" smtClean="0">
                <a:latin typeface="+mn-lt"/>
              </a:rPr>
              <a:t> or at least </a:t>
            </a:r>
            <a:r>
              <a:rPr lang="en-US" sz="2400" b="1" dirty="0" smtClean="0">
                <a:latin typeface="+mn-lt"/>
              </a:rPr>
              <a:t>secondary</a:t>
            </a:r>
            <a:r>
              <a:rPr lang="en-US" sz="2400" dirty="0" smtClean="0">
                <a:latin typeface="+mn-lt"/>
              </a:rPr>
              <a:t> means of publication</a:t>
            </a:r>
            <a:endParaRPr lang="en-US" sz="2400" dirty="0">
              <a:latin typeface="+mn-lt"/>
            </a:endParaRPr>
          </a:p>
        </p:txBody>
      </p:sp>
      <p:grpSp>
        <p:nvGrpSpPr>
          <p:cNvPr id="71" name="Gruppieren 27"/>
          <p:cNvGrpSpPr/>
          <p:nvPr/>
        </p:nvGrpSpPr>
        <p:grpSpPr>
          <a:xfrm>
            <a:off x="3203848" y="3429000"/>
            <a:ext cx="2304256" cy="1911117"/>
            <a:chOff x="899592" y="4293096"/>
            <a:chExt cx="2880320" cy="1911117"/>
          </a:xfrm>
        </p:grpSpPr>
        <p:sp>
          <p:nvSpPr>
            <p:cNvPr id="72" name="Pfeil nach unten 71"/>
            <p:cNvSpPr/>
            <p:nvPr/>
          </p:nvSpPr>
          <p:spPr>
            <a:xfrm>
              <a:off x="2267744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99592" y="5373216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Open access gold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74" name="Gruppieren 28"/>
          <p:cNvGrpSpPr/>
          <p:nvPr/>
        </p:nvGrpSpPr>
        <p:grpSpPr>
          <a:xfrm>
            <a:off x="6617026" y="3429000"/>
            <a:ext cx="2131437" cy="1911117"/>
            <a:chOff x="4499992" y="4293096"/>
            <a:chExt cx="2664296" cy="1911117"/>
          </a:xfrm>
        </p:grpSpPr>
        <p:sp>
          <p:nvSpPr>
            <p:cNvPr id="75" name="Pfeil nach unten 74"/>
            <p:cNvSpPr/>
            <p:nvPr/>
          </p:nvSpPr>
          <p:spPr>
            <a:xfrm>
              <a:off x="5220072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499992" y="5373216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Open access green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81" name="Gruppierung 80"/>
          <p:cNvGrpSpPr/>
          <p:nvPr/>
        </p:nvGrpSpPr>
        <p:grpSpPr>
          <a:xfrm>
            <a:off x="344672" y="764704"/>
            <a:ext cx="3003192" cy="1944216"/>
            <a:chOff x="344672" y="692696"/>
            <a:chExt cx="3003192" cy="1944216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1216083" y="1193813"/>
              <a:ext cx="1478750" cy="1078115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knowledge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and</a:t>
              </a:r>
              <a:r>
                <a:rPr lang="de-D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de-DE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information</a:t>
              </a:r>
              <a:endPara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565181" y="692696"/>
              <a:ext cx="832107" cy="41155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Law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4672" y="1477953"/>
              <a:ext cx="626928" cy="33681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3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norms</a:t>
              </a:r>
              <a:endParaRPr lang="de-D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894184" y="1552693"/>
              <a:ext cx="453680" cy="373702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market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530476" y="2449578"/>
              <a:ext cx="832107" cy="187334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buFont typeface="Wingdings" charset="0"/>
                <a:buNone/>
              </a:pPr>
              <a:r>
                <a:rPr lang="de-DE" sz="2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de-DE" sz="2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ode</a:t>
              </a:r>
              <a:r>
                <a:rPr lang="de-DE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/ICT</a:t>
              </a:r>
              <a:endParaRPr lang="de-DE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Free open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de-DE" sz="2400" b="1" dirty="0" err="1">
                <a:solidFill>
                  <a:schemeClr val="bg1"/>
                </a:solidFill>
                <a:latin typeface="+mn-lt"/>
              </a:rPr>
              <a:t>Commons-based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+mn-lt"/>
              </a:rPr>
              <a:t>information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markets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36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tertitel 2"/>
          <p:cNvSpPr txBox="1">
            <a:spLocks/>
          </p:cNvSpPr>
          <p:nvPr/>
        </p:nvSpPr>
        <p:spPr bwMode="auto">
          <a:xfrm>
            <a:off x="0" y="764704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Open access as an alternative to traditional commercial publishing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3528" y="2564904"/>
            <a:ext cx="5400600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lain" startAt="7183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650572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(19.10.2011)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7449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745962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(31.1.2012)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9411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1099912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(1.6.2013)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9741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1,592,661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(26.3.2014) 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10,319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1,852,651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(18.3.2015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8813 Journals, </a:t>
            </a:r>
            <a:r>
              <a:rPr lang="fr-FR" b="1" dirty="0"/>
              <a:t>1,974,607</a:t>
            </a:r>
            <a:r>
              <a:rPr lang="fr-FR" dirty="0"/>
              <a:t> a</a:t>
            </a:r>
            <a:r>
              <a:rPr lang="fr-FR" dirty="0" smtClean="0"/>
              <a:t>rticles (12.5.2016) </a:t>
            </a:r>
            <a:br>
              <a:rPr lang="fr-FR" dirty="0" smtClean="0"/>
            </a:br>
            <a:r>
              <a:rPr lang="fr-FR" dirty="0" smtClean="0"/>
              <a:t>(129 countries)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211960" y="55172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but still only about 4 % of all commercially available articles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0112" y="2780928"/>
            <a:ext cx="3240360" cy="232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3100 Academic peer-reviewed books from 107 publishers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(09.06.2015) 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4649 </a:t>
            </a:r>
            <a:r>
              <a:rPr lang="de-DE" sz="2200" b="1" dirty="0" err="1" smtClean="0">
                <a:solidFill>
                  <a:srgbClr val="002060"/>
                </a:solidFill>
                <a:latin typeface="+mn-lt"/>
              </a:rPr>
              <a:t>books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from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 154 </a:t>
            </a:r>
            <a:r>
              <a:rPr lang="de-DE" sz="2200" b="1" dirty="0" err="1" smtClean="0">
                <a:solidFill>
                  <a:srgbClr val="002060"/>
                </a:solidFill>
                <a:latin typeface="+mn-lt"/>
              </a:rPr>
              <a:t>publishers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(12.5.2016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)</a:t>
            </a:r>
            <a:endParaRPr lang="de-DE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615608" y="2145050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DOAB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http://www.doabooks.org/doab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3568" y="214505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DOAJ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https://doaj.org/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39552" y="552942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approx 4 journals/day since 2011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0" y="1556792"/>
            <a:ext cx="7740352" cy="461665"/>
            <a:chOff x="0" y="1556792"/>
            <a:chExt cx="7740352" cy="461665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0" y="1556792"/>
              <a:ext cx="5832648" cy="4001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de-DE" sz="20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Open-Access-</a:t>
              </a:r>
              <a:r>
                <a:rPr lang="de-DE" sz="20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based</a:t>
              </a:r>
              <a:r>
                <a:rPr lang="de-DE" sz="20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0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information</a:t>
              </a:r>
              <a:r>
                <a:rPr lang="de-DE" sz="20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0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markets</a:t>
              </a:r>
              <a:endParaRPr lang="de-DE" sz="20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516216" y="1556792"/>
              <a:ext cx="1224136" cy="4616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rgbClr val="002060"/>
                  </a:solidFill>
                  <a:latin typeface="+mn-lt"/>
                </a:rPr>
                <a:t>golden</a:t>
              </a:r>
              <a:endParaRPr lang="de-DE" sz="24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35" name="Pfeil nach rechts 34"/>
          <p:cNvSpPr/>
          <p:nvPr/>
        </p:nvSpPr>
        <p:spPr>
          <a:xfrm flipV="1">
            <a:off x="4932040" y="4221088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flipV="1">
            <a:off x="4932040" y="3068960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46166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Free open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access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markets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de-DE" sz="2400" b="1" dirty="0" err="1">
                <a:solidFill>
                  <a:schemeClr val="bg1"/>
                </a:solidFill>
                <a:latin typeface="+mn-lt"/>
              </a:rPr>
              <a:t>Commons-based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+mn-lt"/>
              </a:rPr>
              <a:t>information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markets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12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842" y="15007"/>
            <a:ext cx="9144000" cy="461665"/>
          </a:xfrm>
          <a:prstGeom prst="rect">
            <a:avLst/>
          </a:prstGeom>
          <a:solidFill>
            <a:srgbClr val="17375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31640" y="550421"/>
            <a:ext cx="6248400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More and more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publishers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(in particularly the four dominating ones)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accept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the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OA-paradigm and see their future in OA publishing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4437112"/>
            <a:ext cx="280831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Users,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NGOs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science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23928" y="4437112"/>
            <a:ext cx="1980728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Research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funding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32240" y="4509120"/>
            <a:ext cx="1679469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Political commit-ment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64550" y="3140968"/>
            <a:ext cx="153929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6016" y="3140968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Moral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behavior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63888" y="2350621"/>
            <a:ext cx="1872208" cy="646331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enforced by</a:t>
            </a:r>
            <a:endParaRPr lang="de-DE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12360" y="764704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Elsevier</a:t>
            </a:r>
          </a:p>
          <a:p>
            <a:r>
              <a:rPr lang="en-US" dirty="0" smtClean="0">
                <a:latin typeface="+mn-lt"/>
              </a:rPr>
              <a:t>Wiley</a:t>
            </a:r>
          </a:p>
          <a:p>
            <a:r>
              <a:rPr lang="en-US" dirty="0" smtClean="0">
                <a:latin typeface="+mn-lt"/>
              </a:rPr>
              <a:t>Thompson</a:t>
            </a:r>
          </a:p>
          <a:p>
            <a:r>
              <a:rPr lang="en-US" dirty="0" smtClean="0">
                <a:latin typeface="+mn-lt"/>
              </a:rPr>
              <a:t>Springer</a:t>
            </a:r>
            <a:endParaRPr lang="en-US" dirty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1556792"/>
            <a:ext cx="1296144" cy="1037729"/>
            <a:chOff x="179512" y="1556792"/>
            <a:chExt cx="1440160" cy="1037729"/>
          </a:xfrm>
        </p:grpSpPr>
        <p:sp>
          <p:nvSpPr>
            <p:cNvPr id="14" name="Textfeld 13"/>
            <p:cNvSpPr txBox="1"/>
            <p:nvPr/>
          </p:nvSpPr>
          <p:spPr>
            <a:xfrm>
              <a:off x="179512" y="1556792"/>
              <a:ext cx="144016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golden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79512" y="2132856"/>
              <a:ext cx="144016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green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364088" y="692696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1520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green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79512" y="2996952"/>
            <a:ext cx="8568952" cy="3528392"/>
            <a:chOff x="179512" y="2996952"/>
            <a:chExt cx="8568952" cy="3528392"/>
          </a:xfrm>
        </p:grpSpPr>
        <p:sp>
          <p:nvSpPr>
            <p:cNvPr id="20" name="Textfeld 19"/>
            <p:cNvSpPr txBox="1"/>
            <p:nvPr/>
          </p:nvSpPr>
          <p:spPr>
            <a:xfrm>
              <a:off x="395536" y="2996952"/>
              <a:ext cx="58326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+mn-lt"/>
                </a:rPr>
                <a:t>About 80 % of all published articles could be open access available (OA green) – mostly with an embargo time between 6 and 8 months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79512" y="6063679"/>
              <a:ext cx="856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M. </a:t>
              </a:r>
              <a:r>
                <a:rPr lang="en-US" sz="1200" dirty="0" err="1" smtClean="0">
                  <a:latin typeface="+mn-lt"/>
                </a:rPr>
                <a:t>Laakso</a:t>
              </a:r>
              <a:r>
                <a:rPr lang="en-US" sz="1200" dirty="0" smtClean="0">
                  <a:latin typeface="+mn-lt"/>
                </a:rPr>
                <a:t>:, M.: Green open access policies of scholarly journal publishers: a study of what, when, and where self-archiving is allowed. </a:t>
              </a:r>
              <a:r>
                <a:rPr lang="en-US" sz="1200" dirty="0" err="1" smtClean="0">
                  <a:latin typeface="+mn-lt"/>
                </a:rPr>
                <a:t>Scientometrics</a:t>
              </a:r>
              <a:r>
                <a:rPr lang="en-US" sz="1200" dirty="0" smtClean="0">
                  <a:latin typeface="+mn-lt"/>
                </a:rPr>
                <a:t> 2014. In press. http://dx.doi.org/10.1007/s11192-013-1205-3. 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971600" y="155679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Publishers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increasingly agree to open access green</a:t>
            </a:r>
            <a:r>
              <a:rPr lang="en-US" sz="2000" dirty="0" smtClean="0">
                <a:latin typeface="+mn-lt"/>
              </a:rPr>
              <a:t>/self archiving</a:t>
            </a:r>
            <a:endParaRPr lang="en-US" sz="20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6216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Sherpa/Romeo </a:t>
            </a:r>
            <a:r>
              <a:rPr lang="en-US" dirty="0" smtClean="0">
                <a:latin typeface="+mn-lt"/>
              </a:rPr>
              <a:t>http://www.sherpa.ac.uk/romeo/</a:t>
            </a:r>
            <a:endParaRPr lang="en-US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444208" y="33569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in reality probably less than 30 %</a:t>
            </a:r>
            <a:endParaRPr lang="en-US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15816" y="4581128"/>
            <a:ext cx="590465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This will change with the right to a second open publication (added to  copyright law) and even more when it will be mandated.</a:t>
            </a:r>
            <a:endParaRPr lang="en-US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17375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62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2627784" y="591071"/>
            <a:ext cx="122413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2060"/>
                </a:solidFill>
              </a:rPr>
              <a:t>gold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Authors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683568" y="1340768"/>
            <a:ext cx="7302690" cy="4896544"/>
            <a:chOff x="683568" y="1340768"/>
            <a:chExt cx="7302690" cy="4896544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340768"/>
              <a:ext cx="6762787" cy="350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4797152"/>
              <a:ext cx="658261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5364088" y="692696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842" y="-27384"/>
            <a:ext cx="9144000" cy="461665"/>
          </a:xfrm>
          <a:prstGeom prst="rect">
            <a:avLst/>
          </a:prstGeom>
          <a:solidFill>
            <a:srgbClr val="17375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947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548680"/>
            <a:ext cx="316835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Public foundations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80112" y="1167135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391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899592" y="2996952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					</a:t>
            </a:r>
            <a:r>
              <a:rPr lang="de-DE" dirty="0" smtClean="0">
                <a:latin typeface="+mn-lt"/>
              </a:rPr>
              <a:t>The law states:</a:t>
            </a:r>
            <a:endParaRPr lang="en-US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u="sng" dirty="0" smtClean="0">
                <a:latin typeface="+mn-lt"/>
                <a:hlinkClick r:id="rId3"/>
              </a:rPr>
              <a:t>NIH Public Access Policy</a:t>
            </a:r>
            <a:r>
              <a:rPr lang="en-US" sz="1600" dirty="0" smtClean="0">
                <a:latin typeface="+mn-lt"/>
              </a:rPr>
              <a:t> ensures that the public has access to the published results of NIH funded research. It </a:t>
            </a:r>
            <a:r>
              <a:rPr lang="en-US" sz="1600" b="1" dirty="0" smtClean="0">
                <a:latin typeface="+mn-lt"/>
              </a:rPr>
              <a:t>requires</a:t>
            </a:r>
            <a:r>
              <a:rPr lang="en-US" sz="1600" dirty="0" smtClean="0">
                <a:latin typeface="+mn-lt"/>
              </a:rPr>
              <a:t> scientists to submit final peer-reviewed journal manuscripts that arise from NIH funds to the digital archive </a:t>
            </a:r>
            <a:r>
              <a:rPr lang="en-US" sz="1600" dirty="0" smtClean="0">
                <a:latin typeface="+mn-lt"/>
                <a:hlinkClick r:id="rId4"/>
              </a:rPr>
              <a:t>PubMed Central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upon acceptance for publication</a:t>
            </a:r>
            <a:r>
              <a:rPr lang="en-US" sz="1600" dirty="0" smtClean="0">
                <a:latin typeface="+mn-lt"/>
              </a:rPr>
              <a:t>.  To help advance science and improve human health, the Policy requires that these papers are accessible to the public on PubMed Central no later than 12 months after publication.</a:t>
            </a:r>
          </a:p>
          <a:p>
            <a:endParaRPr lang="en-US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The NIH Public Access Policy applies to all peer-reviewed articles that arise, in whole or in part, from direct costs </a:t>
            </a:r>
            <a:r>
              <a:rPr lang="en-US" sz="1400" baseline="30000" dirty="0" smtClean="0">
                <a:latin typeface="+mn-lt"/>
                <a:hlinkClick r:id="rId5"/>
              </a:rPr>
              <a:t>1</a:t>
            </a:r>
            <a:r>
              <a:rPr lang="en-US" sz="1400" dirty="0" smtClean="0">
                <a:latin typeface="+mn-lt"/>
              </a:rPr>
              <a:t> funded by NIH, or from NIH staff, that are accepted for publication on or after April 7, 2008.  			http://publicaccess.nih.gov/policy.htm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9912" y="620688"/>
            <a:ext cx="12241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NIH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16488" y="5570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2400" y="125016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2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95536" y="1571308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528" y="995244"/>
            <a:ext cx="316835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Private foundations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580112" y="1211268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27584" y="308347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Wellcome Trust </a:t>
            </a:r>
            <a:r>
              <a:rPr lang="en-US" sz="2400" dirty="0" smtClean="0">
                <a:latin typeface="+mn-lt"/>
              </a:rPr>
              <a:t>policy tightening (June 2012)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introducing sanctions for non-compliance and a move to CC-BY licenses</a:t>
            </a:r>
            <a:endParaRPr lang="en-US" sz="2400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76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5364088" y="620688"/>
            <a:ext cx="3779912" cy="5688632"/>
            <a:chOff x="5364088" y="620688"/>
            <a:chExt cx="3779912" cy="5688632"/>
          </a:xfrm>
        </p:grpSpPr>
        <p:sp>
          <p:nvSpPr>
            <p:cNvPr id="11" name="Rechteck 10"/>
            <p:cNvSpPr/>
            <p:nvPr/>
          </p:nvSpPr>
          <p:spPr>
            <a:xfrm>
              <a:off x="5364088" y="620688"/>
              <a:ext cx="3779912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latin typeface="+mn-lt"/>
                </a:rPr>
                <a:t>Finch Report </a:t>
              </a:r>
              <a:r>
                <a:rPr lang="en-US" sz="2200" dirty="0" smtClean="0">
                  <a:solidFill>
                    <a:srgbClr val="002060"/>
                  </a:solidFill>
                  <a:latin typeface="+mn-lt"/>
                </a:rPr>
                <a:t>of the Working Group on Expanding Access to Published Research Findings – the Finch Group</a:t>
              </a:r>
              <a:br>
                <a:rPr lang="en-US" sz="2200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en-US" sz="2200" dirty="0" smtClean="0">
                  <a:solidFill>
                    <a:srgbClr val="002060"/>
                  </a:solidFill>
                  <a:latin typeface="+mn-lt"/>
                  <a:hlinkClick r:id="rId2"/>
                </a:rPr>
                <a:t>http://www.researchinfonet.org/publish/finch/</a:t>
              </a:r>
              <a:endParaRPr lang="en-US" sz="2200" dirty="0" smtClean="0">
                <a:solidFill>
                  <a:srgbClr val="002060"/>
                </a:solidFill>
                <a:latin typeface="+mn-lt"/>
              </a:endParaRPr>
            </a:p>
            <a:p>
              <a:endParaRPr lang="de-DE" sz="2200" dirty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en-US" sz="22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+mn-lt"/>
                </a:rPr>
                <a:t>“Accessibility, sustainability, excellence: how to expand access to research publications” </a:t>
              </a:r>
              <a:endParaRPr lang="en-US" sz="2400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endParaRPr lang="en-US" sz="2200" b="1" dirty="0" smtClean="0">
                <a:solidFill>
                  <a:srgbClr val="002060"/>
                </a:solidFill>
                <a:latin typeface="+mn-lt"/>
              </a:endParaRPr>
            </a:p>
            <a:p>
              <a:endParaRPr lang="en-US" sz="2200" dirty="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1308" y="4775896"/>
              <a:ext cx="1912379" cy="15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2555776" y="548680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2060"/>
                </a:solidFill>
              </a:rPr>
              <a:t>gold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9512" y="620688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Government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55776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2060"/>
                </a:solidFill>
              </a:rPr>
              <a:t>green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764704"/>
            <a:ext cx="86409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UK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3528" y="2852936"/>
            <a:ext cx="475252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Policies on open access to scientific research results should apply to all research that 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receives public funds.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550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Questions</a:t>
            </a:r>
            <a:endParaRPr lang="de-DE" sz="28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7647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.Is there a crisis in commercial information markets?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5536" y="207885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Will commercial publisher accept and even apply open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5536" y="258203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Are public institutions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wiliing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to finance commercial open access publishing?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33929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What are the consequences for libraries when open access becomes the default publishing model?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395536" y="1267889"/>
            <a:ext cx="669674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n-US" b="1" dirty="0" smtClean="0">
                <a:solidFill>
                  <a:srgbClr val="002060"/>
                </a:solidFill>
                <a:latin typeface="+mn-lt"/>
              </a:rPr>
              <a:t>2.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Open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ublishing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ompetitive or even substitutable to commercial publishing?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b="1" dirty="0">
                <a:solidFill>
                  <a:srgbClr val="00206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there still a need for copyright regulation when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access becomes the default publishing model?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5536" y="420395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002060"/>
                </a:solidFill>
                <a:latin typeface="+mn-lt"/>
              </a:rPr>
              <a:t>6.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Will o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pen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 foster creativity in science?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536" y="47071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002060"/>
                </a:solidFill>
                <a:latin typeface="+mn-lt"/>
              </a:rPr>
              <a:t>7.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Will open access foster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innovation in economy?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95536" y="521032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8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there a need for a change in copyright policy?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0" grpId="0"/>
      <p:bldP spid="30" grpId="0" animBg="1"/>
      <p:bldP spid="17" grpId="0"/>
      <p:bldP spid="23" grpId="0"/>
      <p:bldP spid="33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 txBox="1">
            <a:spLocks/>
          </p:cNvSpPr>
          <p:nvPr/>
        </p:nvSpPr>
        <p:spPr>
          <a:xfrm>
            <a:off x="8486204" y="6988373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987824" y="1340768"/>
            <a:ext cx="2880320" cy="194421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Who pays?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82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0" y="116632"/>
            <a:ext cx="8892480" cy="64807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Public pays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open access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521700" y="7276405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98776" y="119675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(article-processing charge) paid by the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authors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respectively by their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institutions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98776" y="211452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payed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by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foundations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or by grants/sponsorships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8776" y="2959123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payed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by a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library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for its scientists or by  a flat-rate contract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98776" y="4815818"/>
            <a:ext cx="6265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nation-wide (flat-rate) – 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contractual agreements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359024" y="1124744"/>
            <a:ext cx="2160240" cy="404664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Public pays</a:t>
            </a:r>
            <a:endParaRPr lang="de-DE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98776" y="5321865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SCOAP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-model – a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network of domain-specific institution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s (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High-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Energy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Physics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698776" y="6166465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etc. etc.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98776" y="3803724"/>
            <a:ext cx="3961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library/research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budgets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98776" y="4309771"/>
            <a:ext cx="3961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research institutions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53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/>
      <p:bldP spid="16" grpId="0"/>
      <p:bldP spid="18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 txBox="1">
            <a:spLocks/>
          </p:cNvSpPr>
          <p:nvPr/>
        </p:nvSpPr>
        <p:spPr>
          <a:xfrm>
            <a:off x="8486204" y="6988373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55776" y="119675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Is it reasonable and/or is it in line with market principles when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commercial publishing organizations  are subsidized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by public institutions?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323528" y="1268760"/>
            <a:ext cx="2160240" cy="404664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Public pays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3648" y="350100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Would it be more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reasonable (efficient?) when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publicly financed organizations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(such as libraries together with research institutions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)  build an open access publishing infrastructure by themselves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 bwMode="auto">
          <a:xfrm>
            <a:off x="0" y="116632"/>
            <a:ext cx="8892480" cy="64807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Public pays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open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access –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reasoable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56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539552" y="105273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Science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make</a:t>
            </a:r>
            <a:r>
              <a:rPr lang="de-DE" sz="2200" dirty="0" smtClean="0"/>
              <a:t> </a:t>
            </a:r>
            <a:r>
              <a:rPr lang="de-DE" sz="2200" dirty="0" err="1" smtClean="0"/>
              <a:t>its</a:t>
            </a:r>
            <a:r>
              <a:rPr lang="de-DE" sz="2200" dirty="0" smtClean="0"/>
              <a:t> </a:t>
            </a:r>
            <a:r>
              <a:rPr lang="de-DE" sz="2200" dirty="0" err="1" smtClean="0"/>
              <a:t>products</a:t>
            </a:r>
            <a:r>
              <a:rPr lang="de-DE" sz="2200" dirty="0" smtClean="0"/>
              <a:t> </a:t>
            </a:r>
            <a:r>
              <a:rPr lang="de-DE" sz="2200" dirty="0" err="1" smtClean="0"/>
              <a:t>publicly</a:t>
            </a:r>
            <a:r>
              <a:rPr lang="de-DE" sz="2200" dirty="0" smtClean="0"/>
              <a:t> </a:t>
            </a:r>
            <a:r>
              <a:rPr lang="de-DE" sz="2200" dirty="0" err="1" smtClean="0"/>
              <a:t>available</a:t>
            </a:r>
            <a:r>
              <a:rPr lang="de-DE" sz="2200" dirty="0" smtClean="0"/>
              <a:t>  </a:t>
            </a:r>
            <a:r>
              <a:rPr lang="de-DE" sz="2200" b="1" dirty="0" smtClean="0"/>
              <a:t>from </a:t>
            </a:r>
            <a:r>
              <a:rPr lang="de-DE" sz="2200" b="1" dirty="0" err="1" smtClean="0"/>
              <a:t>its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own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resources</a:t>
            </a:r>
            <a:r>
              <a:rPr lang="de-DE" sz="2200" b="1" dirty="0" smtClean="0"/>
              <a:t> </a:t>
            </a:r>
            <a:r>
              <a:rPr lang="de-DE" sz="2200" dirty="0" smtClean="0"/>
              <a:t>	</a:t>
            </a:r>
            <a:endParaRPr lang="de-DE" sz="2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971600" y="1916832"/>
            <a:ext cx="194421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dirty="0" smtClean="0"/>
              <a:t>Editors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2410202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dirty="0" smtClean="0"/>
              <a:t>Editorial </a:t>
            </a:r>
            <a:r>
              <a:rPr lang="de-DE" sz="2200" dirty="0" smtClean="0"/>
              <a:t>Boards</a:t>
            </a:r>
            <a:endParaRPr lang="de-DE" sz="2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2902411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dirty="0" err="1" smtClean="0"/>
              <a:t>Authors</a:t>
            </a:r>
            <a:r>
              <a:rPr lang="de-DE" sz="2200" dirty="0" smtClean="0"/>
              <a:t> </a:t>
            </a:r>
            <a:r>
              <a:rPr lang="de-DE" sz="2200" dirty="0" err="1" smtClean="0"/>
              <a:t>transfer</a:t>
            </a:r>
            <a:r>
              <a:rPr lang="de-DE" sz="2200" dirty="0" smtClean="0"/>
              <a:t> </a:t>
            </a:r>
            <a:r>
              <a:rPr lang="de-DE" sz="2200" dirty="0" err="1" smtClean="0"/>
              <a:t>their</a:t>
            </a:r>
            <a:r>
              <a:rPr lang="de-DE" sz="2200" dirty="0" smtClean="0"/>
              <a:t> </a:t>
            </a:r>
            <a:r>
              <a:rPr lang="de-DE" sz="2200" b="1" dirty="0" err="1" smtClean="0"/>
              <a:t>results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into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communicable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documents</a:t>
            </a:r>
            <a:r>
              <a:rPr lang="de-DE" sz="2200" b="1" dirty="0" smtClean="0"/>
              <a:t>, </a:t>
            </a:r>
            <a:r>
              <a:rPr lang="de-DE" sz="2200" b="1" dirty="0" err="1" smtClean="0"/>
              <a:t>anyway</a:t>
            </a:r>
            <a:endParaRPr lang="de-DE" sz="2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373317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dirty="0" smtClean="0"/>
              <a:t>Quality </a:t>
            </a:r>
            <a:r>
              <a:rPr lang="de-DE" sz="2200" dirty="0" err="1" smtClean="0"/>
              <a:t>control</a:t>
            </a:r>
            <a:r>
              <a:rPr lang="de-DE" sz="2200" dirty="0" smtClean="0"/>
              <a:t> </a:t>
            </a:r>
            <a:r>
              <a:rPr lang="de-DE" sz="2200" b="1" dirty="0" err="1" smtClean="0"/>
              <a:t>by</a:t>
            </a:r>
            <a:r>
              <a:rPr lang="de-DE" sz="2200" b="1" dirty="0" smtClean="0"/>
              <a:t> </a:t>
            </a:r>
            <a:r>
              <a:rPr lang="de-DE" sz="2200" b="1" dirty="0" smtClean="0"/>
              <a:t>scholars </a:t>
            </a:r>
            <a:r>
              <a:rPr lang="de-DE" sz="2200" b="1" dirty="0" err="1" smtClean="0"/>
              <a:t>themselves</a:t>
            </a:r>
            <a:r>
              <a:rPr lang="de-DE" sz="2200" b="1" dirty="0" smtClean="0"/>
              <a:t> (</a:t>
            </a:r>
            <a:r>
              <a:rPr lang="de-DE" sz="2200" b="1" dirty="0" err="1" smtClean="0"/>
              <a:t>peer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reviewing</a:t>
            </a:r>
            <a:r>
              <a:rPr lang="de-DE" sz="2200" b="1" dirty="0" smtClean="0"/>
              <a:t>) </a:t>
            </a:r>
            <a:endParaRPr lang="de-DE" sz="2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4563937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b="1" dirty="0" smtClean="0"/>
              <a:t>Distribution/</a:t>
            </a:r>
            <a:r>
              <a:rPr lang="de-DE" sz="2200" b="1" dirty="0" err="1" smtClean="0"/>
              <a:t>making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documents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publicly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available</a:t>
            </a:r>
            <a:r>
              <a:rPr lang="de-DE" sz="2200" b="1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done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b="1" dirty="0" smtClean="0"/>
              <a:t>science</a:t>
            </a:r>
            <a:r>
              <a:rPr lang="de-DE" sz="2200" dirty="0" smtClean="0"/>
              <a:t> </a:t>
            </a:r>
            <a:r>
              <a:rPr lang="de-DE" sz="2200" dirty="0" err="1" smtClean="0"/>
              <a:t>itself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/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support</a:t>
            </a:r>
            <a:r>
              <a:rPr lang="de-DE" sz="2200" dirty="0" smtClean="0"/>
              <a:t> of </a:t>
            </a:r>
            <a:r>
              <a:rPr lang="de-DE" sz="2200" b="1" dirty="0" err="1" smtClean="0"/>
              <a:t>intermediary</a:t>
            </a:r>
            <a:r>
              <a:rPr lang="de-DE" sz="2200" dirty="0" smtClean="0"/>
              <a:t> </a:t>
            </a:r>
            <a:r>
              <a:rPr lang="de-DE" sz="2200" dirty="0" err="1" smtClean="0"/>
              <a:t>institutions</a:t>
            </a:r>
            <a:r>
              <a:rPr lang="de-DE" sz="2200" dirty="0" smtClean="0"/>
              <a:t> such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b="1" dirty="0" err="1" smtClean="0"/>
              <a:t>libraries</a:t>
            </a:r>
            <a:endParaRPr lang="de-DE" sz="2200" b="1" dirty="0"/>
          </a:p>
        </p:txBody>
      </p:sp>
      <p:sp>
        <p:nvSpPr>
          <p:cNvPr id="13" name="Untertitel 2"/>
          <p:cNvSpPr txBox="1">
            <a:spLocks/>
          </p:cNvSpPr>
          <p:nvPr/>
        </p:nvSpPr>
        <p:spPr bwMode="auto">
          <a:xfrm>
            <a:off x="0" y="116632"/>
            <a:ext cx="8892480" cy="648072"/>
          </a:xfrm>
          <a:prstGeom prst="rect">
            <a:avLst/>
          </a:prstGeom>
          <a:solidFill>
            <a:srgbClr val="3E003E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Public pays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open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access –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reasoable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71600" y="57332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de-DE" sz="2200" b="1" dirty="0" smtClean="0"/>
              <a:t>Powerful </a:t>
            </a:r>
            <a:r>
              <a:rPr lang="de-DE" sz="2200" b="1" dirty="0" err="1" smtClean="0"/>
              <a:t>search</a:t>
            </a:r>
            <a:r>
              <a:rPr lang="de-DE" sz="2200" b="1" dirty="0" smtClean="0"/>
              <a:t> </a:t>
            </a:r>
            <a:r>
              <a:rPr lang="de-DE" sz="2200" dirty="0" err="1" smtClean="0"/>
              <a:t>engines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b="1" dirty="0" err="1" smtClean="0"/>
              <a:t>provide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access</a:t>
            </a:r>
            <a:r>
              <a:rPr lang="de-DE" sz="2200" b="1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distributed</a:t>
            </a:r>
            <a:r>
              <a:rPr lang="de-DE" sz="2200" dirty="0" smtClean="0"/>
              <a:t> </a:t>
            </a:r>
            <a:r>
              <a:rPr lang="de-DE" sz="2200" dirty="0" err="1" smtClean="0"/>
              <a:t>resources</a:t>
            </a:r>
            <a:r>
              <a:rPr lang="de-DE" sz="2200" dirty="0" smtClean="0"/>
              <a:t> 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85720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  <p:bldP spid="10" grpId="0"/>
      <p:bldP spid="11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187624" y="1225689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sz="2000" dirty="0" smtClean="0">
                <a:latin typeface="+mn-lt"/>
              </a:rPr>
              <a:t>																																																																																																																															</a:t>
            </a:r>
            <a:endParaRPr lang="en-US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116632"/>
            <a:ext cx="792088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61950" indent="-361950"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Is there a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future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for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commercial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 publishing in science?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076056" y="1040778"/>
            <a:ext cx="3456384" cy="1812158"/>
            <a:chOff x="5076056" y="1011161"/>
            <a:chExt cx="3456384" cy="1812158"/>
          </a:xfrm>
        </p:grpSpPr>
        <p:sp>
          <p:nvSpPr>
            <p:cNvPr id="14" name="Rechteck 13"/>
            <p:cNvSpPr/>
            <p:nvPr/>
          </p:nvSpPr>
          <p:spPr>
            <a:xfrm>
              <a:off x="5076056" y="1556792"/>
              <a:ext cx="3456384" cy="1266527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de-DE" sz="2200" b="1" dirty="0" smtClean="0">
                  <a:solidFill>
                    <a:schemeClr val="bg1"/>
                  </a:solidFill>
                  <a:cs typeface="Arial" pitchFamily="34" charset="0"/>
                </a:rPr>
                <a:t>open </a:t>
              </a:r>
              <a:r>
                <a:rPr lang="de-DE" sz="2200" b="1" dirty="0" err="1" smtClean="0">
                  <a:solidFill>
                    <a:schemeClr val="bg1"/>
                  </a:solidFill>
                  <a:cs typeface="Arial" pitchFamily="34" charset="0"/>
                </a:rPr>
                <a:t>access</a:t>
              </a:r>
              <a:r>
                <a:rPr lang="de-DE" sz="2200" b="1" dirty="0" smtClean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de-DE" sz="2200" b="1" dirty="0" err="1" smtClean="0">
                  <a:solidFill>
                    <a:schemeClr val="bg1"/>
                  </a:solidFill>
                  <a:cs typeface="Arial" pitchFamily="34" charset="0"/>
                </a:rPr>
                <a:t>gratuit</a:t>
              </a:r>
              <a:r>
                <a:rPr lang="de-DE" sz="2200" b="1" dirty="0" smtClean="0">
                  <a:solidFill>
                    <a:schemeClr val="bg1"/>
                  </a:solidFill>
                  <a:cs typeface="Arial" pitchFamily="34" charset="0"/>
                </a:rPr>
                <a:t> et </a:t>
              </a:r>
              <a:r>
                <a:rPr lang="de-DE" sz="2200" b="1" dirty="0" err="1" smtClean="0">
                  <a:solidFill>
                    <a:schemeClr val="bg1"/>
                  </a:solidFill>
                  <a:cs typeface="Arial" pitchFamily="34" charset="0"/>
                </a:rPr>
                <a:t>libre</a:t>
              </a:r>
              <a:r>
                <a:rPr lang="de-DE" sz="2200" b="1" dirty="0" smtClean="0">
                  <a:solidFill>
                    <a:schemeClr val="bg1"/>
                  </a:solidFill>
                  <a:cs typeface="Arial" pitchFamily="34" charset="0"/>
                </a:rPr>
                <a:t>) </a:t>
              </a:r>
              <a:r>
                <a:rPr lang="de-DE" sz="2200" b="1" dirty="0" err="1" smtClean="0">
                  <a:solidFill>
                    <a:schemeClr val="bg1"/>
                  </a:solidFill>
                  <a:cs typeface="Arial" pitchFamily="34" charset="0"/>
                </a:rPr>
                <a:t>to</a:t>
              </a:r>
              <a:r>
                <a:rPr lang="de-DE" sz="2200" b="1" dirty="0" smtClean="0">
                  <a:solidFill>
                    <a:schemeClr val="bg1"/>
                  </a:solidFill>
                  <a:cs typeface="Arial" pitchFamily="34" charset="0"/>
                </a:rPr>
                <a:t> information </a:t>
              </a:r>
              <a:r>
                <a:rPr lang="de-DE" sz="2200" b="1" dirty="0" err="1" smtClean="0">
                  <a:solidFill>
                    <a:schemeClr val="bg1"/>
                  </a:solidFill>
                  <a:cs typeface="Arial" pitchFamily="34" charset="0"/>
                </a:rPr>
                <a:t>objects</a:t>
              </a:r>
              <a:endParaRPr lang="de-DE" sz="2200" b="1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Nach oben gebogener Pfeil 16"/>
            <p:cNvSpPr/>
            <p:nvPr/>
          </p:nvSpPr>
          <p:spPr bwMode="auto">
            <a:xfrm flipV="1">
              <a:off x="5940152" y="1011161"/>
              <a:ext cx="532048" cy="473623"/>
            </a:xfrm>
            <a:prstGeom prst="bentUpArrow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18" name="Rectangle 1067"/>
          <p:cNvSpPr>
            <a:spLocks noChangeArrowheads="1"/>
          </p:cNvSpPr>
          <p:nvPr/>
        </p:nvSpPr>
        <p:spPr bwMode="auto">
          <a:xfrm>
            <a:off x="35496" y="3948873"/>
            <a:ext cx="3672408" cy="286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multimedia presentation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hypertextification, dossiers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summaries, translations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retrieval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text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and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mining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tools</a:t>
            </a:r>
            <a:endParaRPr lang="de-DE" sz="2000" b="1" dirty="0" smtClean="0">
              <a:solidFill>
                <a:srgbClr val="002060"/>
              </a:solidFill>
              <a:latin typeface="+mn-lt"/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innovative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reviewing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models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personal und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institutional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background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information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etc. etc.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971600" y="1082353"/>
            <a:ext cx="3086525" cy="1658218"/>
            <a:chOff x="971600" y="1052736"/>
            <a:chExt cx="3086525" cy="1658218"/>
          </a:xfrm>
        </p:grpSpPr>
        <p:sp>
          <p:nvSpPr>
            <p:cNvPr id="20" name="Nach oben gebogener Pfeil 19"/>
            <p:cNvSpPr/>
            <p:nvPr/>
          </p:nvSpPr>
          <p:spPr bwMode="auto">
            <a:xfrm rot="10800000">
              <a:off x="2195736" y="1052736"/>
              <a:ext cx="609600" cy="457200"/>
            </a:xfrm>
            <a:prstGeom prst="bentUpArrow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71600" y="1602958"/>
              <a:ext cx="3086525" cy="1107996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de-DE" sz="22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Licence for applying using rights to new products</a:t>
              </a:r>
              <a:endParaRPr lang="de-DE" sz="22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23528" y="2780928"/>
            <a:ext cx="2800225" cy="1089737"/>
            <a:chOff x="323528" y="2780928"/>
            <a:chExt cx="2800225" cy="1089737"/>
          </a:xfrm>
        </p:grpSpPr>
        <p:sp>
          <p:nvSpPr>
            <p:cNvPr id="23" name="Textfeld 22"/>
            <p:cNvSpPr txBox="1">
              <a:spLocks noChangeArrowheads="1"/>
            </p:cNvSpPr>
            <p:nvPr/>
          </p:nvSpPr>
          <p:spPr bwMode="auto">
            <a:xfrm>
              <a:off x="323528" y="3171746"/>
              <a:ext cx="2800225" cy="6989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Business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models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für value-added products</a:t>
              </a: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4" name="Pfeil nach unten 23"/>
            <p:cNvSpPr/>
            <p:nvPr/>
          </p:nvSpPr>
          <p:spPr>
            <a:xfrm>
              <a:off x="1475656" y="2780928"/>
              <a:ext cx="157349" cy="332098"/>
            </a:xfrm>
            <a:prstGeom prst="downArrow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feld 22"/>
          <p:cNvSpPr txBox="1">
            <a:spLocks noChangeArrowheads="1"/>
          </p:cNvSpPr>
          <p:nvPr/>
        </p:nvSpPr>
        <p:spPr bwMode="auto">
          <a:xfrm>
            <a:off x="3923928" y="4005064"/>
            <a:ext cx="1728192" cy="2053136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Commercial</a:t>
            </a:r>
            <a:r>
              <a:rPr lang="de-DE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right to a </a:t>
            </a:r>
            <a:r>
              <a:rPr lang="de-DE" sz="2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secondary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exploitation of information objects</a:t>
            </a:r>
            <a:endParaRPr lang="de-DE" sz="22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6" name="Gruppieren 35"/>
          <p:cNvGrpSpPr/>
          <p:nvPr/>
        </p:nvGrpSpPr>
        <p:grpSpPr>
          <a:xfrm>
            <a:off x="6120172" y="5215783"/>
            <a:ext cx="2628292" cy="1149576"/>
            <a:chOff x="6120172" y="5066832"/>
            <a:chExt cx="2628292" cy="1149576"/>
          </a:xfrm>
        </p:grpSpPr>
        <p:sp>
          <p:nvSpPr>
            <p:cNvPr id="27" name="Textfeld 22"/>
            <p:cNvSpPr txBox="1">
              <a:spLocks noChangeArrowheads="1"/>
            </p:cNvSpPr>
            <p:nvPr/>
          </p:nvSpPr>
          <p:spPr bwMode="auto">
            <a:xfrm>
              <a:off x="6120172" y="5178934"/>
              <a:ext cx="2628292" cy="103747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legally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protected by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free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licences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(cf. CC-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BY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)</a:t>
              </a: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7161448" y="5066832"/>
              <a:ext cx="0" cy="380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34"/>
          <p:cNvGrpSpPr/>
          <p:nvPr/>
        </p:nvGrpSpPr>
        <p:grpSpPr>
          <a:xfrm>
            <a:off x="5982446" y="3926261"/>
            <a:ext cx="2910034" cy="1349106"/>
            <a:chOff x="5982446" y="3912441"/>
            <a:chExt cx="2910034" cy="1349106"/>
          </a:xfrm>
        </p:grpSpPr>
        <p:cxnSp>
          <p:nvCxnSpPr>
            <p:cNvPr id="30" name="Gerade Verbindung 29"/>
            <p:cNvCxnSpPr/>
            <p:nvPr/>
          </p:nvCxnSpPr>
          <p:spPr>
            <a:xfrm>
              <a:off x="7161448" y="3912441"/>
              <a:ext cx="0" cy="380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22"/>
            <p:cNvSpPr txBox="1">
              <a:spLocks noChangeArrowheads="1"/>
            </p:cNvSpPr>
            <p:nvPr/>
          </p:nvSpPr>
          <p:spPr bwMode="auto">
            <a:xfrm>
              <a:off x="5982446" y="4224073"/>
              <a:ext cx="2910034" cy="103747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modified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and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developed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 in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collaborative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working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environments</a:t>
              </a: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" name="Gruppieren 33"/>
          <p:cNvGrpSpPr/>
          <p:nvPr/>
        </p:nvGrpSpPr>
        <p:grpSpPr>
          <a:xfrm>
            <a:off x="6012160" y="2852936"/>
            <a:ext cx="2340260" cy="1129626"/>
            <a:chOff x="6012160" y="3043881"/>
            <a:chExt cx="2340260" cy="1129626"/>
          </a:xfrm>
        </p:grpSpPr>
        <p:cxnSp>
          <p:nvCxnSpPr>
            <p:cNvPr id="33" name="Gerade Verbindung 32"/>
            <p:cNvCxnSpPr/>
            <p:nvPr/>
          </p:nvCxnSpPr>
          <p:spPr>
            <a:xfrm>
              <a:off x="7161448" y="3043881"/>
              <a:ext cx="0" cy="380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22"/>
            <p:cNvSpPr txBox="1">
              <a:spLocks noChangeArrowheads="1"/>
            </p:cNvSpPr>
            <p:nvPr/>
          </p:nvSpPr>
          <p:spPr bwMode="auto">
            <a:xfrm>
              <a:off x="6012160" y="3136033"/>
              <a:ext cx="2340260" cy="103747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realized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by authors in </a:t>
              </a:r>
              <a:r>
                <a:rPr lang="de-DE" sz="2200" b="1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education</a:t>
              </a: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and science</a:t>
              </a: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725795"/>
            <a:ext cx="304800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e-DE" sz="2200" b="1" dirty="0" err="1" smtClean="0">
                <a:solidFill>
                  <a:srgbClr val="002060"/>
                </a:solidFill>
                <a:latin typeface="+mn-lt"/>
              </a:rPr>
              <a:t>information</a:t>
            </a:r>
            <a:r>
              <a:rPr lang="de-DE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002060"/>
                </a:solidFill>
                <a:latin typeface="+mn-lt"/>
              </a:rPr>
              <a:t>markets</a:t>
            </a:r>
            <a:endParaRPr lang="de-DE" sz="22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3347865" y="2810178"/>
            <a:ext cx="2592288" cy="1060487"/>
            <a:chOff x="3347865" y="2810178"/>
            <a:chExt cx="2592288" cy="1060487"/>
          </a:xfrm>
        </p:grpSpPr>
        <p:sp>
          <p:nvSpPr>
            <p:cNvPr id="38" name="Pfeil nach unten 37"/>
            <p:cNvSpPr/>
            <p:nvPr/>
          </p:nvSpPr>
          <p:spPr>
            <a:xfrm>
              <a:off x="3851920" y="2810178"/>
              <a:ext cx="195836" cy="329977"/>
            </a:xfrm>
            <a:prstGeom prst="downArrow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>
                <a:solidFill>
                  <a:srgbClr val="002060"/>
                </a:solidFill>
              </a:endParaRPr>
            </a:p>
          </p:txBody>
        </p:sp>
        <p:sp>
          <p:nvSpPr>
            <p:cNvPr id="39" name="Textfeld 22"/>
            <p:cNvSpPr txBox="1">
              <a:spLocks noChangeArrowheads="1"/>
            </p:cNvSpPr>
            <p:nvPr/>
          </p:nvSpPr>
          <p:spPr bwMode="auto">
            <a:xfrm>
              <a:off x="3347865" y="3171746"/>
              <a:ext cx="2592288" cy="6989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2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Simple publishing model</a:t>
              </a:r>
              <a:endParaRPr lang="de-DE" sz="2200" b="1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707904" y="5877272"/>
            <a:ext cx="252028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latin typeface="+mn-lt"/>
              </a:rPr>
              <a:t>reversing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OA </a:t>
            </a:r>
            <a:r>
              <a:rPr lang="de-DE" sz="2000" dirty="0" err="1" smtClean="0">
                <a:latin typeface="+mn-lt"/>
              </a:rPr>
              <a:t>green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501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 build="allAtOnce"/>
      <p:bldP spid="25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 txBox="1">
            <a:spLocks/>
          </p:cNvSpPr>
          <p:nvPr/>
        </p:nvSpPr>
        <p:spPr>
          <a:xfrm>
            <a:off x="8486204" y="6988373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051720" y="1340768"/>
            <a:ext cx="5256584" cy="316835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Is there still a need for copyright regulation in science and education?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8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5877272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136341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When  everything will be published in the open access paradigm</a:t>
            </a:r>
            <a:endParaRPr lang="en-US" sz="24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3528" y="2731567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yes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72000" y="2731567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no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1520" y="3379639"/>
            <a:ext cx="2376264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protection of moral rights</a:t>
            </a:r>
            <a:endParaRPr lang="en-US" sz="2200" b="1" dirty="0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9512" y="4171727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right to decide when and how to publish</a:t>
            </a:r>
            <a:endParaRPr lang="en-US" sz="2200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7504" y="4963815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attribution of authorship</a:t>
            </a:r>
            <a:endParaRPr lang="en-US" sz="22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5496" y="5683895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of works´ authenticity</a:t>
            </a:r>
            <a:endParaRPr lang="en-US" sz="2200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20072" y="3739679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no need for exploitation rights</a:t>
            </a:r>
            <a:endParaRPr lang="en-US" sz="2200" dirty="0"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220072" y="4603775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no need for contractual licensing agreements</a:t>
            </a:r>
            <a:endParaRPr lang="en-US" sz="22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79912" y="546787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But </a:t>
            </a:r>
            <a:r>
              <a:rPr lang="en-US" sz="2400" dirty="0" smtClean="0">
                <a:latin typeface="+mn-lt"/>
              </a:rPr>
              <a:t>is it momentarily a </a:t>
            </a:r>
            <a:r>
              <a:rPr lang="en-US" sz="2400" dirty="0" smtClean="0">
                <a:latin typeface="+mn-lt"/>
              </a:rPr>
              <a:t>realistic </a:t>
            </a:r>
            <a:r>
              <a:rPr lang="en-US" sz="2400" dirty="0" smtClean="0">
                <a:latin typeface="+mn-lt"/>
              </a:rPr>
              <a:t>perspective?</a:t>
            </a:r>
            <a:endParaRPr lang="en-US" sz="24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63680" y="2165955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With comprehensive community open access</a:t>
            </a:r>
            <a:endParaRPr lang="en-US" sz="2200" dirty="0">
              <a:latin typeface="+mn-lt"/>
            </a:endParaRPr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52322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Is there still a need for copyright related to science and education?</a:t>
            </a:r>
          </a:p>
        </p:txBody>
      </p:sp>
    </p:spTree>
    <p:extLst>
      <p:ext uri="{BB962C8B-B14F-4D97-AF65-F5344CB8AC3E}">
        <p14:creationId xmlns:p14="http://schemas.microsoft.com/office/powerpoint/2010/main" val="1141513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/>
      <p:bldP spid="35" grpId="0"/>
      <p:bldP spid="36" grpId="0"/>
      <p:bldP spid="37" grpId="0"/>
      <p:bldP spid="38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6093296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23528" y="1988840"/>
            <a:ext cx="2376264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and exceptions for published works from the pre-OA-era (still about 90%)</a:t>
            </a:r>
            <a:endParaRPr lang="en-US" sz="22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28184" y="1988840"/>
            <a:ext cx="252028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and exceptions for special products in the </a:t>
            </a:r>
            <a:r>
              <a:rPr lang="en-US" sz="2200" b="1" dirty="0" smtClean="0">
                <a:latin typeface="+mn-lt"/>
              </a:rPr>
              <a:t>close access paradigm</a:t>
            </a:r>
            <a:endParaRPr lang="en-US" sz="22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83868" y="1988840"/>
            <a:ext cx="2376264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of new commercially produced value-added services</a:t>
            </a:r>
            <a:endParaRPr lang="en-US" sz="2200" dirty="0">
              <a:latin typeface="+mn-lt"/>
            </a:endParaRPr>
          </a:p>
        </p:txBody>
      </p:sp>
      <p:sp>
        <p:nvSpPr>
          <p:cNvPr id="23" name="Rectangle 1067"/>
          <p:cNvSpPr>
            <a:spLocks noChangeArrowheads="1"/>
          </p:cNvSpPr>
          <p:nvPr/>
        </p:nvSpPr>
        <p:spPr bwMode="auto">
          <a:xfrm>
            <a:off x="2843808" y="3569088"/>
            <a:ext cx="3312368" cy="3172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multimedia presentation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hypertextification, dossiers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summaries, translations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retrieval and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mining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innovative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reviewing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models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personal und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institutional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background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information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etc. etc.</a:t>
            </a:r>
          </a:p>
        </p:txBody>
      </p:sp>
      <p:grpSp>
        <p:nvGrpSpPr>
          <p:cNvPr id="2" name="Gruppieren 28"/>
          <p:cNvGrpSpPr/>
          <p:nvPr/>
        </p:nvGrpSpPr>
        <p:grpSpPr>
          <a:xfrm>
            <a:off x="3635896" y="908720"/>
            <a:ext cx="5040560" cy="769441"/>
            <a:chOff x="3635896" y="2132856"/>
            <a:chExt cx="5040560" cy="769441"/>
          </a:xfrm>
        </p:grpSpPr>
        <p:sp>
          <p:nvSpPr>
            <p:cNvPr id="27" name="Textfeld 26"/>
            <p:cNvSpPr txBox="1"/>
            <p:nvPr/>
          </p:nvSpPr>
          <p:spPr>
            <a:xfrm>
              <a:off x="3635896" y="2276872"/>
              <a:ext cx="1512168" cy="43088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+mn-lt"/>
                </a:rPr>
                <a:t>yes</a:t>
              </a:r>
              <a:endParaRPr lang="en-US" sz="2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36096" y="2132856"/>
              <a:ext cx="3240360" cy="769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n-lt"/>
                </a:rPr>
                <a:t>in addition to the protection of moral rights</a:t>
              </a:r>
              <a:endParaRPr lang="en-US" sz="2200" dirty="0">
                <a:latin typeface="+mn-lt"/>
              </a:endParaRPr>
            </a:p>
          </p:txBody>
        </p:sp>
      </p:grpSp>
      <p:sp>
        <p:nvSpPr>
          <p:cNvPr id="14" name="Pfeil nach links 13"/>
          <p:cNvSpPr/>
          <p:nvPr/>
        </p:nvSpPr>
        <p:spPr>
          <a:xfrm>
            <a:off x="5796136" y="2780928"/>
            <a:ext cx="360040" cy="36004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300192" y="4246056"/>
            <a:ext cx="2520280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 </a:t>
            </a:r>
            <a:r>
              <a:rPr lang="en-US" sz="2200" dirty="0" smtClean="0">
                <a:latin typeface="+mn-lt"/>
              </a:rPr>
              <a:t>future market-oriented model for commercial publishing independent from public subsidy?</a:t>
            </a:r>
            <a:endParaRPr lang="en-US" sz="2200" dirty="0">
              <a:latin typeface="+mn-lt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52322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Is there still a need for copyright related to science and education?</a:t>
            </a:r>
          </a:p>
        </p:txBody>
      </p:sp>
    </p:spTree>
    <p:extLst>
      <p:ext uri="{BB962C8B-B14F-4D97-AF65-F5344CB8AC3E}">
        <p14:creationId xmlns:p14="http://schemas.microsoft.com/office/powerpoint/2010/main" val="2500547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build="p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Questions</a:t>
            </a:r>
            <a:r>
              <a:rPr lang="de-DE" sz="2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800" b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Answers</a:t>
            </a:r>
            <a:endParaRPr lang="de-DE" sz="28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7647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.Is there a crisis in commercial information markets?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5536" y="207885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Will commercial publisher accept and even apply open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5536" y="258203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Are public institutions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wiliing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to finance commercial open access publishing?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Should they?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33929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What are the consequences for libraries when open access becomes the default publishing model?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395536" y="1267889"/>
            <a:ext cx="669674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n-US" b="1" dirty="0" smtClean="0">
                <a:solidFill>
                  <a:srgbClr val="002060"/>
                </a:solidFill>
                <a:latin typeface="+mn-lt"/>
              </a:rPr>
              <a:t>2.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Open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ublishing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ompetitive or even substitutable to commercial publishing?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b="1" dirty="0">
                <a:solidFill>
                  <a:srgbClr val="00206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there still a need for copyright regulation when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access becomes the default publishing model?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5536" y="420395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002060"/>
                </a:solidFill>
                <a:latin typeface="+mn-lt"/>
              </a:rPr>
              <a:t>6.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Will o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pen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ccess foster creativity in science?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536" y="47071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002060"/>
                </a:solidFill>
                <a:latin typeface="+mn-lt"/>
              </a:rPr>
              <a:t>7.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Will open access foster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innovation in economy?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95536" y="521032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b="1" dirty="0">
                <a:solidFill>
                  <a:srgbClr val="002060"/>
                </a:solidFill>
                <a:latin typeface="+mn-lt"/>
              </a:rPr>
              <a:t>8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there a need for a change in copyright policy?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24328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4328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24328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24328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72400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??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812360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??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24328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24328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524328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24328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ja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96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0" grpId="0"/>
      <p:bldP spid="30" grpId="0" animBg="1"/>
      <p:bldP spid="17" grpId="0"/>
      <p:bldP spid="23" grpId="0"/>
      <p:bldP spid="33" grpId="0"/>
      <p:bldP spid="36" grpId="0"/>
      <p:bldP spid="12" grpId="0"/>
      <p:bldP spid="13" grpId="0"/>
      <p:bldP spid="14" grpId="0"/>
      <p:bldP spid="16" grpId="0"/>
      <p:bldP spid="18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547664" y="242088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Thank you very much for your attention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endParaRPr lang="en-US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time for discussion (?)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756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1979712" y="2276872"/>
            <a:ext cx="4752528" cy="769441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endParaRPr lang="de-DE" sz="4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9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6-05-17 um 14.5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" y="0"/>
            <a:ext cx="9120378" cy="6858000"/>
          </a:xfrm>
          <a:prstGeom prst="rect">
            <a:avLst/>
          </a:prstGeom>
        </p:spPr>
      </p:pic>
      <p:sp>
        <p:nvSpPr>
          <p:cNvPr id="10" name="Pfeil nach links 9">
            <a:hlinkClick r:id="" action="ppaction://hlinkshowjump?jump=firstslide"/>
          </p:cNvPr>
          <p:cNvSpPr/>
          <p:nvPr/>
        </p:nvSpPr>
        <p:spPr>
          <a:xfrm>
            <a:off x="7884368" y="5733256"/>
            <a:ext cx="792088" cy="43204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179512" y="17327"/>
            <a:ext cx="8712968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Copyright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592" y="1340768"/>
            <a:ext cx="756084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rgbClr val="10253F"/>
                </a:solidFill>
                <a:latin typeface="+mn-lt"/>
              </a:rPr>
              <a:t>Intellectual</a:t>
            </a:r>
            <a:r>
              <a:rPr lang="de-DE" sz="2800" b="1" dirty="0">
                <a:solidFill>
                  <a:srgbClr val="10253F"/>
                </a:solidFill>
                <a:latin typeface="+mn-lt"/>
              </a:rPr>
              <a:t> Property </a:t>
            </a:r>
            <a:r>
              <a:rPr lang="de-DE" sz="2800" b="1" dirty="0" err="1">
                <a:solidFill>
                  <a:srgbClr val="10253F"/>
                </a:solidFill>
                <a:latin typeface="+mn-lt"/>
              </a:rPr>
              <a:t>Clause</a:t>
            </a:r>
            <a:endParaRPr lang="de-DE" sz="2800" b="1" dirty="0">
              <a:solidFill>
                <a:srgbClr val="10253F"/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rgbClr val="10253F"/>
                </a:solidFill>
                <a:latin typeface="+mn-lt"/>
                <a:hlinkClick r:id="rId2"/>
              </a:rPr>
              <a:t>Article I, Section 8, Clause 8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,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of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the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United States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Constitution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grants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Congress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the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power </a:t>
            </a:r>
            <a:endParaRPr lang="de-DE" sz="2800" dirty="0" smtClean="0">
              <a:solidFill>
                <a:srgbClr val="10253F"/>
              </a:solidFill>
              <a:latin typeface="+mn-lt"/>
            </a:endParaRPr>
          </a:p>
          <a:p>
            <a:pPr algn="ctr"/>
            <a:endParaRPr lang="de-DE" sz="2800" dirty="0">
              <a:solidFill>
                <a:srgbClr val="10253F"/>
              </a:solidFill>
              <a:latin typeface="+mn-lt"/>
            </a:endParaRPr>
          </a:p>
          <a:p>
            <a:pPr algn="ctr"/>
            <a:r>
              <a:rPr lang="de-DE" sz="2800" dirty="0" smtClean="0">
                <a:solidFill>
                  <a:srgbClr val="10253F"/>
                </a:solidFill>
                <a:latin typeface="+mn-lt"/>
              </a:rPr>
              <a:t>"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To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promote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the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progress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of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science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and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useful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arts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,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by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securing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for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limited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times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to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authors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and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inventors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the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exclusive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right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to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their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respective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writings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and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10253F"/>
                </a:solidFill>
                <a:latin typeface="+mn-lt"/>
              </a:rPr>
              <a:t>discoveries</a:t>
            </a:r>
            <a:r>
              <a:rPr lang="de-DE" sz="2800" dirty="0">
                <a:solidFill>
                  <a:srgbClr val="10253F"/>
                </a:solidFill>
                <a:latin typeface="+mn-lt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5254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179512" y="188640"/>
            <a:ext cx="8712968" cy="46166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–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scientific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creativity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3" name="Bild 2" descr="Bildschirmfoto 2016-05-17 um 15.0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72808" cy="1447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3608" y="83671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+mn-lt"/>
              </a:rPr>
              <a:t>h</a:t>
            </a:r>
            <a:r>
              <a:rPr lang="de-DE" sz="2400" b="1" dirty="0" err="1" smtClean="0">
                <a:latin typeface="+mn-lt"/>
              </a:rPr>
              <a:t>ighly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depends</a:t>
            </a:r>
            <a:r>
              <a:rPr lang="de-DE" sz="2400" b="1" dirty="0" smtClean="0">
                <a:latin typeface="+mn-lt"/>
              </a:rPr>
              <a:t> on </a:t>
            </a:r>
            <a:r>
              <a:rPr lang="de-DE" sz="2400" b="1" dirty="0" err="1" smtClean="0">
                <a:latin typeface="+mn-lt"/>
              </a:rPr>
              <a:t>access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to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and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use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of</a:t>
            </a:r>
            <a:r>
              <a:rPr lang="de-DE" sz="2400" b="1" dirty="0" smtClean="0">
                <a:latin typeface="+mn-lt"/>
              </a:rPr>
              <a:t>  </a:t>
            </a:r>
            <a:r>
              <a:rPr lang="de-DE" sz="2400" b="1" dirty="0" err="1" smtClean="0">
                <a:latin typeface="+mn-lt"/>
              </a:rPr>
              <a:t>published</a:t>
            </a:r>
            <a:r>
              <a:rPr lang="de-DE" sz="2400" b="1" dirty="0" smtClean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knowledge</a:t>
            </a:r>
            <a:endParaRPr lang="de-DE" sz="2400" b="1" dirty="0">
              <a:latin typeface="+mn-lt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683568" y="3068960"/>
            <a:ext cx="7776864" cy="4019674"/>
            <a:chOff x="683568" y="3068960"/>
            <a:chExt cx="7776864" cy="4019674"/>
          </a:xfrm>
        </p:grpSpPr>
        <p:sp>
          <p:nvSpPr>
            <p:cNvPr id="6" name="Textfeld 5"/>
            <p:cNvSpPr txBox="1"/>
            <p:nvPr/>
          </p:nvSpPr>
          <p:spPr>
            <a:xfrm>
              <a:off x="827584" y="3068960"/>
              <a:ext cx="7056784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+mn-lt"/>
                </a:rPr>
                <a:t>1) </a:t>
              </a:r>
              <a:r>
                <a:rPr lang="de-DE" dirty="0" smtClean="0">
                  <a:latin typeface="+mn-lt"/>
                </a:rPr>
                <a:t>Motivation </a:t>
              </a:r>
              <a:r>
                <a:rPr lang="de-DE" dirty="0" err="1" smtClean="0">
                  <a:latin typeface="+mn-lt"/>
                </a:rPr>
                <a:t>for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scientific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research</a:t>
              </a:r>
              <a:r>
                <a:rPr lang="de-DE" dirty="0">
                  <a:latin typeface="+mn-lt"/>
                </a:rPr>
                <a:t>. </a:t>
              </a:r>
              <a:endParaRPr lang="de-DE" dirty="0">
                <a:latin typeface="+mn-lt"/>
              </a:endParaRPr>
            </a:p>
            <a:p>
              <a:r>
                <a:rPr lang="de-DE" dirty="0">
                  <a:latin typeface="+mn-lt"/>
                </a:rPr>
                <a:t>2) </a:t>
              </a:r>
              <a:r>
                <a:rPr lang="de-DE" dirty="0" err="1">
                  <a:latin typeface="+mn-lt"/>
                </a:rPr>
                <a:t>Ability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to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correctly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formulate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research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problems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within</a:t>
              </a:r>
              <a:r>
                <a:rPr lang="de-DE" dirty="0">
                  <a:latin typeface="+mn-lt"/>
                </a:rPr>
                <a:t> a </a:t>
              </a:r>
              <a:r>
                <a:rPr lang="de-DE" dirty="0" err="1" smtClean="0">
                  <a:latin typeface="+mn-lt"/>
                </a:rPr>
                <a:t>body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of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knowledge</a:t>
              </a:r>
              <a:endParaRPr lang="de-DE" dirty="0" smtClean="0">
                <a:latin typeface="+mn-lt"/>
              </a:endParaRPr>
            </a:p>
            <a:p>
              <a:r>
                <a:rPr lang="de-DE" dirty="0">
                  <a:latin typeface="+mn-lt"/>
                </a:rPr>
                <a:t>3) </a:t>
              </a:r>
              <a:r>
                <a:rPr lang="de-DE" dirty="0" err="1">
                  <a:latin typeface="+mn-lt"/>
                </a:rPr>
                <a:t>Ability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to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create</a:t>
              </a:r>
              <a:r>
                <a:rPr lang="de-DE" dirty="0">
                  <a:latin typeface="+mn-lt"/>
                </a:rPr>
                <a:t> a </a:t>
              </a:r>
              <a:r>
                <a:rPr lang="de-DE" sz="2000" b="1" dirty="0" err="1" smtClean="0">
                  <a:latin typeface="+mn-lt"/>
                </a:rPr>
                <a:t>comprehensive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>
                  <a:latin typeface="+mn-lt"/>
                </a:rPr>
                <a:t>s</a:t>
              </a:r>
              <a:r>
                <a:rPr lang="de-DE" sz="2000" b="1" dirty="0" err="1" smtClean="0">
                  <a:latin typeface="+mn-lt"/>
                </a:rPr>
                <a:t>earch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>
                  <a:latin typeface="+mn-lt"/>
                </a:rPr>
                <a:t>space</a:t>
              </a:r>
              <a:r>
                <a:rPr lang="de-DE" sz="2000" b="1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for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the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solution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of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>
                  <a:latin typeface="+mn-lt"/>
                </a:rPr>
                <a:t>a </a:t>
              </a:r>
              <a:r>
                <a:rPr lang="de-DE" dirty="0" err="1">
                  <a:latin typeface="+mn-lt"/>
                </a:rPr>
                <a:t>scientific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problem</a:t>
              </a:r>
              <a:r>
                <a:rPr lang="de-DE" dirty="0">
                  <a:latin typeface="+mn-lt"/>
                </a:rPr>
                <a:t>. </a:t>
              </a:r>
              <a:endParaRPr lang="de-DE" dirty="0">
                <a:latin typeface="+mn-lt"/>
              </a:endParaRPr>
            </a:p>
            <a:p>
              <a:r>
                <a:rPr lang="de-DE" dirty="0">
                  <a:latin typeface="+mn-lt"/>
                </a:rPr>
                <a:t>4) </a:t>
              </a:r>
              <a:r>
                <a:rPr lang="de-DE" dirty="0" err="1">
                  <a:latin typeface="+mn-lt"/>
                </a:rPr>
                <a:t>Ability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to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assemble</a:t>
              </a:r>
              <a:r>
                <a:rPr lang="de-DE" dirty="0" smtClean="0">
                  <a:latin typeface="+mn-lt"/>
                </a:rPr>
                <a:t> (</a:t>
              </a:r>
              <a:r>
                <a:rPr lang="de-DE" dirty="0" err="1">
                  <a:latin typeface="+mn-lt"/>
                </a:rPr>
                <a:t>or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induce</a:t>
              </a:r>
              <a:r>
                <a:rPr lang="de-DE" dirty="0" smtClean="0">
                  <a:latin typeface="+mn-lt"/>
                </a:rPr>
                <a:t>) </a:t>
              </a:r>
              <a:r>
                <a:rPr lang="de-DE" dirty="0" err="1" smtClean="0">
                  <a:latin typeface="+mn-lt"/>
                </a:rPr>
                <a:t>and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implemenat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of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heuristics</a:t>
              </a:r>
              <a:r>
                <a:rPr lang="de-DE" dirty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to</a:t>
              </a:r>
              <a:r>
                <a:rPr lang="de-DE" dirty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reduce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the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search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spac</a:t>
              </a:r>
              <a:r>
                <a:rPr lang="de-DE" dirty="0" err="1" smtClean="0">
                  <a:latin typeface="+mn-lt"/>
                </a:rPr>
                <a:t>e</a:t>
              </a:r>
              <a:r>
                <a:rPr lang="de-DE" dirty="0">
                  <a:latin typeface="+mn-lt"/>
                </a:rPr>
                <a:t>. </a:t>
              </a:r>
              <a:endParaRPr lang="de-DE" dirty="0">
                <a:latin typeface="+mn-lt"/>
              </a:endParaRPr>
            </a:p>
            <a:p>
              <a:r>
                <a:rPr lang="de-DE" dirty="0">
                  <a:latin typeface="+mn-lt"/>
                </a:rPr>
                <a:t>5) </a:t>
              </a:r>
              <a:r>
                <a:rPr lang="de-DE" dirty="0" smtClean="0">
                  <a:latin typeface="+mn-lt"/>
                </a:rPr>
                <a:t>Patience </a:t>
              </a:r>
              <a:r>
                <a:rPr lang="de-DE" dirty="0" err="1" smtClean="0">
                  <a:latin typeface="+mn-lt"/>
                </a:rPr>
                <a:t>and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stamina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for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>
                  <a:latin typeface="+mn-lt"/>
                </a:rPr>
                <a:t>the</a:t>
              </a:r>
              <a:r>
                <a:rPr lang="de-DE" dirty="0">
                  <a:latin typeface="+mn-lt"/>
                </a:rPr>
                <a:t> </a:t>
              </a:r>
              <a:r>
                <a:rPr lang="de-DE" sz="2000" b="1" dirty="0" smtClean="0">
                  <a:latin typeface="+mn-lt"/>
                </a:rPr>
                <a:t>exhaustive </a:t>
              </a:r>
              <a:r>
                <a:rPr lang="de-DE" sz="2000" b="1" dirty="0" err="1" smtClean="0">
                  <a:latin typeface="+mn-lt"/>
                </a:rPr>
                <a:t>search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>
                  <a:latin typeface="+mn-lt"/>
                </a:rPr>
                <a:t>for</a:t>
              </a:r>
              <a:r>
                <a:rPr lang="de-DE" sz="2000" b="1" dirty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solving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the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>
                  <a:latin typeface="+mn-lt"/>
                </a:rPr>
                <a:t>scientific</a:t>
              </a:r>
              <a:r>
                <a:rPr lang="de-DE" sz="2000" b="1" dirty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problem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within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the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constrained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 smtClean="0">
                  <a:latin typeface="+mn-lt"/>
                </a:rPr>
                <a:t>search</a:t>
              </a:r>
              <a:r>
                <a:rPr lang="de-DE" sz="2000" b="1" dirty="0" smtClean="0">
                  <a:latin typeface="+mn-lt"/>
                </a:rPr>
                <a:t> </a:t>
              </a:r>
              <a:r>
                <a:rPr lang="de-DE" sz="2000" b="1" dirty="0" err="1">
                  <a:latin typeface="+mn-lt"/>
                </a:rPr>
                <a:t>space</a:t>
              </a:r>
              <a:r>
                <a:rPr lang="de-DE" dirty="0">
                  <a:latin typeface="+mn-lt"/>
                </a:rPr>
                <a:t>. </a:t>
              </a:r>
              <a:endParaRPr lang="de-DE" dirty="0">
                <a:latin typeface="+mn-lt"/>
              </a:endParaRPr>
            </a:p>
            <a:p>
              <a:endParaRPr lang="de-DE" dirty="0">
                <a:latin typeface="+mn-lt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83568" y="6165304"/>
              <a:ext cx="77768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+mj-lt"/>
                </a:rPr>
                <a:t>S. </a:t>
              </a:r>
              <a:r>
                <a:rPr lang="de-DE" dirty="0" err="1">
                  <a:latin typeface="+mj-lt"/>
                </a:rPr>
                <a:t>Kocabas</a:t>
              </a:r>
              <a:r>
                <a:rPr lang="de-DE" dirty="0">
                  <a:latin typeface="+mj-lt"/>
                </a:rPr>
                <a:t>: Elements </a:t>
              </a:r>
              <a:r>
                <a:rPr lang="de-DE" dirty="0" err="1">
                  <a:latin typeface="+mj-lt"/>
                </a:rPr>
                <a:t>of</a:t>
              </a:r>
              <a:r>
                <a:rPr lang="de-DE" dirty="0">
                  <a:latin typeface="+mj-lt"/>
                </a:rPr>
                <a:t> </a:t>
              </a:r>
              <a:r>
                <a:rPr lang="de-DE" dirty="0" err="1">
                  <a:latin typeface="+mj-lt"/>
                </a:rPr>
                <a:t>scientifc</a:t>
              </a:r>
              <a:r>
                <a:rPr lang="de-DE" dirty="0">
                  <a:latin typeface="+mj-lt"/>
                </a:rPr>
                <a:t> </a:t>
              </a:r>
              <a:r>
                <a:rPr lang="de-DE" dirty="0" err="1">
                  <a:latin typeface="+mj-lt"/>
                </a:rPr>
                <a:t>creativity</a:t>
              </a:r>
              <a:endParaRPr lang="de-DE" dirty="0">
                <a:latin typeface="+mj-lt"/>
              </a:endParaRPr>
            </a:p>
            <a:p>
              <a:pPr algn="ctr"/>
              <a:r>
                <a:rPr lang="de-DE" dirty="0" smtClean="0">
                  <a:latin typeface="+mn-lt"/>
                  <a:hlinkClick r:id="rId3"/>
                </a:rPr>
                <a:t>https</a:t>
              </a:r>
              <a:r>
                <a:rPr lang="de-DE" dirty="0">
                  <a:latin typeface="+mn-lt"/>
                  <a:hlinkClick r:id="rId3"/>
                </a:rPr>
                <a:t>://www.aaai.org/Papers/Symposia/Spring/1993/SS-93-01/SS93-01-006.</a:t>
              </a:r>
              <a:r>
                <a:rPr lang="de-DE" dirty="0" smtClean="0">
                  <a:latin typeface="+mn-lt"/>
                  <a:hlinkClick r:id="rId3"/>
                </a:rPr>
                <a:t>pdf</a:t>
              </a:r>
              <a:r>
                <a:rPr lang="de-DE" dirty="0" smtClean="0">
                  <a:latin typeface="+mn-lt"/>
                </a:rPr>
                <a:t>	</a:t>
              </a:r>
              <a:endParaRPr lang="de-DE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4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2123728" y="1340768"/>
            <a:ext cx="4752528" cy="769441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</a:t>
            </a:r>
            <a:endParaRPr lang="de-DE" sz="4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3400" y="2439988"/>
            <a:ext cx="8153400" cy="46166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innovation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–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professional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skill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to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make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a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difference</a:t>
            </a:r>
            <a:endParaRPr lang="de-DE" sz="2400" dirty="0">
              <a:solidFill>
                <a:srgbClr val="3E003E"/>
              </a:solidFill>
              <a:latin typeface="+mn-lt"/>
              <a:cs typeface="Times New Roman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7200" y="3354388"/>
            <a:ext cx="8153400" cy="16189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to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make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a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difference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only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possible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if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one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in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the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position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to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grab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and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then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apply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information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which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puts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existing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structures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question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thus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creating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new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-  different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ones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45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Innovation</a:t>
            </a:r>
            <a:endParaRPr lang="de-DE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99592" y="1844824"/>
            <a:ext cx="1800200" cy="954107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Creative </a:t>
            </a:r>
            <a:r>
              <a:rPr lang="de-DE" sz="2800" dirty="0" err="1" smtClean="0">
                <a:solidFill>
                  <a:schemeClr val="bg1"/>
                </a:solidFill>
                <a:latin typeface="+mn-lt"/>
                <a:cs typeface="Times New Roman" charset="0"/>
              </a:rPr>
              <a:t>inventions</a:t>
            </a:r>
            <a:endParaRPr lang="de-DE" sz="2800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9552" y="908720"/>
            <a:ext cx="8153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Innovation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is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paradigm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modernity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and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integral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part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any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economic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policy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-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bound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dirty="0" err="1">
                <a:solidFill>
                  <a:srgbClr val="3E003E"/>
                </a:solidFill>
                <a:latin typeface="+mn-lt"/>
                <a:cs typeface="Times New Roman" charset="0"/>
              </a:rPr>
              <a:t>with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progress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and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growth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99592" y="2852936"/>
            <a:ext cx="7992888" cy="378565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From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an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economic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point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view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[Schumpeter]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innovation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is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defined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by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the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transformation</a:t>
            </a:r>
            <a:r>
              <a:rPr lang="de-DE" sz="20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000" b="1" dirty="0">
                <a:solidFill>
                  <a:srgbClr val="3E003E"/>
                </a:solidFill>
                <a:latin typeface="+mn-lt"/>
                <a:cs typeface="Times New Roman" charset="0"/>
              </a:rPr>
              <a:t> an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idea</a:t>
            </a:r>
            <a:r>
              <a:rPr lang="de-DE" sz="20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/an </a:t>
            </a:r>
            <a:r>
              <a:rPr lang="de-DE" sz="20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invention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(a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piece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knowledge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) </a:t>
            </a:r>
            <a:endParaRPr lang="de-DE" sz="2000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a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new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profitable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product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or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service</a:t>
            </a:r>
            <a:r>
              <a:rPr lang="de-DE" sz="24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or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endParaRPr lang="de-DE" sz="2000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profitable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value-added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features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an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existung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product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or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service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or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endParaRPr lang="de-DE" sz="2000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new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profitable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forms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of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production</a:t>
            </a:r>
            <a:r>
              <a:rPr lang="de-DE" sz="2400" b="1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for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existing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products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 smtClean="0">
                <a:solidFill>
                  <a:srgbClr val="3E003E"/>
                </a:solidFill>
                <a:latin typeface="+mn-lt"/>
                <a:cs typeface="Times New Roman" charset="0"/>
              </a:rPr>
              <a:t>or</a:t>
            </a:r>
            <a:endParaRPr lang="de-DE" sz="2000" dirty="0" smtClean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new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smtClean="0">
                <a:solidFill>
                  <a:srgbClr val="3E003E"/>
                </a:solidFill>
                <a:latin typeface="+mn-lt"/>
                <a:cs typeface="Times New Roman" charset="0"/>
              </a:rPr>
              <a:t>profitable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business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models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Into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 err="1">
                <a:solidFill>
                  <a:srgbClr val="3E003E"/>
                </a:solidFill>
                <a:latin typeface="+mn-lt"/>
                <a:cs typeface="Times New Roman" charset="0"/>
              </a:rPr>
              <a:t>new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000" dirty="0">
                <a:solidFill>
                  <a:srgbClr val="3E003E"/>
                </a:solidFill>
                <a:latin typeface="+mn-lt"/>
                <a:cs typeface="Times New Roman" charset="0"/>
              </a:rPr>
              <a:t>profitable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financing</a:t>
            </a:r>
            <a:r>
              <a:rPr lang="de-DE" sz="2400" b="1" dirty="0">
                <a:solidFill>
                  <a:srgbClr val="3E003E"/>
                </a:solidFill>
                <a:latin typeface="+mn-lt"/>
                <a:cs typeface="Times New Roman" charset="0"/>
              </a:rPr>
              <a:t> </a:t>
            </a:r>
            <a:r>
              <a:rPr lang="de-DE" sz="2400" b="1" dirty="0" err="1">
                <a:solidFill>
                  <a:srgbClr val="3E003E"/>
                </a:solidFill>
                <a:latin typeface="+mn-lt"/>
                <a:cs typeface="Times New Roman" charset="0"/>
              </a:rPr>
              <a:t>models</a:t>
            </a:r>
            <a:endParaRPr lang="de-DE" sz="2400" b="1" dirty="0">
              <a:solidFill>
                <a:srgbClr val="3E003E"/>
              </a:solidFill>
              <a:latin typeface="+mn-lt"/>
              <a:cs typeface="Times New Roman" charset="0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6012160" y="2041684"/>
            <a:ext cx="2376264" cy="523220"/>
            <a:chOff x="6012160" y="2041684"/>
            <a:chExt cx="2376264" cy="523220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588224" y="2041684"/>
              <a:ext cx="1800200" cy="52322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2800" dirty="0">
                  <a:solidFill>
                    <a:schemeClr val="bg1"/>
                  </a:solidFill>
                  <a:latin typeface="+mn-lt"/>
                  <a:cs typeface="Times New Roman" charset="0"/>
                </a:rPr>
                <a:t>I</a:t>
              </a:r>
              <a:r>
                <a:rPr lang="de-DE" sz="2800" dirty="0" smtClean="0">
                  <a:solidFill>
                    <a:schemeClr val="bg1"/>
                  </a:solidFill>
                  <a:latin typeface="+mn-lt"/>
                  <a:cs typeface="Times New Roman" charset="0"/>
                </a:rPr>
                <a:t>nnovation </a:t>
              </a:r>
              <a:endParaRPr lang="de-DE" sz="2800" b="1" dirty="0">
                <a:solidFill>
                  <a:schemeClr val="bg1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2" name="Pfeil nach rechts 1"/>
            <p:cNvSpPr/>
            <p:nvPr/>
          </p:nvSpPr>
          <p:spPr>
            <a:xfrm>
              <a:off x="6012160" y="2132856"/>
              <a:ext cx="57606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2771800" y="2041684"/>
            <a:ext cx="3096344" cy="523220"/>
            <a:chOff x="2843808" y="2041684"/>
            <a:chExt cx="3096344" cy="523220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455876" y="2041684"/>
              <a:ext cx="2484276" cy="52322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2800" dirty="0" err="1" smtClean="0">
                  <a:solidFill>
                    <a:schemeClr val="bg1"/>
                  </a:solidFill>
                  <a:latin typeface="+mn-lt"/>
                  <a:cs typeface="Times New Roman" charset="0"/>
                </a:rPr>
                <a:t>transformation</a:t>
              </a:r>
              <a:endParaRPr lang="de-DE" sz="2800" b="1" dirty="0">
                <a:solidFill>
                  <a:schemeClr val="bg1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2843808" y="2204864"/>
              <a:ext cx="57606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9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12" grpId="0"/>
      <p:bldP spid="14" grpId="0" build="p" animBg="1" autoUpdateAnimBg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3195</Words>
  <Application>Microsoft Macintosh PowerPoint</Application>
  <PresentationFormat>Bildschirmpräsentation (4:3)</PresentationFormat>
  <Paragraphs>519</Paragraphs>
  <Slides>50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Konstanz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 – Bewahrung und Entwicklung der Gemeingüter</dc:title>
  <dc:creator>rk</dc:creator>
  <cp:lastModifiedBy>Rainer Kuhlen</cp:lastModifiedBy>
  <cp:revision>239</cp:revision>
  <dcterms:created xsi:type="dcterms:W3CDTF">2009-03-12T10:45:45Z</dcterms:created>
  <dcterms:modified xsi:type="dcterms:W3CDTF">2016-05-18T14:45:53Z</dcterms:modified>
</cp:coreProperties>
</file>