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46"/>
  </p:notesMasterIdLst>
  <p:sldIdLst>
    <p:sldId id="640" r:id="rId2"/>
    <p:sldId id="681" r:id="rId3"/>
    <p:sldId id="593" r:id="rId4"/>
    <p:sldId id="641" r:id="rId5"/>
    <p:sldId id="642" r:id="rId6"/>
    <p:sldId id="643" r:id="rId7"/>
    <p:sldId id="692" r:id="rId8"/>
    <p:sldId id="644" r:id="rId9"/>
    <p:sldId id="679" r:id="rId10"/>
    <p:sldId id="645" r:id="rId11"/>
    <p:sldId id="647" r:id="rId12"/>
    <p:sldId id="646" r:id="rId13"/>
    <p:sldId id="648" r:id="rId14"/>
    <p:sldId id="649" r:id="rId15"/>
    <p:sldId id="650" r:id="rId16"/>
    <p:sldId id="680" r:id="rId17"/>
    <p:sldId id="651" r:id="rId18"/>
    <p:sldId id="652" r:id="rId19"/>
    <p:sldId id="653" r:id="rId20"/>
    <p:sldId id="654" r:id="rId21"/>
    <p:sldId id="688" r:id="rId22"/>
    <p:sldId id="655" r:id="rId23"/>
    <p:sldId id="656" r:id="rId24"/>
    <p:sldId id="657" r:id="rId25"/>
    <p:sldId id="658" r:id="rId26"/>
    <p:sldId id="689" r:id="rId27"/>
    <p:sldId id="690" r:id="rId28"/>
    <p:sldId id="659" r:id="rId29"/>
    <p:sldId id="660" r:id="rId30"/>
    <p:sldId id="661" r:id="rId31"/>
    <p:sldId id="662" r:id="rId32"/>
    <p:sldId id="693" r:id="rId33"/>
    <p:sldId id="691" r:id="rId34"/>
    <p:sldId id="666" r:id="rId35"/>
    <p:sldId id="667" r:id="rId36"/>
    <p:sldId id="668" r:id="rId37"/>
    <p:sldId id="669" r:id="rId38"/>
    <p:sldId id="670" r:id="rId39"/>
    <p:sldId id="671" r:id="rId40"/>
    <p:sldId id="694" r:id="rId41"/>
    <p:sldId id="682" r:id="rId42"/>
    <p:sldId id="687" r:id="rId43"/>
    <p:sldId id="677" r:id="rId44"/>
    <p:sldId id="678" r:id="rId45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E00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450" autoAdjust="0"/>
    <p:restoredTop sz="89369" autoAdjust="0"/>
  </p:normalViewPr>
  <p:slideViewPr>
    <p:cSldViewPr>
      <p:cViewPr varScale="1">
        <p:scale>
          <a:sx n="62" d="100"/>
          <a:sy n="62" d="100"/>
        </p:scale>
        <p:origin x="-1328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836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26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notesMaster" Target="notesMasters/notesMaster1.xml"/><Relationship Id="rId47" Type="http://schemas.openxmlformats.org/officeDocument/2006/relationships/printerSettings" Target="printerSettings/printerSettings1.bin"/><Relationship Id="rId48" Type="http://schemas.openxmlformats.org/officeDocument/2006/relationships/presProps" Target="presProps.xml"/><Relationship Id="rId49" Type="http://schemas.openxmlformats.org/officeDocument/2006/relationships/viewProps" Target="viewProp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50" Type="http://schemas.openxmlformats.org/officeDocument/2006/relationships/theme" Target="theme/theme1.xml"/><Relationship Id="rId5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371F28B5-BFF9-4E84-8E51-A58854617757}" type="datetimeFigureOut">
              <a:rPr lang="de-DE"/>
              <a:pPr>
                <a:defRPr/>
              </a:pPr>
              <a:t>09.06.16</a:t>
            </a:fld>
            <a:endParaRPr lang="de-DE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e-DE" noProof="0" dirty="0" smtClean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B5230989-5A4D-4503-B7FC-6D478D59C49D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5807143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889426"/>
            <a:fld id="{055647C2-3DDC-49D6-BB47-6C1C0913D22E}" type="slidenum">
              <a:rPr lang="de-DE" smtClean="0"/>
              <a:pPr defTabSz="889426"/>
              <a:t>1</a:t>
            </a:fld>
            <a:endParaRPr lang="de-DE" dirty="0" smtClean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88975"/>
            <a:ext cx="4559300" cy="3419475"/>
          </a:xfrm>
          <a:solidFill>
            <a:srgbClr val="FFFFFF"/>
          </a:solidFill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873" y="4342608"/>
            <a:ext cx="5030256" cy="4116099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88104" tIns="44052" rIns="88104" bIns="44052"/>
          <a:lstStyle/>
          <a:p>
            <a:endParaRPr lang="de-DE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8372F6C-B2BC-43EF-8F55-F26BE474990D}" type="slidenum">
              <a:rPr lang="de-DE" smtClean="0"/>
              <a:pPr/>
              <a:t>44</a:t>
            </a:fld>
            <a:endParaRPr lang="de-DE" smtClean="0"/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1413" y="685800"/>
            <a:ext cx="4575175" cy="34305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91221" tIns="45610" rIns="91221" bIns="4561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de-DE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solidFill>
            <a:srgbClr val="4F81BD"/>
          </a:solidFill>
          <a:ln w="25557">
            <a:solidFill>
              <a:srgbClr val="385D8A"/>
            </a:solidFill>
          </a:ln>
        </p:spPr>
      </p:sp>
      <p:sp>
        <p:nvSpPr>
          <p:cNvPr id="87043" name="Notizenplatzhalter 2"/>
          <p:cNvSpPr txBox="1">
            <a:spLocks noGrp="1"/>
          </p:cNvSpPr>
          <p:nvPr>
            <p:ph type="body" sz="quarter" idx="1"/>
          </p:nvPr>
        </p:nvSpPr>
        <p:spPr bwMode="auto">
          <a:noFill/>
        </p:spPr>
        <p:txBody>
          <a:bodyPr lIns="0" tIns="0" rIns="0" bIns="0" numCol="1">
            <a:prstTxWarp prst="textNoShape">
              <a:avLst/>
            </a:prstTxWarp>
          </a:bodyPr>
          <a:lstStyle/>
          <a:p>
            <a:pPr eaLnBrk="1" hangingPunct="1"/>
            <a:endParaRPr lang="de-DE" dirty="0" smtClean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solidFill>
            <a:srgbClr val="4F81BD"/>
          </a:solidFill>
          <a:ln w="25557">
            <a:solidFill>
              <a:srgbClr val="385D8A"/>
            </a:solidFill>
          </a:ln>
        </p:spPr>
      </p:sp>
      <p:sp>
        <p:nvSpPr>
          <p:cNvPr id="63491" name="Notizenplatzhalter 2"/>
          <p:cNvSpPr txBox="1">
            <a:spLocks noGrp="1"/>
          </p:cNvSpPr>
          <p:nvPr>
            <p:ph type="body" sz="quarter" idx="1"/>
          </p:nvPr>
        </p:nvSpPr>
        <p:spPr bwMode="auto">
          <a:xfrm>
            <a:off x="685800" y="4343400"/>
            <a:ext cx="5486400" cy="184666"/>
          </a:xfrm>
          <a:noFill/>
        </p:spPr>
        <p:txBody>
          <a:bodyPr lIns="0" tIns="0" rIns="0" bIns="0" numCol="1">
            <a:prstTxWarp prst="textNoShape">
              <a:avLst/>
            </a:prstTxWarp>
            <a:spAutoFit/>
          </a:bodyPr>
          <a:lstStyle/>
          <a:p>
            <a:pPr eaLnBrk="1" hangingPunct="1"/>
            <a:endParaRPr lang="de-DE" smtClean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solidFill>
            <a:srgbClr val="4F81BD"/>
          </a:solidFill>
          <a:ln w="25557">
            <a:solidFill>
              <a:srgbClr val="385D8A"/>
            </a:solidFill>
          </a:ln>
        </p:spPr>
      </p:sp>
      <p:sp>
        <p:nvSpPr>
          <p:cNvPr id="95235" name="Notizenplatzhalter 2"/>
          <p:cNvSpPr txBox="1">
            <a:spLocks noGrp="1"/>
          </p:cNvSpPr>
          <p:nvPr>
            <p:ph type="body" sz="quarter" idx="1"/>
          </p:nvPr>
        </p:nvSpPr>
        <p:spPr bwMode="auto">
          <a:noFill/>
        </p:spPr>
        <p:txBody>
          <a:bodyPr lIns="0" tIns="0" rIns="0" bIns="0" numCol="1">
            <a:prstTxWarp prst="textNoShape">
              <a:avLst/>
            </a:prstTxWarp>
          </a:bodyPr>
          <a:lstStyle/>
          <a:p>
            <a:pPr eaLnBrk="1" hangingPunct="1"/>
            <a:endParaRPr lang="de-DE" smtClean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solidFill>
            <a:srgbClr val="4F81BD"/>
          </a:solidFill>
          <a:ln w="25557">
            <a:solidFill>
              <a:srgbClr val="385D8A"/>
            </a:solidFill>
          </a:ln>
        </p:spPr>
      </p:sp>
      <p:sp>
        <p:nvSpPr>
          <p:cNvPr id="95235" name="Notizenplatzhalter 2"/>
          <p:cNvSpPr txBox="1">
            <a:spLocks noGrp="1"/>
          </p:cNvSpPr>
          <p:nvPr>
            <p:ph type="body" sz="quarter" idx="1"/>
          </p:nvPr>
        </p:nvSpPr>
        <p:spPr bwMode="auto">
          <a:noFill/>
        </p:spPr>
        <p:txBody>
          <a:bodyPr lIns="0" tIns="0" rIns="0" bIns="0" numCol="1">
            <a:prstTxWarp prst="textNoShape">
              <a:avLst/>
            </a:prstTxWarp>
          </a:bodyPr>
          <a:lstStyle/>
          <a:p>
            <a:pPr eaLnBrk="1" hangingPunct="1"/>
            <a:endParaRPr lang="de-DE" smtClean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solidFill>
            <a:srgbClr val="4F81BD"/>
          </a:solidFill>
          <a:ln w="25557">
            <a:solidFill>
              <a:srgbClr val="385D8A"/>
            </a:solidFill>
          </a:ln>
        </p:spPr>
      </p:sp>
      <p:sp>
        <p:nvSpPr>
          <p:cNvPr id="95235" name="Notizenplatzhalter 2"/>
          <p:cNvSpPr txBox="1">
            <a:spLocks noGrp="1"/>
          </p:cNvSpPr>
          <p:nvPr>
            <p:ph type="body" sz="quarter" idx="1"/>
          </p:nvPr>
        </p:nvSpPr>
        <p:spPr bwMode="auto">
          <a:noFill/>
        </p:spPr>
        <p:txBody>
          <a:bodyPr lIns="0" tIns="0" rIns="0" bIns="0" numCol="1">
            <a:prstTxWarp prst="textNoShape">
              <a:avLst/>
            </a:prstTxWarp>
          </a:bodyPr>
          <a:lstStyle/>
          <a:p>
            <a:pPr eaLnBrk="1" hangingPunct="1"/>
            <a:endParaRPr lang="de-DE" smtClean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 txBox="1"/>
          <p:nvPr/>
        </p:nvSpPr>
        <p:spPr>
          <a:xfrm>
            <a:off x="3886200" y="8658225"/>
            <a:ext cx="2971800" cy="485775"/>
          </a:xfrm>
          <a:prstGeom prst="rect">
            <a:avLst/>
          </a:prstGeom>
          <a:noFill/>
          <a:ln>
            <a:noFill/>
          </a:ln>
        </p:spPr>
        <p:txBody>
          <a:bodyPr lIns="19083" tIns="0" rIns="19083" bIns="0" anchor="b" compatLnSpc="0"/>
          <a:lstStyle/>
          <a:p>
            <a:pPr algn="r" fontAlgn="auto" hangingPunct="0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097636FD-C150-44A5-83EB-DD1C634B7681}" type="slidenum">
              <a:rPr lang="de-DE" sz="1000" i="1" kern="0">
                <a:solidFill>
                  <a:srgbClr val="000000"/>
                </a:solidFill>
                <a:latin typeface="Arial" pitchFamily="34"/>
                <a:ea typeface="Arial Unicode MS" pitchFamily="2"/>
                <a:cs typeface="Tahoma" pitchFamily="2"/>
              </a:rPr>
              <a:pPr algn="r" fontAlgn="auto" hangingPunct="0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38</a:t>
            </a:fld>
            <a:endParaRPr lang="de-DE" sz="1000" i="1" kern="0" dirty="0">
              <a:solidFill>
                <a:srgbClr val="000000"/>
              </a:solidFill>
              <a:latin typeface="Arial" pitchFamily="34"/>
              <a:ea typeface="Arial Unicode MS" pitchFamily="2"/>
              <a:cs typeface="Tahoma" pitchFamily="2"/>
            </a:endParaRPr>
          </a:p>
        </p:txBody>
      </p:sp>
      <p:sp>
        <p:nvSpPr>
          <p:cNvPr id="104451" name="Rectangle 2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008063" y="735013"/>
            <a:ext cx="4841875" cy="3630612"/>
          </a:xfrm>
          <a:solidFill>
            <a:srgbClr val="4F81BD"/>
          </a:solidFill>
          <a:ln w="25557">
            <a:solidFill>
              <a:srgbClr val="385D8A"/>
            </a:solidFill>
          </a:ln>
        </p:spPr>
      </p:sp>
      <p:sp>
        <p:nvSpPr>
          <p:cNvPr id="104452" name="Rectangle 3"/>
          <p:cNvSpPr txBox="1">
            <a:spLocks noGrp="1"/>
          </p:cNvSpPr>
          <p:nvPr>
            <p:ph type="body" sz="quarter" idx="1"/>
          </p:nvPr>
        </p:nvSpPr>
        <p:spPr bwMode="auto">
          <a:xfrm>
            <a:off x="914400" y="4611688"/>
            <a:ext cx="5029200" cy="4373562"/>
          </a:xfrm>
          <a:noFill/>
        </p:spPr>
        <p:txBody>
          <a:bodyPr lIns="92875" tIns="46442" rIns="92875" bIns="46442" numCol="1">
            <a:prstTxWarp prst="textNoShape">
              <a:avLst/>
            </a:prstTxWarp>
          </a:bodyPr>
          <a:lstStyle/>
          <a:p>
            <a:pPr eaLnBrk="1"/>
            <a:endParaRPr lang="de-DE" dirty="0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dirty="0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dirty="0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dirty="0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dirty="0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dirty="0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dirty="0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dirty="0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dirty="0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dirty="0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dirty="0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dirty="0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dirty="0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dirty="0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dirty="0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dirty="0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dirty="0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dirty="0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dirty="0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dirty="0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dirty="0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dirty="0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dirty="0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dirty="0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dirty="0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dirty="0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dirty="0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dirty="0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dirty="0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dirty="0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dirty="0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dirty="0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dirty="0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dirty="0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dirty="0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dirty="0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dirty="0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dirty="0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dirty="0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dirty="0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dirty="0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dirty="0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dirty="0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dirty="0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dirty="0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dirty="0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dirty="0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dirty="0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dirty="0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dirty="0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dirty="0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dirty="0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dirty="0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dirty="0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 txBox="1"/>
          <p:nvPr/>
        </p:nvSpPr>
        <p:spPr>
          <a:xfrm>
            <a:off x="3886200" y="8658225"/>
            <a:ext cx="2971800" cy="485775"/>
          </a:xfrm>
          <a:prstGeom prst="rect">
            <a:avLst/>
          </a:prstGeom>
          <a:noFill/>
          <a:ln>
            <a:noFill/>
          </a:ln>
        </p:spPr>
        <p:txBody>
          <a:bodyPr lIns="19083" tIns="0" rIns="19083" bIns="0" anchor="b" compatLnSpc="0"/>
          <a:lstStyle/>
          <a:p>
            <a:pPr algn="r" fontAlgn="auto" hangingPunct="0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097636FD-C150-44A5-83EB-DD1C634B7681}" type="slidenum">
              <a:rPr lang="de-DE" sz="1000" i="1" kern="0">
                <a:solidFill>
                  <a:srgbClr val="000000"/>
                </a:solidFill>
                <a:latin typeface="Arial" pitchFamily="34"/>
                <a:ea typeface="Arial Unicode MS" pitchFamily="2"/>
                <a:cs typeface="Tahoma" pitchFamily="2"/>
              </a:rPr>
              <a:pPr algn="r" fontAlgn="auto" hangingPunct="0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39</a:t>
            </a:fld>
            <a:endParaRPr lang="de-DE" sz="1000" i="1" kern="0" dirty="0">
              <a:solidFill>
                <a:srgbClr val="000000"/>
              </a:solidFill>
              <a:latin typeface="Arial" pitchFamily="34"/>
              <a:ea typeface="Arial Unicode MS" pitchFamily="2"/>
              <a:cs typeface="Tahoma" pitchFamily="2"/>
            </a:endParaRPr>
          </a:p>
        </p:txBody>
      </p:sp>
      <p:sp>
        <p:nvSpPr>
          <p:cNvPr id="104451" name="Rectangle 2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008063" y="735013"/>
            <a:ext cx="4841875" cy="3630612"/>
          </a:xfrm>
          <a:solidFill>
            <a:srgbClr val="4F81BD"/>
          </a:solidFill>
          <a:ln w="25557">
            <a:solidFill>
              <a:srgbClr val="385D8A"/>
            </a:solidFill>
          </a:ln>
        </p:spPr>
      </p:sp>
      <p:sp>
        <p:nvSpPr>
          <p:cNvPr id="104452" name="Rectangle 3"/>
          <p:cNvSpPr txBox="1">
            <a:spLocks noGrp="1"/>
          </p:cNvSpPr>
          <p:nvPr>
            <p:ph type="body" sz="quarter" idx="1"/>
          </p:nvPr>
        </p:nvSpPr>
        <p:spPr bwMode="auto">
          <a:xfrm>
            <a:off x="914400" y="4611688"/>
            <a:ext cx="5029200" cy="4373562"/>
          </a:xfrm>
          <a:noFill/>
        </p:spPr>
        <p:txBody>
          <a:bodyPr lIns="92875" tIns="46442" rIns="92875" bIns="46442" numCol="1">
            <a:prstTxWarp prst="textNoShape">
              <a:avLst/>
            </a:prstTxWarp>
          </a:bodyPr>
          <a:lstStyle/>
          <a:p>
            <a:pPr eaLnBrk="1"/>
            <a:endParaRPr lang="de-DE" dirty="0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dirty="0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dirty="0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dirty="0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dirty="0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dirty="0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dirty="0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dirty="0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dirty="0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dirty="0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dirty="0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dirty="0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dirty="0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dirty="0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dirty="0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dirty="0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dirty="0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dirty="0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dirty="0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dirty="0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dirty="0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dirty="0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dirty="0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dirty="0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dirty="0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dirty="0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dirty="0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dirty="0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dirty="0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dirty="0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dirty="0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dirty="0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dirty="0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dirty="0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dirty="0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dirty="0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dirty="0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dirty="0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dirty="0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dirty="0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dirty="0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dirty="0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dirty="0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dirty="0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dirty="0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dirty="0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dirty="0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dirty="0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dirty="0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dirty="0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dirty="0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dirty="0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dirty="0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dirty="0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 txBox="1"/>
          <p:nvPr/>
        </p:nvSpPr>
        <p:spPr>
          <a:xfrm>
            <a:off x="3886200" y="8658225"/>
            <a:ext cx="2971800" cy="485775"/>
          </a:xfrm>
          <a:prstGeom prst="rect">
            <a:avLst/>
          </a:prstGeom>
          <a:noFill/>
          <a:ln>
            <a:noFill/>
          </a:ln>
        </p:spPr>
        <p:txBody>
          <a:bodyPr lIns="19083" tIns="0" rIns="19083" bIns="0" anchor="b" compatLnSpc="0"/>
          <a:lstStyle/>
          <a:p>
            <a:pPr algn="r" fontAlgn="auto" hangingPunct="0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097636FD-C150-44A5-83EB-DD1C634B7681}" type="slidenum">
              <a:rPr lang="de-DE" sz="1000" i="1" kern="0">
                <a:solidFill>
                  <a:srgbClr val="000000"/>
                </a:solidFill>
                <a:latin typeface="Arial" pitchFamily="34"/>
                <a:ea typeface="Arial Unicode MS" pitchFamily="2"/>
                <a:cs typeface="Tahoma" pitchFamily="2"/>
              </a:rPr>
              <a:pPr algn="r" fontAlgn="auto" hangingPunct="0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40</a:t>
            </a:fld>
            <a:endParaRPr lang="de-DE" sz="1000" i="1" kern="0" dirty="0">
              <a:solidFill>
                <a:srgbClr val="000000"/>
              </a:solidFill>
              <a:latin typeface="Arial" pitchFamily="34"/>
              <a:ea typeface="Arial Unicode MS" pitchFamily="2"/>
              <a:cs typeface="Tahoma" pitchFamily="2"/>
            </a:endParaRPr>
          </a:p>
        </p:txBody>
      </p:sp>
      <p:sp>
        <p:nvSpPr>
          <p:cNvPr id="104451" name="Rectangle 2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008063" y="735013"/>
            <a:ext cx="4841875" cy="3630612"/>
          </a:xfrm>
          <a:solidFill>
            <a:srgbClr val="4F81BD"/>
          </a:solidFill>
          <a:ln w="25557">
            <a:solidFill>
              <a:srgbClr val="385D8A"/>
            </a:solidFill>
          </a:ln>
        </p:spPr>
      </p:sp>
      <p:sp>
        <p:nvSpPr>
          <p:cNvPr id="104452" name="Rectangle 3"/>
          <p:cNvSpPr txBox="1">
            <a:spLocks noGrp="1"/>
          </p:cNvSpPr>
          <p:nvPr>
            <p:ph type="body" sz="quarter" idx="1"/>
          </p:nvPr>
        </p:nvSpPr>
        <p:spPr bwMode="auto">
          <a:xfrm>
            <a:off x="914400" y="4611688"/>
            <a:ext cx="5029200" cy="4373562"/>
          </a:xfrm>
          <a:noFill/>
        </p:spPr>
        <p:txBody>
          <a:bodyPr lIns="92875" tIns="46442" rIns="92875" bIns="46442" numCol="1">
            <a:prstTxWarp prst="textNoShape">
              <a:avLst/>
            </a:prstTxWarp>
          </a:bodyPr>
          <a:lstStyle/>
          <a:p>
            <a:pPr eaLnBrk="1"/>
            <a:endParaRPr lang="de-DE" dirty="0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dirty="0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dirty="0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dirty="0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dirty="0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dirty="0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dirty="0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dirty="0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dirty="0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dirty="0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dirty="0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dirty="0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dirty="0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dirty="0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dirty="0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dirty="0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dirty="0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dirty="0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dirty="0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dirty="0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dirty="0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dirty="0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dirty="0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dirty="0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dirty="0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dirty="0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dirty="0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dirty="0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dirty="0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dirty="0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dirty="0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dirty="0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dirty="0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dirty="0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dirty="0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dirty="0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dirty="0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dirty="0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dirty="0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dirty="0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dirty="0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dirty="0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dirty="0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dirty="0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dirty="0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dirty="0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dirty="0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dirty="0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dirty="0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dirty="0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dirty="0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dirty="0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dirty="0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dirty="0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hyperlink" Target="http://creativecommons.org/licenses/by-sa/2.0/de/" TargetMode="External"/><Relationship Id="rId3" Type="http://schemas.openxmlformats.org/officeDocument/2006/relationships/image" Target="../media/image1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V2 </a:t>
            </a:r>
            <a:r>
              <a:rPr lang="de-DE" smtClean="0"/>
              <a:t>-</a:t>
            </a:r>
            <a:fld id="{8A3D6552-D710-4708-94FE-79C2AB311707}" type="datetime1">
              <a:rPr lang="de-DE" smtClean="0"/>
              <a:pPr>
                <a:defRPr/>
              </a:pPr>
              <a:t>09.06.16</a:t>
            </a:fld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 txBox="1">
            <a:spLocks/>
          </p:cNvSpPr>
          <p:nvPr userDrawn="1"/>
        </p:nvSpPr>
        <p:spPr>
          <a:xfrm>
            <a:off x="6705600" y="65087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sz="1800"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0A641DC-A43D-4F79-95D5-72D52FF4A8DF}" type="slidenum">
              <a:rPr kumimoji="0" lang="de-DE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4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8495C1-E046-4596-B600-9E0799F66BA6}" type="datetime1">
              <a:rPr lang="de-DE" smtClean="0"/>
              <a:pPr>
                <a:defRPr/>
              </a:pPr>
              <a:t>09.06.16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AEB0A3-17D3-4A4D-99F4-E2C2AFB43CF6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819E13-3C94-4F96-9778-A6993D156271}" type="datetime1">
              <a:rPr lang="de-DE" smtClean="0"/>
              <a:pPr>
                <a:defRPr/>
              </a:pPr>
              <a:t>09.06.16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B94493-F7E2-45A4-97A9-BC651DD4BA28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2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8061325" y="0"/>
            <a:ext cx="1082675" cy="646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endParaRPr lang="de-DE" sz="3600" b="1" dirty="0">
              <a:solidFill>
                <a:schemeClr val="tx1"/>
              </a:solidFill>
            </a:endParaRPr>
          </a:p>
        </p:txBody>
      </p:sp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8061325" y="0"/>
            <a:ext cx="1082675" cy="646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endParaRPr lang="de-DE" sz="3600" b="1" dirty="0">
              <a:solidFill>
                <a:schemeClr val="tx1"/>
              </a:solidFill>
            </a:endParaRPr>
          </a:p>
        </p:txBody>
      </p:sp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8061325" y="0"/>
            <a:ext cx="1082675" cy="646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endParaRPr lang="de-DE" sz="3600" b="1" dirty="0">
              <a:solidFill>
                <a:schemeClr val="tx1"/>
              </a:solidFill>
            </a:endParaRPr>
          </a:p>
        </p:txBody>
      </p:sp>
      <p:sp>
        <p:nvSpPr>
          <p:cNvPr id="7" name="Text Box 11"/>
          <p:cNvSpPr txBox="1">
            <a:spLocks noChangeArrowheads="1"/>
          </p:cNvSpPr>
          <p:nvPr/>
        </p:nvSpPr>
        <p:spPr bwMode="auto">
          <a:xfrm>
            <a:off x="593725" y="6213475"/>
            <a:ext cx="184150" cy="4619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endParaRPr lang="de-DE" sz="2400" dirty="0">
              <a:solidFill>
                <a:schemeClr val="tx1"/>
              </a:solidFill>
            </a:endParaRPr>
          </a:p>
        </p:txBody>
      </p:sp>
      <p:sp>
        <p:nvSpPr>
          <p:cNvPr id="9" name="Text Box 13"/>
          <p:cNvSpPr txBox="1">
            <a:spLocks noChangeArrowheads="1"/>
          </p:cNvSpPr>
          <p:nvPr/>
        </p:nvSpPr>
        <p:spPr bwMode="auto">
          <a:xfrm>
            <a:off x="8061325" y="0"/>
            <a:ext cx="1082675" cy="646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endParaRPr lang="de-DE" sz="3600" b="1" dirty="0">
              <a:solidFill>
                <a:schemeClr val="tx1"/>
              </a:solidFill>
            </a:endParaRPr>
          </a:p>
        </p:txBody>
      </p:sp>
      <p:sp>
        <p:nvSpPr>
          <p:cNvPr id="10" name="Text Box 15"/>
          <p:cNvSpPr txBox="1">
            <a:spLocks noChangeArrowheads="1"/>
          </p:cNvSpPr>
          <p:nvPr/>
        </p:nvSpPr>
        <p:spPr bwMode="auto">
          <a:xfrm>
            <a:off x="8061325" y="0"/>
            <a:ext cx="1082675" cy="646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endParaRPr lang="de-DE" sz="3600" b="1" dirty="0">
              <a:solidFill>
                <a:schemeClr val="tx1"/>
              </a:solidFill>
            </a:endParaRPr>
          </a:p>
        </p:txBody>
      </p:sp>
      <p:sp>
        <p:nvSpPr>
          <p:cNvPr id="11" name="Rectangle 17"/>
          <p:cNvSpPr>
            <a:spLocks noChangeArrowheads="1"/>
          </p:cNvSpPr>
          <p:nvPr/>
        </p:nvSpPr>
        <p:spPr bwMode="auto">
          <a:xfrm>
            <a:off x="457200" y="1219200"/>
            <a:ext cx="8050213" cy="4648200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lIns="0" tIns="0" rIns="0" bIns="0"/>
          <a:lstStyle/>
          <a:p>
            <a:pPr eaLnBrk="0" hangingPunct="0">
              <a:spcBef>
                <a:spcPct val="40000"/>
              </a:spcBef>
              <a:spcAft>
                <a:spcPct val="30000"/>
              </a:spcAft>
              <a:buClr>
                <a:srgbClr val="008080"/>
              </a:buClr>
              <a:buSzPct val="100000"/>
              <a:buFont typeface="Monotype Sorts" pitchFamily="2" charset="2"/>
              <a:buNone/>
              <a:defRPr/>
            </a:pPr>
            <a:endParaRPr lang="de-DE" sz="2200" dirty="0">
              <a:solidFill>
                <a:srgbClr val="060209"/>
              </a:solidFill>
            </a:endParaRPr>
          </a:p>
        </p:txBody>
      </p:sp>
      <p:pic>
        <p:nvPicPr>
          <p:cNvPr id="12" name="Picture 14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" y="6477000"/>
            <a:ext cx="692150" cy="31741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16" name="Titel 15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368367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4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 userDrawn="1"/>
        </p:nvSpPr>
        <p:spPr>
          <a:xfrm>
            <a:off x="8534400" y="64008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04494C1F-A59A-4B17-BB4A-1B9757E5AE69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6474101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 userDrawn="1"/>
        </p:nvSpPr>
        <p:spPr>
          <a:xfrm>
            <a:off x="2286000" y="2967335"/>
            <a:ext cx="4572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i="1" dirty="0" smtClean="0">
                <a:solidFill>
                  <a:schemeClr val="bg1"/>
                </a:solidFill>
              </a:rPr>
              <a:t>Will There Still be a Need for Copyright Regulation When Open Access Becomes the Default for Publishing in Science? Will There Still be a Need for Copyright Regulation When Open Access Becomes the Default for Publishing in Science?</a:t>
            </a:r>
            <a:endParaRPr lang="en-US" sz="1800" dirty="0" smtClean="0">
              <a:solidFill>
                <a:schemeClr val="bg1"/>
              </a:solidFill>
            </a:endParaRPr>
          </a:p>
          <a:p>
            <a:pPr algn="ctr"/>
            <a:endParaRPr lang="en-US" sz="1800" dirty="0" smtClean="0">
              <a:solidFill>
                <a:schemeClr val="bg1"/>
              </a:solidFill>
            </a:endParaRPr>
          </a:p>
        </p:txBody>
      </p:sp>
      <p:sp>
        <p:nvSpPr>
          <p:cNvPr id="4" name="Textfeld 3"/>
          <p:cNvSpPr txBox="1"/>
          <p:nvPr userDrawn="1"/>
        </p:nvSpPr>
        <p:spPr>
          <a:xfrm>
            <a:off x="8244408" y="6381328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04494C1F-A59A-4B17-BB4A-1B9757E5AE69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5133750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  <p:hf hd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1_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313200" y="122401"/>
            <a:ext cx="7543800" cy="1295284"/>
          </a:xfrm>
          <a:prstGeom prst="rect">
            <a:avLst/>
          </a:prstGeom>
        </p:spPr>
        <p:txBody>
          <a:bodyPr/>
          <a:lstStyle>
            <a:lvl1pPr>
              <a:defRPr lang="de-DE"/>
            </a:lvl1pPr>
          </a:lstStyle>
          <a:p>
            <a:pPr lvl="0"/>
            <a:r>
              <a:rPr lang="de-DE"/>
              <a:t>Titelmasterformat durch Klicken bearbeiten</a:t>
            </a:r>
          </a:p>
        </p:txBody>
      </p:sp>
      <p:sp>
        <p:nvSpPr>
          <p:cNvPr id="7" name="Textplatzhalter 6"/>
          <p:cNvSpPr txBox="1">
            <a:spLocks noGrp="1"/>
          </p:cNvSpPr>
          <p:nvPr>
            <p:ph type="body" idx="4294967295"/>
          </p:nvPr>
        </p:nvSpPr>
        <p:spPr>
          <a:xfrm>
            <a:off x="457200" y="1604515"/>
            <a:ext cx="8229243" cy="4525923"/>
          </a:xfrm>
          <a:prstGeom prst="rect">
            <a:avLst/>
          </a:prstGeom>
        </p:spPr>
        <p:txBody>
          <a:bodyPr lIns="0" tIns="0" rIns="0" bIns="0"/>
          <a:lstStyle>
            <a:lvl1pPr hangingPunct="0">
              <a:buNone/>
              <a:defRPr lang="de-DE"/>
            </a:lvl1pPr>
          </a:lstStyle>
          <a:p>
            <a:pPr lvl="0"/>
            <a:endParaRPr lang="de-DE"/>
          </a:p>
        </p:txBody>
      </p:sp>
      <p:sp>
        <p:nvSpPr>
          <p:cNvPr id="6" name="Datumsplatzhalter 2"/>
          <p:cNvSpPr txBox="1">
            <a:spLocks noGrp="1"/>
          </p:cNvSpPr>
          <p:nvPr>
            <p:ph type="dt" sz="half" idx="10"/>
          </p:nvPr>
        </p:nvSpPr>
        <p:spPr>
          <a:xfrm>
            <a:off x="457200" y="6246813"/>
            <a:ext cx="2130425" cy="4730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8" name="Fußzeilenplatzhalter 3"/>
          <p:cNvSpPr txBox="1">
            <a:spLocks noGrp="1"/>
          </p:cNvSpPr>
          <p:nvPr>
            <p:ph type="ftr" sz="quarter" idx="11"/>
          </p:nvPr>
        </p:nvSpPr>
        <p:spPr>
          <a:xfrm>
            <a:off x="3127375" y="6246813"/>
            <a:ext cx="2897188" cy="4730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5251155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-179999" y="144722"/>
            <a:ext cx="7543800" cy="1295284"/>
          </a:xfrm>
        </p:spPr>
        <p:txBody>
          <a:bodyPr/>
          <a:lstStyle>
            <a:lvl1pPr>
              <a:defRPr lang="de-DE"/>
            </a:lvl1pPr>
          </a:lstStyle>
          <a:p>
            <a:pPr lvl="0"/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 txBox="1">
            <a:spLocks noGrp="1"/>
          </p:cNvSpPr>
          <p:nvPr>
            <p:ph type="title" idx="4294967295"/>
          </p:nvPr>
        </p:nvSpPr>
        <p:spPr>
          <a:xfrm>
            <a:off x="539998" y="1439997"/>
            <a:ext cx="8229600" cy="719998"/>
          </a:xfrm>
        </p:spPr>
        <p:txBody>
          <a:bodyPr anchor="t"/>
          <a:lstStyle>
            <a:lvl1pPr marL="343082" indent="-343082">
              <a:spcBef>
                <a:spcPts val="700"/>
              </a:spcBef>
              <a:buClr>
                <a:srgbClr val="330066"/>
              </a:buClr>
              <a:buSzPct val="70000"/>
              <a:buFont typeface="Wingdings" pitchFamily="2"/>
              <a:buChar char="l"/>
              <a:defRPr lang="de-DE" sz="3000" b="0">
                <a:solidFill>
                  <a:srgbClr val="000000"/>
                </a:solidFill>
              </a:defRPr>
            </a:lvl1pPr>
          </a:lstStyle>
          <a:p>
            <a:pPr lvl="0"/>
            <a:r>
              <a:rPr lang="de-DE"/>
              <a:t>Textmasterformate durch Klicken bearbeiten</a:t>
            </a:r>
            <a:br>
              <a:rPr lang="de-DE"/>
            </a:br>
            <a:r>
              <a:rPr lang="de-DE"/>
              <a:t>Zweite Ebene</a:t>
            </a:r>
            <a:br>
              <a:rPr lang="de-DE"/>
            </a:br>
            <a:r>
              <a:rPr lang="de-DE"/>
              <a:t>Dritte Ebene</a:t>
            </a:r>
            <a:br>
              <a:rPr lang="de-DE"/>
            </a:br>
            <a:r>
              <a:rPr lang="de-DE"/>
              <a:t>Vierte Ebene</a:t>
            </a:r>
            <a:br>
              <a:rPr lang="de-DE"/>
            </a:br>
            <a:r>
              <a:rPr lang="de-DE"/>
              <a:t>Fünfte Ebene</a:t>
            </a:r>
          </a:p>
        </p:txBody>
      </p:sp>
      <p:sp>
        <p:nvSpPr>
          <p:cNvPr id="4" name="Inhaltsplatzhalter 3"/>
          <p:cNvSpPr txBox="1">
            <a:spLocks noGrp="1"/>
          </p:cNvSpPr>
          <p:nvPr>
            <p:ph type="title" idx="4294967295"/>
          </p:nvPr>
        </p:nvSpPr>
        <p:spPr>
          <a:xfrm>
            <a:off x="539998" y="1439997"/>
            <a:ext cx="6479996" cy="3805915"/>
          </a:xfrm>
        </p:spPr>
        <p:txBody>
          <a:bodyPr lIns="0" tIns="0" rIns="0" bIns="0" anchor="t" anchorCtr="1"/>
          <a:lstStyle>
            <a:lvl1pPr algn="ctr" hangingPunct="0">
              <a:buNone/>
              <a:defRPr lang="de-DE" sz="4400" b="0" kern="1200">
                <a:cs typeface="Tahoma" pitchFamily="2"/>
              </a:defRPr>
            </a:lvl1pPr>
          </a:lstStyle>
          <a:p>
            <a:pPr lvl="0"/>
            <a:endParaRPr lang="de-DE"/>
          </a:p>
        </p:txBody>
      </p:sp>
      <p:sp>
        <p:nvSpPr>
          <p:cNvPr id="9" name="Inhaltsplatzhalter 8"/>
          <p:cNvSpPr txBox="1">
            <a:spLocks noGrp="1"/>
          </p:cNvSpPr>
          <p:nvPr>
            <p:ph idx="1"/>
          </p:nvPr>
        </p:nvSpPr>
        <p:spPr>
          <a:xfrm>
            <a:off x="457200" y="1604515"/>
            <a:ext cx="8229243" cy="4525923"/>
          </a:xfrm>
        </p:spPr>
        <p:txBody>
          <a:bodyPr lIns="0" tIns="0" rIns="0" bIns="0"/>
          <a:lstStyle>
            <a:lvl1pPr hangingPunct="0">
              <a:defRPr lang="de-DE"/>
            </a:lvl1pPr>
          </a:lstStyle>
          <a:p>
            <a:pPr lvl="0"/>
            <a:endParaRPr lang="de-DE"/>
          </a:p>
        </p:txBody>
      </p:sp>
      <p:sp>
        <p:nvSpPr>
          <p:cNvPr id="8" name="Foliennummernplatzhalter 4"/>
          <p:cNvSpPr txBox="1"/>
          <p:nvPr userDrawn="1"/>
        </p:nvSpPr>
        <p:spPr>
          <a:xfrm>
            <a:off x="8460432" y="6384925"/>
            <a:ext cx="622300" cy="47307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compatLnSpc="0"/>
          <a:lstStyle/>
          <a:p>
            <a:pPr algn="r" fontAlgn="auto" hangingPunct="0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400" kern="0" dirty="0">
              <a:solidFill>
                <a:srgbClr val="000000"/>
              </a:solidFill>
              <a:latin typeface="Times New Roman" pitchFamily="18"/>
              <a:ea typeface="Arial Unicode MS" pitchFamily="2"/>
              <a:cs typeface="Tahoma" pitchFamily="2"/>
            </a:endParaRPr>
          </a:p>
          <a:p>
            <a:pPr algn="r" fontAlgn="auto" hangingPunct="0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FB7B90B2-DC34-4E68-8936-D808C3A47442}" type="slidenum">
              <a:rPr lang="de-DE" sz="1600" kern="0">
                <a:solidFill>
                  <a:srgbClr val="000000"/>
                </a:solidFill>
                <a:latin typeface="Times New Roman" pitchFamily="18"/>
                <a:ea typeface="Arial Unicode MS" pitchFamily="2"/>
                <a:cs typeface="Tahoma" pitchFamily="2"/>
              </a:rPr>
              <a:pPr algn="r" fontAlgn="auto" hangingPunct="0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‹Nr.›</a:t>
            </a:fld>
            <a:endParaRPr lang="de-DE" sz="1600" kern="0" dirty="0">
              <a:solidFill>
                <a:srgbClr val="000000"/>
              </a:solidFill>
              <a:latin typeface="Times New Roman" pitchFamily="18"/>
              <a:ea typeface="Arial Unicode MS" pitchFamily="2"/>
              <a:cs typeface="Tahoma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420683399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  <p:hf sldNum="0"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8061325" y="0"/>
            <a:ext cx="1082675" cy="646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endParaRPr lang="de-DE" sz="3600" b="1" dirty="0">
              <a:latin typeface="Arial" pitchFamily="34" charset="0"/>
            </a:endParaRPr>
          </a:p>
        </p:txBody>
      </p:sp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8061325" y="0"/>
            <a:ext cx="1082675" cy="646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endParaRPr lang="de-DE" sz="3600" b="1" dirty="0">
              <a:latin typeface="Arial" pitchFamily="34" charset="0"/>
            </a:endParaRPr>
          </a:p>
        </p:txBody>
      </p:sp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8061325" y="0"/>
            <a:ext cx="1082675" cy="646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endParaRPr lang="de-DE" sz="3600" b="1" dirty="0">
              <a:latin typeface="Arial" pitchFamily="34" charset="0"/>
            </a:endParaRPr>
          </a:p>
        </p:txBody>
      </p:sp>
      <p:sp>
        <p:nvSpPr>
          <p:cNvPr id="6" name="Text Box 11"/>
          <p:cNvSpPr txBox="1">
            <a:spLocks noChangeArrowheads="1"/>
          </p:cNvSpPr>
          <p:nvPr/>
        </p:nvSpPr>
        <p:spPr bwMode="auto">
          <a:xfrm>
            <a:off x="593725" y="6213475"/>
            <a:ext cx="184150" cy="4619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endParaRPr lang="de-DE" sz="2400" dirty="0">
              <a:latin typeface="Arial" pitchFamily="34" charset="0"/>
            </a:endParaRPr>
          </a:p>
        </p:txBody>
      </p:sp>
      <p:sp>
        <p:nvSpPr>
          <p:cNvPr id="8" name="Text Box 13"/>
          <p:cNvSpPr txBox="1">
            <a:spLocks noChangeArrowheads="1"/>
          </p:cNvSpPr>
          <p:nvPr/>
        </p:nvSpPr>
        <p:spPr bwMode="auto">
          <a:xfrm>
            <a:off x="8061325" y="0"/>
            <a:ext cx="1082675" cy="646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endParaRPr lang="de-DE" sz="3600" b="1" dirty="0">
              <a:latin typeface="Arial" pitchFamily="34" charset="0"/>
            </a:endParaRPr>
          </a:p>
        </p:txBody>
      </p:sp>
      <p:sp>
        <p:nvSpPr>
          <p:cNvPr id="9" name="Text Box 15"/>
          <p:cNvSpPr txBox="1">
            <a:spLocks noChangeArrowheads="1"/>
          </p:cNvSpPr>
          <p:nvPr/>
        </p:nvSpPr>
        <p:spPr bwMode="auto">
          <a:xfrm>
            <a:off x="8061325" y="0"/>
            <a:ext cx="1082675" cy="646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endParaRPr lang="de-DE" sz="3600" b="1" dirty="0">
              <a:latin typeface="Arial" pitchFamily="34" charset="0"/>
            </a:endParaRPr>
          </a:p>
        </p:txBody>
      </p:sp>
      <p:sp>
        <p:nvSpPr>
          <p:cNvPr id="10" name="Rectangle 17"/>
          <p:cNvSpPr>
            <a:spLocks noChangeArrowheads="1"/>
          </p:cNvSpPr>
          <p:nvPr/>
        </p:nvSpPr>
        <p:spPr bwMode="auto">
          <a:xfrm>
            <a:off x="457200" y="1219200"/>
            <a:ext cx="8050213" cy="4648200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lIns="0" tIns="0" rIns="0" bIns="0"/>
          <a:lstStyle/>
          <a:p>
            <a:pPr eaLnBrk="0" hangingPunct="0">
              <a:spcBef>
                <a:spcPct val="40000"/>
              </a:spcBef>
              <a:spcAft>
                <a:spcPct val="30000"/>
              </a:spcAft>
              <a:buClr>
                <a:srgbClr val="008080"/>
              </a:buClr>
              <a:buSzPct val="100000"/>
              <a:buFont typeface="Monotype Sorts" pitchFamily="2" charset="2"/>
              <a:buNone/>
              <a:defRPr/>
            </a:pPr>
            <a:endParaRPr lang="de-DE" sz="2200" dirty="0">
              <a:solidFill>
                <a:srgbClr val="060209"/>
              </a:solidFill>
              <a:latin typeface="Arial" pitchFamily="34" charset="0"/>
            </a:endParaRPr>
          </a:p>
        </p:txBody>
      </p:sp>
      <p:sp>
        <p:nvSpPr>
          <p:cNvPr id="336899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609600" y="2971800"/>
            <a:ext cx="7924800" cy="990600"/>
          </a:xfrm>
        </p:spPr>
        <p:txBody>
          <a:bodyPr lIns="92075" tIns="46038" rIns="92075" bIns="46038"/>
          <a:lstStyle>
            <a:lvl1pPr marL="0" indent="0" algn="ctr">
              <a:buFont typeface="Monotype Sorts" pitchFamily="2" charset="2"/>
              <a:buNone/>
              <a:defRPr/>
            </a:lvl1pPr>
          </a:lstStyle>
          <a:p>
            <a:r>
              <a:rPr lang="de-DE" dirty="0" smtClean="0"/>
              <a:t>Klicken Sie, um das Untertitelformat zu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145367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325BB0-CAFF-4E52-88E9-D5910D6B359C}" type="datetime1">
              <a:rPr lang="de-DE" smtClean="0"/>
              <a:pPr>
                <a:defRPr/>
              </a:pPr>
              <a:t>09.06.16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1406AB-DEAC-425E-B709-5FFF8F9F588B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881B72-B7A1-419C-AB8C-8765FE1CE0DB}" type="datetime1">
              <a:rPr lang="de-DE" smtClean="0"/>
              <a:pPr>
                <a:defRPr/>
              </a:pPr>
              <a:t>09.06.16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C2BAC3-82A0-4D98-8E75-92BBB9AE5FC3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3CA803-DAEE-4A31-A719-599CF24C02B4}" type="datetime1">
              <a:rPr lang="de-DE" smtClean="0"/>
              <a:pPr>
                <a:defRPr/>
              </a:pPr>
              <a:t>09.06.16</a:t>
            </a:fld>
            <a:endParaRPr lang="de-DE" dirty="0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AFC0CD-F3C3-4B38-BC4E-F86E78F8F2DD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7E6879-5352-4B70-A0AA-A85A552D8B1D}" type="datetime1">
              <a:rPr lang="de-DE" smtClean="0"/>
              <a:pPr>
                <a:defRPr/>
              </a:pPr>
              <a:t>09.06.16</a:t>
            </a:fld>
            <a:endParaRPr lang="de-DE" dirty="0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59DCDE-5EFD-4193-8C8C-4841D54DE0AB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55034B-5676-4183-BD1A-8C8D935D956B}" type="datetime1">
              <a:rPr lang="de-DE" smtClean="0"/>
              <a:pPr>
                <a:defRPr/>
              </a:pPr>
              <a:t>09.06.16</a:t>
            </a:fld>
            <a:endParaRPr lang="de-DE" dirty="0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92DCE2-5A10-42E8-A178-BBA7043522F6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E5093F-FA3A-4280-B746-B4418DB472A1}" type="datetime1">
              <a:rPr lang="de-DE" smtClean="0"/>
              <a:pPr>
                <a:defRPr/>
              </a:pPr>
              <a:t>09.06.16</a:t>
            </a:fld>
            <a:endParaRPr lang="de-DE" dirty="0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85CBC6-3605-4B25-888E-C26FAD7D8D8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2FA5EF-2DA7-48E4-9CB7-B12C15BE0A74}" type="datetime1">
              <a:rPr lang="de-DE" smtClean="0"/>
              <a:pPr>
                <a:defRPr/>
              </a:pPr>
              <a:t>09.06.16</a:t>
            </a:fld>
            <a:endParaRPr lang="de-DE" dirty="0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EFB1B4-97D5-4BEB-A63B-CB8503C10CFD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12314B-F17A-438E-8B83-C730302AF2AE}" type="datetime1">
              <a:rPr lang="de-DE" smtClean="0"/>
              <a:pPr>
                <a:defRPr/>
              </a:pPr>
              <a:t>09.06.16</a:t>
            </a:fld>
            <a:endParaRPr lang="de-DE" dirty="0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139545-90AC-47F1-88FF-AC23650E5C67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</a:p>
        </p:txBody>
      </p:sp>
      <p:sp>
        <p:nvSpPr>
          <p:cNvPr id="3075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2EA0D89-C2EC-4AD9-84B0-F0508FD34A2A}" type="datetime1">
              <a:rPr lang="de-DE" smtClean="0"/>
              <a:pPr>
                <a:defRPr/>
              </a:pPr>
              <a:t>09.06.16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A0E4044-111C-4075-8526-14C15289BEF4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  <p:sldLayoutId id="2147483739" r:id="rId12"/>
    <p:sldLayoutId id="2147483740" r:id="rId13"/>
    <p:sldLayoutId id="2147483741" r:id="rId14"/>
    <p:sldLayoutId id="2147483742" r:id="rId15"/>
    <p:sldLayoutId id="2147483743" r:id="rId16"/>
    <p:sldLayoutId id="2147483744" r:id="rId17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uhlen.name/" TargetMode="External"/><Relationship Id="rId4" Type="http://schemas.openxmlformats.org/officeDocument/2006/relationships/image" Target="../media/image2.png"/><Relationship Id="rId5" Type="http://schemas.openxmlformats.org/officeDocument/2006/relationships/slide" Target="slide44.xml"/><Relationship Id="rId6" Type="http://schemas.openxmlformats.org/officeDocument/2006/relationships/image" Target="../media/image3.png"/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1" Type="http://schemas.openxmlformats.org/officeDocument/2006/relationships/slideLayout" Target="../slideLayouts/slideLayout16.xml"/><Relationship Id="rId2" Type="http://schemas.openxmlformats.org/officeDocument/2006/relationships/notesSlide" Target="../notesSlides/notesSlide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7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publicaccess.nih.gov/policy.htm" TargetMode="External"/><Relationship Id="rId4" Type="http://schemas.openxmlformats.org/officeDocument/2006/relationships/hyperlink" Target="http://www.pubmedcentral.nih.gov/" TargetMode="External"/><Relationship Id="rId5" Type="http://schemas.openxmlformats.org/officeDocument/2006/relationships/hyperlink" Target="http://grants.nih.gov/grants/guide/notice-files/NOT-OD-08-033.html" TargetMode="External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0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hyperlink" Target="http://www.researchinfonet.org/publish/finch/" TargetMode="External"/><Relationship Id="rId3" Type="http://schemas.openxmlformats.org/officeDocument/2006/relationships/image" Target="../media/image11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image" Target="../media/image12.png"/><Relationship Id="rId3" Type="http://schemas.openxmlformats.org/officeDocument/2006/relationships/image" Target="../media/image13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5.xml"/><Relationship Id="rId3" Type="http://schemas.openxmlformats.org/officeDocument/2006/relationships/hyperlink" Target="http://www.inno-tec.bwl.uni-muenchen.de/files/forschung/publikationen/harhoff/Profiting_20from_20voluntary_20information_20spillovers.pdf" TargetMode="Externa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9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683568" y="5373216"/>
            <a:ext cx="7924800" cy="1169551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de-DE" sz="2000" b="1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Rainer Kuhlen</a:t>
            </a:r>
          </a:p>
          <a:p>
            <a:pPr algn="ctr" eaLnBrk="0" hangingPunct="0">
              <a:spcBef>
                <a:spcPct val="25000"/>
              </a:spcBef>
            </a:pPr>
            <a:r>
              <a:rPr lang="de-DE" sz="2000" b="1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FB Informatik und </a:t>
            </a:r>
            <a:r>
              <a:rPr lang="de-DE" sz="2000" b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Informationswissenschaft - Universität Konstanz</a:t>
            </a:r>
          </a:p>
          <a:p>
            <a:pPr algn="ctr" eaLnBrk="0" hangingPunct="0">
              <a:spcBef>
                <a:spcPct val="25000"/>
              </a:spcBef>
            </a:pPr>
            <a:r>
              <a:rPr lang="de-DE" sz="2000" b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  <a:hlinkClick r:id="rId3"/>
              </a:rPr>
              <a:t>www.kuhlen.name</a:t>
            </a:r>
            <a:endParaRPr lang="de-DE" sz="2000" b="1" dirty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198" name="Textfeld 13"/>
          <p:cNvSpPr txBox="1">
            <a:spLocks noChangeArrowheads="1"/>
          </p:cNvSpPr>
          <p:nvPr/>
        </p:nvSpPr>
        <p:spPr bwMode="auto">
          <a:xfrm>
            <a:off x="2411760" y="836712"/>
            <a:ext cx="4800600" cy="36988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de-DE" b="1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Universität </a:t>
            </a:r>
            <a:r>
              <a:rPr lang="de-DE" b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Bern 13. Mail 2016</a:t>
            </a:r>
            <a:endParaRPr lang="de-DE" b="1" dirty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8207" name="Picture 1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87624" y="-27384"/>
            <a:ext cx="7056437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200" name="AutoShape 13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7884368" y="6264275"/>
            <a:ext cx="1037456" cy="593725"/>
          </a:xfrm>
          <a:prstGeom prst="rightArrow">
            <a:avLst>
              <a:gd name="adj1" fmla="val 50000"/>
              <a:gd name="adj2" fmla="val 62500"/>
            </a:avLst>
          </a:prstGeom>
          <a:solidFill>
            <a:srgbClr val="00206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18000" tIns="10800" rIns="18000" bIns="10800" anchor="ctr">
            <a:spAutoFit/>
          </a:bodyPr>
          <a:lstStyle/>
          <a:p>
            <a:pPr algn="ctr" eaLnBrk="0" hangingPunct="0"/>
            <a:endParaRPr lang="de-DE" dirty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Textfeld 10"/>
          <p:cNvSpPr txBox="1"/>
          <p:nvPr/>
        </p:nvSpPr>
        <p:spPr>
          <a:xfrm>
            <a:off x="0" y="6488668"/>
            <a:ext cx="914400" cy="369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endParaRPr lang="de-DE" dirty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Rechteck 2"/>
          <p:cNvSpPr/>
          <p:nvPr/>
        </p:nvSpPr>
        <p:spPr>
          <a:xfrm>
            <a:off x="1547664" y="1340768"/>
            <a:ext cx="7416824" cy="443198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de-DE" sz="2400" b="1" dirty="0" smtClean="0">
                <a:solidFill>
                  <a:srgbClr val="000090"/>
                </a:solidFill>
              </a:rPr>
              <a:t>Vernissage </a:t>
            </a:r>
            <a:r>
              <a:rPr lang="de-DE" sz="2400" b="1" dirty="0">
                <a:solidFill>
                  <a:srgbClr val="000090"/>
                </a:solidFill>
              </a:rPr>
              <a:t>des neuen Bandes von "Informationswissenschaft: Theorie, Methode und </a:t>
            </a:r>
            <a:r>
              <a:rPr lang="de-DE" sz="2400" b="1" dirty="0" smtClean="0">
                <a:solidFill>
                  <a:srgbClr val="000090"/>
                </a:solidFill>
              </a:rPr>
              <a:t>Praxis“ </a:t>
            </a:r>
            <a:br>
              <a:rPr lang="de-DE" sz="2400" b="1" dirty="0" smtClean="0">
                <a:solidFill>
                  <a:srgbClr val="000090"/>
                </a:solidFill>
              </a:rPr>
            </a:br>
            <a:endParaRPr lang="de-DE" sz="2400" b="1" dirty="0">
              <a:solidFill>
                <a:srgbClr val="000090"/>
              </a:solidFill>
            </a:endParaRPr>
          </a:p>
          <a:p>
            <a:pPr algn="ctr"/>
            <a:r>
              <a:rPr lang="de-DE" b="1" dirty="0" smtClean="0">
                <a:solidFill>
                  <a:srgbClr val="000090"/>
                </a:solidFill>
              </a:rPr>
              <a:t>Gastvortrag </a:t>
            </a:r>
            <a:r>
              <a:rPr lang="de-DE" b="1" dirty="0">
                <a:solidFill>
                  <a:srgbClr val="000090"/>
                </a:solidFill>
              </a:rPr>
              <a:t>von Prof. Dr. Rainer </a:t>
            </a:r>
            <a:r>
              <a:rPr lang="de-DE" b="1" dirty="0" smtClean="0">
                <a:solidFill>
                  <a:srgbClr val="000090"/>
                </a:solidFill>
              </a:rPr>
              <a:t>Kuhlen</a:t>
            </a:r>
            <a:r>
              <a:rPr lang="de-DE" b="1" dirty="0">
                <a:solidFill>
                  <a:srgbClr val="000090"/>
                </a:solidFill>
              </a:rPr>
              <a:t/>
            </a:r>
            <a:br>
              <a:rPr lang="de-DE" b="1" dirty="0">
                <a:solidFill>
                  <a:srgbClr val="000090"/>
                </a:solidFill>
              </a:rPr>
            </a:br>
            <a:r>
              <a:rPr lang="de-DE" b="1" dirty="0" smtClean="0">
                <a:solidFill>
                  <a:srgbClr val="000090"/>
                </a:solidFill>
              </a:rPr>
              <a:t/>
            </a:r>
            <a:br>
              <a:rPr lang="de-DE" b="1" dirty="0" smtClean="0">
                <a:solidFill>
                  <a:srgbClr val="000090"/>
                </a:solidFill>
              </a:rPr>
            </a:br>
            <a:r>
              <a:rPr lang="de-DE" sz="2400" b="1" dirty="0" smtClean="0">
                <a:solidFill>
                  <a:srgbClr val="000090"/>
                </a:solidFill>
              </a:rPr>
              <a:t>Open </a:t>
            </a:r>
            <a:r>
              <a:rPr lang="de-DE" sz="2400" b="1" dirty="0">
                <a:solidFill>
                  <a:srgbClr val="000090"/>
                </a:solidFill>
              </a:rPr>
              <a:t>Access – ein neues Geschäftsmodell und/oder ein Kreativitäts- und Innovationspotenzial für Wissenschaft und </a:t>
            </a:r>
            <a:r>
              <a:rPr lang="de-DE" sz="2400" b="1" dirty="0" smtClean="0">
                <a:solidFill>
                  <a:srgbClr val="000090"/>
                </a:solidFill>
              </a:rPr>
              <a:t>Wirtschaft </a:t>
            </a:r>
            <a:br>
              <a:rPr lang="de-DE" sz="2400" b="1" dirty="0" smtClean="0">
                <a:solidFill>
                  <a:srgbClr val="000090"/>
                </a:solidFill>
              </a:rPr>
            </a:br>
            <a:endParaRPr lang="de-DE" sz="2400" b="1" dirty="0" smtClean="0">
              <a:solidFill>
                <a:srgbClr val="000090"/>
              </a:solidFill>
            </a:endParaRPr>
          </a:p>
          <a:p>
            <a:pPr algn="ctr"/>
            <a:r>
              <a:rPr lang="de-DE" b="1" dirty="0" smtClean="0">
                <a:solidFill>
                  <a:srgbClr val="000090"/>
                </a:solidFill>
              </a:rPr>
              <a:t>Donnerstag</a:t>
            </a:r>
            <a:endParaRPr lang="de-DE" b="1" dirty="0">
              <a:solidFill>
                <a:srgbClr val="000090"/>
              </a:solidFill>
            </a:endParaRPr>
          </a:p>
          <a:p>
            <a:pPr algn="ctr"/>
            <a:r>
              <a:rPr lang="de-DE" b="1" dirty="0">
                <a:solidFill>
                  <a:srgbClr val="000090"/>
                </a:solidFill>
              </a:rPr>
              <a:t>12. Mai 2016, 18.15 Uhr, Universität Bern, Hauptgebäude, </a:t>
            </a:r>
            <a:r>
              <a:rPr lang="de-DE" b="1" dirty="0" err="1">
                <a:solidFill>
                  <a:srgbClr val="000090"/>
                </a:solidFill>
              </a:rPr>
              <a:t>Hochschulstrasse</a:t>
            </a:r>
            <a:r>
              <a:rPr lang="de-DE" b="1" dirty="0">
                <a:solidFill>
                  <a:srgbClr val="000090"/>
                </a:solidFill>
              </a:rPr>
              <a:t> 4, Raum 106</a:t>
            </a:r>
          </a:p>
        </p:txBody>
      </p:sp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23528" y="3789040"/>
            <a:ext cx="1503574" cy="1944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feld 1"/>
          <p:cNvSpPr txBox="1"/>
          <p:nvPr/>
        </p:nvSpPr>
        <p:spPr>
          <a:xfrm>
            <a:off x="-1836712" y="2060848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6370328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/>
          </p:cNvSpPr>
          <p:nvPr/>
        </p:nvSpPr>
        <p:spPr bwMode="auto">
          <a:xfrm>
            <a:off x="0" y="0"/>
            <a:ext cx="9144000" cy="720080"/>
          </a:xfrm>
          <a:prstGeom prst="rect">
            <a:avLst/>
          </a:prstGeom>
          <a:solidFill>
            <a:srgbClr val="3E003E"/>
          </a:solidFill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1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45000"/>
              <a:buFont typeface="StarSymbol"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  <a:latin typeface="+mn-lt"/>
                <a:ea typeface="Arial Unicode MS" pitchFamily="2"/>
                <a:cs typeface="Tahoma" pitchFamily="2"/>
              </a:rPr>
              <a:t>Knowledge</a:t>
            </a:r>
            <a:r>
              <a:rPr kumimoji="0" lang="en-US" sz="2400" b="1" i="0" u="none" strike="noStrike" kern="1200" cap="none" spc="0" normalizeH="0" noProof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  <a:latin typeface="+mn-lt"/>
                <a:ea typeface="Arial Unicode MS" pitchFamily="2"/>
                <a:cs typeface="Tahoma" pitchFamily="2"/>
              </a:rPr>
              <a:t> Economy</a:t>
            </a:r>
            <a:endParaRPr kumimoji="0" lang="de-DE" sz="2400" b="1" i="0" u="none" strike="noStrike" kern="1200" cap="none" spc="0" normalizeH="0" baseline="0" noProof="0" dirty="0" smtClean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uLnTx/>
              <a:uFillTx/>
              <a:latin typeface="+mn-lt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17" name="Wolkenförmige Legende 16"/>
          <p:cNvSpPr/>
          <p:nvPr/>
        </p:nvSpPr>
        <p:spPr>
          <a:xfrm>
            <a:off x="179512" y="2095688"/>
            <a:ext cx="2808312" cy="2808312"/>
          </a:xfrm>
          <a:prstGeom prst="cloudCallout">
            <a:avLst>
              <a:gd name="adj1" fmla="val 74135"/>
              <a:gd name="adj2" fmla="val 7199"/>
            </a:avLst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de-DE" sz="2800" b="1" dirty="0" err="1" smtClean="0">
                <a:solidFill>
                  <a:srgbClr val="002060"/>
                </a:solidFill>
              </a:rPr>
              <a:t>knowledge</a:t>
            </a:r>
            <a:r>
              <a:rPr lang="de-DE" sz="2800" b="1" dirty="0" smtClean="0">
                <a:solidFill>
                  <a:srgbClr val="002060"/>
                </a:solidFill>
              </a:rPr>
              <a:t> </a:t>
            </a:r>
            <a:r>
              <a:rPr lang="de-DE" sz="2800" b="1" dirty="0" err="1" smtClean="0">
                <a:solidFill>
                  <a:srgbClr val="002060"/>
                </a:solidFill>
              </a:rPr>
              <a:t>resources</a:t>
            </a:r>
            <a:endParaRPr lang="de-DE" sz="2800" b="1" dirty="0">
              <a:solidFill>
                <a:srgbClr val="002060"/>
              </a:solidFill>
            </a:endParaRPr>
          </a:p>
        </p:txBody>
      </p:sp>
      <p:sp>
        <p:nvSpPr>
          <p:cNvPr id="18" name="Legende mit Pfeil nach rechts 17"/>
          <p:cNvSpPr/>
          <p:nvPr/>
        </p:nvSpPr>
        <p:spPr>
          <a:xfrm>
            <a:off x="3563888" y="2815768"/>
            <a:ext cx="2808312" cy="1368152"/>
          </a:xfrm>
          <a:prstGeom prst="rightArrowCallou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de-DE" sz="2400" dirty="0" err="1">
                <a:solidFill>
                  <a:srgbClr val="002060"/>
                </a:solidFill>
              </a:rPr>
              <a:t>i</a:t>
            </a:r>
            <a:r>
              <a:rPr lang="de-DE" sz="2400" dirty="0" err="1" smtClean="0">
                <a:solidFill>
                  <a:srgbClr val="002060"/>
                </a:solidFill>
              </a:rPr>
              <a:t>nstitution-alization</a:t>
            </a:r>
            <a:endParaRPr lang="de-DE" sz="2400" dirty="0">
              <a:solidFill>
                <a:srgbClr val="002060"/>
              </a:solidFill>
            </a:endParaRPr>
          </a:p>
        </p:txBody>
      </p:sp>
      <p:sp>
        <p:nvSpPr>
          <p:cNvPr id="20" name="Textfeld 19"/>
          <p:cNvSpPr txBox="1"/>
          <p:nvPr/>
        </p:nvSpPr>
        <p:spPr>
          <a:xfrm>
            <a:off x="3563887" y="2374428"/>
            <a:ext cx="1824881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dirty="0" err="1" smtClean="0">
                <a:solidFill>
                  <a:srgbClr val="002060"/>
                </a:solidFill>
                <a:latin typeface="+mn-lt"/>
              </a:rPr>
              <a:t>principles</a:t>
            </a:r>
            <a:r>
              <a:rPr lang="de-DE" dirty="0" smtClean="0">
                <a:solidFill>
                  <a:srgbClr val="002060"/>
                </a:solidFill>
                <a:latin typeface="+mn-lt"/>
              </a:rPr>
              <a:t>, </a:t>
            </a:r>
            <a:r>
              <a:rPr lang="de-DE" dirty="0" err="1" smtClean="0">
                <a:solidFill>
                  <a:srgbClr val="002060"/>
                </a:solidFill>
                <a:latin typeface="+mn-lt"/>
              </a:rPr>
              <a:t>values</a:t>
            </a:r>
            <a:endParaRPr lang="de-DE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21" name="Textfeld 20"/>
          <p:cNvSpPr txBox="1"/>
          <p:nvPr/>
        </p:nvSpPr>
        <p:spPr>
          <a:xfrm>
            <a:off x="3563888" y="4255928"/>
            <a:ext cx="1800200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dirty="0" err="1" smtClean="0">
                <a:solidFill>
                  <a:srgbClr val="002060"/>
                </a:solidFill>
                <a:latin typeface="+mn-lt"/>
              </a:rPr>
              <a:t>procedures</a:t>
            </a:r>
            <a:endParaRPr lang="de-DE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23" name="Foliennummernplatzhalter 4"/>
          <p:cNvSpPr txBox="1"/>
          <p:nvPr/>
        </p:nvSpPr>
        <p:spPr>
          <a:xfrm>
            <a:off x="8460432" y="6384925"/>
            <a:ext cx="622300" cy="47307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compatLnSpc="0"/>
          <a:lstStyle/>
          <a:p>
            <a:pPr algn="r" fontAlgn="auto" hangingPunct="0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400" kern="0">
              <a:solidFill>
                <a:srgbClr val="000000"/>
              </a:solidFill>
              <a:latin typeface="+mn-lt"/>
              <a:ea typeface="Arial Unicode MS" pitchFamily="2"/>
              <a:cs typeface="Tahoma" pitchFamily="2"/>
            </a:endParaRPr>
          </a:p>
          <a:p>
            <a:pPr algn="r" fontAlgn="auto" hangingPunct="0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FB7B90B2-DC34-4E68-8936-D808C3A47442}" type="slidenum">
              <a:rPr lang="de-DE" sz="1400" kern="0">
                <a:solidFill>
                  <a:srgbClr val="000000"/>
                </a:solidFill>
                <a:latin typeface="+mn-lt"/>
                <a:ea typeface="Arial Unicode MS" pitchFamily="2"/>
                <a:cs typeface="Tahoma" pitchFamily="2"/>
              </a:rPr>
              <a:pPr algn="r" fontAlgn="auto" hangingPunct="0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10</a:t>
            </a:fld>
            <a:endParaRPr lang="de-DE" sz="1400" kern="0">
              <a:solidFill>
                <a:srgbClr val="000000"/>
              </a:solidFill>
              <a:latin typeface="+mn-lt"/>
              <a:ea typeface="Arial Unicode MS" pitchFamily="2"/>
              <a:cs typeface="Tahoma" pitchFamily="2"/>
            </a:endParaRPr>
          </a:p>
        </p:txBody>
      </p:sp>
      <p:grpSp>
        <p:nvGrpSpPr>
          <p:cNvPr id="4" name="Gruppieren 36"/>
          <p:cNvGrpSpPr/>
          <p:nvPr/>
        </p:nvGrpSpPr>
        <p:grpSpPr>
          <a:xfrm>
            <a:off x="1619672" y="764704"/>
            <a:ext cx="2664296" cy="1440160"/>
            <a:chOff x="1619672" y="764704"/>
            <a:chExt cx="2664296" cy="1440160"/>
          </a:xfrm>
        </p:grpSpPr>
        <p:sp>
          <p:nvSpPr>
            <p:cNvPr id="24" name="Textfeld 23"/>
            <p:cNvSpPr txBox="1"/>
            <p:nvPr/>
          </p:nvSpPr>
          <p:spPr>
            <a:xfrm>
              <a:off x="1619672" y="764704"/>
              <a:ext cx="2448272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dirty="0" smtClean="0">
                  <a:solidFill>
                    <a:srgbClr val="002060"/>
                  </a:solidFill>
                  <a:latin typeface="+mn-lt"/>
                </a:rPr>
                <a:t>privatization</a:t>
              </a:r>
            </a:p>
            <a:p>
              <a:pPr algn="ctr"/>
              <a:r>
                <a:rPr lang="de-DE" dirty="0" smtClean="0">
                  <a:solidFill>
                    <a:srgbClr val="002060"/>
                  </a:solidFill>
                  <a:latin typeface="+mn-lt"/>
                </a:rPr>
                <a:t>enclosure of the </a:t>
              </a:r>
              <a:r>
                <a:rPr lang="de-DE" dirty="0" err="1" smtClean="0">
                  <a:solidFill>
                    <a:srgbClr val="002060"/>
                  </a:solidFill>
                  <a:latin typeface="+mn-lt"/>
                </a:rPr>
                <a:t>mind</a:t>
              </a:r>
              <a:endParaRPr lang="de-DE" dirty="0" smtClean="0">
                <a:solidFill>
                  <a:srgbClr val="002060"/>
                </a:solidFill>
                <a:latin typeface="+mn-lt"/>
              </a:endParaRPr>
            </a:p>
            <a:p>
              <a:pPr algn="ctr"/>
              <a:r>
                <a:rPr lang="de-DE" dirty="0" smtClean="0">
                  <a:solidFill>
                    <a:srgbClr val="002060"/>
                  </a:solidFill>
                  <a:latin typeface="+mn-lt"/>
                </a:rPr>
                <a:t>profitability</a:t>
              </a:r>
            </a:p>
            <a:p>
              <a:pPr algn="ctr"/>
              <a:r>
                <a:rPr lang="de-DE" dirty="0" smtClean="0">
                  <a:solidFill>
                    <a:srgbClr val="002060"/>
                  </a:solidFill>
                  <a:latin typeface="+mn-lt"/>
                </a:rPr>
                <a:t>scarce resource</a:t>
              </a:r>
            </a:p>
          </p:txBody>
        </p:sp>
        <p:cxnSp>
          <p:nvCxnSpPr>
            <p:cNvPr id="26" name="Gerade Verbindung mit Pfeil 25"/>
            <p:cNvCxnSpPr/>
            <p:nvPr/>
          </p:nvCxnSpPr>
          <p:spPr>
            <a:xfrm rot="16200000" flipH="1">
              <a:off x="3563888" y="1484784"/>
              <a:ext cx="720080" cy="720080"/>
            </a:xfrm>
            <a:prstGeom prst="straightConnector1">
              <a:avLst/>
            </a:prstGeom>
            <a:ln w="762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" name="Textfeld 27"/>
          <p:cNvSpPr txBox="1"/>
          <p:nvPr/>
        </p:nvSpPr>
        <p:spPr>
          <a:xfrm>
            <a:off x="2555776" y="4725144"/>
            <a:ext cx="424847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>
                <a:solidFill>
                  <a:srgbClr val="002060"/>
                </a:solidFill>
                <a:latin typeface="+mn-lt"/>
              </a:rPr>
              <a:t>c</a:t>
            </a:r>
            <a:r>
              <a:rPr lang="de-DE" dirty="0" smtClean="0">
                <a:solidFill>
                  <a:srgbClr val="002060"/>
                </a:solidFill>
                <a:latin typeface="+mn-lt"/>
              </a:rPr>
              <a:t>ommunication (reaching a consensus)</a:t>
            </a:r>
          </a:p>
          <a:p>
            <a:pPr algn="ctr"/>
            <a:r>
              <a:rPr lang="de-DE" dirty="0" smtClean="0">
                <a:solidFill>
                  <a:srgbClr val="002060"/>
                </a:solidFill>
                <a:latin typeface="+mn-lt"/>
              </a:rPr>
              <a:t>commitments</a:t>
            </a:r>
          </a:p>
          <a:p>
            <a:pPr algn="ctr"/>
            <a:r>
              <a:rPr lang="de-DE" dirty="0" smtClean="0">
                <a:solidFill>
                  <a:srgbClr val="002060"/>
                </a:solidFill>
                <a:latin typeface="+mn-lt"/>
              </a:rPr>
              <a:t>contracts</a:t>
            </a:r>
          </a:p>
          <a:p>
            <a:pPr algn="ctr"/>
            <a:r>
              <a:rPr lang="de-DE" dirty="0" smtClean="0">
                <a:solidFill>
                  <a:srgbClr val="002060"/>
                </a:solidFill>
                <a:latin typeface="+mn-lt"/>
              </a:rPr>
              <a:t>rules, laws, legal norms</a:t>
            </a:r>
          </a:p>
          <a:p>
            <a:pPr algn="ctr"/>
            <a:r>
              <a:rPr lang="de-DE" dirty="0" smtClean="0">
                <a:solidFill>
                  <a:srgbClr val="002060"/>
                </a:solidFill>
                <a:latin typeface="+mn-lt"/>
              </a:rPr>
              <a:t>control mechanisms, sanctions</a:t>
            </a:r>
            <a:endParaRPr lang="de-DE" dirty="0">
              <a:solidFill>
                <a:srgbClr val="002060"/>
              </a:solidFill>
              <a:latin typeface="+mn-lt"/>
            </a:endParaRPr>
          </a:p>
        </p:txBody>
      </p:sp>
      <p:grpSp>
        <p:nvGrpSpPr>
          <p:cNvPr id="5" name="Gruppieren 38"/>
          <p:cNvGrpSpPr/>
          <p:nvPr/>
        </p:nvGrpSpPr>
        <p:grpSpPr>
          <a:xfrm>
            <a:off x="179512" y="4409728"/>
            <a:ext cx="2520280" cy="1366411"/>
            <a:chOff x="179512" y="4409728"/>
            <a:chExt cx="2520280" cy="1366411"/>
          </a:xfrm>
        </p:grpSpPr>
        <p:cxnSp>
          <p:nvCxnSpPr>
            <p:cNvPr id="29" name="Gerade Verbindung mit Pfeil 28"/>
            <p:cNvCxnSpPr/>
            <p:nvPr/>
          </p:nvCxnSpPr>
          <p:spPr>
            <a:xfrm rot="10800000" flipV="1">
              <a:off x="1907704" y="4409728"/>
              <a:ext cx="792088" cy="648072"/>
            </a:xfrm>
            <a:prstGeom prst="straightConnector1">
              <a:avLst/>
            </a:prstGeom>
            <a:ln w="762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Textfeld 29"/>
            <p:cNvSpPr txBox="1"/>
            <p:nvPr/>
          </p:nvSpPr>
          <p:spPr>
            <a:xfrm>
              <a:off x="179512" y="5129808"/>
              <a:ext cx="2016224" cy="646331"/>
            </a:xfrm>
            <a:prstGeom prst="rect">
              <a:avLst/>
            </a:prstGeom>
            <a:solidFill>
              <a:srgbClr val="00206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de-DE" dirty="0" err="1" smtClean="0">
                  <a:solidFill>
                    <a:schemeClr val="bg1"/>
                  </a:solidFill>
                  <a:latin typeface="+mn-lt"/>
                </a:rPr>
                <a:t>Knowledge</a:t>
              </a:r>
              <a:r>
                <a:rPr lang="de-DE" dirty="0" smtClean="0">
                  <a:solidFill>
                    <a:schemeClr val="bg1"/>
                  </a:solidFill>
                  <a:latin typeface="+mn-lt"/>
                </a:rPr>
                <a:t> </a:t>
              </a:r>
              <a:r>
                <a:rPr lang="de-DE" dirty="0" err="1" smtClean="0">
                  <a:solidFill>
                    <a:schemeClr val="bg1"/>
                  </a:solidFill>
                  <a:latin typeface="+mn-lt"/>
                </a:rPr>
                <a:t>economy</a:t>
              </a:r>
              <a:endParaRPr lang="de-DE" dirty="0">
                <a:solidFill>
                  <a:schemeClr val="bg1"/>
                </a:solidFill>
                <a:latin typeface="+mn-lt"/>
              </a:endParaRPr>
            </a:p>
          </p:txBody>
        </p:sp>
      </p:grpSp>
      <p:sp>
        <p:nvSpPr>
          <p:cNvPr id="33" name="Textfeld 32"/>
          <p:cNvSpPr txBox="1"/>
          <p:nvPr/>
        </p:nvSpPr>
        <p:spPr>
          <a:xfrm>
            <a:off x="251520" y="692696"/>
            <a:ext cx="14756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 err="1" smtClean="0">
                <a:solidFill>
                  <a:srgbClr val="002060"/>
                </a:solidFill>
                <a:latin typeface="+mn-lt"/>
              </a:rPr>
              <a:t>regulated</a:t>
            </a:r>
            <a:r>
              <a:rPr lang="de-DE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de-DE" dirty="0" err="1" smtClean="0">
                <a:solidFill>
                  <a:srgbClr val="002060"/>
                </a:solidFill>
                <a:latin typeface="+mn-lt"/>
              </a:rPr>
              <a:t>by</a:t>
            </a:r>
            <a:r>
              <a:rPr lang="de-DE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de-DE" dirty="0" err="1" smtClean="0">
                <a:solidFill>
                  <a:srgbClr val="002060"/>
                </a:solidFill>
                <a:latin typeface="+mn-lt"/>
              </a:rPr>
              <a:t>contracts</a:t>
            </a:r>
            <a:endParaRPr lang="de-DE" dirty="0" smtClean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34" name="Textfeld 33"/>
          <p:cNvSpPr txBox="1"/>
          <p:nvPr/>
        </p:nvSpPr>
        <p:spPr>
          <a:xfrm>
            <a:off x="251520" y="1412776"/>
            <a:ext cx="14756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 err="1" smtClean="0">
                <a:solidFill>
                  <a:srgbClr val="002060"/>
                </a:solidFill>
                <a:latin typeface="+mn-lt"/>
              </a:rPr>
              <a:t>protected</a:t>
            </a:r>
            <a:r>
              <a:rPr lang="de-DE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de-DE" dirty="0" err="1" smtClean="0">
                <a:solidFill>
                  <a:srgbClr val="002060"/>
                </a:solidFill>
                <a:latin typeface="+mn-lt"/>
              </a:rPr>
              <a:t>by</a:t>
            </a:r>
            <a:r>
              <a:rPr lang="de-DE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de-DE" dirty="0" err="1" smtClean="0">
                <a:solidFill>
                  <a:srgbClr val="002060"/>
                </a:solidFill>
                <a:latin typeface="+mn-lt"/>
              </a:rPr>
              <a:t>copyright</a:t>
            </a:r>
            <a:endParaRPr lang="de-DE" dirty="0" smtClean="0">
              <a:solidFill>
                <a:srgbClr val="00206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9152952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feld 14"/>
          <p:cNvSpPr txBox="1"/>
          <p:nvPr/>
        </p:nvSpPr>
        <p:spPr>
          <a:xfrm>
            <a:off x="755576" y="1556792"/>
            <a:ext cx="756084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n-lt"/>
              </a:rPr>
              <a:t>Knowledge economy - the private </a:t>
            </a:r>
            <a:r>
              <a:rPr lang="en-US" sz="2400" b="1" dirty="0" smtClean="0">
                <a:latin typeface="+mn-lt"/>
              </a:rPr>
              <a:t>commercial exploitation </a:t>
            </a:r>
            <a:r>
              <a:rPr lang="en-US" sz="2400" dirty="0" smtClean="0">
                <a:latin typeface="+mn-lt"/>
              </a:rPr>
              <a:t>of knowledge and information</a:t>
            </a:r>
          </a:p>
          <a:p>
            <a:pPr algn="ctr"/>
            <a:endParaRPr lang="en-US" sz="2400" dirty="0" smtClean="0">
              <a:latin typeface="+mn-lt"/>
            </a:endParaRPr>
          </a:p>
          <a:p>
            <a:pPr algn="ctr"/>
            <a:r>
              <a:rPr lang="en-US" sz="2400" dirty="0" smtClean="0">
                <a:latin typeface="+mn-lt"/>
              </a:rPr>
              <a:t>distributed, </a:t>
            </a:r>
            <a:r>
              <a:rPr lang="en-US" sz="2400" b="1" dirty="0" smtClean="0">
                <a:latin typeface="+mn-lt"/>
              </a:rPr>
              <a:t>sold or </a:t>
            </a:r>
            <a:r>
              <a:rPr lang="en-US" sz="2400" b="1" dirty="0" err="1" smtClean="0">
                <a:latin typeface="+mn-lt"/>
              </a:rPr>
              <a:t>licenced</a:t>
            </a:r>
            <a:r>
              <a:rPr lang="en-US" sz="2400" b="1" dirty="0" smtClean="0">
                <a:latin typeface="+mn-lt"/>
              </a:rPr>
              <a:t> </a:t>
            </a:r>
            <a:r>
              <a:rPr lang="en-US" sz="2400" dirty="0" smtClean="0">
                <a:latin typeface="+mn-lt"/>
              </a:rPr>
              <a:t>on global information markets</a:t>
            </a:r>
          </a:p>
          <a:p>
            <a:pPr algn="ctr"/>
            <a:endParaRPr lang="en-US" sz="2400" dirty="0" smtClean="0">
              <a:latin typeface="+mn-lt"/>
            </a:endParaRPr>
          </a:p>
          <a:p>
            <a:pPr algn="ctr"/>
            <a:r>
              <a:rPr lang="en-US" sz="2400" dirty="0" smtClean="0">
                <a:latin typeface="+mn-lt"/>
              </a:rPr>
              <a:t>Information products </a:t>
            </a:r>
            <a:r>
              <a:rPr lang="en-US" sz="2400" b="1" dirty="0" smtClean="0">
                <a:latin typeface="+mn-lt"/>
              </a:rPr>
              <a:t>- protected by copyright and considered private intellectual property</a:t>
            </a:r>
          </a:p>
          <a:p>
            <a:pPr algn="ctr"/>
            <a:endParaRPr lang="en-US" sz="2400" dirty="0" smtClean="0">
              <a:latin typeface="+mn-lt"/>
            </a:endParaRPr>
          </a:p>
          <a:p>
            <a:pPr algn="ctr"/>
            <a:r>
              <a:rPr lang="en-US" sz="2400" dirty="0" smtClean="0">
                <a:latin typeface="+mn-lt"/>
              </a:rPr>
              <a:t> </a:t>
            </a:r>
            <a:r>
              <a:rPr lang="en-US" sz="2400" b="1" dirty="0" smtClean="0">
                <a:latin typeface="+mn-lt"/>
              </a:rPr>
              <a:t>people can thus be excluded </a:t>
            </a:r>
            <a:r>
              <a:rPr lang="en-US" sz="2400" dirty="0" smtClean="0">
                <a:latin typeface="+mn-lt"/>
              </a:rPr>
              <a:t>from an unrestricted use of knowledge.</a:t>
            </a:r>
          </a:p>
        </p:txBody>
      </p:sp>
      <p:sp>
        <p:nvSpPr>
          <p:cNvPr id="17" name="Untertitel 2"/>
          <p:cNvSpPr txBox="1">
            <a:spLocks/>
          </p:cNvSpPr>
          <p:nvPr/>
        </p:nvSpPr>
        <p:spPr bwMode="auto">
          <a:xfrm>
            <a:off x="1043608" y="44624"/>
            <a:ext cx="6400800" cy="648072"/>
          </a:xfrm>
          <a:prstGeom prst="rect">
            <a:avLst/>
          </a:prstGeom>
          <a:solidFill>
            <a:srgbClr val="3E003E"/>
          </a:solidFill>
          <a:ln w="9525">
            <a:noFill/>
            <a:miter lim="800000"/>
            <a:headEnd/>
            <a:tailEnd/>
          </a:ln>
        </p:spPr>
        <p:txBody>
          <a:bodyPr anchor="ctr">
            <a:noAutofit/>
          </a:bodyPr>
          <a:lstStyle/>
          <a:p>
            <a:pPr marL="269875" indent="-269875" algn="ctr"/>
            <a:r>
              <a:rPr lang="en-US" sz="2400" b="1" dirty="0" smtClean="0">
                <a:solidFill>
                  <a:schemeClr val="bg1"/>
                </a:solidFill>
                <a:latin typeface="+mn-lt"/>
              </a:rPr>
              <a:t>Commercial scientific publishing market – knowledge economy</a:t>
            </a:r>
            <a:endParaRPr lang="en-US" sz="2400" b="1" dirty="0">
              <a:solidFill>
                <a:schemeClr val="bg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7165960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feld 11"/>
          <p:cNvSpPr txBox="1"/>
          <p:nvPr/>
        </p:nvSpPr>
        <p:spPr>
          <a:xfrm>
            <a:off x="251520" y="2654527"/>
            <a:ext cx="7200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2060"/>
                </a:solidFill>
                <a:latin typeface="+mn-lt"/>
              </a:rPr>
              <a:t>28,100 active scholarly </a:t>
            </a:r>
            <a:r>
              <a:rPr lang="en-US" sz="2000" b="1" dirty="0" smtClean="0">
                <a:solidFill>
                  <a:srgbClr val="002060"/>
                </a:solidFill>
                <a:latin typeface="+mn-lt"/>
              </a:rPr>
              <a:t>peer-reviewed journals </a:t>
            </a:r>
            <a:r>
              <a:rPr lang="en-US" sz="2000" dirty="0" smtClean="0">
                <a:solidFill>
                  <a:srgbClr val="002060"/>
                </a:solidFill>
                <a:latin typeface="+mn-lt"/>
              </a:rPr>
              <a:t>late 2014</a:t>
            </a:r>
            <a:endParaRPr lang="en-US" sz="200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18" name="Textfeld 17"/>
          <p:cNvSpPr txBox="1"/>
          <p:nvPr/>
        </p:nvSpPr>
        <p:spPr>
          <a:xfrm>
            <a:off x="251520" y="3079284"/>
            <a:ext cx="72728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2060"/>
                </a:solidFill>
                <a:latin typeface="+mn-lt"/>
              </a:rPr>
              <a:t>Publishing about 2.5 million </a:t>
            </a:r>
            <a:r>
              <a:rPr lang="en-US" sz="2000" b="1" dirty="0" smtClean="0">
                <a:solidFill>
                  <a:srgbClr val="002060"/>
                </a:solidFill>
                <a:latin typeface="+mn-lt"/>
              </a:rPr>
              <a:t>articles</a:t>
            </a:r>
            <a:r>
              <a:rPr lang="en-US" sz="2000" dirty="0" smtClean="0">
                <a:solidFill>
                  <a:srgbClr val="002060"/>
                </a:solidFill>
                <a:latin typeface="+mn-lt"/>
              </a:rPr>
              <a:t> a year</a:t>
            </a:r>
            <a:endParaRPr lang="en-US" sz="200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19" name="Textfeld 18"/>
          <p:cNvSpPr txBox="1"/>
          <p:nvPr/>
        </p:nvSpPr>
        <p:spPr>
          <a:xfrm>
            <a:off x="251520" y="4293096"/>
            <a:ext cx="799288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2060"/>
                </a:solidFill>
                <a:latin typeface="+mn-lt"/>
              </a:rPr>
              <a:t>Annual revenues </a:t>
            </a:r>
            <a:r>
              <a:rPr lang="en-US" sz="2000" dirty="0" smtClean="0">
                <a:solidFill>
                  <a:srgbClr val="002060"/>
                </a:solidFill>
                <a:latin typeface="+mn-lt"/>
              </a:rPr>
              <a:t>generated from English-language </a:t>
            </a:r>
            <a:r>
              <a:rPr lang="en-US" sz="2000" dirty="0" err="1" smtClean="0">
                <a:solidFill>
                  <a:srgbClr val="002060"/>
                </a:solidFill>
                <a:latin typeface="+mn-lt"/>
              </a:rPr>
              <a:t>STM</a:t>
            </a:r>
            <a:r>
              <a:rPr lang="en-US" sz="2000" dirty="0" smtClean="0">
                <a:solidFill>
                  <a:srgbClr val="002060"/>
                </a:solidFill>
                <a:latin typeface="+mn-lt"/>
              </a:rPr>
              <a:t> journal publishing are estimated at about $10 billion in 2013 -  a broader </a:t>
            </a:r>
            <a:r>
              <a:rPr lang="en-US" sz="2000" dirty="0" err="1" smtClean="0">
                <a:solidFill>
                  <a:srgbClr val="002060"/>
                </a:solidFill>
                <a:latin typeface="+mn-lt"/>
              </a:rPr>
              <a:t>STM</a:t>
            </a:r>
            <a:r>
              <a:rPr lang="en-US" sz="2000" dirty="0" smtClean="0">
                <a:solidFill>
                  <a:srgbClr val="002060"/>
                </a:solidFill>
                <a:latin typeface="+mn-lt"/>
              </a:rPr>
              <a:t> information publishing market worth some  $25,2 billion</a:t>
            </a:r>
            <a:endParaRPr lang="en-US" sz="200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20" name="Textfeld 19"/>
          <p:cNvSpPr txBox="1"/>
          <p:nvPr/>
        </p:nvSpPr>
        <p:spPr>
          <a:xfrm>
            <a:off x="251520" y="1189461"/>
            <a:ext cx="76328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2060"/>
                </a:solidFill>
                <a:latin typeface="+mn-lt"/>
              </a:rPr>
              <a:t>Science publishing industry </a:t>
            </a:r>
            <a:r>
              <a:rPr lang="en-US" sz="2000" b="1" dirty="0" smtClean="0">
                <a:solidFill>
                  <a:srgbClr val="002060"/>
                </a:solidFill>
                <a:latin typeface="+mn-lt"/>
              </a:rPr>
              <a:t>employs</a:t>
            </a:r>
            <a:r>
              <a:rPr lang="en-US" sz="2000" dirty="0" smtClean="0">
                <a:solidFill>
                  <a:srgbClr val="002060"/>
                </a:solidFill>
                <a:latin typeface="+mn-lt"/>
              </a:rPr>
              <a:t> an estimated 110,000 people globally, of which about 40% are employed in the EU</a:t>
            </a:r>
            <a:endParaRPr lang="en-US" sz="200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21" name="Textfeld 20"/>
          <p:cNvSpPr txBox="1"/>
          <p:nvPr/>
        </p:nvSpPr>
        <p:spPr>
          <a:xfrm>
            <a:off x="251520" y="764704"/>
            <a:ext cx="85689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2060"/>
                </a:solidFill>
                <a:latin typeface="+mn-lt"/>
              </a:rPr>
              <a:t>5000–10,000 </a:t>
            </a:r>
            <a:r>
              <a:rPr lang="en-US" sz="2000" b="1" dirty="0" smtClean="0">
                <a:solidFill>
                  <a:srgbClr val="002060"/>
                </a:solidFill>
                <a:latin typeface="+mn-lt"/>
              </a:rPr>
              <a:t>journal publishers </a:t>
            </a:r>
            <a:r>
              <a:rPr lang="en-US" sz="2000" dirty="0" smtClean="0">
                <a:solidFill>
                  <a:srgbClr val="002060"/>
                </a:solidFill>
                <a:latin typeface="+mn-lt"/>
              </a:rPr>
              <a:t>globally (5000 in the SCOPUS database)</a:t>
            </a:r>
            <a:endParaRPr lang="en-US" sz="200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22" name="Textfeld 21"/>
          <p:cNvSpPr txBox="1"/>
          <p:nvPr/>
        </p:nvSpPr>
        <p:spPr>
          <a:xfrm>
            <a:off x="251520" y="3928798"/>
            <a:ext cx="78984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2060"/>
                </a:solidFill>
                <a:latin typeface="+mn-lt"/>
              </a:rPr>
              <a:t>Virtually all </a:t>
            </a:r>
            <a:r>
              <a:rPr lang="en-US" sz="2000" dirty="0" err="1" smtClean="0">
                <a:solidFill>
                  <a:srgbClr val="002060"/>
                </a:solidFill>
                <a:latin typeface="+mn-lt"/>
              </a:rPr>
              <a:t>STM</a:t>
            </a:r>
            <a:r>
              <a:rPr lang="en-US" sz="2000" dirty="0" smtClean="0">
                <a:solidFill>
                  <a:srgbClr val="002060"/>
                </a:solidFill>
                <a:latin typeface="+mn-lt"/>
              </a:rPr>
              <a:t> journals are now </a:t>
            </a:r>
            <a:r>
              <a:rPr lang="en-US" sz="2000" b="1" dirty="0" smtClean="0">
                <a:solidFill>
                  <a:srgbClr val="002060"/>
                </a:solidFill>
                <a:latin typeface="+mn-lt"/>
              </a:rPr>
              <a:t>available online</a:t>
            </a:r>
            <a:endParaRPr lang="en-US" sz="2000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23" name="Textfeld 22"/>
          <p:cNvSpPr txBox="1"/>
          <p:nvPr/>
        </p:nvSpPr>
        <p:spPr>
          <a:xfrm>
            <a:off x="251520" y="3504041"/>
            <a:ext cx="72728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2060"/>
                </a:solidFill>
                <a:latin typeface="+mn-lt"/>
              </a:rPr>
              <a:t>More than 50 million articles subject to retrieval and download</a:t>
            </a:r>
            <a:endParaRPr lang="en-US" sz="200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24" name="Textfeld 23"/>
          <p:cNvSpPr txBox="1"/>
          <p:nvPr/>
        </p:nvSpPr>
        <p:spPr>
          <a:xfrm>
            <a:off x="6948264" y="2276872"/>
            <a:ext cx="219573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002060"/>
                </a:solidFill>
                <a:latin typeface="+mn-lt"/>
              </a:rPr>
              <a:t>still a very powerful and profitable market</a:t>
            </a:r>
            <a:endParaRPr lang="en-US" sz="2400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25" name="Textfeld 24"/>
          <p:cNvSpPr txBox="1"/>
          <p:nvPr/>
        </p:nvSpPr>
        <p:spPr>
          <a:xfrm>
            <a:off x="251520" y="6237312"/>
            <a:ext cx="85689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latin typeface="+mn-lt"/>
              </a:rPr>
              <a:t>Mark Ware/Michael </a:t>
            </a:r>
            <a:r>
              <a:rPr lang="en-US" sz="1400" dirty="0" err="1" smtClean="0">
                <a:latin typeface="+mn-lt"/>
              </a:rPr>
              <a:t>Mabe</a:t>
            </a:r>
            <a:r>
              <a:rPr lang="en-US" sz="1400" dirty="0" smtClean="0">
                <a:latin typeface="+mn-lt"/>
              </a:rPr>
              <a:t>; The </a:t>
            </a:r>
            <a:r>
              <a:rPr lang="en-US" sz="1400" dirty="0" err="1" smtClean="0">
                <a:latin typeface="+mn-lt"/>
              </a:rPr>
              <a:t>stm</a:t>
            </a:r>
            <a:r>
              <a:rPr lang="en-US" sz="1400" dirty="0" smtClean="0">
                <a:latin typeface="+mn-lt"/>
              </a:rPr>
              <a:t> report . an overview of scientific and scholarly journal publishing. </a:t>
            </a:r>
            <a:br>
              <a:rPr lang="en-US" sz="1400" dirty="0" smtClean="0">
                <a:latin typeface="+mn-lt"/>
              </a:rPr>
            </a:br>
            <a:r>
              <a:rPr lang="en-US" sz="1400" dirty="0" err="1" smtClean="0">
                <a:latin typeface="+mn-lt"/>
              </a:rPr>
              <a:t>STM</a:t>
            </a:r>
            <a:r>
              <a:rPr lang="en-US" sz="1400" dirty="0" smtClean="0">
                <a:latin typeface="+mn-lt"/>
              </a:rPr>
              <a:t>, Fourth edition  March 2015 - http://www.stm-assoc.org/2015_02_20_STM_Report_2015.pdf</a:t>
            </a:r>
            <a:endParaRPr lang="de-DE" sz="1400" dirty="0">
              <a:latin typeface="+mn-lt"/>
            </a:endParaRPr>
          </a:p>
        </p:txBody>
      </p:sp>
      <p:sp>
        <p:nvSpPr>
          <p:cNvPr id="26" name="Textfeld 25"/>
          <p:cNvSpPr txBox="1"/>
          <p:nvPr/>
        </p:nvSpPr>
        <p:spPr>
          <a:xfrm>
            <a:off x="251520" y="1921994"/>
            <a:ext cx="86409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solidFill>
                  <a:srgbClr val="002060"/>
                </a:solidFill>
                <a:latin typeface="+mn-lt"/>
              </a:rPr>
              <a:t>STM</a:t>
            </a:r>
            <a:r>
              <a:rPr lang="en-US" sz="2000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en-US" sz="2000" b="1" dirty="0" smtClean="0">
                <a:solidFill>
                  <a:srgbClr val="002060"/>
                </a:solidFill>
                <a:latin typeface="+mn-lt"/>
              </a:rPr>
              <a:t>book market </a:t>
            </a:r>
            <a:r>
              <a:rPr lang="en-US" sz="2000" dirty="0" smtClean="0">
                <a:solidFill>
                  <a:srgbClr val="002060"/>
                </a:solidFill>
                <a:latin typeface="+mn-lt"/>
              </a:rPr>
              <a:t>(about $5 billion annually) – </a:t>
            </a:r>
            <a:r>
              <a:rPr lang="en-US" sz="2000" dirty="0" err="1" smtClean="0">
                <a:solidFill>
                  <a:srgbClr val="002060"/>
                </a:solidFill>
                <a:latin typeface="+mn-lt"/>
              </a:rPr>
              <a:t>ebooks</a:t>
            </a:r>
            <a:r>
              <a:rPr lang="en-US" sz="2000" dirty="0" smtClean="0">
                <a:solidFill>
                  <a:srgbClr val="002060"/>
                </a:solidFill>
                <a:latin typeface="+mn-lt"/>
              </a:rPr>
              <a:t> 17% 2012 –rapidly increasing </a:t>
            </a:r>
          </a:p>
        </p:txBody>
      </p:sp>
      <p:sp>
        <p:nvSpPr>
          <p:cNvPr id="14" name="Textfeld 13"/>
          <p:cNvSpPr txBox="1"/>
          <p:nvPr/>
        </p:nvSpPr>
        <p:spPr>
          <a:xfrm>
            <a:off x="251520" y="5373216"/>
            <a:ext cx="85689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2060"/>
                </a:solidFill>
                <a:latin typeface="+mn-lt"/>
              </a:rPr>
              <a:t>Data-intensive research is </a:t>
            </a:r>
            <a:r>
              <a:rPr lang="en-US" sz="2000" b="1" dirty="0" smtClean="0">
                <a:solidFill>
                  <a:srgbClr val="002060"/>
                </a:solidFill>
                <a:latin typeface="+mn-lt"/>
              </a:rPr>
              <a:t>challenging publishers </a:t>
            </a:r>
            <a:r>
              <a:rPr lang="en-US" sz="2000" dirty="0" smtClean="0">
                <a:solidFill>
                  <a:srgbClr val="002060"/>
                </a:solidFill>
                <a:latin typeface="+mn-lt"/>
              </a:rPr>
              <a:t>to create new solutions to link publications to research data (and vice versa), to facilitate data mining </a:t>
            </a:r>
            <a:endParaRPr lang="en-US" sz="200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15" name="Untertitel 2"/>
          <p:cNvSpPr txBox="1">
            <a:spLocks/>
          </p:cNvSpPr>
          <p:nvPr/>
        </p:nvSpPr>
        <p:spPr bwMode="auto">
          <a:xfrm>
            <a:off x="1043608" y="44624"/>
            <a:ext cx="6400800" cy="648072"/>
          </a:xfrm>
          <a:prstGeom prst="rect">
            <a:avLst/>
          </a:prstGeom>
          <a:solidFill>
            <a:srgbClr val="3E003E"/>
          </a:solidFill>
          <a:ln w="9525">
            <a:noFill/>
            <a:miter lim="800000"/>
            <a:headEnd/>
            <a:tailEnd/>
          </a:ln>
        </p:spPr>
        <p:txBody>
          <a:bodyPr anchor="ctr">
            <a:noAutofit/>
          </a:bodyPr>
          <a:lstStyle/>
          <a:p>
            <a:pPr marL="269875" indent="-269875" algn="ctr"/>
            <a:r>
              <a:rPr lang="en-US" sz="2400" b="1" dirty="0" smtClean="0">
                <a:solidFill>
                  <a:schemeClr val="bg1"/>
                </a:solidFill>
                <a:latin typeface="+mn-lt"/>
              </a:rPr>
              <a:t>Knowledge economy </a:t>
            </a:r>
            <a:br>
              <a:rPr lang="en-US" sz="2400" b="1" dirty="0" smtClean="0">
                <a:solidFill>
                  <a:schemeClr val="bg1"/>
                </a:solidFill>
                <a:latin typeface="+mn-lt"/>
              </a:rPr>
            </a:br>
            <a:r>
              <a:rPr lang="en-US" sz="2400" b="1" dirty="0" smtClean="0">
                <a:solidFill>
                  <a:schemeClr val="bg1"/>
                </a:solidFill>
                <a:latin typeface="+mn-lt"/>
              </a:rPr>
              <a:t>Commercial scientific publishing market </a:t>
            </a:r>
            <a:endParaRPr lang="en-US" sz="2400" b="1" dirty="0">
              <a:solidFill>
                <a:schemeClr val="bg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0441198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6" grpId="0"/>
      <p:bldP spid="1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Untertitel 2"/>
          <p:cNvSpPr txBox="1">
            <a:spLocks/>
          </p:cNvSpPr>
          <p:nvPr/>
        </p:nvSpPr>
        <p:spPr bwMode="auto">
          <a:xfrm>
            <a:off x="1043608" y="44624"/>
            <a:ext cx="6400800" cy="648072"/>
          </a:xfrm>
          <a:prstGeom prst="rect">
            <a:avLst/>
          </a:prstGeom>
          <a:solidFill>
            <a:srgbClr val="3E003E"/>
          </a:solidFill>
          <a:ln w="9525">
            <a:noFill/>
            <a:miter lim="800000"/>
            <a:headEnd/>
            <a:tailEnd/>
          </a:ln>
        </p:spPr>
        <p:txBody>
          <a:bodyPr anchor="ctr">
            <a:noAutofit/>
          </a:bodyPr>
          <a:lstStyle/>
          <a:p>
            <a:pPr marL="269875" indent="-269875" algn="ctr"/>
            <a:r>
              <a:rPr lang="en-US" sz="2400" b="1" dirty="0" smtClean="0">
                <a:solidFill>
                  <a:schemeClr val="bg1"/>
                </a:solidFill>
                <a:latin typeface="+mn-lt"/>
              </a:rPr>
              <a:t>Commercial scientific publishing market – knowledge economy</a:t>
            </a:r>
            <a:endParaRPr lang="en-US" sz="24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1331640" y="980728"/>
            <a:ext cx="58326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+mn-lt"/>
              </a:rPr>
              <a:t>still a very powerful and profitable market</a:t>
            </a:r>
            <a:endParaRPr lang="en-US" sz="2400" b="1" dirty="0">
              <a:latin typeface="+mn-lt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467544" y="1772816"/>
            <a:ext cx="47525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+mn-lt"/>
              </a:rPr>
              <a:t>and supported/financed by public money</a:t>
            </a:r>
            <a:endParaRPr lang="en-US" sz="2400" dirty="0">
              <a:latin typeface="+mn-lt"/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5796136" y="1700808"/>
            <a:ext cx="309634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atin typeface="+mn-lt"/>
              </a:rPr>
              <a:t>German science libraries pay about 600 Mio Euros/y for commercial publications</a:t>
            </a:r>
            <a:endParaRPr lang="en-US" sz="2000" dirty="0">
              <a:latin typeface="+mn-lt"/>
            </a:endParaRPr>
          </a:p>
        </p:txBody>
      </p:sp>
      <p:sp>
        <p:nvSpPr>
          <p:cNvPr id="9" name="Pfeil nach unten 8"/>
          <p:cNvSpPr/>
          <p:nvPr/>
        </p:nvSpPr>
        <p:spPr>
          <a:xfrm>
            <a:off x="5076056" y="2708920"/>
            <a:ext cx="484632" cy="690376"/>
          </a:xfrm>
          <a:prstGeom prst="downArrow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0"/>
          </a:p>
        </p:txBody>
      </p:sp>
      <p:sp>
        <p:nvSpPr>
          <p:cNvPr id="10" name="Textfeld 9"/>
          <p:cNvSpPr txBox="1"/>
          <p:nvPr/>
        </p:nvSpPr>
        <p:spPr>
          <a:xfrm>
            <a:off x="5004048" y="3356992"/>
            <a:ext cx="3456384" cy="110799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200" dirty="0" smtClean="0">
                <a:latin typeface="+mn-lt"/>
              </a:rPr>
              <a:t>Contract between </a:t>
            </a:r>
            <a:r>
              <a:rPr lang="de-DE" sz="2200" dirty="0" smtClean="0">
                <a:latin typeface="+mn-lt"/>
              </a:rPr>
              <a:t>Baden-Württemberg </a:t>
            </a:r>
            <a:r>
              <a:rPr lang="de-DE" sz="2200" dirty="0" err="1" smtClean="0">
                <a:latin typeface="+mn-lt"/>
              </a:rPr>
              <a:t>and</a:t>
            </a:r>
            <a:r>
              <a:rPr lang="de-DE" sz="2200" dirty="0" smtClean="0">
                <a:latin typeface="+mn-lt"/>
              </a:rPr>
              <a:t> Springer </a:t>
            </a:r>
            <a:r>
              <a:rPr lang="de-DE" sz="2200" dirty="0" err="1" smtClean="0">
                <a:latin typeface="+mn-lt"/>
              </a:rPr>
              <a:t>starting</a:t>
            </a:r>
            <a:r>
              <a:rPr lang="de-DE" sz="2200" dirty="0" smtClean="0">
                <a:latin typeface="+mn-lt"/>
              </a:rPr>
              <a:t> 2015</a:t>
            </a:r>
            <a:endParaRPr lang="en-US" sz="2200" dirty="0">
              <a:latin typeface="+mn-lt"/>
            </a:endParaRPr>
          </a:p>
        </p:txBody>
      </p:sp>
      <p:sp>
        <p:nvSpPr>
          <p:cNvPr id="19" name="Pfeil nach unten 18"/>
          <p:cNvSpPr/>
          <p:nvPr/>
        </p:nvSpPr>
        <p:spPr>
          <a:xfrm rot="16200000">
            <a:off x="5136624" y="1916832"/>
            <a:ext cx="484632" cy="690376"/>
          </a:xfrm>
          <a:prstGeom prst="downArrow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0"/>
          </a:p>
        </p:txBody>
      </p:sp>
      <p:sp>
        <p:nvSpPr>
          <p:cNvPr id="11" name="Textfeld 10"/>
          <p:cNvSpPr txBox="1"/>
          <p:nvPr/>
        </p:nvSpPr>
        <p:spPr>
          <a:xfrm>
            <a:off x="5004048" y="4725144"/>
            <a:ext cx="3384376" cy="144655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2200" dirty="0" smtClean="0">
                <a:latin typeface="+mn-lt"/>
              </a:rPr>
              <a:t>Free </a:t>
            </a:r>
            <a:r>
              <a:rPr lang="de-DE" sz="2200" dirty="0" err="1" smtClean="0">
                <a:latin typeface="+mn-lt"/>
              </a:rPr>
              <a:t>access</a:t>
            </a:r>
            <a:r>
              <a:rPr lang="de-DE" sz="2200" dirty="0" smtClean="0">
                <a:latin typeface="+mn-lt"/>
              </a:rPr>
              <a:t> </a:t>
            </a:r>
            <a:r>
              <a:rPr lang="de-DE" sz="2200" dirty="0" err="1" smtClean="0">
                <a:latin typeface="+mn-lt"/>
              </a:rPr>
              <a:t>to</a:t>
            </a:r>
            <a:r>
              <a:rPr lang="de-DE" sz="2200" dirty="0" smtClean="0">
                <a:latin typeface="+mn-lt"/>
              </a:rPr>
              <a:t> 1.917 Springer </a:t>
            </a:r>
            <a:r>
              <a:rPr lang="de-DE" sz="2200" dirty="0" err="1" smtClean="0">
                <a:latin typeface="+mn-lt"/>
              </a:rPr>
              <a:t>journals</a:t>
            </a:r>
            <a:r>
              <a:rPr lang="de-DE" sz="2200" dirty="0" smtClean="0">
                <a:latin typeface="+mn-lt"/>
              </a:rPr>
              <a:t> </a:t>
            </a:r>
            <a:r>
              <a:rPr lang="de-DE" sz="2200" dirty="0" err="1" smtClean="0">
                <a:latin typeface="+mn-lt"/>
              </a:rPr>
              <a:t>for</a:t>
            </a:r>
            <a:r>
              <a:rPr lang="de-DE" sz="2200" dirty="0" smtClean="0">
                <a:latin typeface="+mn-lt"/>
              </a:rPr>
              <a:t> 51 </a:t>
            </a:r>
            <a:r>
              <a:rPr lang="de-DE" sz="2200" dirty="0" err="1" smtClean="0">
                <a:latin typeface="+mn-lt"/>
              </a:rPr>
              <a:t>academic</a:t>
            </a:r>
            <a:r>
              <a:rPr lang="de-DE" sz="2200" dirty="0" smtClean="0">
                <a:latin typeface="+mn-lt"/>
              </a:rPr>
              <a:t> </a:t>
            </a:r>
            <a:r>
              <a:rPr lang="de-DE" sz="2200" dirty="0" err="1" smtClean="0">
                <a:latin typeface="+mn-lt"/>
              </a:rPr>
              <a:t>institutions</a:t>
            </a:r>
            <a:r>
              <a:rPr lang="de-DE" sz="2200" dirty="0" smtClean="0">
                <a:latin typeface="+mn-lt"/>
              </a:rPr>
              <a:t> in B.-W.</a:t>
            </a:r>
            <a:endParaRPr lang="en-US" sz="2200" dirty="0">
              <a:latin typeface="+mn-lt"/>
            </a:endParaRPr>
          </a:p>
        </p:txBody>
      </p:sp>
      <p:sp>
        <p:nvSpPr>
          <p:cNvPr id="13" name="Pfeil nach unten 12"/>
          <p:cNvSpPr/>
          <p:nvPr/>
        </p:nvSpPr>
        <p:spPr>
          <a:xfrm>
            <a:off x="611560" y="2636912"/>
            <a:ext cx="484632" cy="690376"/>
          </a:xfrm>
          <a:prstGeom prst="downArrow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0"/>
          </a:p>
        </p:txBody>
      </p:sp>
      <p:sp>
        <p:nvSpPr>
          <p:cNvPr id="14" name="Textfeld 13"/>
          <p:cNvSpPr txBox="1"/>
          <p:nvPr/>
        </p:nvSpPr>
        <p:spPr>
          <a:xfrm>
            <a:off x="179512" y="3573016"/>
            <a:ext cx="3456384" cy="144655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200" dirty="0" smtClean="0">
                <a:latin typeface="+mn-lt"/>
              </a:rPr>
              <a:t>Contract between Elsevier and  France (</a:t>
            </a:r>
            <a:r>
              <a:rPr lang="fr-FR" sz="2200" i="1" dirty="0" smtClean="0">
                <a:latin typeface="+mn-lt"/>
              </a:rPr>
              <a:t>Couperin</a:t>
            </a:r>
            <a:r>
              <a:rPr lang="fr-FR" sz="2200" dirty="0" smtClean="0">
                <a:latin typeface="+mn-lt"/>
              </a:rPr>
              <a:t> and </a:t>
            </a:r>
            <a:r>
              <a:rPr lang="fr-FR" sz="2200" i="1" dirty="0" smtClean="0">
                <a:latin typeface="+mn-lt"/>
              </a:rPr>
              <a:t>Agence bibliographique de l’enseignement supérieur)</a:t>
            </a:r>
            <a:endParaRPr lang="en-US" sz="2200" dirty="0">
              <a:latin typeface="+mn-lt"/>
            </a:endParaRPr>
          </a:p>
        </p:txBody>
      </p:sp>
      <p:sp>
        <p:nvSpPr>
          <p:cNvPr id="16" name="Textfeld 15"/>
          <p:cNvSpPr txBox="1"/>
          <p:nvPr/>
        </p:nvSpPr>
        <p:spPr>
          <a:xfrm>
            <a:off x="251520" y="6093296"/>
            <a:ext cx="38884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+mn-lt"/>
              </a:rPr>
              <a:t>http://wisspub.net/2014/11/12/details-zum-elsevier-deal-in-frankreich/</a:t>
            </a:r>
            <a:endParaRPr lang="en-US" sz="1400" dirty="0">
              <a:latin typeface="+mn-lt"/>
            </a:endParaRPr>
          </a:p>
        </p:txBody>
      </p:sp>
      <p:sp>
        <p:nvSpPr>
          <p:cNvPr id="18" name="Textfeld 17"/>
          <p:cNvSpPr txBox="1"/>
          <p:nvPr/>
        </p:nvSpPr>
        <p:spPr>
          <a:xfrm>
            <a:off x="251520" y="5157192"/>
            <a:ext cx="3384376" cy="76944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2200" dirty="0" smtClean="0">
                <a:latin typeface="+mn-lt"/>
              </a:rPr>
              <a:t>2014-2018 - 172 Mio. EURO </a:t>
            </a:r>
            <a:r>
              <a:rPr lang="de-DE" sz="2200" dirty="0" err="1" smtClean="0">
                <a:latin typeface="+mn-lt"/>
              </a:rPr>
              <a:t>for</a:t>
            </a:r>
            <a:r>
              <a:rPr lang="de-DE" sz="2200" dirty="0" smtClean="0">
                <a:latin typeface="+mn-lt"/>
              </a:rPr>
              <a:t> </a:t>
            </a:r>
            <a:r>
              <a:rPr lang="de-DE" sz="2200" b="1" dirty="0" err="1" smtClean="0">
                <a:latin typeface="+mn-lt"/>
              </a:rPr>
              <a:t>closed</a:t>
            </a:r>
            <a:r>
              <a:rPr lang="de-DE" sz="2200" b="1" dirty="0" smtClean="0">
                <a:latin typeface="+mn-lt"/>
              </a:rPr>
              <a:t> </a:t>
            </a:r>
            <a:r>
              <a:rPr lang="de-DE" sz="2200" b="1" dirty="0" err="1" smtClean="0">
                <a:latin typeface="+mn-lt"/>
              </a:rPr>
              <a:t>access</a:t>
            </a:r>
            <a:r>
              <a:rPr lang="de-DE" sz="2200" b="1" dirty="0" smtClean="0">
                <a:latin typeface="+mn-lt"/>
              </a:rPr>
              <a:t> </a:t>
            </a:r>
            <a:r>
              <a:rPr lang="de-DE" sz="2200" b="1" dirty="0" err="1" smtClean="0">
                <a:latin typeface="+mn-lt"/>
              </a:rPr>
              <a:t>journals</a:t>
            </a:r>
            <a:endParaRPr lang="en-US" sz="22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022592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9" grpId="0" animBg="1"/>
      <p:bldP spid="10" grpId="0" animBg="1"/>
      <p:bldP spid="19" grpId="0" animBg="1"/>
      <p:bldP spid="11" grpId="0" animBg="1"/>
      <p:bldP spid="13" grpId="0" animBg="1"/>
      <p:bldP spid="14" grpId="0" animBg="1"/>
      <p:bldP spid="16" grpId="0"/>
      <p:bldP spid="1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Untertitel 2"/>
          <p:cNvSpPr txBox="1">
            <a:spLocks/>
          </p:cNvSpPr>
          <p:nvPr/>
        </p:nvSpPr>
        <p:spPr bwMode="auto">
          <a:xfrm>
            <a:off x="1043608" y="44624"/>
            <a:ext cx="6400800" cy="648072"/>
          </a:xfrm>
          <a:prstGeom prst="rect">
            <a:avLst/>
          </a:prstGeom>
          <a:solidFill>
            <a:srgbClr val="3E003E"/>
          </a:solidFill>
          <a:ln w="9525">
            <a:noFill/>
            <a:miter lim="800000"/>
            <a:headEnd/>
            <a:tailEnd/>
          </a:ln>
        </p:spPr>
        <p:txBody>
          <a:bodyPr anchor="ctr">
            <a:noAutofit/>
          </a:bodyPr>
          <a:lstStyle/>
          <a:p>
            <a:pPr marL="269875" indent="-269875" algn="ctr"/>
            <a:r>
              <a:rPr lang="en-US" sz="2400" b="1" dirty="0" smtClean="0">
                <a:solidFill>
                  <a:schemeClr val="bg1"/>
                </a:solidFill>
                <a:latin typeface="+mn-lt"/>
              </a:rPr>
              <a:t>Commercial scientific publishing market – knowledge economy</a:t>
            </a:r>
            <a:endParaRPr lang="en-US" sz="24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1187624" y="980728"/>
            <a:ext cx="71287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+mn-lt"/>
              </a:rPr>
              <a:t>still a very powerful and profitable market</a:t>
            </a:r>
            <a:endParaRPr lang="en-US" sz="2400" b="1" dirty="0">
              <a:latin typeface="+mn-lt"/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3707904" y="1772816"/>
            <a:ext cx="792088" cy="461665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latin typeface="+mn-lt"/>
              </a:rPr>
              <a:t>but</a:t>
            </a:r>
            <a:endParaRPr lang="en-US" sz="2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4" name="Textfeld 13"/>
          <p:cNvSpPr txBox="1"/>
          <p:nvPr/>
        </p:nvSpPr>
        <p:spPr>
          <a:xfrm>
            <a:off x="827584" y="2708920"/>
            <a:ext cx="7243546" cy="22510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400" dirty="0" smtClean="0">
                <a:latin typeface="+mn-lt"/>
              </a:rPr>
              <a:t>More and more people claim that the </a:t>
            </a:r>
            <a:r>
              <a:rPr lang="en-US" sz="2400" b="1" dirty="0" smtClean="0">
                <a:latin typeface="+mn-lt"/>
              </a:rPr>
              <a:t>public should have the right to freely access and use scientific work produced in public environments and supported by public money.</a:t>
            </a:r>
            <a:endParaRPr lang="de-DE" sz="24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2651869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Untertitel 2"/>
          <p:cNvSpPr txBox="1">
            <a:spLocks/>
          </p:cNvSpPr>
          <p:nvPr/>
        </p:nvSpPr>
        <p:spPr bwMode="auto">
          <a:xfrm>
            <a:off x="1043608" y="44624"/>
            <a:ext cx="6400800" cy="648072"/>
          </a:xfrm>
          <a:prstGeom prst="rect">
            <a:avLst/>
          </a:prstGeom>
          <a:solidFill>
            <a:srgbClr val="3E003E"/>
          </a:solidFill>
          <a:ln w="9525">
            <a:noFill/>
            <a:miter lim="800000"/>
            <a:headEnd/>
            <a:tailEnd/>
          </a:ln>
        </p:spPr>
        <p:txBody>
          <a:bodyPr anchor="ctr">
            <a:noAutofit/>
          </a:bodyPr>
          <a:lstStyle/>
          <a:p>
            <a:pPr marL="269875" indent="-269875" algn="ctr"/>
            <a:r>
              <a:rPr lang="en-US" sz="2400" b="1" dirty="0" smtClean="0">
                <a:solidFill>
                  <a:schemeClr val="bg1"/>
                </a:solidFill>
                <a:latin typeface="+mn-lt"/>
              </a:rPr>
              <a:t>Commercial scientific publishing market – knowledge economy</a:t>
            </a:r>
            <a:endParaRPr lang="en-US" sz="24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1187624" y="980728"/>
            <a:ext cx="71287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+mn-lt"/>
              </a:rPr>
              <a:t>still a very powerful and profitable market</a:t>
            </a:r>
            <a:endParaRPr lang="en-US" sz="2400" b="1" dirty="0">
              <a:latin typeface="+mn-lt"/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1187624" y="2348880"/>
            <a:ext cx="5832648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 smtClean="0">
                <a:latin typeface="+mn-lt"/>
              </a:rPr>
              <a:t>More and more authors </a:t>
            </a:r>
            <a:r>
              <a:rPr lang="en-US" sz="2200" dirty="0" smtClean="0">
                <a:latin typeface="+mn-lt"/>
              </a:rPr>
              <a:t>in science, frustrated by publishers´ business models, </a:t>
            </a:r>
            <a:r>
              <a:rPr lang="en-US" sz="2200" b="1" dirty="0" smtClean="0">
                <a:latin typeface="+mn-lt"/>
              </a:rPr>
              <a:t>choose open access</a:t>
            </a:r>
            <a:r>
              <a:rPr lang="en-US" sz="2200" dirty="0" smtClean="0">
                <a:latin typeface="+mn-lt"/>
              </a:rPr>
              <a:t> journals and </a:t>
            </a:r>
            <a:r>
              <a:rPr lang="en-US" sz="2200" i="1" dirty="0" smtClean="0">
                <a:latin typeface="+mn-lt"/>
              </a:rPr>
              <a:t>free licenses </a:t>
            </a:r>
            <a:br>
              <a:rPr lang="en-US" sz="2200" i="1" dirty="0" smtClean="0">
                <a:latin typeface="+mn-lt"/>
              </a:rPr>
            </a:br>
            <a:r>
              <a:rPr lang="en-US" sz="2200" dirty="0" smtClean="0">
                <a:latin typeface="+mn-lt"/>
              </a:rPr>
              <a:t>as the </a:t>
            </a:r>
            <a:r>
              <a:rPr lang="en-US" sz="2200" b="1" dirty="0" smtClean="0">
                <a:latin typeface="+mn-lt"/>
              </a:rPr>
              <a:t>primary</a:t>
            </a:r>
            <a:r>
              <a:rPr lang="en-US" sz="2200" dirty="0" smtClean="0">
                <a:latin typeface="+mn-lt"/>
              </a:rPr>
              <a:t> or at least </a:t>
            </a:r>
            <a:r>
              <a:rPr lang="en-US" sz="2200" b="1" dirty="0" smtClean="0">
                <a:latin typeface="+mn-lt"/>
              </a:rPr>
              <a:t>secondary</a:t>
            </a:r>
            <a:r>
              <a:rPr lang="en-US" sz="2200" dirty="0" smtClean="0">
                <a:latin typeface="+mn-lt"/>
              </a:rPr>
              <a:t> means of publication</a:t>
            </a:r>
            <a:endParaRPr lang="en-US" sz="2200" dirty="0">
              <a:latin typeface="+mn-lt"/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3707904" y="1772816"/>
            <a:ext cx="792088" cy="461665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latin typeface="+mn-lt"/>
              </a:rPr>
              <a:t>but</a:t>
            </a:r>
            <a:endParaRPr lang="en-US" sz="2400" dirty="0">
              <a:solidFill>
                <a:schemeClr val="bg1"/>
              </a:solidFill>
              <a:latin typeface="+mn-lt"/>
            </a:endParaRPr>
          </a:p>
        </p:txBody>
      </p:sp>
      <p:grpSp>
        <p:nvGrpSpPr>
          <p:cNvPr id="11" name="Gruppieren 27"/>
          <p:cNvGrpSpPr/>
          <p:nvPr/>
        </p:nvGrpSpPr>
        <p:grpSpPr>
          <a:xfrm>
            <a:off x="1043608" y="4335487"/>
            <a:ext cx="2880320" cy="1541785"/>
            <a:chOff x="899592" y="4293096"/>
            <a:chExt cx="2880320" cy="1541785"/>
          </a:xfrm>
        </p:grpSpPr>
        <p:sp>
          <p:nvSpPr>
            <p:cNvPr id="12" name="Pfeil nach unten 11"/>
            <p:cNvSpPr/>
            <p:nvPr/>
          </p:nvSpPr>
          <p:spPr>
            <a:xfrm>
              <a:off x="2123728" y="4293096"/>
              <a:ext cx="484632" cy="978408"/>
            </a:xfrm>
            <a:prstGeom prst="downArrow">
              <a:avLst/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13" name="Textfeld 12"/>
            <p:cNvSpPr txBox="1"/>
            <p:nvPr/>
          </p:nvSpPr>
          <p:spPr>
            <a:xfrm>
              <a:off x="899592" y="5373216"/>
              <a:ext cx="2880320" cy="46166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+mn-lt"/>
                </a:rPr>
                <a:t>Open access golden</a:t>
              </a:r>
              <a:endParaRPr lang="en-US" sz="2400" dirty="0">
                <a:latin typeface="+mn-lt"/>
              </a:endParaRPr>
            </a:p>
          </p:txBody>
        </p:sp>
      </p:grpSp>
      <p:grpSp>
        <p:nvGrpSpPr>
          <p:cNvPr id="14" name="Gruppieren 28"/>
          <p:cNvGrpSpPr/>
          <p:nvPr/>
        </p:nvGrpSpPr>
        <p:grpSpPr>
          <a:xfrm>
            <a:off x="4499992" y="4335487"/>
            <a:ext cx="2664296" cy="1541785"/>
            <a:chOff x="4499992" y="4293096"/>
            <a:chExt cx="2664296" cy="1541785"/>
          </a:xfrm>
        </p:grpSpPr>
        <p:sp>
          <p:nvSpPr>
            <p:cNvPr id="15" name="Pfeil nach unten 14"/>
            <p:cNvSpPr/>
            <p:nvPr/>
          </p:nvSpPr>
          <p:spPr>
            <a:xfrm>
              <a:off x="5527528" y="4293096"/>
              <a:ext cx="484632" cy="978408"/>
            </a:xfrm>
            <a:prstGeom prst="downArrow">
              <a:avLst/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16" name="Textfeld 15"/>
            <p:cNvSpPr txBox="1"/>
            <p:nvPr/>
          </p:nvSpPr>
          <p:spPr>
            <a:xfrm>
              <a:off x="4499992" y="5373216"/>
              <a:ext cx="2664296" cy="46166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+mn-lt"/>
                </a:rPr>
                <a:t>Open access green</a:t>
              </a:r>
              <a:endParaRPr lang="en-US" sz="2400" dirty="0">
                <a:latin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089468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/>
          </p:cNvSpPr>
          <p:nvPr/>
        </p:nvSpPr>
        <p:spPr bwMode="auto">
          <a:xfrm>
            <a:off x="2195736" y="2780928"/>
            <a:ext cx="4752528" cy="720080"/>
          </a:xfrm>
          <a:prstGeom prst="rect">
            <a:avLst/>
          </a:prstGeom>
          <a:solidFill>
            <a:srgbClr val="3E003E"/>
          </a:solidFill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1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45000"/>
              <a:buFont typeface="StarSymbol"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Arial Unicode MS" pitchFamily="2"/>
                <a:cs typeface="Tahoma" pitchFamily="2"/>
              </a:rPr>
              <a:t>Knowledge</a:t>
            </a:r>
            <a:r>
              <a:rPr kumimoji="0" lang="en-US" sz="4000" b="1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Arial Unicode MS" pitchFamily="2"/>
                <a:cs typeface="Tahoma" pitchFamily="2"/>
              </a:rPr>
              <a:t> Ecology</a:t>
            </a:r>
            <a:endParaRPr kumimoji="0" lang="de-DE" sz="40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23" name="Foliennummernplatzhalter 4"/>
          <p:cNvSpPr txBox="1"/>
          <p:nvPr/>
        </p:nvSpPr>
        <p:spPr>
          <a:xfrm>
            <a:off x="8460432" y="6384925"/>
            <a:ext cx="622300" cy="47307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compatLnSpc="0"/>
          <a:lstStyle/>
          <a:p>
            <a:pPr algn="r" fontAlgn="auto" hangingPunct="0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400" kern="0">
              <a:solidFill>
                <a:srgbClr val="000000"/>
              </a:solidFill>
              <a:latin typeface="+mn-lt"/>
              <a:ea typeface="Arial Unicode MS" pitchFamily="2"/>
              <a:cs typeface="Tahoma" pitchFamily="2"/>
            </a:endParaRPr>
          </a:p>
          <a:p>
            <a:pPr algn="r" fontAlgn="auto" hangingPunct="0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FB7B90B2-DC34-4E68-8936-D808C3A47442}" type="slidenum">
              <a:rPr lang="de-DE" sz="1400" kern="0">
                <a:solidFill>
                  <a:srgbClr val="000000"/>
                </a:solidFill>
                <a:latin typeface="+mn-lt"/>
                <a:ea typeface="Arial Unicode MS" pitchFamily="2"/>
                <a:cs typeface="Tahoma" pitchFamily="2"/>
              </a:rPr>
              <a:pPr algn="r" fontAlgn="auto" hangingPunct="0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16</a:t>
            </a:fld>
            <a:endParaRPr lang="de-DE" sz="1400" kern="0">
              <a:solidFill>
                <a:srgbClr val="000000"/>
              </a:solidFill>
              <a:latin typeface="+mn-lt"/>
              <a:ea typeface="Arial Unicode MS" pitchFamily="2"/>
              <a:cs typeface="Tahoma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39253869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/>
          </p:cNvSpPr>
          <p:nvPr/>
        </p:nvSpPr>
        <p:spPr bwMode="auto">
          <a:xfrm>
            <a:off x="0" y="0"/>
            <a:ext cx="9144000" cy="720080"/>
          </a:xfrm>
          <a:prstGeom prst="rect">
            <a:avLst/>
          </a:prstGeom>
          <a:solidFill>
            <a:srgbClr val="3E003E"/>
          </a:solidFill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1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45000"/>
              <a:buFont typeface="StarSymbol"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Arial Unicode MS" pitchFamily="2"/>
                <a:cs typeface="Tahoma" pitchFamily="2"/>
              </a:rPr>
              <a:t>Knowledge</a:t>
            </a:r>
            <a:r>
              <a:rPr kumimoji="0" lang="en-US" sz="2400" b="1" i="0" u="none" strike="noStrike" kern="1200" cap="none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Arial Unicode MS" pitchFamily="2"/>
                <a:cs typeface="Tahoma" pitchFamily="2"/>
              </a:rPr>
              <a:t> ecology</a:t>
            </a:r>
            <a:endParaRPr kumimoji="0" lang="de-DE" sz="2400" b="1" i="0" u="none" strike="noStrike" kern="120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17" name="Wolkenförmige Legende 16"/>
          <p:cNvSpPr/>
          <p:nvPr/>
        </p:nvSpPr>
        <p:spPr>
          <a:xfrm>
            <a:off x="179512" y="2095688"/>
            <a:ext cx="2808312" cy="2808312"/>
          </a:xfrm>
          <a:prstGeom prst="cloudCallout">
            <a:avLst>
              <a:gd name="adj1" fmla="val 74135"/>
              <a:gd name="adj2" fmla="val 7199"/>
            </a:avLst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de-DE" sz="2800" b="1" dirty="0" err="1" smtClean="0">
                <a:solidFill>
                  <a:srgbClr val="002060"/>
                </a:solidFill>
              </a:rPr>
              <a:t>knowledge</a:t>
            </a:r>
            <a:r>
              <a:rPr lang="de-DE" sz="2800" b="1" dirty="0" smtClean="0">
                <a:solidFill>
                  <a:srgbClr val="002060"/>
                </a:solidFill>
              </a:rPr>
              <a:t> </a:t>
            </a:r>
            <a:r>
              <a:rPr lang="de-DE" sz="2800" b="1" dirty="0" err="1" smtClean="0">
                <a:solidFill>
                  <a:srgbClr val="002060"/>
                </a:solidFill>
              </a:rPr>
              <a:t>resources</a:t>
            </a:r>
            <a:endParaRPr lang="de-DE" sz="2800" b="1" dirty="0">
              <a:solidFill>
                <a:srgbClr val="002060"/>
              </a:solidFill>
            </a:endParaRPr>
          </a:p>
        </p:txBody>
      </p:sp>
      <p:sp>
        <p:nvSpPr>
          <p:cNvPr id="18" name="Legende mit Pfeil nach rechts 17"/>
          <p:cNvSpPr/>
          <p:nvPr/>
        </p:nvSpPr>
        <p:spPr>
          <a:xfrm>
            <a:off x="3563888" y="2815768"/>
            <a:ext cx="2808312" cy="1368152"/>
          </a:xfrm>
          <a:prstGeom prst="rightArrowCallou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de-DE" sz="2400" dirty="0" err="1">
                <a:solidFill>
                  <a:srgbClr val="002060"/>
                </a:solidFill>
              </a:rPr>
              <a:t>i</a:t>
            </a:r>
            <a:r>
              <a:rPr lang="de-DE" sz="2400" dirty="0" err="1" smtClean="0">
                <a:solidFill>
                  <a:srgbClr val="002060"/>
                </a:solidFill>
              </a:rPr>
              <a:t>nstitution-alization</a:t>
            </a:r>
            <a:endParaRPr lang="de-DE" sz="2400" dirty="0">
              <a:solidFill>
                <a:srgbClr val="002060"/>
              </a:solidFill>
            </a:endParaRPr>
          </a:p>
        </p:txBody>
      </p:sp>
      <p:sp>
        <p:nvSpPr>
          <p:cNvPr id="19" name="Abgerundetes Rechteck 18"/>
          <p:cNvSpPr/>
          <p:nvPr/>
        </p:nvSpPr>
        <p:spPr>
          <a:xfrm>
            <a:off x="6516216" y="2527736"/>
            <a:ext cx="2448272" cy="2088232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err="1" smtClean="0">
                <a:solidFill>
                  <a:srgbClr val="002060"/>
                </a:solidFill>
              </a:rPr>
              <a:t>access</a:t>
            </a:r>
            <a:r>
              <a:rPr lang="de-DE" sz="2800" b="1" dirty="0" smtClean="0">
                <a:solidFill>
                  <a:srgbClr val="002060"/>
                </a:solidFill>
              </a:rPr>
              <a:t> </a:t>
            </a:r>
            <a:r>
              <a:rPr lang="de-DE" sz="2800" b="1" dirty="0" err="1" smtClean="0">
                <a:solidFill>
                  <a:srgbClr val="002060"/>
                </a:solidFill>
              </a:rPr>
              <a:t>to</a:t>
            </a:r>
            <a:r>
              <a:rPr lang="de-DE" sz="2800" b="1" dirty="0" smtClean="0">
                <a:solidFill>
                  <a:srgbClr val="002060"/>
                </a:solidFill>
              </a:rPr>
              <a:t> </a:t>
            </a:r>
            <a:r>
              <a:rPr lang="de-DE" sz="2800" b="1" dirty="0" err="1" smtClean="0">
                <a:solidFill>
                  <a:srgbClr val="002060"/>
                </a:solidFill>
              </a:rPr>
              <a:t>and</a:t>
            </a:r>
            <a:r>
              <a:rPr lang="de-DE" sz="2800" b="1" dirty="0" smtClean="0">
                <a:solidFill>
                  <a:srgbClr val="002060"/>
                </a:solidFill>
              </a:rPr>
              <a:t> </a:t>
            </a:r>
            <a:r>
              <a:rPr lang="de-DE" sz="2800" b="1" dirty="0" err="1" smtClean="0">
                <a:solidFill>
                  <a:srgbClr val="002060"/>
                </a:solidFill>
              </a:rPr>
              <a:t>use</a:t>
            </a:r>
            <a:r>
              <a:rPr lang="de-DE" sz="2800" b="1" dirty="0" smtClean="0">
                <a:solidFill>
                  <a:srgbClr val="002060"/>
                </a:solidFill>
              </a:rPr>
              <a:t> </a:t>
            </a:r>
            <a:r>
              <a:rPr lang="de-DE" sz="2800" b="1" dirty="0" err="1" smtClean="0">
                <a:solidFill>
                  <a:srgbClr val="002060"/>
                </a:solidFill>
              </a:rPr>
              <a:t>of</a:t>
            </a:r>
            <a:r>
              <a:rPr lang="de-DE" sz="2800" b="1" dirty="0" smtClean="0">
                <a:solidFill>
                  <a:srgbClr val="002060"/>
                </a:solidFill>
              </a:rPr>
              <a:t> </a:t>
            </a:r>
            <a:r>
              <a:rPr lang="de-DE" sz="2800" b="1" dirty="0" err="1" smtClean="0">
                <a:solidFill>
                  <a:srgbClr val="002060"/>
                </a:solidFill>
              </a:rPr>
              <a:t>information</a:t>
            </a:r>
            <a:r>
              <a:rPr lang="de-DE" sz="2400" b="1" dirty="0" smtClean="0">
                <a:solidFill>
                  <a:srgbClr val="002060"/>
                </a:solidFill>
              </a:rPr>
              <a:t> </a:t>
            </a:r>
            <a:r>
              <a:rPr lang="de-DE" sz="2400" b="1" dirty="0" err="1" smtClean="0">
                <a:solidFill>
                  <a:srgbClr val="002060"/>
                </a:solidFill>
              </a:rPr>
              <a:t>products</a:t>
            </a:r>
            <a:endParaRPr lang="de-DE" sz="2400" b="1" dirty="0" smtClean="0">
              <a:solidFill>
                <a:srgbClr val="002060"/>
              </a:solidFill>
            </a:endParaRPr>
          </a:p>
          <a:p>
            <a:pPr algn="ctr"/>
            <a:r>
              <a:rPr lang="de-DE" sz="2400" b="1" dirty="0" err="1" smtClean="0">
                <a:solidFill>
                  <a:srgbClr val="002060"/>
                </a:solidFill>
              </a:rPr>
              <a:t>services</a:t>
            </a:r>
            <a:endParaRPr lang="de-DE" sz="2400" b="1" dirty="0" smtClean="0">
              <a:solidFill>
                <a:srgbClr val="002060"/>
              </a:solidFill>
            </a:endParaRPr>
          </a:p>
        </p:txBody>
      </p:sp>
      <p:sp>
        <p:nvSpPr>
          <p:cNvPr id="20" name="Textfeld 19"/>
          <p:cNvSpPr txBox="1"/>
          <p:nvPr/>
        </p:nvSpPr>
        <p:spPr>
          <a:xfrm>
            <a:off x="3563887" y="2374428"/>
            <a:ext cx="1824881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dirty="0" err="1" smtClean="0">
                <a:solidFill>
                  <a:srgbClr val="002060"/>
                </a:solidFill>
                <a:latin typeface="+mn-lt"/>
              </a:rPr>
              <a:t>principles</a:t>
            </a:r>
            <a:r>
              <a:rPr lang="de-DE" dirty="0" smtClean="0">
                <a:solidFill>
                  <a:srgbClr val="002060"/>
                </a:solidFill>
                <a:latin typeface="+mn-lt"/>
              </a:rPr>
              <a:t>, </a:t>
            </a:r>
            <a:r>
              <a:rPr lang="de-DE" dirty="0" err="1" smtClean="0">
                <a:solidFill>
                  <a:srgbClr val="002060"/>
                </a:solidFill>
                <a:latin typeface="+mn-lt"/>
              </a:rPr>
              <a:t>values</a:t>
            </a:r>
            <a:endParaRPr lang="de-DE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21" name="Textfeld 20"/>
          <p:cNvSpPr txBox="1"/>
          <p:nvPr/>
        </p:nvSpPr>
        <p:spPr>
          <a:xfrm>
            <a:off x="3563888" y="4255928"/>
            <a:ext cx="1800200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dirty="0" err="1" smtClean="0">
                <a:solidFill>
                  <a:srgbClr val="002060"/>
                </a:solidFill>
                <a:latin typeface="+mn-lt"/>
              </a:rPr>
              <a:t>procedures</a:t>
            </a:r>
            <a:endParaRPr lang="de-DE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23" name="Foliennummernplatzhalter 4"/>
          <p:cNvSpPr txBox="1"/>
          <p:nvPr/>
        </p:nvSpPr>
        <p:spPr>
          <a:xfrm>
            <a:off x="8460432" y="6384925"/>
            <a:ext cx="622300" cy="47307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compatLnSpc="0"/>
          <a:lstStyle/>
          <a:p>
            <a:pPr algn="r" fontAlgn="auto" hangingPunct="0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400" kern="0">
              <a:solidFill>
                <a:srgbClr val="000000"/>
              </a:solidFill>
              <a:latin typeface="+mn-lt"/>
              <a:ea typeface="Arial Unicode MS" pitchFamily="2"/>
              <a:cs typeface="Tahoma" pitchFamily="2"/>
            </a:endParaRPr>
          </a:p>
          <a:p>
            <a:pPr algn="r" fontAlgn="auto" hangingPunct="0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FB7B90B2-DC34-4E68-8936-D808C3A47442}" type="slidenum">
              <a:rPr lang="de-DE" sz="1400" kern="0">
                <a:solidFill>
                  <a:srgbClr val="000000"/>
                </a:solidFill>
                <a:latin typeface="+mn-lt"/>
                <a:ea typeface="Arial Unicode MS" pitchFamily="2"/>
                <a:cs typeface="Tahoma" pitchFamily="2"/>
              </a:rPr>
              <a:pPr algn="r" fontAlgn="auto" hangingPunct="0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17</a:t>
            </a:fld>
            <a:endParaRPr lang="de-DE" sz="1400" kern="0">
              <a:solidFill>
                <a:srgbClr val="000000"/>
              </a:solidFill>
              <a:latin typeface="+mn-lt"/>
              <a:ea typeface="Arial Unicode MS" pitchFamily="2"/>
              <a:cs typeface="Tahoma" pitchFamily="2"/>
            </a:endParaRPr>
          </a:p>
        </p:txBody>
      </p:sp>
      <p:grpSp>
        <p:nvGrpSpPr>
          <p:cNvPr id="2" name="Gruppieren 37"/>
          <p:cNvGrpSpPr/>
          <p:nvPr/>
        </p:nvGrpSpPr>
        <p:grpSpPr>
          <a:xfrm>
            <a:off x="4716016" y="764704"/>
            <a:ext cx="2520280" cy="1440160"/>
            <a:chOff x="4716016" y="764704"/>
            <a:chExt cx="2520280" cy="1440160"/>
          </a:xfrm>
        </p:grpSpPr>
        <p:sp>
          <p:nvSpPr>
            <p:cNvPr id="22" name="Textfeld 21"/>
            <p:cNvSpPr txBox="1"/>
            <p:nvPr/>
          </p:nvSpPr>
          <p:spPr>
            <a:xfrm>
              <a:off x="5436096" y="764704"/>
              <a:ext cx="180020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dirty="0" err="1" smtClean="0">
                  <a:solidFill>
                    <a:srgbClr val="002060"/>
                  </a:solidFill>
                  <a:latin typeface="+mn-lt"/>
                </a:rPr>
                <a:t>sharing</a:t>
              </a:r>
              <a:endParaRPr lang="de-DE" dirty="0" smtClean="0">
                <a:solidFill>
                  <a:srgbClr val="002060"/>
                </a:solidFill>
                <a:latin typeface="+mn-lt"/>
              </a:endParaRPr>
            </a:p>
            <a:p>
              <a:pPr algn="ctr"/>
              <a:r>
                <a:rPr lang="de-DE" dirty="0" err="1" smtClean="0">
                  <a:solidFill>
                    <a:srgbClr val="002060"/>
                  </a:solidFill>
                  <a:latin typeface="+mn-lt"/>
                </a:rPr>
                <a:t>free</a:t>
              </a:r>
              <a:r>
                <a:rPr lang="de-DE" dirty="0" smtClean="0">
                  <a:solidFill>
                    <a:srgbClr val="002060"/>
                  </a:solidFill>
                  <a:latin typeface="+mn-lt"/>
                </a:rPr>
                <a:t> </a:t>
              </a:r>
              <a:r>
                <a:rPr lang="de-DE" dirty="0" err="1" smtClean="0">
                  <a:solidFill>
                    <a:srgbClr val="002060"/>
                  </a:solidFill>
                  <a:latin typeface="+mn-lt"/>
                </a:rPr>
                <a:t>use</a:t>
              </a:r>
              <a:endParaRPr lang="de-DE" dirty="0" smtClean="0">
                <a:solidFill>
                  <a:srgbClr val="002060"/>
                </a:solidFill>
                <a:latin typeface="+mn-lt"/>
              </a:endParaRPr>
            </a:p>
            <a:p>
              <a:pPr algn="ctr"/>
              <a:r>
                <a:rPr lang="de-DE" dirty="0" err="1" smtClean="0">
                  <a:solidFill>
                    <a:srgbClr val="002060"/>
                  </a:solidFill>
                  <a:latin typeface="+mn-lt"/>
                </a:rPr>
                <a:t>inclusion</a:t>
              </a:r>
              <a:endParaRPr lang="de-DE" dirty="0" smtClean="0">
                <a:solidFill>
                  <a:srgbClr val="002060"/>
                </a:solidFill>
                <a:latin typeface="+mn-lt"/>
              </a:endParaRPr>
            </a:p>
            <a:p>
              <a:pPr algn="ctr"/>
              <a:r>
                <a:rPr lang="de-DE" dirty="0" err="1" smtClean="0">
                  <a:solidFill>
                    <a:srgbClr val="002060"/>
                  </a:solidFill>
                  <a:latin typeface="+mn-lt"/>
                </a:rPr>
                <a:t>sustainability</a:t>
              </a:r>
              <a:endParaRPr lang="de-DE" dirty="0" smtClean="0">
                <a:solidFill>
                  <a:srgbClr val="002060"/>
                </a:solidFill>
                <a:latin typeface="+mn-lt"/>
              </a:endParaRPr>
            </a:p>
          </p:txBody>
        </p:sp>
        <p:cxnSp>
          <p:nvCxnSpPr>
            <p:cNvPr id="25" name="Gerade Verbindung mit Pfeil 24"/>
            <p:cNvCxnSpPr/>
            <p:nvPr/>
          </p:nvCxnSpPr>
          <p:spPr>
            <a:xfrm rot="10800000" flipV="1">
              <a:off x="4716016" y="1556792"/>
              <a:ext cx="792088" cy="648072"/>
            </a:xfrm>
            <a:prstGeom prst="straightConnector1">
              <a:avLst/>
            </a:prstGeom>
            <a:ln w="762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" name="Textfeld 27"/>
          <p:cNvSpPr txBox="1"/>
          <p:nvPr/>
        </p:nvSpPr>
        <p:spPr>
          <a:xfrm>
            <a:off x="2555776" y="4725144"/>
            <a:ext cx="424847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>
                <a:solidFill>
                  <a:srgbClr val="002060"/>
                </a:solidFill>
                <a:latin typeface="+mn-lt"/>
              </a:rPr>
              <a:t>c</a:t>
            </a:r>
            <a:r>
              <a:rPr lang="de-DE" dirty="0" smtClean="0">
                <a:solidFill>
                  <a:srgbClr val="002060"/>
                </a:solidFill>
                <a:latin typeface="+mn-lt"/>
              </a:rPr>
              <a:t>ommunication (reaching a consensus)</a:t>
            </a:r>
          </a:p>
          <a:p>
            <a:pPr algn="ctr"/>
            <a:r>
              <a:rPr lang="de-DE" dirty="0" smtClean="0">
                <a:solidFill>
                  <a:srgbClr val="002060"/>
                </a:solidFill>
                <a:latin typeface="+mn-lt"/>
              </a:rPr>
              <a:t>commitments</a:t>
            </a:r>
          </a:p>
          <a:p>
            <a:pPr algn="ctr"/>
            <a:r>
              <a:rPr lang="de-DE" dirty="0" smtClean="0">
                <a:solidFill>
                  <a:srgbClr val="002060"/>
                </a:solidFill>
                <a:latin typeface="+mn-lt"/>
              </a:rPr>
              <a:t>contracts</a:t>
            </a:r>
          </a:p>
          <a:p>
            <a:pPr algn="ctr"/>
            <a:r>
              <a:rPr lang="de-DE" dirty="0" smtClean="0">
                <a:solidFill>
                  <a:srgbClr val="002060"/>
                </a:solidFill>
                <a:latin typeface="+mn-lt"/>
              </a:rPr>
              <a:t>rules, laws, legal norms</a:t>
            </a:r>
          </a:p>
          <a:p>
            <a:pPr algn="ctr"/>
            <a:r>
              <a:rPr lang="de-DE" dirty="0" smtClean="0">
                <a:solidFill>
                  <a:srgbClr val="002060"/>
                </a:solidFill>
                <a:latin typeface="+mn-lt"/>
              </a:rPr>
              <a:t>control mechanisms, sanctions</a:t>
            </a:r>
            <a:endParaRPr lang="de-DE" dirty="0">
              <a:solidFill>
                <a:srgbClr val="002060"/>
              </a:solidFill>
              <a:latin typeface="+mn-lt"/>
            </a:endParaRPr>
          </a:p>
        </p:txBody>
      </p:sp>
      <p:grpSp>
        <p:nvGrpSpPr>
          <p:cNvPr id="6" name="Gruppieren 39"/>
          <p:cNvGrpSpPr/>
          <p:nvPr/>
        </p:nvGrpSpPr>
        <p:grpSpPr>
          <a:xfrm>
            <a:off x="6012160" y="4121696"/>
            <a:ext cx="2736304" cy="2331640"/>
            <a:chOff x="6012160" y="4121696"/>
            <a:chExt cx="2736304" cy="2331640"/>
          </a:xfrm>
        </p:grpSpPr>
        <p:sp>
          <p:nvSpPr>
            <p:cNvPr id="31" name="Textfeld 30"/>
            <p:cNvSpPr txBox="1"/>
            <p:nvPr/>
          </p:nvSpPr>
          <p:spPr>
            <a:xfrm>
              <a:off x="6732240" y="5057800"/>
              <a:ext cx="2016224" cy="923330"/>
            </a:xfrm>
            <a:prstGeom prst="rect">
              <a:avLst/>
            </a:prstGeom>
            <a:solidFill>
              <a:srgbClr val="00206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de-DE" dirty="0" smtClean="0">
                  <a:solidFill>
                    <a:schemeClr val="bg1"/>
                  </a:solidFill>
                  <a:latin typeface="+mn-lt"/>
                </a:rPr>
                <a:t>Commons-based information markets</a:t>
              </a:r>
              <a:endParaRPr lang="de-DE" dirty="0">
                <a:solidFill>
                  <a:schemeClr val="bg1"/>
                </a:solidFill>
                <a:latin typeface="+mn-lt"/>
              </a:endParaRPr>
            </a:p>
          </p:txBody>
        </p:sp>
        <p:cxnSp>
          <p:nvCxnSpPr>
            <p:cNvPr id="32" name="Gerade Verbindung mit Pfeil 31"/>
            <p:cNvCxnSpPr/>
            <p:nvPr/>
          </p:nvCxnSpPr>
          <p:spPr>
            <a:xfrm rot="16200000" flipH="1">
              <a:off x="6012160" y="4121696"/>
              <a:ext cx="720080" cy="720080"/>
            </a:xfrm>
            <a:prstGeom prst="straightConnector1">
              <a:avLst/>
            </a:prstGeom>
            <a:ln w="762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Textfeld 40"/>
            <p:cNvSpPr txBox="1"/>
            <p:nvPr/>
          </p:nvSpPr>
          <p:spPr>
            <a:xfrm>
              <a:off x="6732240" y="6084004"/>
              <a:ext cx="2016224" cy="369332"/>
            </a:xfrm>
            <a:prstGeom prst="rect">
              <a:avLst/>
            </a:prstGeom>
            <a:solidFill>
              <a:srgbClr val="00206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de-DE" dirty="0" err="1" smtClean="0">
                  <a:solidFill>
                    <a:schemeClr val="bg1"/>
                  </a:solidFill>
                  <a:latin typeface="+mn-lt"/>
                </a:rPr>
                <a:t>Knowledge</a:t>
              </a:r>
              <a:r>
                <a:rPr lang="de-DE" dirty="0" smtClean="0">
                  <a:solidFill>
                    <a:schemeClr val="bg1"/>
                  </a:solidFill>
                  <a:latin typeface="+mn-lt"/>
                </a:rPr>
                <a:t> </a:t>
              </a:r>
              <a:r>
                <a:rPr lang="de-DE" dirty="0" err="1" smtClean="0">
                  <a:solidFill>
                    <a:schemeClr val="bg1"/>
                  </a:solidFill>
                  <a:latin typeface="+mn-lt"/>
                </a:rPr>
                <a:t>ecology</a:t>
              </a:r>
              <a:endParaRPr lang="de-DE" dirty="0">
                <a:solidFill>
                  <a:schemeClr val="bg1"/>
                </a:solidFill>
                <a:latin typeface="+mn-lt"/>
              </a:endParaRPr>
            </a:p>
          </p:txBody>
        </p:sp>
      </p:grpSp>
      <p:sp>
        <p:nvSpPr>
          <p:cNvPr id="35" name="Textfeld 34"/>
          <p:cNvSpPr txBox="1"/>
          <p:nvPr/>
        </p:nvSpPr>
        <p:spPr>
          <a:xfrm>
            <a:off x="7308304" y="1556792"/>
            <a:ext cx="14756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 err="1" smtClean="0">
                <a:solidFill>
                  <a:srgbClr val="002060"/>
                </a:solidFill>
                <a:latin typeface="+mn-lt"/>
              </a:rPr>
              <a:t>enabled</a:t>
            </a:r>
            <a:r>
              <a:rPr lang="de-DE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de-DE" dirty="0" err="1" smtClean="0">
                <a:solidFill>
                  <a:srgbClr val="002060"/>
                </a:solidFill>
                <a:latin typeface="+mn-lt"/>
              </a:rPr>
              <a:t>by</a:t>
            </a:r>
            <a:r>
              <a:rPr lang="de-DE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de-DE" dirty="0" err="1" smtClean="0">
                <a:solidFill>
                  <a:srgbClr val="002060"/>
                </a:solidFill>
                <a:latin typeface="+mn-lt"/>
              </a:rPr>
              <a:t>copyright-limitations</a:t>
            </a:r>
            <a:endParaRPr lang="de-DE" dirty="0" smtClean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36" name="Textfeld 35"/>
          <p:cNvSpPr txBox="1"/>
          <p:nvPr/>
        </p:nvSpPr>
        <p:spPr>
          <a:xfrm>
            <a:off x="7236296" y="764704"/>
            <a:ext cx="16561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 err="1" smtClean="0">
                <a:solidFill>
                  <a:srgbClr val="002060"/>
                </a:solidFill>
                <a:latin typeface="+mn-lt"/>
              </a:rPr>
              <a:t>commitments</a:t>
            </a:r>
            <a:r>
              <a:rPr lang="de-DE" dirty="0" smtClean="0">
                <a:solidFill>
                  <a:srgbClr val="002060"/>
                </a:solidFill>
                <a:latin typeface="+mn-lt"/>
              </a:rPr>
              <a:t>, CC, Open Access</a:t>
            </a:r>
          </a:p>
        </p:txBody>
      </p:sp>
    </p:spTree>
    <p:extLst>
      <p:ext uri="{BB962C8B-B14F-4D97-AF65-F5344CB8AC3E}">
        <p14:creationId xmlns:p14="http://schemas.microsoft.com/office/powerpoint/2010/main" val="29557386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395536" y="188640"/>
            <a:ext cx="7776864" cy="461665"/>
          </a:xfrm>
          <a:prstGeom prst="rect">
            <a:avLst/>
          </a:prstGeom>
          <a:solidFill>
            <a:srgbClr val="3E003E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2400" dirty="0" smtClean="0">
                <a:solidFill>
                  <a:schemeClr val="bg1"/>
                </a:solidFill>
                <a:latin typeface="+mn-lt"/>
              </a:rPr>
              <a:t>Commons-based </a:t>
            </a:r>
            <a:r>
              <a:rPr lang="de-DE" sz="2400" dirty="0" err="1" smtClean="0">
                <a:solidFill>
                  <a:schemeClr val="bg1"/>
                </a:solidFill>
                <a:latin typeface="+mn-lt"/>
              </a:rPr>
              <a:t>information</a:t>
            </a:r>
            <a:r>
              <a:rPr lang="de-DE" sz="2400" dirty="0" smtClean="0">
                <a:solidFill>
                  <a:schemeClr val="bg1"/>
                </a:solidFill>
                <a:latin typeface="+mn-lt"/>
              </a:rPr>
              <a:t> </a:t>
            </a:r>
            <a:r>
              <a:rPr lang="de-DE" sz="2400" dirty="0" err="1" smtClean="0">
                <a:solidFill>
                  <a:schemeClr val="bg1"/>
                </a:solidFill>
                <a:latin typeface="+mn-lt"/>
              </a:rPr>
              <a:t>markets</a:t>
            </a:r>
            <a:r>
              <a:rPr lang="de-DE" sz="2400" dirty="0" smtClean="0">
                <a:solidFill>
                  <a:schemeClr val="bg1"/>
                </a:solidFill>
                <a:latin typeface="+mn-lt"/>
              </a:rPr>
              <a:t> – </a:t>
            </a:r>
            <a:r>
              <a:rPr lang="de-DE" sz="2400" dirty="0" err="1" smtClean="0">
                <a:solidFill>
                  <a:schemeClr val="bg1"/>
                </a:solidFill>
                <a:latin typeface="+mn-lt"/>
              </a:rPr>
              <a:t>knowledge</a:t>
            </a:r>
            <a:r>
              <a:rPr lang="de-DE" sz="2400" dirty="0" smtClean="0">
                <a:solidFill>
                  <a:schemeClr val="bg1"/>
                </a:solidFill>
                <a:latin typeface="+mn-lt"/>
              </a:rPr>
              <a:t> </a:t>
            </a:r>
            <a:r>
              <a:rPr lang="de-DE" sz="2400" dirty="0" err="1" smtClean="0">
                <a:solidFill>
                  <a:schemeClr val="bg1"/>
                </a:solidFill>
                <a:latin typeface="+mn-lt"/>
              </a:rPr>
              <a:t>ecology</a:t>
            </a:r>
            <a:endParaRPr lang="de-DE" sz="2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0" name="Untertitel 2"/>
          <p:cNvSpPr txBox="1">
            <a:spLocks/>
          </p:cNvSpPr>
          <p:nvPr/>
        </p:nvSpPr>
        <p:spPr bwMode="auto">
          <a:xfrm>
            <a:off x="0" y="920914"/>
            <a:ext cx="8892480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noAutofit/>
          </a:bodyPr>
          <a:lstStyle/>
          <a:p>
            <a:pPr marL="269875" indent="-269875" algn="ctr"/>
            <a:r>
              <a:rPr lang="en-US" sz="2400" b="1" dirty="0" smtClean="0">
                <a:solidFill>
                  <a:srgbClr val="002060"/>
                </a:solidFill>
                <a:latin typeface="+mn-lt"/>
              </a:rPr>
              <a:t>Open access as an alternative to traditional commercial publishing</a:t>
            </a:r>
            <a:endParaRPr lang="de-DE" sz="2400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0" y="1556792"/>
            <a:ext cx="5832648" cy="40011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de-DE" sz="2000" b="1" dirty="0" smtClean="0">
                <a:solidFill>
                  <a:srgbClr val="002060"/>
                </a:solidFill>
                <a:latin typeface="+mn-lt"/>
                <a:cs typeface="Arial" pitchFamily="34" charset="0"/>
              </a:rPr>
              <a:t>Open-Access-</a:t>
            </a:r>
            <a:r>
              <a:rPr lang="de-DE" sz="2000" b="1" dirty="0" err="1" smtClean="0">
                <a:solidFill>
                  <a:srgbClr val="002060"/>
                </a:solidFill>
                <a:latin typeface="+mn-lt"/>
                <a:cs typeface="Arial" pitchFamily="34" charset="0"/>
              </a:rPr>
              <a:t>based</a:t>
            </a:r>
            <a:r>
              <a:rPr lang="de-DE" sz="2000" b="1" dirty="0" smtClean="0">
                <a:solidFill>
                  <a:srgbClr val="002060"/>
                </a:solidFill>
                <a:latin typeface="+mn-lt"/>
                <a:cs typeface="Arial" pitchFamily="34" charset="0"/>
              </a:rPr>
              <a:t> </a:t>
            </a:r>
            <a:r>
              <a:rPr lang="de-DE" sz="2000" b="1" dirty="0" err="1" smtClean="0">
                <a:solidFill>
                  <a:srgbClr val="002060"/>
                </a:solidFill>
                <a:latin typeface="+mn-lt"/>
                <a:cs typeface="Arial" pitchFamily="34" charset="0"/>
              </a:rPr>
              <a:t>information</a:t>
            </a:r>
            <a:r>
              <a:rPr lang="de-DE" sz="2000" b="1" dirty="0" smtClean="0">
                <a:solidFill>
                  <a:srgbClr val="002060"/>
                </a:solidFill>
                <a:latin typeface="+mn-lt"/>
                <a:cs typeface="Arial" pitchFamily="34" charset="0"/>
              </a:rPr>
              <a:t> </a:t>
            </a:r>
            <a:r>
              <a:rPr lang="de-DE" sz="2000" b="1" dirty="0" err="1" smtClean="0">
                <a:solidFill>
                  <a:srgbClr val="002060"/>
                </a:solidFill>
                <a:latin typeface="+mn-lt"/>
                <a:cs typeface="Arial" pitchFamily="34" charset="0"/>
              </a:rPr>
              <a:t>markets</a:t>
            </a:r>
            <a:endParaRPr lang="de-DE" sz="2000" b="1" dirty="0">
              <a:solidFill>
                <a:srgbClr val="002060"/>
              </a:solidFill>
              <a:latin typeface="+mn-lt"/>
              <a:cs typeface="Arial" pitchFamily="34" charset="0"/>
            </a:endParaRPr>
          </a:p>
        </p:txBody>
      </p:sp>
      <p:sp>
        <p:nvSpPr>
          <p:cNvPr id="12" name="Textfeld 11"/>
          <p:cNvSpPr txBox="1"/>
          <p:nvPr/>
        </p:nvSpPr>
        <p:spPr>
          <a:xfrm>
            <a:off x="323528" y="2564904"/>
            <a:ext cx="5400600" cy="29777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AutoNum type="arabicPlain" startAt="7183"/>
            </a:pPr>
            <a:r>
              <a:rPr lang="de-DE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de-DE" dirty="0" err="1" smtClean="0">
                <a:solidFill>
                  <a:srgbClr val="002060"/>
                </a:solidFill>
                <a:latin typeface="+mn-lt"/>
              </a:rPr>
              <a:t>journals</a:t>
            </a:r>
            <a:r>
              <a:rPr lang="de-DE" dirty="0" smtClean="0">
                <a:solidFill>
                  <a:srgbClr val="002060"/>
                </a:solidFill>
                <a:latin typeface="+mn-lt"/>
              </a:rPr>
              <a:t>, 650572 </a:t>
            </a:r>
            <a:r>
              <a:rPr lang="de-DE" dirty="0" err="1" smtClean="0">
                <a:solidFill>
                  <a:srgbClr val="002060"/>
                </a:solidFill>
                <a:latin typeface="+mn-lt"/>
              </a:rPr>
              <a:t>articles</a:t>
            </a:r>
            <a:r>
              <a:rPr lang="de-DE" dirty="0" smtClean="0">
                <a:solidFill>
                  <a:srgbClr val="002060"/>
                </a:solidFill>
                <a:latin typeface="+mn-lt"/>
              </a:rPr>
              <a:t> (19.10.2011)</a:t>
            </a:r>
          </a:p>
          <a:p>
            <a:pPr marL="342900" indent="-342900">
              <a:lnSpc>
                <a:spcPct val="150000"/>
              </a:lnSpc>
            </a:pPr>
            <a:r>
              <a:rPr lang="de-DE" dirty="0" smtClean="0">
                <a:solidFill>
                  <a:srgbClr val="002060"/>
                </a:solidFill>
                <a:latin typeface="+mn-lt"/>
              </a:rPr>
              <a:t>7449 </a:t>
            </a:r>
            <a:r>
              <a:rPr lang="de-DE" dirty="0" err="1" smtClean="0">
                <a:solidFill>
                  <a:srgbClr val="002060"/>
                </a:solidFill>
                <a:latin typeface="+mn-lt"/>
              </a:rPr>
              <a:t>journals</a:t>
            </a:r>
            <a:r>
              <a:rPr lang="de-DE" dirty="0" smtClean="0">
                <a:solidFill>
                  <a:srgbClr val="002060"/>
                </a:solidFill>
                <a:latin typeface="+mn-lt"/>
              </a:rPr>
              <a:t>, 745962 </a:t>
            </a:r>
            <a:r>
              <a:rPr lang="de-DE" dirty="0" err="1" smtClean="0">
                <a:solidFill>
                  <a:srgbClr val="002060"/>
                </a:solidFill>
                <a:latin typeface="+mn-lt"/>
              </a:rPr>
              <a:t>articles</a:t>
            </a:r>
            <a:r>
              <a:rPr lang="de-DE" dirty="0" smtClean="0">
                <a:solidFill>
                  <a:srgbClr val="002060"/>
                </a:solidFill>
                <a:latin typeface="+mn-lt"/>
              </a:rPr>
              <a:t> (31.1.2012)</a:t>
            </a:r>
          </a:p>
          <a:p>
            <a:pPr marL="342900" indent="-342900">
              <a:lnSpc>
                <a:spcPct val="150000"/>
              </a:lnSpc>
            </a:pPr>
            <a:r>
              <a:rPr lang="de-DE" dirty="0" smtClean="0">
                <a:solidFill>
                  <a:srgbClr val="002060"/>
                </a:solidFill>
                <a:latin typeface="+mn-lt"/>
              </a:rPr>
              <a:t>9411 </a:t>
            </a:r>
            <a:r>
              <a:rPr lang="de-DE" dirty="0" err="1" smtClean="0">
                <a:solidFill>
                  <a:srgbClr val="002060"/>
                </a:solidFill>
                <a:latin typeface="+mn-lt"/>
              </a:rPr>
              <a:t>journals</a:t>
            </a:r>
            <a:r>
              <a:rPr lang="de-DE" dirty="0" smtClean="0">
                <a:solidFill>
                  <a:srgbClr val="002060"/>
                </a:solidFill>
                <a:latin typeface="+mn-lt"/>
              </a:rPr>
              <a:t>, 1099912 </a:t>
            </a:r>
            <a:r>
              <a:rPr lang="de-DE" dirty="0" err="1" smtClean="0">
                <a:solidFill>
                  <a:srgbClr val="002060"/>
                </a:solidFill>
                <a:latin typeface="+mn-lt"/>
              </a:rPr>
              <a:t>articles</a:t>
            </a:r>
            <a:r>
              <a:rPr lang="de-DE" dirty="0" smtClean="0">
                <a:solidFill>
                  <a:srgbClr val="002060"/>
                </a:solidFill>
                <a:latin typeface="+mn-lt"/>
              </a:rPr>
              <a:t> (1.6.2013)</a:t>
            </a:r>
          </a:p>
          <a:p>
            <a:pPr marL="342900" indent="-342900">
              <a:lnSpc>
                <a:spcPct val="150000"/>
              </a:lnSpc>
            </a:pPr>
            <a:r>
              <a:rPr lang="de-DE" dirty="0" smtClean="0">
                <a:solidFill>
                  <a:srgbClr val="002060"/>
                </a:solidFill>
                <a:latin typeface="+mn-lt"/>
              </a:rPr>
              <a:t>9741 </a:t>
            </a:r>
            <a:r>
              <a:rPr lang="de-DE" dirty="0" err="1" smtClean="0">
                <a:solidFill>
                  <a:srgbClr val="002060"/>
                </a:solidFill>
                <a:latin typeface="+mn-lt"/>
              </a:rPr>
              <a:t>journals</a:t>
            </a:r>
            <a:r>
              <a:rPr lang="de-DE" dirty="0" smtClean="0">
                <a:solidFill>
                  <a:srgbClr val="002060"/>
                </a:solidFill>
                <a:latin typeface="+mn-lt"/>
              </a:rPr>
              <a:t>, 1,592,661 </a:t>
            </a:r>
            <a:r>
              <a:rPr lang="de-DE" dirty="0" err="1" smtClean="0">
                <a:solidFill>
                  <a:srgbClr val="002060"/>
                </a:solidFill>
                <a:latin typeface="+mn-lt"/>
              </a:rPr>
              <a:t>articles</a:t>
            </a:r>
            <a:r>
              <a:rPr lang="de-DE" dirty="0" smtClean="0">
                <a:solidFill>
                  <a:srgbClr val="002060"/>
                </a:solidFill>
                <a:latin typeface="+mn-lt"/>
              </a:rPr>
              <a:t> (26.3.2014) </a:t>
            </a:r>
          </a:p>
          <a:p>
            <a:pPr marL="342900" indent="-342900">
              <a:lnSpc>
                <a:spcPct val="150000"/>
              </a:lnSpc>
            </a:pPr>
            <a:r>
              <a:rPr lang="de-DE" dirty="0" smtClean="0">
                <a:solidFill>
                  <a:srgbClr val="002060"/>
                </a:solidFill>
                <a:latin typeface="+mn-lt"/>
              </a:rPr>
              <a:t>10,319 </a:t>
            </a:r>
            <a:r>
              <a:rPr lang="de-DE" dirty="0" err="1" smtClean="0">
                <a:solidFill>
                  <a:srgbClr val="002060"/>
                </a:solidFill>
                <a:latin typeface="+mn-lt"/>
              </a:rPr>
              <a:t>journals</a:t>
            </a:r>
            <a:r>
              <a:rPr lang="de-DE" dirty="0" smtClean="0">
                <a:solidFill>
                  <a:srgbClr val="002060"/>
                </a:solidFill>
                <a:latin typeface="+mn-lt"/>
              </a:rPr>
              <a:t>, 1,852,651 </a:t>
            </a:r>
            <a:r>
              <a:rPr lang="de-DE" dirty="0" err="1" smtClean="0">
                <a:solidFill>
                  <a:srgbClr val="002060"/>
                </a:solidFill>
                <a:latin typeface="+mn-lt"/>
              </a:rPr>
              <a:t>articles</a:t>
            </a:r>
            <a:r>
              <a:rPr lang="de-DE" dirty="0" smtClean="0">
                <a:solidFill>
                  <a:srgbClr val="002060"/>
                </a:solidFill>
                <a:latin typeface="+mn-lt"/>
              </a:rPr>
              <a:t> (18.3.2015</a:t>
            </a:r>
            <a:r>
              <a:rPr lang="de-DE" b="1" dirty="0" smtClean="0">
                <a:solidFill>
                  <a:srgbClr val="002060"/>
                </a:solidFill>
                <a:latin typeface="+mn-lt"/>
              </a:rPr>
              <a:t>)</a:t>
            </a:r>
          </a:p>
          <a:p>
            <a:pPr marL="342900" indent="-342900">
              <a:lnSpc>
                <a:spcPct val="150000"/>
              </a:lnSpc>
            </a:pPr>
            <a:r>
              <a:rPr lang="de-DE" b="1" dirty="0" smtClean="0">
                <a:solidFill>
                  <a:srgbClr val="002060"/>
                </a:solidFill>
                <a:latin typeface="+mn-lt"/>
              </a:rPr>
              <a:t>8813 Journals, </a:t>
            </a:r>
            <a:r>
              <a:rPr lang="fr-FR" b="1" dirty="0"/>
              <a:t>1,974,607</a:t>
            </a:r>
            <a:r>
              <a:rPr lang="fr-FR" dirty="0"/>
              <a:t> a</a:t>
            </a:r>
            <a:r>
              <a:rPr lang="fr-FR" dirty="0" smtClean="0"/>
              <a:t>rticles (12.5.2016) </a:t>
            </a:r>
            <a:br>
              <a:rPr lang="fr-FR" dirty="0" smtClean="0"/>
            </a:br>
            <a:r>
              <a:rPr lang="fr-FR" dirty="0" smtClean="0"/>
              <a:t>(129 countries)</a:t>
            </a:r>
            <a:endParaRPr lang="de-DE" dirty="0" smtClean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13" name="Textfeld 12"/>
          <p:cNvSpPr txBox="1"/>
          <p:nvPr/>
        </p:nvSpPr>
        <p:spPr>
          <a:xfrm>
            <a:off x="4211960" y="5517232"/>
            <a:ext cx="35283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2060"/>
                </a:solidFill>
                <a:latin typeface="+mn-lt"/>
              </a:rPr>
              <a:t>but still only about 4 % of all commercially available articles</a:t>
            </a:r>
            <a:endParaRPr lang="en-US" sz="200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14" name="Textfeld 13"/>
          <p:cNvSpPr txBox="1"/>
          <p:nvPr/>
        </p:nvSpPr>
        <p:spPr>
          <a:xfrm>
            <a:off x="5580112" y="2780928"/>
            <a:ext cx="3240360" cy="23262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 smtClean="0">
                <a:latin typeface="+mn-lt"/>
              </a:rPr>
              <a:t>3100 Academic peer-reviewed books from 107 publishers</a:t>
            </a:r>
          </a:p>
          <a:p>
            <a:pPr>
              <a:lnSpc>
                <a:spcPct val="150000"/>
              </a:lnSpc>
            </a:pPr>
            <a:r>
              <a:rPr lang="de-DE" dirty="0" smtClean="0">
                <a:solidFill>
                  <a:srgbClr val="002060"/>
                </a:solidFill>
                <a:latin typeface="+mn-lt"/>
              </a:rPr>
              <a:t>(09.06.2015) </a:t>
            </a:r>
          </a:p>
          <a:p>
            <a:pPr>
              <a:lnSpc>
                <a:spcPct val="150000"/>
              </a:lnSpc>
            </a:pPr>
            <a:r>
              <a:rPr lang="de-DE" sz="2200" b="1" dirty="0" smtClean="0">
                <a:solidFill>
                  <a:srgbClr val="002060"/>
                </a:solidFill>
                <a:latin typeface="+mn-lt"/>
              </a:rPr>
              <a:t>4649 </a:t>
            </a:r>
            <a:r>
              <a:rPr lang="de-DE" sz="2200" b="1" dirty="0" err="1" smtClean="0">
                <a:solidFill>
                  <a:srgbClr val="002060"/>
                </a:solidFill>
                <a:latin typeface="+mn-lt"/>
              </a:rPr>
              <a:t>books</a:t>
            </a:r>
            <a:r>
              <a:rPr lang="de-DE" sz="2200" b="1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de-DE" sz="2200" dirty="0" err="1" smtClean="0">
                <a:solidFill>
                  <a:srgbClr val="002060"/>
                </a:solidFill>
                <a:latin typeface="+mn-lt"/>
              </a:rPr>
              <a:t>from</a:t>
            </a:r>
            <a:r>
              <a:rPr lang="de-DE" sz="2200" b="1" dirty="0" smtClean="0">
                <a:solidFill>
                  <a:srgbClr val="002060"/>
                </a:solidFill>
                <a:latin typeface="+mn-lt"/>
              </a:rPr>
              <a:t> 154 </a:t>
            </a:r>
            <a:r>
              <a:rPr lang="de-DE" sz="2200" b="1" dirty="0" err="1" smtClean="0">
                <a:solidFill>
                  <a:srgbClr val="002060"/>
                </a:solidFill>
                <a:latin typeface="+mn-lt"/>
              </a:rPr>
              <a:t>publishers</a:t>
            </a:r>
            <a:r>
              <a:rPr lang="de-DE" sz="2200" b="1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de-DE" sz="2200" dirty="0" smtClean="0">
                <a:solidFill>
                  <a:srgbClr val="002060"/>
                </a:solidFill>
                <a:latin typeface="+mn-lt"/>
              </a:rPr>
              <a:t>(12.5.2016</a:t>
            </a:r>
            <a:r>
              <a:rPr lang="de-DE" sz="2200" b="1" dirty="0" smtClean="0">
                <a:solidFill>
                  <a:srgbClr val="002060"/>
                </a:solidFill>
                <a:latin typeface="+mn-lt"/>
              </a:rPr>
              <a:t>)</a:t>
            </a:r>
            <a:endParaRPr lang="de-DE" sz="2200" dirty="0" smtClean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15" name="Textfeld 14"/>
          <p:cNvSpPr txBox="1"/>
          <p:nvPr/>
        </p:nvSpPr>
        <p:spPr>
          <a:xfrm>
            <a:off x="5615608" y="2145050"/>
            <a:ext cx="3528392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solidFill>
                  <a:srgbClr val="002060"/>
                </a:solidFill>
                <a:latin typeface="+mn-lt"/>
              </a:rPr>
              <a:t>DOAB</a:t>
            </a:r>
            <a:r>
              <a:rPr lang="en-US" sz="2000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en-US" dirty="0" smtClean="0">
                <a:solidFill>
                  <a:srgbClr val="002060"/>
                </a:solidFill>
                <a:latin typeface="+mn-lt"/>
              </a:rPr>
              <a:t>http://www.doabooks.org/doab</a:t>
            </a:r>
            <a:endParaRPr lang="en-US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16" name="Textfeld 15"/>
          <p:cNvSpPr txBox="1"/>
          <p:nvPr/>
        </p:nvSpPr>
        <p:spPr>
          <a:xfrm>
            <a:off x="683568" y="2145050"/>
            <a:ext cx="35283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solidFill>
                  <a:srgbClr val="002060"/>
                </a:solidFill>
                <a:latin typeface="+mn-lt"/>
              </a:rPr>
              <a:t>DOAJ</a:t>
            </a:r>
            <a:r>
              <a:rPr lang="en-US" sz="2000" dirty="0" smtClean="0">
                <a:solidFill>
                  <a:srgbClr val="002060"/>
                </a:solidFill>
                <a:latin typeface="+mn-lt"/>
              </a:rPr>
              <a:t> https://doaj.org/</a:t>
            </a:r>
            <a:endParaRPr lang="en-US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17" name="Textfeld 16"/>
          <p:cNvSpPr txBox="1"/>
          <p:nvPr/>
        </p:nvSpPr>
        <p:spPr>
          <a:xfrm>
            <a:off x="539552" y="5529426"/>
            <a:ext cx="35283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2060"/>
                </a:solidFill>
                <a:latin typeface="+mn-lt"/>
              </a:rPr>
              <a:t>approx 4 journals/day since 2011</a:t>
            </a:r>
            <a:endParaRPr lang="en-US" sz="200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18" name="Textfeld 17"/>
          <p:cNvSpPr txBox="1"/>
          <p:nvPr/>
        </p:nvSpPr>
        <p:spPr>
          <a:xfrm>
            <a:off x="6516216" y="1556792"/>
            <a:ext cx="1224136" cy="461665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2400" dirty="0" smtClean="0">
                <a:solidFill>
                  <a:srgbClr val="002060"/>
                </a:solidFill>
                <a:latin typeface="+mn-lt"/>
              </a:rPr>
              <a:t>golden</a:t>
            </a:r>
            <a:endParaRPr lang="de-DE" sz="240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2" name="Pfeil nach rechts 1"/>
          <p:cNvSpPr/>
          <p:nvPr/>
        </p:nvSpPr>
        <p:spPr>
          <a:xfrm flipV="1">
            <a:off x="4932040" y="4221088"/>
            <a:ext cx="648072" cy="432048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9" name="Pfeil nach rechts 18"/>
          <p:cNvSpPr/>
          <p:nvPr/>
        </p:nvSpPr>
        <p:spPr>
          <a:xfrm flipV="1">
            <a:off x="4932040" y="3068960"/>
            <a:ext cx="648072" cy="432048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441833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5" grpId="0"/>
      <p:bldP spid="16" grpId="0"/>
      <p:bldP spid="17" grpId="0"/>
      <p:bldP spid="2" grpId="0" animBg="1"/>
      <p:bldP spid="19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/>
          </p:cNvSpPr>
          <p:nvPr/>
        </p:nvSpPr>
        <p:spPr bwMode="auto">
          <a:xfrm>
            <a:off x="0" y="-27384"/>
            <a:ext cx="9144000" cy="864096"/>
          </a:xfrm>
          <a:prstGeom prst="rect">
            <a:avLst/>
          </a:prstGeom>
          <a:solidFill>
            <a:srgbClr val="3E003E"/>
          </a:solidFill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1" compatLnSpc="1">
            <a:prstTxWarp prst="textNoShape">
              <a:avLst/>
            </a:prstTxWarp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latin typeface="+mn-lt"/>
              </a:rPr>
              <a:t>Closed – Open</a:t>
            </a:r>
            <a:endParaRPr lang="en-US" sz="2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1" name="Textfeld 10"/>
          <p:cNvSpPr txBox="1"/>
          <p:nvPr/>
        </p:nvSpPr>
        <p:spPr>
          <a:xfrm>
            <a:off x="467544" y="1124744"/>
            <a:ext cx="3312368" cy="83099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n-lt"/>
              </a:rPr>
              <a:t>Closed access journals (books)</a:t>
            </a:r>
            <a:endParaRPr lang="en-US" sz="2400" dirty="0">
              <a:latin typeface="+mn-lt"/>
            </a:endParaRPr>
          </a:p>
        </p:txBody>
      </p:sp>
      <p:grpSp>
        <p:nvGrpSpPr>
          <p:cNvPr id="2" name="Gruppieren 33"/>
          <p:cNvGrpSpPr/>
          <p:nvPr/>
        </p:nvGrpSpPr>
        <p:grpSpPr>
          <a:xfrm>
            <a:off x="4067944" y="1196752"/>
            <a:ext cx="4464496" cy="830997"/>
            <a:chOff x="4067944" y="1196752"/>
            <a:chExt cx="4464496" cy="830997"/>
          </a:xfrm>
        </p:grpSpPr>
        <p:sp>
          <p:nvSpPr>
            <p:cNvPr id="12" name="Pfeil nach rechts 11"/>
            <p:cNvSpPr/>
            <p:nvPr/>
          </p:nvSpPr>
          <p:spPr>
            <a:xfrm>
              <a:off x="4067944" y="1340768"/>
              <a:ext cx="936104" cy="504056"/>
            </a:xfrm>
            <a:prstGeom prst="rightArrow">
              <a:avLst/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extfeld 13"/>
            <p:cNvSpPr txBox="1"/>
            <p:nvPr/>
          </p:nvSpPr>
          <p:spPr>
            <a:xfrm>
              <a:off x="5220072" y="1196752"/>
              <a:ext cx="3312368" cy="830997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>
                  <a:latin typeface="+mn-lt"/>
                </a:rPr>
                <a:t>Open access journals (books)</a:t>
              </a:r>
              <a:endParaRPr lang="en-US" sz="2400" dirty="0">
                <a:latin typeface="+mn-lt"/>
              </a:endParaRPr>
            </a:p>
          </p:txBody>
        </p:sp>
      </p:grpSp>
      <p:grpSp>
        <p:nvGrpSpPr>
          <p:cNvPr id="4" name="Gruppieren 39"/>
          <p:cNvGrpSpPr/>
          <p:nvPr/>
        </p:nvGrpSpPr>
        <p:grpSpPr>
          <a:xfrm>
            <a:off x="1835696" y="2060848"/>
            <a:ext cx="3672408" cy="1335053"/>
            <a:chOff x="1835696" y="2060848"/>
            <a:chExt cx="3672408" cy="1335053"/>
          </a:xfrm>
        </p:grpSpPr>
        <p:sp>
          <p:nvSpPr>
            <p:cNvPr id="15" name="Textfeld 14"/>
            <p:cNvSpPr txBox="1"/>
            <p:nvPr/>
          </p:nvSpPr>
          <p:spPr>
            <a:xfrm>
              <a:off x="1835696" y="2564904"/>
              <a:ext cx="3312368" cy="830997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 smtClean="0">
                  <a:latin typeface="+mn-lt"/>
                </a:rPr>
                <a:t>Commercial open access</a:t>
              </a:r>
              <a:r>
                <a:rPr lang="en-US" sz="2400" dirty="0" smtClean="0">
                  <a:latin typeface="+mn-lt"/>
                </a:rPr>
                <a:t> journals (books)</a:t>
              </a:r>
              <a:endParaRPr lang="en-US" sz="2400" dirty="0">
                <a:latin typeface="+mn-lt"/>
              </a:endParaRPr>
            </a:p>
          </p:txBody>
        </p:sp>
        <p:cxnSp>
          <p:nvCxnSpPr>
            <p:cNvPr id="25" name="Gerade Verbindung mit Pfeil 24"/>
            <p:cNvCxnSpPr/>
            <p:nvPr/>
          </p:nvCxnSpPr>
          <p:spPr>
            <a:xfrm flipH="1">
              <a:off x="4283968" y="2060848"/>
              <a:ext cx="1224136" cy="432048"/>
            </a:xfrm>
            <a:prstGeom prst="straightConnector1">
              <a:avLst/>
            </a:prstGeom>
            <a:ln w="76200">
              <a:solidFill>
                <a:srgbClr val="00206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Gruppieren 38"/>
          <p:cNvGrpSpPr/>
          <p:nvPr/>
        </p:nvGrpSpPr>
        <p:grpSpPr>
          <a:xfrm>
            <a:off x="5292080" y="1988840"/>
            <a:ext cx="3312368" cy="1407061"/>
            <a:chOff x="5292080" y="1988840"/>
            <a:chExt cx="3312368" cy="1407061"/>
          </a:xfrm>
        </p:grpSpPr>
        <p:sp>
          <p:nvSpPr>
            <p:cNvPr id="19" name="Textfeld 18"/>
            <p:cNvSpPr txBox="1"/>
            <p:nvPr/>
          </p:nvSpPr>
          <p:spPr>
            <a:xfrm>
              <a:off x="5292080" y="2564904"/>
              <a:ext cx="3312368" cy="830997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 smtClean="0">
                  <a:latin typeface="+mn-lt"/>
                </a:rPr>
                <a:t>Community open access </a:t>
              </a:r>
              <a:r>
                <a:rPr lang="en-US" sz="2400" dirty="0" smtClean="0">
                  <a:latin typeface="+mn-lt"/>
                </a:rPr>
                <a:t>journals (books)</a:t>
              </a:r>
              <a:endParaRPr lang="en-US" sz="2400" dirty="0">
                <a:latin typeface="+mn-lt"/>
              </a:endParaRPr>
            </a:p>
          </p:txBody>
        </p:sp>
        <p:cxnSp>
          <p:nvCxnSpPr>
            <p:cNvPr id="26" name="Gerade Verbindung mit Pfeil 25"/>
            <p:cNvCxnSpPr/>
            <p:nvPr/>
          </p:nvCxnSpPr>
          <p:spPr>
            <a:xfrm>
              <a:off x="5940152" y="1988840"/>
              <a:ext cx="1080120" cy="504056"/>
            </a:xfrm>
            <a:prstGeom prst="straightConnector1">
              <a:avLst/>
            </a:prstGeom>
            <a:ln w="76200">
              <a:solidFill>
                <a:srgbClr val="00206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Gruppieren 37"/>
          <p:cNvGrpSpPr/>
          <p:nvPr/>
        </p:nvGrpSpPr>
        <p:grpSpPr>
          <a:xfrm>
            <a:off x="5364088" y="4293096"/>
            <a:ext cx="3096344" cy="1663735"/>
            <a:chOff x="5364088" y="4293096"/>
            <a:chExt cx="3096344" cy="1663735"/>
          </a:xfrm>
        </p:grpSpPr>
        <p:sp>
          <p:nvSpPr>
            <p:cNvPr id="23" name="Pfeil nach oben 22"/>
            <p:cNvSpPr/>
            <p:nvPr/>
          </p:nvSpPr>
          <p:spPr>
            <a:xfrm>
              <a:off x="7164288" y="4293096"/>
              <a:ext cx="360040" cy="504056"/>
            </a:xfrm>
            <a:prstGeom prst="upArrow">
              <a:avLst/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  <p:sp>
          <p:nvSpPr>
            <p:cNvPr id="30" name="Textfeld 29"/>
            <p:cNvSpPr txBox="1"/>
            <p:nvPr/>
          </p:nvSpPr>
          <p:spPr>
            <a:xfrm>
              <a:off x="5364088" y="4941168"/>
              <a:ext cx="3096344" cy="1015663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latin typeface="+mn-lt"/>
                </a:rPr>
                <a:t>according to principles of the Berlin Open Access Declaration</a:t>
              </a:r>
              <a:endParaRPr lang="en-US" sz="2000" dirty="0">
                <a:latin typeface="+mn-lt"/>
              </a:endParaRPr>
            </a:p>
          </p:txBody>
        </p:sp>
      </p:grpSp>
      <p:grpSp>
        <p:nvGrpSpPr>
          <p:cNvPr id="7" name="Gruppieren 36"/>
          <p:cNvGrpSpPr/>
          <p:nvPr/>
        </p:nvGrpSpPr>
        <p:grpSpPr>
          <a:xfrm>
            <a:off x="1907704" y="4293096"/>
            <a:ext cx="3096344" cy="1663735"/>
            <a:chOff x="1907704" y="4293096"/>
            <a:chExt cx="3096344" cy="1663735"/>
          </a:xfrm>
        </p:grpSpPr>
        <p:sp>
          <p:nvSpPr>
            <p:cNvPr id="22" name="Textfeld 21"/>
            <p:cNvSpPr txBox="1"/>
            <p:nvPr/>
          </p:nvSpPr>
          <p:spPr>
            <a:xfrm>
              <a:off x="1907704" y="4941168"/>
              <a:ext cx="3096344" cy="1015663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latin typeface="+mn-lt"/>
                </a:rPr>
                <a:t>mainly by contractual </a:t>
              </a:r>
              <a:r>
                <a:rPr lang="en-US" sz="2000" dirty="0" err="1" smtClean="0">
                  <a:latin typeface="+mn-lt"/>
                </a:rPr>
                <a:t>licences</a:t>
              </a:r>
              <a:r>
                <a:rPr lang="en-US" sz="2000" dirty="0" smtClean="0">
                  <a:latin typeface="+mn-lt"/>
                </a:rPr>
                <a:t> agreement, e.g. read only</a:t>
              </a:r>
              <a:endParaRPr lang="en-US" sz="2000" dirty="0">
                <a:latin typeface="+mn-lt"/>
              </a:endParaRPr>
            </a:p>
          </p:txBody>
        </p:sp>
        <p:sp>
          <p:nvSpPr>
            <p:cNvPr id="31" name="Pfeil nach oben 30"/>
            <p:cNvSpPr/>
            <p:nvPr/>
          </p:nvSpPr>
          <p:spPr>
            <a:xfrm>
              <a:off x="3419872" y="4293096"/>
              <a:ext cx="360040" cy="504056"/>
            </a:xfrm>
            <a:prstGeom prst="upArrow">
              <a:avLst/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</p:grpSp>
      <p:sp>
        <p:nvSpPr>
          <p:cNvPr id="20" name="Textfeld 19"/>
          <p:cNvSpPr txBox="1"/>
          <p:nvPr/>
        </p:nvSpPr>
        <p:spPr>
          <a:xfrm>
            <a:off x="5292080" y="3789040"/>
            <a:ext cx="3312368" cy="4616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n-lt"/>
              </a:rPr>
              <a:t>full open access</a:t>
            </a:r>
            <a:endParaRPr lang="en-US" sz="2400" dirty="0">
              <a:latin typeface="+mn-lt"/>
            </a:endParaRPr>
          </a:p>
        </p:txBody>
      </p:sp>
      <p:cxnSp>
        <p:nvCxnSpPr>
          <p:cNvPr id="32" name="Gerade Verbindung mit Pfeil 31"/>
          <p:cNvCxnSpPr/>
          <p:nvPr/>
        </p:nvCxnSpPr>
        <p:spPr>
          <a:xfrm>
            <a:off x="5076056" y="3284984"/>
            <a:ext cx="1080120" cy="504056"/>
          </a:xfrm>
          <a:prstGeom prst="straightConnector1">
            <a:avLst/>
          </a:prstGeom>
          <a:ln w="762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Gruppieren 35"/>
          <p:cNvGrpSpPr/>
          <p:nvPr/>
        </p:nvGrpSpPr>
        <p:grpSpPr>
          <a:xfrm>
            <a:off x="1835696" y="3356992"/>
            <a:ext cx="3312368" cy="893713"/>
            <a:chOff x="1835696" y="3356992"/>
            <a:chExt cx="3312368" cy="893713"/>
          </a:xfrm>
        </p:grpSpPr>
        <p:sp>
          <p:nvSpPr>
            <p:cNvPr id="21" name="Textfeld 20"/>
            <p:cNvSpPr txBox="1"/>
            <p:nvPr/>
          </p:nvSpPr>
          <p:spPr>
            <a:xfrm>
              <a:off x="1835696" y="3789040"/>
              <a:ext cx="3312368" cy="46166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>
                  <a:latin typeface="+mn-lt"/>
                </a:rPr>
                <a:t>open access constrained</a:t>
              </a:r>
              <a:endParaRPr lang="en-US" sz="2400" dirty="0">
                <a:latin typeface="+mn-lt"/>
              </a:endParaRPr>
            </a:p>
          </p:txBody>
        </p:sp>
        <p:cxnSp>
          <p:nvCxnSpPr>
            <p:cNvPr id="33" name="Gerade Verbindung mit Pfeil 32"/>
            <p:cNvCxnSpPr/>
            <p:nvPr/>
          </p:nvCxnSpPr>
          <p:spPr>
            <a:xfrm flipH="1">
              <a:off x="2771800" y="3356992"/>
              <a:ext cx="1224136" cy="432048"/>
            </a:xfrm>
            <a:prstGeom prst="straightConnector1">
              <a:avLst/>
            </a:prstGeom>
            <a:ln w="76200">
              <a:solidFill>
                <a:srgbClr val="00206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68590131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2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feld 13"/>
          <p:cNvSpPr txBox="1">
            <a:spLocks noChangeArrowheads="1"/>
          </p:cNvSpPr>
          <p:nvPr/>
        </p:nvSpPr>
        <p:spPr bwMode="auto">
          <a:xfrm>
            <a:off x="648072" y="44624"/>
            <a:ext cx="7668344" cy="523220"/>
          </a:xfrm>
          <a:prstGeom prst="rect">
            <a:avLst/>
          </a:prstGeom>
          <a:solidFill>
            <a:srgbClr val="3E003E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de-DE" sz="2800" b="1" dirty="0" smtClean="0">
                <a:solidFill>
                  <a:schemeClr val="bg1"/>
                </a:solidFill>
                <a:latin typeface="+mn-lt"/>
                <a:cs typeface="Calibri" pitchFamily="34" charset="0"/>
              </a:rPr>
              <a:t>Fragen</a:t>
            </a:r>
            <a:endParaRPr lang="de-DE" sz="2800" b="1" dirty="0">
              <a:solidFill>
                <a:schemeClr val="bg1"/>
              </a:solidFill>
              <a:latin typeface="+mn-lt"/>
              <a:cs typeface="Calibri" pitchFamily="34" charset="0"/>
            </a:endParaRPr>
          </a:p>
        </p:txBody>
      </p:sp>
      <p:sp>
        <p:nvSpPr>
          <p:cNvPr id="19" name="Textfeld 18"/>
          <p:cNvSpPr txBox="1"/>
          <p:nvPr/>
        </p:nvSpPr>
        <p:spPr>
          <a:xfrm>
            <a:off x="395536" y="764704"/>
            <a:ext cx="69847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2060"/>
                </a:solidFill>
                <a:latin typeface="+mn-lt"/>
              </a:rPr>
              <a:t>1.Gibt </a:t>
            </a:r>
            <a:r>
              <a:rPr lang="en-US" b="1" dirty="0" err="1" smtClean="0">
                <a:solidFill>
                  <a:srgbClr val="002060"/>
                </a:solidFill>
                <a:latin typeface="+mn-lt"/>
              </a:rPr>
              <a:t>es</a:t>
            </a:r>
            <a:r>
              <a:rPr lang="en-US" b="1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latin typeface="+mn-lt"/>
              </a:rPr>
              <a:t>eine</a:t>
            </a:r>
            <a:r>
              <a:rPr lang="en-US" b="1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latin typeface="+mn-lt"/>
              </a:rPr>
              <a:t>Krise</a:t>
            </a:r>
            <a:r>
              <a:rPr lang="en-US" b="1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latin typeface="+mn-lt"/>
              </a:rPr>
              <a:t>im</a:t>
            </a:r>
            <a:r>
              <a:rPr lang="en-US" b="1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latin typeface="+mn-lt"/>
              </a:rPr>
              <a:t>kommerziellen</a:t>
            </a:r>
            <a:r>
              <a:rPr lang="en-US" b="1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latin typeface="+mn-lt"/>
              </a:rPr>
              <a:t>Informationsmarkt</a:t>
            </a:r>
            <a:r>
              <a:rPr lang="en-US" b="1" dirty="0" smtClean="0">
                <a:solidFill>
                  <a:srgbClr val="002060"/>
                </a:solidFill>
                <a:latin typeface="+mn-lt"/>
              </a:rPr>
              <a:t>?</a:t>
            </a:r>
            <a:endParaRPr lang="en-US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21" name="Textfeld 20"/>
          <p:cNvSpPr txBox="1"/>
          <p:nvPr/>
        </p:nvSpPr>
        <p:spPr>
          <a:xfrm>
            <a:off x="395536" y="2078850"/>
            <a:ext cx="720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2060"/>
                </a:solidFill>
                <a:latin typeface="+mn-lt"/>
              </a:rPr>
              <a:t>3</a:t>
            </a:r>
            <a:r>
              <a:rPr lang="en-US" b="1" dirty="0" smtClean="0">
                <a:solidFill>
                  <a:srgbClr val="002060"/>
                </a:solidFill>
                <a:latin typeface="+mn-lt"/>
              </a:rPr>
              <a:t>. </a:t>
            </a:r>
            <a:r>
              <a:rPr lang="en-US" b="1" dirty="0" err="1" smtClean="0">
                <a:solidFill>
                  <a:srgbClr val="002060"/>
                </a:solidFill>
                <a:latin typeface="+mn-lt"/>
              </a:rPr>
              <a:t>Werden</a:t>
            </a:r>
            <a:r>
              <a:rPr lang="en-US" b="1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latin typeface="+mn-lt"/>
              </a:rPr>
              <a:t>kommerzielle</a:t>
            </a:r>
            <a:r>
              <a:rPr lang="en-US" b="1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latin typeface="+mn-lt"/>
              </a:rPr>
              <a:t>Verleger</a:t>
            </a:r>
            <a:r>
              <a:rPr lang="en-US" b="1" dirty="0" smtClean="0">
                <a:solidFill>
                  <a:srgbClr val="002060"/>
                </a:solidFill>
                <a:latin typeface="+mn-lt"/>
              </a:rPr>
              <a:t> Open Access </a:t>
            </a:r>
            <a:r>
              <a:rPr lang="en-US" b="1" dirty="0" err="1" smtClean="0">
                <a:solidFill>
                  <a:srgbClr val="002060"/>
                </a:solidFill>
                <a:latin typeface="+mn-lt"/>
              </a:rPr>
              <a:t>akzeptieren</a:t>
            </a:r>
            <a:r>
              <a:rPr lang="en-US" b="1" dirty="0" smtClean="0">
                <a:solidFill>
                  <a:srgbClr val="002060"/>
                </a:solidFill>
                <a:latin typeface="+mn-lt"/>
              </a:rPr>
              <a:t>?</a:t>
            </a:r>
            <a:endParaRPr lang="en-US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22" name="Textfeld 21"/>
          <p:cNvSpPr txBox="1"/>
          <p:nvPr/>
        </p:nvSpPr>
        <p:spPr>
          <a:xfrm>
            <a:off x="395536" y="2582035"/>
            <a:ext cx="698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1463" indent="-271463"/>
            <a:r>
              <a:rPr lang="en-US" b="1" dirty="0">
                <a:solidFill>
                  <a:srgbClr val="002060"/>
                </a:solidFill>
                <a:latin typeface="+mn-lt"/>
              </a:rPr>
              <a:t>4</a:t>
            </a:r>
            <a:r>
              <a:rPr lang="en-US" b="1" dirty="0" smtClean="0">
                <a:solidFill>
                  <a:srgbClr val="002060"/>
                </a:solidFill>
                <a:latin typeface="+mn-lt"/>
              </a:rPr>
              <a:t>. Sind </a:t>
            </a:r>
            <a:r>
              <a:rPr lang="en-US" b="1" dirty="0" err="1" smtClean="0">
                <a:solidFill>
                  <a:srgbClr val="002060"/>
                </a:solidFill>
                <a:latin typeface="+mn-lt"/>
              </a:rPr>
              <a:t>öffentliche</a:t>
            </a:r>
            <a:r>
              <a:rPr lang="en-US" b="1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latin typeface="+mn-lt"/>
              </a:rPr>
              <a:t>Institutionen</a:t>
            </a:r>
            <a:r>
              <a:rPr lang="en-US" b="1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latin typeface="+mn-lt"/>
              </a:rPr>
              <a:t>bereit</a:t>
            </a:r>
            <a:r>
              <a:rPr lang="en-US" b="1" dirty="0" smtClean="0">
                <a:solidFill>
                  <a:srgbClr val="002060"/>
                </a:solidFill>
                <a:latin typeface="+mn-lt"/>
              </a:rPr>
              <a:t>, </a:t>
            </a:r>
            <a:r>
              <a:rPr lang="en-US" b="1" dirty="0" err="1" smtClean="0">
                <a:solidFill>
                  <a:srgbClr val="002060"/>
                </a:solidFill>
                <a:latin typeface="+mn-lt"/>
              </a:rPr>
              <a:t>kommerzielles</a:t>
            </a:r>
            <a:r>
              <a:rPr lang="en-US" b="1" dirty="0" smtClean="0">
                <a:solidFill>
                  <a:srgbClr val="002060"/>
                </a:solidFill>
                <a:latin typeface="+mn-lt"/>
              </a:rPr>
              <a:t> Open Access </a:t>
            </a:r>
            <a:r>
              <a:rPr lang="en-US" b="1" dirty="0" err="1" smtClean="0">
                <a:solidFill>
                  <a:srgbClr val="002060"/>
                </a:solidFill>
                <a:latin typeface="+mn-lt"/>
              </a:rPr>
              <a:t>zu</a:t>
            </a:r>
            <a:r>
              <a:rPr lang="en-US" b="1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latin typeface="+mn-lt"/>
              </a:rPr>
              <a:t>finanzieren</a:t>
            </a:r>
            <a:r>
              <a:rPr lang="en-US" b="1" dirty="0" smtClean="0">
                <a:solidFill>
                  <a:srgbClr val="002060"/>
                </a:solidFill>
                <a:latin typeface="+mn-lt"/>
              </a:rPr>
              <a:t>? </a:t>
            </a:r>
            <a:r>
              <a:rPr lang="en-US" b="1" dirty="0" err="1" smtClean="0">
                <a:solidFill>
                  <a:srgbClr val="002060"/>
                </a:solidFill>
                <a:latin typeface="+mn-lt"/>
              </a:rPr>
              <a:t>Sollten</a:t>
            </a:r>
            <a:r>
              <a:rPr lang="en-US" b="1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en-US" b="1" dirty="0" err="1">
                <a:solidFill>
                  <a:srgbClr val="002060"/>
                </a:solidFill>
                <a:latin typeface="+mn-lt"/>
              </a:rPr>
              <a:t>s</a:t>
            </a:r>
            <a:r>
              <a:rPr lang="en-US" b="1" dirty="0" err="1" smtClean="0">
                <a:solidFill>
                  <a:srgbClr val="002060"/>
                </a:solidFill>
                <a:latin typeface="+mn-lt"/>
              </a:rPr>
              <a:t>ie</a:t>
            </a:r>
            <a:r>
              <a:rPr lang="en-US" b="1" dirty="0" smtClean="0">
                <a:solidFill>
                  <a:srgbClr val="002060"/>
                </a:solidFill>
                <a:latin typeface="+mn-lt"/>
              </a:rPr>
              <a:t> das </a:t>
            </a:r>
            <a:r>
              <a:rPr lang="en-US" b="1" dirty="0" err="1" smtClean="0">
                <a:solidFill>
                  <a:srgbClr val="002060"/>
                </a:solidFill>
                <a:latin typeface="+mn-lt"/>
              </a:rPr>
              <a:t>tun</a:t>
            </a:r>
            <a:r>
              <a:rPr lang="en-US" b="1" dirty="0" smtClean="0">
                <a:solidFill>
                  <a:srgbClr val="002060"/>
                </a:solidFill>
                <a:latin typeface="+mn-lt"/>
              </a:rPr>
              <a:t>?</a:t>
            </a:r>
            <a:endParaRPr lang="en-US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20" name="Textfeld 19"/>
          <p:cNvSpPr txBox="1"/>
          <p:nvPr/>
        </p:nvSpPr>
        <p:spPr>
          <a:xfrm>
            <a:off x="395536" y="3392996"/>
            <a:ext cx="698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1463" indent="-271463"/>
            <a:r>
              <a:rPr lang="en-US" b="1" dirty="0">
                <a:solidFill>
                  <a:srgbClr val="002060"/>
                </a:solidFill>
                <a:latin typeface="+mn-lt"/>
              </a:rPr>
              <a:t>5</a:t>
            </a:r>
            <a:r>
              <a:rPr lang="en-US" b="1" dirty="0" smtClean="0">
                <a:solidFill>
                  <a:srgbClr val="002060"/>
                </a:solidFill>
                <a:latin typeface="+mn-lt"/>
              </a:rPr>
              <a:t>. </a:t>
            </a:r>
            <a:r>
              <a:rPr lang="en-US" b="1" dirty="0" err="1" smtClean="0">
                <a:solidFill>
                  <a:srgbClr val="002060"/>
                </a:solidFill>
                <a:latin typeface="+mn-lt"/>
              </a:rPr>
              <a:t>Wird</a:t>
            </a:r>
            <a:r>
              <a:rPr lang="en-US" b="1" dirty="0" smtClean="0">
                <a:solidFill>
                  <a:srgbClr val="002060"/>
                </a:solidFill>
                <a:latin typeface="+mn-lt"/>
              </a:rPr>
              <a:t> Open Access in </a:t>
            </a:r>
            <a:r>
              <a:rPr lang="en-US" b="1" dirty="0" err="1" smtClean="0">
                <a:solidFill>
                  <a:srgbClr val="002060"/>
                </a:solidFill>
                <a:latin typeface="+mn-lt"/>
              </a:rPr>
              <a:t>absehbarer</a:t>
            </a:r>
            <a:r>
              <a:rPr lang="en-US" b="1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latin typeface="+mn-lt"/>
              </a:rPr>
              <a:t>Zukunft</a:t>
            </a:r>
            <a:r>
              <a:rPr lang="en-US" b="1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latin typeface="+mn-lt"/>
              </a:rPr>
              <a:t>zum</a:t>
            </a:r>
            <a:r>
              <a:rPr lang="en-US" b="1" dirty="0" smtClean="0">
                <a:solidFill>
                  <a:srgbClr val="002060"/>
                </a:solidFill>
                <a:latin typeface="+mn-lt"/>
              </a:rPr>
              <a:t> Default- </a:t>
            </a:r>
            <a:r>
              <a:rPr lang="en-US" b="1" dirty="0" err="1" smtClean="0">
                <a:solidFill>
                  <a:srgbClr val="002060"/>
                </a:solidFill>
                <a:latin typeface="+mn-lt"/>
              </a:rPr>
              <a:t>Publikationsmodell</a:t>
            </a:r>
            <a:r>
              <a:rPr lang="en-US" b="1" dirty="0" smtClean="0">
                <a:solidFill>
                  <a:srgbClr val="002060"/>
                </a:solidFill>
                <a:latin typeface="+mn-lt"/>
              </a:rPr>
              <a:t>? </a:t>
            </a:r>
            <a:r>
              <a:rPr lang="en-US" b="1" dirty="0" err="1" smtClean="0">
                <a:solidFill>
                  <a:srgbClr val="002060"/>
                </a:solidFill>
                <a:latin typeface="+mn-lt"/>
              </a:rPr>
              <a:t>Warum</a:t>
            </a:r>
            <a:r>
              <a:rPr lang="en-US" b="1" dirty="0" smtClean="0">
                <a:solidFill>
                  <a:srgbClr val="002060"/>
                </a:solidFill>
                <a:latin typeface="+mn-lt"/>
              </a:rPr>
              <a:t>?</a:t>
            </a:r>
            <a:endParaRPr lang="en-US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30" name="Textfeld 13"/>
          <p:cNvSpPr txBox="1">
            <a:spLocks noChangeArrowheads="1"/>
          </p:cNvSpPr>
          <p:nvPr/>
        </p:nvSpPr>
        <p:spPr bwMode="auto">
          <a:xfrm>
            <a:off x="395536" y="1267889"/>
            <a:ext cx="6696744" cy="646331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74625" indent="-174625"/>
            <a:r>
              <a:rPr lang="en-US" b="1" dirty="0" smtClean="0">
                <a:solidFill>
                  <a:srgbClr val="002060"/>
                </a:solidFill>
                <a:latin typeface="+mn-lt"/>
              </a:rPr>
              <a:t>2. </a:t>
            </a:r>
            <a:r>
              <a:rPr lang="en-US" b="1" dirty="0" err="1" smtClean="0">
                <a:solidFill>
                  <a:srgbClr val="002060"/>
                </a:solidFill>
                <a:latin typeface="+mn-lt"/>
              </a:rPr>
              <a:t>Ist</a:t>
            </a:r>
            <a:r>
              <a:rPr lang="en-US" b="1" dirty="0" smtClean="0">
                <a:solidFill>
                  <a:srgbClr val="002060"/>
                </a:solidFill>
                <a:latin typeface="+mn-lt"/>
              </a:rPr>
              <a:t> Open Access </a:t>
            </a:r>
            <a:r>
              <a:rPr lang="en-US" b="1" dirty="0" err="1" smtClean="0">
                <a:solidFill>
                  <a:srgbClr val="002060"/>
                </a:solidFill>
                <a:latin typeface="+mn-lt"/>
              </a:rPr>
              <a:t>Publizieren</a:t>
            </a:r>
            <a:r>
              <a:rPr lang="en-US" b="1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latin typeface="+mn-lt"/>
              </a:rPr>
              <a:t>kompetitiv</a:t>
            </a:r>
            <a:r>
              <a:rPr lang="en-US" b="1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latin typeface="+mn-lt"/>
              </a:rPr>
              <a:t>oder</a:t>
            </a:r>
            <a:r>
              <a:rPr lang="en-US" b="1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latin typeface="+mn-lt"/>
              </a:rPr>
              <a:t>sogar</a:t>
            </a:r>
            <a:r>
              <a:rPr lang="en-US" b="1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latin typeface="+mn-lt"/>
              </a:rPr>
              <a:t>substitutiv</a:t>
            </a:r>
            <a:r>
              <a:rPr lang="en-US" b="1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latin typeface="+mn-lt"/>
              </a:rPr>
              <a:t>zum</a:t>
            </a:r>
            <a:r>
              <a:rPr lang="en-US" b="1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latin typeface="+mn-lt"/>
              </a:rPr>
              <a:t>kommerziellen</a:t>
            </a:r>
            <a:r>
              <a:rPr lang="en-US" b="1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latin typeface="+mn-lt"/>
              </a:rPr>
              <a:t>Publizieren</a:t>
            </a:r>
            <a:r>
              <a:rPr lang="en-US" b="1" dirty="0" smtClean="0">
                <a:solidFill>
                  <a:srgbClr val="002060"/>
                </a:solidFill>
                <a:latin typeface="+mn-lt"/>
              </a:rPr>
              <a:t>?</a:t>
            </a:r>
            <a:endParaRPr lang="en-US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17" name="Textfeld 16"/>
          <p:cNvSpPr txBox="1"/>
          <p:nvPr/>
        </p:nvSpPr>
        <p:spPr>
          <a:xfrm>
            <a:off x="395536" y="5805264"/>
            <a:ext cx="65527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4625" indent="-174625"/>
            <a:r>
              <a:rPr lang="en-US" b="1" dirty="0">
                <a:solidFill>
                  <a:srgbClr val="002060"/>
                </a:solidFill>
                <a:latin typeface="+mn-lt"/>
              </a:rPr>
              <a:t>9</a:t>
            </a:r>
            <a:r>
              <a:rPr lang="en-US" b="1" dirty="0" smtClean="0">
                <a:solidFill>
                  <a:srgbClr val="002060"/>
                </a:solidFill>
                <a:latin typeface="+mn-lt"/>
              </a:rPr>
              <a:t>. </a:t>
            </a:r>
            <a:r>
              <a:rPr lang="en-US" b="1" dirty="0" err="1" smtClean="0">
                <a:solidFill>
                  <a:srgbClr val="002060"/>
                </a:solidFill>
                <a:latin typeface="+mn-lt"/>
              </a:rPr>
              <a:t>Wird</a:t>
            </a:r>
            <a:r>
              <a:rPr lang="en-US" b="1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latin typeface="+mn-lt"/>
              </a:rPr>
              <a:t>noch</a:t>
            </a:r>
            <a:r>
              <a:rPr lang="en-US" b="1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latin typeface="+mn-lt"/>
              </a:rPr>
              <a:t>Urheberrechtsregulierung</a:t>
            </a:r>
            <a:r>
              <a:rPr lang="en-US" b="1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latin typeface="+mn-lt"/>
              </a:rPr>
              <a:t>gebraucht</a:t>
            </a:r>
            <a:r>
              <a:rPr lang="en-US" b="1" dirty="0" smtClean="0">
                <a:solidFill>
                  <a:srgbClr val="002060"/>
                </a:solidFill>
                <a:latin typeface="+mn-lt"/>
              </a:rPr>
              <a:t>, </a:t>
            </a:r>
            <a:r>
              <a:rPr lang="en-US" b="1" dirty="0" err="1" smtClean="0">
                <a:solidFill>
                  <a:srgbClr val="002060"/>
                </a:solidFill>
                <a:latin typeface="+mn-lt"/>
              </a:rPr>
              <a:t>wenn</a:t>
            </a:r>
            <a:r>
              <a:rPr lang="en-US" b="1" dirty="0" smtClean="0">
                <a:solidFill>
                  <a:srgbClr val="002060"/>
                </a:solidFill>
                <a:latin typeface="+mn-lt"/>
              </a:rPr>
              <a:t> Open Access das Default</a:t>
            </a:r>
            <a:r>
              <a:rPr lang="en-US" b="1" dirty="0">
                <a:solidFill>
                  <a:srgbClr val="002060"/>
                </a:solidFill>
                <a:latin typeface="+mn-lt"/>
              </a:rPr>
              <a:t>- </a:t>
            </a:r>
            <a:r>
              <a:rPr lang="en-US" b="1" dirty="0" err="1" smtClean="0">
                <a:solidFill>
                  <a:srgbClr val="002060"/>
                </a:solidFill>
                <a:latin typeface="+mn-lt"/>
              </a:rPr>
              <a:t>Publikationsmodell</a:t>
            </a:r>
            <a:r>
              <a:rPr lang="en-US" b="1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latin typeface="+mn-lt"/>
              </a:rPr>
              <a:t>wird</a:t>
            </a:r>
            <a:r>
              <a:rPr lang="en-US" b="1" dirty="0" smtClean="0">
                <a:solidFill>
                  <a:srgbClr val="002060"/>
                </a:solidFill>
                <a:latin typeface="+mn-lt"/>
              </a:rPr>
              <a:t>?</a:t>
            </a:r>
            <a:endParaRPr lang="en-US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23" name="Textfeld 22"/>
          <p:cNvSpPr txBox="1"/>
          <p:nvPr/>
        </p:nvSpPr>
        <p:spPr>
          <a:xfrm>
            <a:off x="395536" y="4203957"/>
            <a:ext cx="69847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1463" indent="-271463"/>
            <a:r>
              <a:rPr lang="en-US" b="1" dirty="0" smtClean="0">
                <a:solidFill>
                  <a:srgbClr val="002060"/>
                </a:solidFill>
                <a:latin typeface="+mn-lt"/>
              </a:rPr>
              <a:t>6. </a:t>
            </a:r>
            <a:r>
              <a:rPr lang="en-US" b="1" dirty="0" err="1" smtClean="0">
                <a:solidFill>
                  <a:srgbClr val="002060"/>
                </a:solidFill>
                <a:latin typeface="+mn-lt"/>
              </a:rPr>
              <a:t>Ist</a:t>
            </a:r>
            <a:r>
              <a:rPr lang="en-US" b="1" dirty="0" smtClean="0">
                <a:solidFill>
                  <a:srgbClr val="002060"/>
                </a:solidFill>
                <a:latin typeface="+mn-lt"/>
              </a:rPr>
              <a:t> Open Access </a:t>
            </a:r>
            <a:r>
              <a:rPr lang="en-US" b="1" dirty="0" err="1" smtClean="0">
                <a:solidFill>
                  <a:srgbClr val="002060"/>
                </a:solidFill>
                <a:latin typeface="+mn-lt"/>
              </a:rPr>
              <a:t>kreativitätsfördernd</a:t>
            </a:r>
            <a:r>
              <a:rPr lang="en-US" b="1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latin typeface="+mn-lt"/>
              </a:rPr>
              <a:t>für</a:t>
            </a:r>
            <a:r>
              <a:rPr lang="en-US" b="1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latin typeface="+mn-lt"/>
              </a:rPr>
              <a:t>Wissenschaft</a:t>
            </a:r>
            <a:r>
              <a:rPr lang="en-US" b="1" dirty="0" smtClean="0">
                <a:solidFill>
                  <a:srgbClr val="002060"/>
                </a:solidFill>
                <a:latin typeface="+mn-lt"/>
              </a:rPr>
              <a:t>? </a:t>
            </a:r>
            <a:endParaRPr lang="en-US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33" name="Textfeld 32"/>
          <p:cNvSpPr txBox="1"/>
          <p:nvPr/>
        </p:nvSpPr>
        <p:spPr>
          <a:xfrm>
            <a:off x="395536" y="4707142"/>
            <a:ext cx="69847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1463" indent="-271463"/>
            <a:r>
              <a:rPr lang="en-US" b="1" dirty="0" smtClean="0">
                <a:solidFill>
                  <a:srgbClr val="002060"/>
                </a:solidFill>
                <a:latin typeface="+mn-lt"/>
              </a:rPr>
              <a:t>7. </a:t>
            </a:r>
            <a:r>
              <a:rPr lang="en-US" b="1" dirty="0" err="1" smtClean="0">
                <a:solidFill>
                  <a:srgbClr val="002060"/>
                </a:solidFill>
                <a:latin typeface="+mn-lt"/>
              </a:rPr>
              <a:t>Ist</a:t>
            </a:r>
            <a:r>
              <a:rPr lang="en-US" b="1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en-US" b="1" dirty="0">
                <a:solidFill>
                  <a:srgbClr val="002060"/>
                </a:solidFill>
                <a:latin typeface="+mn-lt"/>
              </a:rPr>
              <a:t>Open Access </a:t>
            </a:r>
            <a:r>
              <a:rPr lang="en-US" b="1" dirty="0" err="1" smtClean="0">
                <a:solidFill>
                  <a:srgbClr val="002060"/>
                </a:solidFill>
                <a:latin typeface="+mn-lt"/>
              </a:rPr>
              <a:t>innovationsfördernd</a:t>
            </a:r>
            <a:r>
              <a:rPr lang="en-US" b="1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en-US" b="1" dirty="0" err="1">
                <a:solidFill>
                  <a:srgbClr val="002060"/>
                </a:solidFill>
                <a:latin typeface="+mn-lt"/>
              </a:rPr>
              <a:t>für</a:t>
            </a:r>
            <a:r>
              <a:rPr lang="en-US" b="1" dirty="0">
                <a:solidFill>
                  <a:srgbClr val="002060"/>
                </a:solidFill>
                <a:latin typeface="+mn-lt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latin typeface="+mn-lt"/>
              </a:rPr>
              <a:t>Wirtschaft</a:t>
            </a:r>
            <a:r>
              <a:rPr lang="en-US" b="1" dirty="0" smtClean="0">
                <a:solidFill>
                  <a:srgbClr val="002060"/>
                </a:solidFill>
                <a:latin typeface="+mn-lt"/>
              </a:rPr>
              <a:t>? </a:t>
            </a:r>
            <a:endParaRPr lang="en-US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36" name="Textfeld 35"/>
          <p:cNvSpPr txBox="1"/>
          <p:nvPr/>
        </p:nvSpPr>
        <p:spPr>
          <a:xfrm>
            <a:off x="395536" y="5210327"/>
            <a:ext cx="69847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1463" indent="-271463"/>
            <a:r>
              <a:rPr lang="en-US" b="1" dirty="0">
                <a:solidFill>
                  <a:srgbClr val="002060"/>
                </a:solidFill>
                <a:latin typeface="+mn-lt"/>
              </a:rPr>
              <a:t>8</a:t>
            </a:r>
            <a:r>
              <a:rPr lang="en-US" b="1" dirty="0" smtClean="0">
                <a:solidFill>
                  <a:srgbClr val="002060"/>
                </a:solidFill>
                <a:latin typeface="+mn-lt"/>
              </a:rPr>
              <a:t>. </a:t>
            </a:r>
            <a:r>
              <a:rPr lang="en-US" b="1" dirty="0" err="1" smtClean="0">
                <a:solidFill>
                  <a:srgbClr val="002060"/>
                </a:solidFill>
                <a:latin typeface="+mn-lt"/>
              </a:rPr>
              <a:t>Stärkt</a:t>
            </a:r>
            <a:r>
              <a:rPr lang="en-US" b="1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latin typeface="+mn-lt"/>
              </a:rPr>
              <a:t>durchgängiges</a:t>
            </a:r>
            <a:r>
              <a:rPr lang="en-US" b="1" dirty="0" smtClean="0">
                <a:solidFill>
                  <a:srgbClr val="002060"/>
                </a:solidFill>
                <a:latin typeface="+mn-lt"/>
              </a:rPr>
              <a:t> Open Access die </a:t>
            </a:r>
            <a:r>
              <a:rPr lang="en-US" b="1" dirty="0" err="1" smtClean="0">
                <a:solidFill>
                  <a:srgbClr val="002060"/>
                </a:solidFill>
                <a:latin typeface="+mn-lt"/>
              </a:rPr>
              <a:t>Arbeit</a:t>
            </a:r>
            <a:r>
              <a:rPr lang="en-US" b="1" dirty="0" smtClean="0">
                <a:solidFill>
                  <a:srgbClr val="002060"/>
                </a:solidFill>
                <a:latin typeface="+mn-lt"/>
              </a:rPr>
              <a:t> der </a:t>
            </a:r>
            <a:r>
              <a:rPr lang="en-US" b="1" dirty="0" err="1" smtClean="0">
                <a:solidFill>
                  <a:srgbClr val="002060"/>
                </a:solidFill>
                <a:latin typeface="+mn-lt"/>
              </a:rPr>
              <a:t>Bibliotheken</a:t>
            </a:r>
            <a:r>
              <a:rPr lang="en-US" b="1" dirty="0" smtClean="0">
                <a:solidFill>
                  <a:srgbClr val="002060"/>
                </a:solidFill>
                <a:latin typeface="+mn-lt"/>
              </a:rPr>
              <a:t>?</a:t>
            </a:r>
            <a:endParaRPr lang="en-US" b="1" dirty="0">
              <a:solidFill>
                <a:srgbClr val="00206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1620140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1" grpId="0"/>
      <p:bldP spid="22" grpId="0"/>
      <p:bldP spid="20" grpId="0"/>
      <p:bldP spid="30" grpId="0" animBg="1"/>
      <p:bldP spid="17" grpId="0"/>
      <p:bldP spid="23" grpId="0"/>
      <p:bldP spid="33" grpId="0"/>
      <p:bldP spid="36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0" y="-27384"/>
            <a:ext cx="9144000" cy="461665"/>
          </a:xfrm>
          <a:prstGeom prst="rect">
            <a:avLst/>
          </a:prstGeom>
          <a:solidFill>
            <a:srgbClr val="000000"/>
          </a:solidFill>
        </p:spPr>
        <p:txBody>
          <a:bodyPr wrap="square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latin typeface="+mn-lt"/>
              </a:rPr>
              <a:t>Will commercial publishers accept the OA paradigm?</a:t>
            </a:r>
            <a:endParaRPr lang="de-DE" sz="2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4" name="Text Box 9"/>
          <p:cNvSpPr txBox="1">
            <a:spLocks noChangeArrowheads="1"/>
          </p:cNvSpPr>
          <p:nvPr/>
        </p:nvSpPr>
        <p:spPr bwMode="auto">
          <a:xfrm>
            <a:off x="1331640" y="404664"/>
            <a:ext cx="6248400" cy="1754326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lnSpc>
                <a:spcPct val="150000"/>
              </a:lnSpc>
              <a:defRPr/>
            </a:pPr>
            <a:r>
              <a:rPr lang="de-DE" sz="2400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More and more </a:t>
            </a:r>
            <a:r>
              <a:rPr lang="de-DE" sz="2400" b="1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publishers</a:t>
            </a:r>
            <a:r>
              <a:rPr lang="de-DE" sz="2400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 (in particularly the four dominating ones) </a:t>
            </a:r>
            <a:r>
              <a:rPr lang="de-DE" sz="2400" b="1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accept</a:t>
            </a:r>
            <a:r>
              <a:rPr lang="de-DE" sz="2400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 the </a:t>
            </a:r>
            <a:r>
              <a:rPr lang="de-DE" sz="2400" b="1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OA-paradigm and see their future in OA publishing</a:t>
            </a:r>
            <a:endParaRPr lang="de-DE" sz="2400" b="1" dirty="0">
              <a:solidFill>
                <a:schemeClr val="tx2">
                  <a:lumMod val="75000"/>
                </a:schemeClr>
              </a:solidFill>
              <a:latin typeface="+mn-lt"/>
              <a:cs typeface="Times New Roman" pitchFamily="18" charset="0"/>
            </a:endParaRPr>
          </a:p>
        </p:txBody>
      </p:sp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683568" y="4437112"/>
            <a:ext cx="2808312" cy="1200329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defRPr/>
            </a:pPr>
            <a:r>
              <a:rPr lang="de-DE" sz="2400" b="1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Users, </a:t>
            </a:r>
            <a:r>
              <a:rPr lang="de-DE" sz="2400" b="1" dirty="0" err="1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NGOs</a:t>
            </a:r>
            <a:endParaRPr lang="de-DE" sz="2400" b="1" dirty="0" smtClean="0">
              <a:solidFill>
                <a:schemeClr val="tx2">
                  <a:lumMod val="75000"/>
                </a:schemeClr>
              </a:solidFill>
              <a:latin typeface="+mn-lt"/>
            </a:endParaRPr>
          </a:p>
          <a:p>
            <a:pPr algn="ctr" eaLnBrk="0" hangingPunct="0">
              <a:defRPr/>
            </a:pPr>
            <a:r>
              <a:rPr lang="de-DE" sz="2400" b="1" dirty="0" err="1" smtClean="0">
                <a:solidFill>
                  <a:schemeClr val="tx2">
                    <a:lumMod val="75000"/>
                  </a:schemeClr>
                </a:solidFill>
                <a:latin typeface="+mn-lt"/>
                <a:cs typeface="Times New Roman" pitchFamily="18" charset="0"/>
              </a:rPr>
              <a:t>science</a:t>
            </a:r>
            <a:r>
              <a:rPr lang="de-DE" sz="2400" b="1" dirty="0" smtClean="0">
                <a:solidFill>
                  <a:schemeClr val="tx2">
                    <a:lumMod val="75000"/>
                  </a:schemeClr>
                </a:solidFill>
                <a:latin typeface="+mn-lt"/>
                <a:cs typeface="Times New Roman" pitchFamily="18" charset="0"/>
              </a:rPr>
              <a:t> </a:t>
            </a:r>
            <a:r>
              <a:rPr lang="de-DE" sz="2400" b="1" dirty="0" err="1" smtClean="0">
                <a:solidFill>
                  <a:schemeClr val="tx2">
                    <a:lumMod val="75000"/>
                  </a:schemeClr>
                </a:solidFill>
                <a:latin typeface="+mn-lt"/>
                <a:cs typeface="Times New Roman" pitchFamily="18" charset="0"/>
              </a:rPr>
              <a:t>organisations</a:t>
            </a:r>
            <a:endParaRPr lang="de-DE" sz="2400" b="1" dirty="0">
              <a:solidFill>
                <a:schemeClr val="tx2">
                  <a:lumMod val="75000"/>
                </a:schemeClr>
              </a:solidFill>
              <a:latin typeface="+mn-lt"/>
              <a:cs typeface="Times New Roman" pitchFamily="18" charset="0"/>
            </a:endParaRPr>
          </a:p>
        </p:txBody>
      </p:sp>
      <p:sp>
        <p:nvSpPr>
          <p:cNvPr id="7" name="Text Box 9"/>
          <p:cNvSpPr txBox="1">
            <a:spLocks noChangeArrowheads="1"/>
          </p:cNvSpPr>
          <p:nvPr/>
        </p:nvSpPr>
        <p:spPr bwMode="auto">
          <a:xfrm>
            <a:off x="3923928" y="4437112"/>
            <a:ext cx="1980728" cy="1200329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defRPr/>
            </a:pPr>
            <a:r>
              <a:rPr lang="de-DE" sz="2400" b="1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Research </a:t>
            </a:r>
            <a:r>
              <a:rPr lang="de-DE" sz="2400" b="1" dirty="0" err="1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funding</a:t>
            </a:r>
            <a:r>
              <a:rPr lang="de-DE" sz="2400" b="1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 </a:t>
            </a:r>
            <a:r>
              <a:rPr lang="de-DE" sz="2400" b="1" dirty="0" err="1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organisations</a:t>
            </a:r>
            <a:endParaRPr lang="de-DE" sz="2400" b="1" dirty="0">
              <a:solidFill>
                <a:schemeClr val="tx2">
                  <a:lumMod val="75000"/>
                </a:schemeClr>
              </a:solidFill>
              <a:latin typeface="+mn-lt"/>
              <a:cs typeface="Times New Roman" pitchFamily="18" charset="0"/>
            </a:endParaRPr>
          </a:p>
        </p:txBody>
      </p:sp>
      <p:sp>
        <p:nvSpPr>
          <p:cNvPr id="8" name="Text Box 9"/>
          <p:cNvSpPr txBox="1">
            <a:spLocks noChangeArrowheads="1"/>
          </p:cNvSpPr>
          <p:nvPr/>
        </p:nvSpPr>
        <p:spPr bwMode="auto">
          <a:xfrm>
            <a:off x="6732240" y="4509120"/>
            <a:ext cx="1679469" cy="1200329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defRPr/>
            </a:pPr>
            <a:r>
              <a:rPr lang="de-DE" sz="2400" b="1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Political commit-ment</a:t>
            </a:r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1664550" y="3140968"/>
            <a:ext cx="1539298" cy="461665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defRPr/>
            </a:pPr>
            <a:r>
              <a:rPr lang="de-DE" sz="2400" b="1" dirty="0" err="1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Markets</a:t>
            </a:r>
            <a:endParaRPr lang="de-DE" sz="2400" b="1" dirty="0">
              <a:solidFill>
                <a:schemeClr val="tx2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4716016" y="3140968"/>
            <a:ext cx="2232248" cy="461665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defRPr/>
            </a:pPr>
            <a:r>
              <a:rPr lang="de-DE" sz="2400" b="1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Moral </a:t>
            </a:r>
            <a:r>
              <a:rPr lang="de-DE" sz="2400" b="1" dirty="0" err="1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behavior</a:t>
            </a:r>
            <a:endParaRPr lang="de-DE" sz="2400" b="1" dirty="0">
              <a:solidFill>
                <a:schemeClr val="tx2">
                  <a:lumMod val="75000"/>
                </a:schemeClr>
              </a:solidFill>
              <a:latin typeface="+mn-lt"/>
              <a:cs typeface="Times New Roman" pitchFamily="18" charset="0"/>
            </a:endParaRPr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3563888" y="2204864"/>
            <a:ext cx="1872208" cy="646331"/>
          </a:xfrm>
          <a:prstGeom prst="rect">
            <a:avLst/>
          </a:prstGeom>
          <a:solidFill>
            <a:srgbClr val="002060"/>
          </a:soli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150000"/>
              </a:lnSpc>
              <a:defRPr/>
            </a:pPr>
            <a:r>
              <a:rPr lang="de-DE" sz="2400" b="1" dirty="0" smtClean="0">
                <a:solidFill>
                  <a:schemeClr val="bg1"/>
                </a:solidFill>
                <a:latin typeface="+mn-lt"/>
              </a:rPr>
              <a:t>enforced by</a:t>
            </a:r>
            <a:endParaRPr lang="de-DE" sz="2400" b="1" dirty="0">
              <a:solidFill>
                <a:schemeClr val="bg1"/>
              </a:solidFill>
              <a:latin typeface="+mn-lt"/>
              <a:cs typeface="Times New Roman" pitchFamily="18" charset="0"/>
            </a:endParaRPr>
          </a:p>
        </p:txBody>
      </p:sp>
      <p:sp>
        <p:nvSpPr>
          <p:cNvPr id="12" name="Textfeld 11"/>
          <p:cNvSpPr txBox="1"/>
          <p:nvPr/>
        </p:nvSpPr>
        <p:spPr>
          <a:xfrm>
            <a:off x="7812360" y="764704"/>
            <a:ext cx="13316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n-lt"/>
              </a:rPr>
              <a:t>Elsevier</a:t>
            </a:r>
          </a:p>
          <a:p>
            <a:r>
              <a:rPr lang="en-US" dirty="0" smtClean="0">
                <a:latin typeface="+mn-lt"/>
              </a:rPr>
              <a:t>Wiley</a:t>
            </a:r>
          </a:p>
          <a:p>
            <a:r>
              <a:rPr lang="en-US" dirty="0" smtClean="0">
                <a:latin typeface="+mn-lt"/>
              </a:rPr>
              <a:t>Thompson</a:t>
            </a:r>
          </a:p>
          <a:p>
            <a:r>
              <a:rPr lang="en-US" dirty="0" smtClean="0">
                <a:latin typeface="+mn-lt"/>
              </a:rPr>
              <a:t>Springer</a:t>
            </a:r>
            <a:endParaRPr lang="en-US" dirty="0">
              <a:latin typeface="+mn-lt"/>
            </a:endParaRPr>
          </a:p>
        </p:txBody>
      </p:sp>
      <p:grpSp>
        <p:nvGrpSpPr>
          <p:cNvPr id="13" name="Gruppieren 12"/>
          <p:cNvGrpSpPr/>
          <p:nvPr/>
        </p:nvGrpSpPr>
        <p:grpSpPr>
          <a:xfrm>
            <a:off x="179512" y="1556792"/>
            <a:ext cx="1440160" cy="1037729"/>
            <a:chOff x="179512" y="1556792"/>
            <a:chExt cx="1440160" cy="1037729"/>
          </a:xfrm>
        </p:grpSpPr>
        <p:sp>
          <p:nvSpPr>
            <p:cNvPr id="14" name="Textfeld 13"/>
            <p:cNvSpPr txBox="1"/>
            <p:nvPr/>
          </p:nvSpPr>
          <p:spPr>
            <a:xfrm>
              <a:off x="179512" y="1556792"/>
              <a:ext cx="1440160" cy="461665"/>
            </a:xfrm>
            <a:prstGeom prst="rect">
              <a:avLst/>
            </a:prstGeom>
            <a:solidFill>
              <a:srgbClr val="00206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2400" dirty="0" smtClean="0">
                  <a:solidFill>
                    <a:schemeClr val="bg1"/>
                  </a:solidFill>
                  <a:latin typeface="+mn-lt"/>
                </a:rPr>
                <a:t>golden</a:t>
              </a:r>
              <a:endParaRPr lang="de-DE" sz="2400" dirty="0">
                <a:solidFill>
                  <a:schemeClr val="bg1"/>
                </a:solidFill>
                <a:latin typeface="+mn-lt"/>
              </a:endParaRPr>
            </a:p>
          </p:txBody>
        </p:sp>
        <p:sp>
          <p:nvSpPr>
            <p:cNvPr id="15" name="Textfeld 14"/>
            <p:cNvSpPr txBox="1"/>
            <p:nvPr/>
          </p:nvSpPr>
          <p:spPr>
            <a:xfrm>
              <a:off x="179512" y="2132856"/>
              <a:ext cx="1440160" cy="461665"/>
            </a:xfrm>
            <a:prstGeom prst="rect">
              <a:avLst/>
            </a:prstGeom>
            <a:solidFill>
              <a:srgbClr val="00206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2400" dirty="0" smtClean="0">
                  <a:solidFill>
                    <a:schemeClr val="bg1"/>
                  </a:solidFill>
                  <a:latin typeface="+mn-lt"/>
                </a:rPr>
                <a:t>green</a:t>
              </a:r>
              <a:endParaRPr lang="de-DE" sz="2400" dirty="0">
                <a:solidFill>
                  <a:schemeClr val="bg1"/>
                </a:solidFill>
                <a:latin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57993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Textfeld 43"/>
          <p:cNvSpPr txBox="1"/>
          <p:nvPr/>
        </p:nvSpPr>
        <p:spPr>
          <a:xfrm>
            <a:off x="2627784" y="591071"/>
            <a:ext cx="1224136" cy="4616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2400" dirty="0" err="1" smtClean="0">
                <a:solidFill>
                  <a:srgbClr val="002060"/>
                </a:solidFill>
              </a:rPr>
              <a:t>gold</a:t>
            </a:r>
            <a:endParaRPr lang="de-DE" sz="2400" dirty="0">
              <a:solidFill>
                <a:srgbClr val="002060"/>
              </a:solidFill>
            </a:endParaRPr>
          </a:p>
        </p:txBody>
      </p:sp>
      <p:sp>
        <p:nvSpPr>
          <p:cNvPr id="45" name="Text Box 9"/>
          <p:cNvSpPr txBox="1">
            <a:spLocks noChangeArrowheads="1"/>
          </p:cNvSpPr>
          <p:nvPr/>
        </p:nvSpPr>
        <p:spPr bwMode="auto">
          <a:xfrm>
            <a:off x="251520" y="620688"/>
            <a:ext cx="2232248" cy="461665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defRPr/>
            </a:pPr>
            <a:r>
              <a:rPr lang="de-DE" sz="2400" b="1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Autoren</a:t>
            </a:r>
          </a:p>
        </p:txBody>
      </p:sp>
      <p:pic>
        <p:nvPicPr>
          <p:cNvPr id="48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1340768"/>
            <a:ext cx="6762787" cy="35017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9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03648" y="4797152"/>
            <a:ext cx="6582610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feld 8"/>
          <p:cNvSpPr txBox="1"/>
          <p:nvPr/>
        </p:nvSpPr>
        <p:spPr>
          <a:xfrm>
            <a:off x="0" y="116632"/>
            <a:ext cx="9144000" cy="461665"/>
          </a:xfrm>
          <a:prstGeom prst="rect">
            <a:avLst/>
          </a:prstGeom>
          <a:solidFill>
            <a:srgbClr val="000000"/>
          </a:solidFill>
        </p:spPr>
        <p:txBody>
          <a:bodyPr wrap="square">
            <a:spAutoFit/>
          </a:bodyPr>
          <a:lstStyle/>
          <a:p>
            <a:pPr algn="ctr"/>
            <a:r>
              <a:rPr lang="de-DE" sz="2400" dirty="0" smtClean="0">
                <a:solidFill>
                  <a:schemeClr val="bg1"/>
                </a:solidFill>
              </a:rPr>
              <a:t>Anpassungsdruck zugunsten Open Access</a:t>
            </a:r>
            <a:endParaRPr lang="de-DE" sz="2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5364088" y="692696"/>
            <a:ext cx="3779912" cy="400110"/>
          </a:xfrm>
          <a:prstGeom prst="rect">
            <a:avLst/>
          </a:prstGeom>
          <a:solidFill>
            <a:srgbClr val="002060"/>
          </a:solidFill>
        </p:spPr>
        <p:txBody>
          <a:bodyPr wrap="square">
            <a:spAutoFit/>
          </a:bodyPr>
          <a:lstStyle/>
          <a:p>
            <a:pPr algn="ctr"/>
            <a:r>
              <a:rPr lang="de-DE" sz="2000" dirty="0" smtClean="0">
                <a:solidFill>
                  <a:schemeClr val="bg1"/>
                </a:solidFill>
                <a:latin typeface="+mn-lt"/>
              </a:rPr>
              <a:t>Open access enforced</a:t>
            </a:r>
            <a:endParaRPr lang="de-DE" sz="2000" dirty="0">
              <a:solidFill>
                <a:schemeClr val="bg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4894713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feld 15"/>
          <p:cNvSpPr txBox="1"/>
          <p:nvPr/>
        </p:nvSpPr>
        <p:spPr>
          <a:xfrm>
            <a:off x="5364088" y="692696"/>
            <a:ext cx="3779912" cy="400110"/>
          </a:xfrm>
          <a:prstGeom prst="rect">
            <a:avLst/>
          </a:prstGeom>
          <a:solidFill>
            <a:srgbClr val="002060"/>
          </a:solidFill>
        </p:spPr>
        <p:txBody>
          <a:bodyPr wrap="square">
            <a:spAutoFit/>
          </a:bodyPr>
          <a:lstStyle/>
          <a:p>
            <a:pPr algn="ctr"/>
            <a:r>
              <a:rPr lang="de-DE" sz="2000" dirty="0" smtClean="0">
                <a:solidFill>
                  <a:schemeClr val="bg1"/>
                </a:solidFill>
                <a:latin typeface="+mn-lt"/>
              </a:rPr>
              <a:t>Open access enforced</a:t>
            </a:r>
            <a:endParaRPr lang="de-DE" sz="20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7" name="Textfeld 16"/>
          <p:cNvSpPr txBox="1"/>
          <p:nvPr/>
        </p:nvSpPr>
        <p:spPr>
          <a:xfrm>
            <a:off x="251520" y="1124744"/>
            <a:ext cx="1224136" cy="461665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2400" dirty="0" smtClean="0">
                <a:solidFill>
                  <a:srgbClr val="002060"/>
                </a:solidFill>
                <a:latin typeface="+mn-lt"/>
              </a:rPr>
              <a:t>green</a:t>
            </a:r>
            <a:endParaRPr lang="de-DE" sz="240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18" name="Text Box 9"/>
          <p:cNvSpPr txBox="1">
            <a:spLocks noChangeArrowheads="1"/>
          </p:cNvSpPr>
          <p:nvPr/>
        </p:nvSpPr>
        <p:spPr bwMode="auto">
          <a:xfrm>
            <a:off x="251520" y="620688"/>
            <a:ext cx="2232248" cy="461665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defRPr/>
            </a:pPr>
            <a:r>
              <a:rPr lang="de-DE" sz="2400" b="1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markets</a:t>
            </a:r>
          </a:p>
        </p:txBody>
      </p:sp>
      <p:grpSp>
        <p:nvGrpSpPr>
          <p:cNvPr id="19" name="Gruppieren 18"/>
          <p:cNvGrpSpPr/>
          <p:nvPr/>
        </p:nvGrpSpPr>
        <p:grpSpPr>
          <a:xfrm>
            <a:off x="179512" y="2996952"/>
            <a:ext cx="8568952" cy="3528392"/>
            <a:chOff x="179512" y="2996952"/>
            <a:chExt cx="8568952" cy="3528392"/>
          </a:xfrm>
        </p:grpSpPr>
        <p:sp>
          <p:nvSpPr>
            <p:cNvPr id="20" name="Textfeld 19"/>
            <p:cNvSpPr txBox="1"/>
            <p:nvPr/>
          </p:nvSpPr>
          <p:spPr>
            <a:xfrm>
              <a:off x="395536" y="2996952"/>
              <a:ext cx="5832648" cy="14773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sz="2000" dirty="0" smtClean="0">
                  <a:latin typeface="+mn-lt"/>
                </a:rPr>
                <a:t>About 80 % of all published articles could be open access available (OA green) – mostly with an embargo time between 6 and 8 months</a:t>
              </a:r>
              <a:endParaRPr lang="en-US" sz="2000" dirty="0">
                <a:latin typeface="+mn-lt"/>
              </a:endParaRPr>
            </a:p>
          </p:txBody>
        </p:sp>
        <p:sp>
          <p:nvSpPr>
            <p:cNvPr id="21" name="Textfeld 20"/>
            <p:cNvSpPr txBox="1"/>
            <p:nvPr/>
          </p:nvSpPr>
          <p:spPr>
            <a:xfrm>
              <a:off x="179512" y="6063679"/>
              <a:ext cx="856895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latin typeface="+mn-lt"/>
                </a:rPr>
                <a:t>M. </a:t>
              </a:r>
              <a:r>
                <a:rPr lang="en-US" sz="1200" dirty="0" err="1" smtClean="0">
                  <a:latin typeface="+mn-lt"/>
                </a:rPr>
                <a:t>Laakso</a:t>
              </a:r>
              <a:r>
                <a:rPr lang="en-US" sz="1200" dirty="0" smtClean="0">
                  <a:latin typeface="+mn-lt"/>
                </a:rPr>
                <a:t>:, M.: Green open access policies of scholarly journal publishers: a study of what, when, and where self-archiving is allowed. </a:t>
              </a:r>
              <a:r>
                <a:rPr lang="en-US" sz="1200" dirty="0" err="1" smtClean="0">
                  <a:latin typeface="+mn-lt"/>
                </a:rPr>
                <a:t>Scientometrics</a:t>
              </a:r>
              <a:r>
                <a:rPr lang="en-US" sz="1200" dirty="0" smtClean="0">
                  <a:latin typeface="+mn-lt"/>
                </a:rPr>
                <a:t> 2014. In press. http://dx.doi.org/10.1007/s11192-013-1205-3. </a:t>
              </a:r>
              <a:endParaRPr lang="en-US" sz="1200" dirty="0">
                <a:latin typeface="+mn-lt"/>
              </a:endParaRPr>
            </a:p>
          </p:txBody>
        </p:sp>
      </p:grpSp>
      <p:sp>
        <p:nvSpPr>
          <p:cNvPr id="22" name="Textfeld 21"/>
          <p:cNvSpPr txBox="1"/>
          <p:nvPr/>
        </p:nvSpPr>
        <p:spPr>
          <a:xfrm>
            <a:off x="971600" y="1556792"/>
            <a:ext cx="489654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b="1" dirty="0" smtClean="0">
                <a:latin typeface="+mn-lt"/>
              </a:rPr>
              <a:t>Publishers</a:t>
            </a:r>
            <a:r>
              <a:rPr lang="en-US" sz="2000" dirty="0" smtClean="0">
                <a:latin typeface="+mn-lt"/>
              </a:rPr>
              <a:t> </a:t>
            </a:r>
            <a:r>
              <a:rPr lang="en-US" sz="2000" b="1" dirty="0" smtClean="0">
                <a:latin typeface="+mn-lt"/>
              </a:rPr>
              <a:t>increasingly agree to open access green</a:t>
            </a:r>
            <a:r>
              <a:rPr lang="en-US" sz="2000" dirty="0" smtClean="0">
                <a:latin typeface="+mn-lt"/>
              </a:rPr>
              <a:t>/self archiving</a:t>
            </a:r>
            <a:endParaRPr lang="en-US" sz="2000" dirty="0">
              <a:latin typeface="+mn-lt"/>
            </a:endParaRPr>
          </a:p>
        </p:txBody>
      </p:sp>
      <p:sp>
        <p:nvSpPr>
          <p:cNvPr id="23" name="Textfeld 22"/>
          <p:cNvSpPr txBox="1"/>
          <p:nvPr/>
        </p:nvSpPr>
        <p:spPr>
          <a:xfrm>
            <a:off x="6516216" y="1484784"/>
            <a:ext cx="223224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b="1" dirty="0" smtClean="0">
                <a:latin typeface="+mn-lt"/>
              </a:rPr>
              <a:t>Sherpa/Romeo </a:t>
            </a:r>
            <a:r>
              <a:rPr lang="en-US" dirty="0" smtClean="0">
                <a:latin typeface="+mn-lt"/>
              </a:rPr>
              <a:t>http://www.sherpa.ac.uk/romeo/</a:t>
            </a:r>
            <a:endParaRPr lang="en-US" dirty="0">
              <a:latin typeface="+mn-lt"/>
            </a:endParaRPr>
          </a:p>
        </p:txBody>
      </p:sp>
      <p:sp>
        <p:nvSpPr>
          <p:cNvPr id="24" name="Textfeld 23"/>
          <p:cNvSpPr txBox="1"/>
          <p:nvPr/>
        </p:nvSpPr>
        <p:spPr>
          <a:xfrm>
            <a:off x="6444208" y="3356992"/>
            <a:ext cx="223224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dirty="0" smtClean="0">
                <a:latin typeface="+mn-lt"/>
              </a:rPr>
              <a:t>in reality probably less than 30 %</a:t>
            </a:r>
            <a:endParaRPr lang="en-US" dirty="0">
              <a:latin typeface="+mn-lt"/>
            </a:endParaRPr>
          </a:p>
        </p:txBody>
      </p:sp>
      <p:sp>
        <p:nvSpPr>
          <p:cNvPr id="25" name="Textfeld 24"/>
          <p:cNvSpPr txBox="1"/>
          <p:nvPr/>
        </p:nvSpPr>
        <p:spPr>
          <a:xfrm>
            <a:off x="2915816" y="4581128"/>
            <a:ext cx="5904656" cy="14516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dirty="0" smtClean="0">
                <a:latin typeface="+mn-lt"/>
              </a:rPr>
              <a:t>This will change with the right to a second open publication (added to  copyright law) and even more when it will be mandated.</a:t>
            </a:r>
            <a:endParaRPr lang="en-US" dirty="0">
              <a:latin typeface="+mn-lt"/>
            </a:endParaRPr>
          </a:p>
        </p:txBody>
      </p:sp>
      <p:sp>
        <p:nvSpPr>
          <p:cNvPr id="26" name="Textfeld 25"/>
          <p:cNvSpPr txBox="1"/>
          <p:nvPr/>
        </p:nvSpPr>
        <p:spPr>
          <a:xfrm>
            <a:off x="0" y="-27384"/>
            <a:ext cx="9144000" cy="461665"/>
          </a:xfrm>
          <a:prstGeom prst="rect">
            <a:avLst/>
          </a:prstGeom>
          <a:solidFill>
            <a:srgbClr val="000000"/>
          </a:solidFill>
        </p:spPr>
        <p:txBody>
          <a:bodyPr wrap="square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latin typeface="+mn-lt"/>
              </a:rPr>
              <a:t>Will commercial publishers accept the OA paradigm?</a:t>
            </a:r>
            <a:endParaRPr lang="de-DE" sz="2400" dirty="0">
              <a:solidFill>
                <a:schemeClr val="bg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4066116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4" grpId="0"/>
      <p:bldP spid="25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feld 12"/>
          <p:cNvSpPr txBox="1"/>
          <p:nvPr/>
        </p:nvSpPr>
        <p:spPr>
          <a:xfrm>
            <a:off x="251520" y="1124744"/>
            <a:ext cx="1224136" cy="461665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2400" dirty="0" smtClean="0">
                <a:solidFill>
                  <a:srgbClr val="002060"/>
                </a:solidFill>
                <a:latin typeface="+mn-lt"/>
              </a:rPr>
              <a:t>golden</a:t>
            </a:r>
            <a:endParaRPr lang="de-DE" sz="240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14" name="Text Box 9"/>
          <p:cNvSpPr txBox="1">
            <a:spLocks noChangeArrowheads="1"/>
          </p:cNvSpPr>
          <p:nvPr/>
        </p:nvSpPr>
        <p:spPr bwMode="auto">
          <a:xfrm>
            <a:off x="323528" y="548680"/>
            <a:ext cx="2232248" cy="461665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defRPr/>
            </a:pPr>
            <a:r>
              <a:rPr lang="de-DE" sz="2400" b="1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markets</a:t>
            </a:r>
          </a:p>
        </p:txBody>
      </p:sp>
      <p:sp>
        <p:nvSpPr>
          <p:cNvPr id="15" name="Text Box 9"/>
          <p:cNvSpPr txBox="1">
            <a:spLocks noChangeArrowheads="1"/>
          </p:cNvSpPr>
          <p:nvPr/>
        </p:nvSpPr>
        <p:spPr bwMode="auto">
          <a:xfrm>
            <a:off x="2915816" y="692696"/>
            <a:ext cx="1981200" cy="40005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de-DE" sz="2000" dirty="0">
                <a:latin typeface="+mn-lt"/>
              </a:rPr>
              <a:t>Springer Open</a:t>
            </a:r>
          </a:p>
        </p:txBody>
      </p:sp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730152"/>
            <a:ext cx="4314825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9145" y="2720752"/>
            <a:ext cx="4778375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23595" y="929406"/>
            <a:ext cx="3333750" cy="5595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" name="Textfeld 28"/>
          <p:cNvSpPr txBox="1"/>
          <p:nvPr/>
        </p:nvSpPr>
        <p:spPr>
          <a:xfrm>
            <a:off x="5364088" y="548680"/>
            <a:ext cx="3779912" cy="400110"/>
          </a:xfrm>
          <a:prstGeom prst="rect">
            <a:avLst/>
          </a:prstGeom>
          <a:solidFill>
            <a:srgbClr val="002060"/>
          </a:solidFill>
        </p:spPr>
        <p:txBody>
          <a:bodyPr wrap="square">
            <a:spAutoFit/>
          </a:bodyPr>
          <a:lstStyle/>
          <a:p>
            <a:pPr algn="ctr"/>
            <a:r>
              <a:rPr lang="de-DE" sz="2000" dirty="0" smtClean="0">
                <a:solidFill>
                  <a:schemeClr val="bg1"/>
                </a:solidFill>
                <a:latin typeface="+mn-lt"/>
              </a:rPr>
              <a:t>Open access enforced</a:t>
            </a:r>
            <a:endParaRPr lang="de-DE" sz="20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0" name="Textfeld 29"/>
          <p:cNvSpPr txBox="1"/>
          <p:nvPr/>
        </p:nvSpPr>
        <p:spPr>
          <a:xfrm>
            <a:off x="0" y="-27384"/>
            <a:ext cx="9144000" cy="461665"/>
          </a:xfrm>
          <a:prstGeom prst="rect">
            <a:avLst/>
          </a:prstGeom>
          <a:solidFill>
            <a:srgbClr val="000000"/>
          </a:solidFill>
        </p:spPr>
        <p:txBody>
          <a:bodyPr wrap="square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latin typeface="+mn-lt"/>
              </a:rPr>
              <a:t>Will commercial publishers accept the OA paradigm?</a:t>
            </a:r>
            <a:endParaRPr lang="de-DE" sz="2400" dirty="0">
              <a:solidFill>
                <a:schemeClr val="bg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333958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build="p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feld 9"/>
          <p:cNvSpPr txBox="1"/>
          <p:nvPr/>
        </p:nvSpPr>
        <p:spPr>
          <a:xfrm>
            <a:off x="395536" y="1124744"/>
            <a:ext cx="1224136" cy="461665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2400" dirty="0" smtClean="0">
                <a:solidFill>
                  <a:srgbClr val="002060"/>
                </a:solidFill>
                <a:latin typeface="+mn-lt"/>
              </a:rPr>
              <a:t>golden</a:t>
            </a:r>
            <a:endParaRPr lang="de-DE" sz="240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323528" y="548680"/>
            <a:ext cx="3168352" cy="461665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defRPr/>
            </a:pPr>
            <a:r>
              <a:rPr lang="de-DE" sz="2400" b="1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Public foundations</a:t>
            </a:r>
          </a:p>
        </p:txBody>
      </p:sp>
      <p:sp>
        <p:nvSpPr>
          <p:cNvPr id="12" name="Textfeld 11"/>
          <p:cNvSpPr txBox="1"/>
          <p:nvPr/>
        </p:nvSpPr>
        <p:spPr>
          <a:xfrm>
            <a:off x="5580112" y="1167135"/>
            <a:ext cx="2880320" cy="461665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2400" dirty="0" smtClean="0">
                <a:solidFill>
                  <a:schemeClr val="bg1"/>
                </a:solidFill>
                <a:latin typeface="+mn-lt"/>
              </a:rPr>
              <a:t> require</a:t>
            </a:r>
            <a:endParaRPr lang="de-DE" sz="2400" dirty="0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16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1844824"/>
            <a:ext cx="5391150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Textfeld 16"/>
          <p:cNvSpPr txBox="1"/>
          <p:nvPr/>
        </p:nvSpPr>
        <p:spPr>
          <a:xfrm>
            <a:off x="899592" y="2996952"/>
            <a:ext cx="7344816" cy="3262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+mn-lt"/>
              </a:rPr>
              <a:t>					</a:t>
            </a:r>
            <a:r>
              <a:rPr lang="de-DE" dirty="0" smtClean="0">
                <a:latin typeface="+mn-lt"/>
              </a:rPr>
              <a:t>The law states:</a:t>
            </a:r>
            <a:endParaRPr lang="en-US" b="1" dirty="0" smtClean="0">
              <a:latin typeface="+mn-lt"/>
            </a:endParaRPr>
          </a:p>
          <a:p>
            <a:r>
              <a:rPr lang="en-US" sz="1600" dirty="0" smtClean="0">
                <a:latin typeface="+mn-lt"/>
              </a:rPr>
              <a:t>The </a:t>
            </a:r>
            <a:r>
              <a:rPr lang="en-US" sz="1600" u="sng" dirty="0" smtClean="0">
                <a:latin typeface="+mn-lt"/>
                <a:hlinkClick r:id="rId3"/>
              </a:rPr>
              <a:t>NIH Public Access Policy</a:t>
            </a:r>
            <a:r>
              <a:rPr lang="en-US" sz="1600" dirty="0" smtClean="0">
                <a:latin typeface="+mn-lt"/>
              </a:rPr>
              <a:t> ensures that the public has access to the published results of NIH funded research. It </a:t>
            </a:r>
            <a:r>
              <a:rPr lang="en-US" sz="1600" b="1" dirty="0" smtClean="0">
                <a:latin typeface="+mn-lt"/>
              </a:rPr>
              <a:t>requires</a:t>
            </a:r>
            <a:r>
              <a:rPr lang="en-US" sz="1600" dirty="0" smtClean="0">
                <a:latin typeface="+mn-lt"/>
              </a:rPr>
              <a:t> scientists to submit final peer-reviewed journal manuscripts that arise from NIH funds to the digital archive </a:t>
            </a:r>
            <a:r>
              <a:rPr lang="en-US" sz="1600" dirty="0" smtClean="0">
                <a:latin typeface="+mn-lt"/>
                <a:hlinkClick r:id="rId4"/>
              </a:rPr>
              <a:t>PubMed Central</a:t>
            </a:r>
            <a:r>
              <a:rPr lang="en-US" sz="1600" dirty="0" smtClean="0">
                <a:latin typeface="+mn-lt"/>
              </a:rPr>
              <a:t> </a:t>
            </a:r>
            <a:r>
              <a:rPr lang="en-US" sz="1600" i="1" dirty="0" smtClean="0">
                <a:latin typeface="+mn-lt"/>
              </a:rPr>
              <a:t>upon acceptance for publication</a:t>
            </a:r>
            <a:r>
              <a:rPr lang="en-US" sz="1600" dirty="0" smtClean="0">
                <a:latin typeface="+mn-lt"/>
              </a:rPr>
              <a:t>.  To help advance science and improve human health, the Policy requires that these papers are accessible to the public on PubMed Central no later than 12 months after publication.</a:t>
            </a:r>
          </a:p>
          <a:p>
            <a:endParaRPr lang="en-US" dirty="0" smtClean="0">
              <a:latin typeface="+mn-lt"/>
            </a:endParaRPr>
          </a:p>
          <a:p>
            <a:endParaRPr lang="en-US" sz="1400" dirty="0" smtClean="0">
              <a:latin typeface="+mn-lt"/>
            </a:endParaRPr>
          </a:p>
          <a:p>
            <a:r>
              <a:rPr lang="en-US" sz="1400" dirty="0" smtClean="0">
                <a:latin typeface="+mn-lt"/>
              </a:rPr>
              <a:t>The NIH Public Access Policy applies to all peer-reviewed articles that arise, in whole or in part, from direct costs </a:t>
            </a:r>
            <a:r>
              <a:rPr lang="en-US" sz="1400" baseline="30000" dirty="0" smtClean="0">
                <a:latin typeface="+mn-lt"/>
                <a:hlinkClick r:id="rId5"/>
              </a:rPr>
              <a:t>1</a:t>
            </a:r>
            <a:r>
              <a:rPr lang="en-US" sz="1400" dirty="0" smtClean="0">
                <a:latin typeface="+mn-lt"/>
              </a:rPr>
              <a:t> funded by NIH, or from NIH staff, that are accepted for publication on or after April 7, 2008.  			http://publicaccess.nih.gov/policy.htm</a:t>
            </a:r>
          </a:p>
          <a:p>
            <a:endParaRPr lang="de-DE" dirty="0">
              <a:latin typeface="+mn-lt"/>
            </a:endParaRPr>
          </a:p>
        </p:txBody>
      </p:sp>
      <p:sp>
        <p:nvSpPr>
          <p:cNvPr id="18" name="Textfeld 17"/>
          <p:cNvSpPr txBox="1"/>
          <p:nvPr/>
        </p:nvSpPr>
        <p:spPr>
          <a:xfrm>
            <a:off x="3779912" y="620688"/>
            <a:ext cx="1224136" cy="461665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2400" dirty="0" smtClean="0">
                <a:solidFill>
                  <a:schemeClr val="bg1"/>
                </a:solidFill>
                <a:latin typeface="+mn-lt"/>
              </a:rPr>
              <a:t>NIH</a:t>
            </a:r>
            <a:endParaRPr lang="de-DE" sz="2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20" name="Textfeld 19"/>
          <p:cNvSpPr txBox="1"/>
          <p:nvPr/>
        </p:nvSpPr>
        <p:spPr>
          <a:xfrm>
            <a:off x="5516488" y="557064"/>
            <a:ext cx="3779912" cy="400110"/>
          </a:xfrm>
          <a:prstGeom prst="rect">
            <a:avLst/>
          </a:prstGeom>
          <a:solidFill>
            <a:srgbClr val="002060"/>
          </a:solidFill>
        </p:spPr>
        <p:txBody>
          <a:bodyPr wrap="square">
            <a:spAutoFit/>
          </a:bodyPr>
          <a:lstStyle/>
          <a:p>
            <a:pPr algn="ctr"/>
            <a:r>
              <a:rPr lang="de-DE" sz="2000" dirty="0" smtClean="0">
                <a:solidFill>
                  <a:schemeClr val="bg1"/>
                </a:solidFill>
                <a:latin typeface="+mn-lt"/>
              </a:rPr>
              <a:t>Open access enforced</a:t>
            </a:r>
            <a:endParaRPr lang="de-DE" sz="20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21" name="Textfeld 20"/>
          <p:cNvSpPr txBox="1"/>
          <p:nvPr/>
        </p:nvSpPr>
        <p:spPr>
          <a:xfrm>
            <a:off x="152400" y="125016"/>
            <a:ext cx="9144000" cy="461665"/>
          </a:xfrm>
          <a:prstGeom prst="rect">
            <a:avLst/>
          </a:prstGeom>
          <a:solidFill>
            <a:srgbClr val="002060"/>
          </a:solidFill>
        </p:spPr>
        <p:txBody>
          <a:bodyPr wrap="square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latin typeface="+mn-lt"/>
              </a:rPr>
              <a:t>Will commercial publishers accept the OA paradigm?</a:t>
            </a:r>
            <a:endParaRPr lang="de-DE" sz="2400" dirty="0">
              <a:solidFill>
                <a:schemeClr val="bg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3722634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7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feld 12"/>
          <p:cNvSpPr txBox="1"/>
          <p:nvPr/>
        </p:nvSpPr>
        <p:spPr>
          <a:xfrm>
            <a:off x="395536" y="1571308"/>
            <a:ext cx="1224136" cy="461665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2400" dirty="0" smtClean="0">
                <a:solidFill>
                  <a:srgbClr val="002060"/>
                </a:solidFill>
                <a:latin typeface="+mn-lt"/>
              </a:rPr>
              <a:t>golden</a:t>
            </a:r>
            <a:endParaRPr lang="de-DE" sz="240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14" name="Text Box 9"/>
          <p:cNvSpPr txBox="1">
            <a:spLocks noChangeArrowheads="1"/>
          </p:cNvSpPr>
          <p:nvPr/>
        </p:nvSpPr>
        <p:spPr bwMode="auto">
          <a:xfrm>
            <a:off x="323528" y="995244"/>
            <a:ext cx="3168352" cy="461665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defRPr/>
            </a:pPr>
            <a:r>
              <a:rPr lang="de-DE" sz="2400" b="1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Private foundations</a:t>
            </a:r>
          </a:p>
        </p:txBody>
      </p:sp>
      <p:sp>
        <p:nvSpPr>
          <p:cNvPr id="15" name="Textfeld 14"/>
          <p:cNvSpPr txBox="1"/>
          <p:nvPr/>
        </p:nvSpPr>
        <p:spPr>
          <a:xfrm>
            <a:off x="5580112" y="1211268"/>
            <a:ext cx="2880320" cy="461665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2400" dirty="0" smtClean="0">
                <a:solidFill>
                  <a:schemeClr val="bg1"/>
                </a:solidFill>
                <a:latin typeface="+mn-lt"/>
              </a:rPr>
              <a:t> require</a:t>
            </a:r>
            <a:endParaRPr lang="de-DE" sz="2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9" name="Textfeld 18"/>
          <p:cNvSpPr txBox="1"/>
          <p:nvPr/>
        </p:nvSpPr>
        <p:spPr>
          <a:xfrm>
            <a:off x="827584" y="3083476"/>
            <a:ext cx="763284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+mn-lt"/>
              </a:rPr>
              <a:t>Wellcome Trust </a:t>
            </a:r>
            <a:r>
              <a:rPr lang="en-US" sz="2400" dirty="0" smtClean="0">
                <a:latin typeface="+mn-lt"/>
              </a:rPr>
              <a:t>policy tightening (June 2012)</a:t>
            </a:r>
          </a:p>
          <a:p>
            <a:endParaRPr lang="en-US" sz="2400" dirty="0" smtClean="0">
              <a:latin typeface="+mn-lt"/>
            </a:endParaRPr>
          </a:p>
          <a:p>
            <a:r>
              <a:rPr lang="en-US" sz="2400" dirty="0" smtClean="0">
                <a:latin typeface="+mn-lt"/>
              </a:rPr>
              <a:t>introducing sanctions for non-compliance and a move to CC-BY licenses</a:t>
            </a:r>
            <a:endParaRPr lang="en-US" sz="2400" dirty="0">
              <a:latin typeface="+mn-lt"/>
            </a:endParaRPr>
          </a:p>
        </p:txBody>
      </p:sp>
      <p:sp>
        <p:nvSpPr>
          <p:cNvPr id="22" name="Textfeld 21"/>
          <p:cNvSpPr txBox="1"/>
          <p:nvPr/>
        </p:nvSpPr>
        <p:spPr>
          <a:xfrm>
            <a:off x="5364088" y="404664"/>
            <a:ext cx="3779912" cy="400110"/>
          </a:xfrm>
          <a:prstGeom prst="rect">
            <a:avLst/>
          </a:prstGeom>
          <a:solidFill>
            <a:srgbClr val="002060"/>
          </a:solidFill>
        </p:spPr>
        <p:txBody>
          <a:bodyPr wrap="square">
            <a:spAutoFit/>
          </a:bodyPr>
          <a:lstStyle/>
          <a:p>
            <a:pPr algn="ctr"/>
            <a:r>
              <a:rPr lang="de-DE" sz="2000" dirty="0" smtClean="0">
                <a:solidFill>
                  <a:schemeClr val="bg1"/>
                </a:solidFill>
                <a:latin typeface="+mn-lt"/>
              </a:rPr>
              <a:t>Open access enforced</a:t>
            </a:r>
            <a:endParaRPr lang="de-DE" sz="20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23" name="Textfeld 22"/>
          <p:cNvSpPr txBox="1"/>
          <p:nvPr/>
        </p:nvSpPr>
        <p:spPr>
          <a:xfrm>
            <a:off x="0" y="-27384"/>
            <a:ext cx="9144000" cy="461665"/>
          </a:xfrm>
          <a:prstGeom prst="rect">
            <a:avLst/>
          </a:prstGeom>
          <a:solidFill>
            <a:srgbClr val="002060"/>
          </a:solidFill>
        </p:spPr>
        <p:txBody>
          <a:bodyPr wrap="square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latin typeface="+mn-lt"/>
              </a:rPr>
              <a:t>Will commercial publishers accept the OA paradigm?</a:t>
            </a:r>
            <a:endParaRPr lang="de-DE" sz="2400" dirty="0">
              <a:solidFill>
                <a:schemeClr val="bg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8197614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9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ieren 8"/>
          <p:cNvGrpSpPr/>
          <p:nvPr/>
        </p:nvGrpSpPr>
        <p:grpSpPr>
          <a:xfrm>
            <a:off x="5364088" y="620688"/>
            <a:ext cx="3779912" cy="5688632"/>
            <a:chOff x="5364088" y="620688"/>
            <a:chExt cx="3779912" cy="5688632"/>
          </a:xfrm>
        </p:grpSpPr>
        <p:sp>
          <p:nvSpPr>
            <p:cNvPr id="11" name="Rechteck 10"/>
            <p:cNvSpPr/>
            <p:nvPr/>
          </p:nvSpPr>
          <p:spPr>
            <a:xfrm>
              <a:off x="5364088" y="620688"/>
              <a:ext cx="3779912" cy="461664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2200" b="1" dirty="0" smtClean="0">
                  <a:solidFill>
                    <a:srgbClr val="002060"/>
                  </a:solidFill>
                  <a:latin typeface="+mn-lt"/>
                </a:rPr>
                <a:t>Finch Report </a:t>
              </a:r>
              <a:r>
                <a:rPr lang="en-US" sz="2200" dirty="0" smtClean="0">
                  <a:solidFill>
                    <a:srgbClr val="002060"/>
                  </a:solidFill>
                  <a:latin typeface="+mn-lt"/>
                </a:rPr>
                <a:t>of the Working Group on Expanding Access to Published Research Findings – the Finch Group</a:t>
              </a:r>
              <a:br>
                <a:rPr lang="en-US" sz="2200" dirty="0" smtClean="0">
                  <a:solidFill>
                    <a:srgbClr val="002060"/>
                  </a:solidFill>
                  <a:latin typeface="+mn-lt"/>
                </a:rPr>
              </a:br>
              <a:r>
                <a:rPr lang="en-US" sz="2200" dirty="0" smtClean="0">
                  <a:solidFill>
                    <a:srgbClr val="002060"/>
                  </a:solidFill>
                  <a:latin typeface="+mn-lt"/>
                  <a:hlinkClick r:id="rId2"/>
                </a:rPr>
                <a:t>http://www.researchinfonet.org/publish/finch/</a:t>
              </a:r>
              <a:endParaRPr lang="en-US" sz="2200" dirty="0" smtClean="0">
                <a:solidFill>
                  <a:srgbClr val="002060"/>
                </a:solidFill>
                <a:latin typeface="+mn-lt"/>
              </a:endParaRPr>
            </a:p>
            <a:p>
              <a:endParaRPr lang="de-DE" sz="2200" dirty="0">
                <a:solidFill>
                  <a:srgbClr val="002060"/>
                </a:solidFill>
                <a:latin typeface="+mn-lt"/>
              </a:endParaRPr>
            </a:p>
            <a:p>
              <a:pPr algn="ctr"/>
              <a:r>
                <a:rPr lang="en-US" sz="2200" dirty="0">
                  <a:solidFill>
                    <a:srgbClr val="002060"/>
                  </a:solidFill>
                  <a:latin typeface="+mn-lt"/>
                </a:rPr>
                <a:t> </a:t>
              </a:r>
              <a:r>
                <a:rPr lang="en-US" sz="2400" dirty="0">
                  <a:solidFill>
                    <a:srgbClr val="002060"/>
                  </a:solidFill>
                  <a:latin typeface="+mn-lt"/>
                </a:rPr>
                <a:t>“Accessibility, sustainability, excellence: how to expand access to research publications” </a:t>
              </a:r>
              <a:endParaRPr lang="en-US" sz="2400" dirty="0" smtClean="0">
                <a:solidFill>
                  <a:srgbClr val="002060"/>
                </a:solidFill>
                <a:latin typeface="+mn-lt"/>
              </a:endParaRPr>
            </a:p>
            <a:p>
              <a:pPr algn="ctr"/>
              <a:endParaRPr lang="en-US" sz="2200" b="1" dirty="0" smtClean="0">
                <a:solidFill>
                  <a:srgbClr val="002060"/>
                </a:solidFill>
                <a:latin typeface="+mn-lt"/>
              </a:endParaRPr>
            </a:p>
            <a:p>
              <a:endParaRPr lang="en-US" sz="2200" dirty="0">
                <a:solidFill>
                  <a:srgbClr val="002060"/>
                </a:solidFill>
                <a:latin typeface="+mn-lt"/>
              </a:endParaRPr>
            </a:p>
          </p:txBody>
        </p:sp>
        <p:pic>
          <p:nvPicPr>
            <p:cNvPr id="12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041308" y="4775896"/>
              <a:ext cx="1912379" cy="15334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3" name="Textfeld 12"/>
          <p:cNvSpPr txBox="1"/>
          <p:nvPr/>
        </p:nvSpPr>
        <p:spPr>
          <a:xfrm>
            <a:off x="2555776" y="548680"/>
            <a:ext cx="1224136" cy="461665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2400" dirty="0" err="1" smtClean="0">
                <a:solidFill>
                  <a:srgbClr val="002060"/>
                </a:solidFill>
              </a:rPr>
              <a:t>gold</a:t>
            </a:r>
            <a:endParaRPr lang="de-DE" sz="2400" dirty="0">
              <a:solidFill>
                <a:srgbClr val="002060"/>
              </a:solidFill>
            </a:endParaRPr>
          </a:p>
        </p:txBody>
      </p:sp>
      <p:sp>
        <p:nvSpPr>
          <p:cNvPr id="16" name="Text Box 9"/>
          <p:cNvSpPr txBox="1">
            <a:spLocks noChangeArrowheads="1"/>
          </p:cNvSpPr>
          <p:nvPr/>
        </p:nvSpPr>
        <p:spPr bwMode="auto">
          <a:xfrm>
            <a:off x="179512" y="620688"/>
            <a:ext cx="2232248" cy="461665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defRPr/>
            </a:pPr>
            <a:r>
              <a:rPr lang="de-DE" sz="2400" b="1" dirty="0" err="1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Government</a:t>
            </a:r>
            <a:endParaRPr lang="de-DE" sz="2400" b="1" dirty="0" smtClean="0">
              <a:solidFill>
                <a:schemeClr val="tx2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17" name="Textfeld 16"/>
          <p:cNvSpPr txBox="1"/>
          <p:nvPr/>
        </p:nvSpPr>
        <p:spPr>
          <a:xfrm>
            <a:off x="2555776" y="1124744"/>
            <a:ext cx="1224136" cy="461665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2400" dirty="0" err="1" smtClean="0">
                <a:solidFill>
                  <a:srgbClr val="002060"/>
                </a:solidFill>
              </a:rPr>
              <a:t>green</a:t>
            </a:r>
            <a:endParaRPr lang="de-DE" sz="2400" dirty="0">
              <a:solidFill>
                <a:srgbClr val="002060"/>
              </a:solidFill>
            </a:endParaRPr>
          </a:p>
        </p:txBody>
      </p:sp>
      <p:sp>
        <p:nvSpPr>
          <p:cNvPr id="18" name="Textfeld 17"/>
          <p:cNvSpPr txBox="1"/>
          <p:nvPr/>
        </p:nvSpPr>
        <p:spPr>
          <a:xfrm>
            <a:off x="4067944" y="764704"/>
            <a:ext cx="864096" cy="461665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2400" dirty="0" smtClean="0">
                <a:solidFill>
                  <a:schemeClr val="bg1"/>
                </a:solidFill>
              </a:rPr>
              <a:t>UK</a:t>
            </a:r>
            <a:endParaRPr lang="de-DE" sz="2400" dirty="0">
              <a:solidFill>
                <a:schemeClr val="bg1"/>
              </a:solidFill>
            </a:endParaRPr>
          </a:p>
        </p:txBody>
      </p:sp>
      <p:sp>
        <p:nvSpPr>
          <p:cNvPr id="19" name="Textfeld 18"/>
          <p:cNvSpPr txBox="1"/>
          <p:nvPr/>
        </p:nvSpPr>
        <p:spPr>
          <a:xfrm>
            <a:off x="323528" y="2852936"/>
            <a:ext cx="4752528" cy="1200329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2060"/>
                </a:solidFill>
                <a:latin typeface="+mn-lt"/>
              </a:rPr>
              <a:t>Policies on open access to scientific research results should apply to all research that </a:t>
            </a:r>
            <a:r>
              <a:rPr lang="de-DE" sz="2400" dirty="0" smtClean="0">
                <a:solidFill>
                  <a:srgbClr val="002060"/>
                </a:solidFill>
                <a:latin typeface="+mn-lt"/>
              </a:rPr>
              <a:t>receives public funds.</a:t>
            </a:r>
            <a:endParaRPr lang="de-DE" sz="240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14" name="Textfeld 13"/>
          <p:cNvSpPr txBox="1"/>
          <p:nvPr/>
        </p:nvSpPr>
        <p:spPr>
          <a:xfrm>
            <a:off x="0" y="-27384"/>
            <a:ext cx="9144000" cy="461665"/>
          </a:xfrm>
          <a:prstGeom prst="rect">
            <a:avLst/>
          </a:prstGeom>
          <a:solidFill>
            <a:srgbClr val="002060"/>
          </a:solidFill>
        </p:spPr>
        <p:txBody>
          <a:bodyPr wrap="square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latin typeface="+mn-lt"/>
              </a:rPr>
              <a:t>Will commercial publishers accept the OA paradigm?</a:t>
            </a:r>
            <a:endParaRPr lang="de-DE" sz="2400" dirty="0">
              <a:solidFill>
                <a:schemeClr val="bg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30055012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feld 13"/>
          <p:cNvSpPr txBox="1"/>
          <p:nvPr/>
        </p:nvSpPr>
        <p:spPr>
          <a:xfrm>
            <a:off x="2699792" y="290636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de-DE" dirty="0"/>
          </a:p>
        </p:txBody>
      </p:sp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95936" y="1052736"/>
            <a:ext cx="4938304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Rechteck 19"/>
          <p:cNvSpPr/>
          <p:nvPr/>
        </p:nvSpPr>
        <p:spPr>
          <a:xfrm>
            <a:off x="251520" y="2474312"/>
            <a:ext cx="748883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002060"/>
                </a:solidFill>
              </a:rPr>
              <a:t>“British universities now pay around £200m a year </a:t>
            </a:r>
            <a:r>
              <a:rPr lang="en-US" b="1" dirty="0" smtClean="0">
                <a:solidFill>
                  <a:srgbClr val="002060"/>
                </a:solidFill>
              </a:rPr>
              <a:t>in subscription fees </a:t>
            </a:r>
            <a:r>
              <a:rPr lang="en-US" dirty="0" smtClean="0">
                <a:solidFill>
                  <a:srgbClr val="002060"/>
                </a:solidFill>
              </a:rPr>
              <a:t>to journal publishers, but under the new scheme, authors will pay "</a:t>
            </a:r>
            <a:r>
              <a:rPr lang="en-US" b="1" dirty="0" smtClean="0">
                <a:solidFill>
                  <a:srgbClr val="002060"/>
                </a:solidFill>
              </a:rPr>
              <a:t>article processing charges</a:t>
            </a:r>
            <a:r>
              <a:rPr lang="en-US" dirty="0" smtClean="0">
                <a:solidFill>
                  <a:srgbClr val="002060"/>
                </a:solidFill>
              </a:rPr>
              <a:t>" (APCs) to have their papers peer reviewed, edited and made freely available online. The typical APC is around £2,000 per article.”</a:t>
            </a:r>
            <a:endParaRPr lang="en-US" dirty="0">
              <a:solidFill>
                <a:srgbClr val="002060"/>
              </a:solidFill>
            </a:endParaRPr>
          </a:p>
        </p:txBody>
      </p:sp>
      <p:grpSp>
        <p:nvGrpSpPr>
          <p:cNvPr id="2" name="Gruppieren 13"/>
          <p:cNvGrpSpPr/>
          <p:nvPr/>
        </p:nvGrpSpPr>
        <p:grpSpPr>
          <a:xfrm>
            <a:off x="6876256" y="4102121"/>
            <a:ext cx="1548680" cy="2567239"/>
            <a:chOff x="6876256" y="3616649"/>
            <a:chExt cx="1548680" cy="2567239"/>
          </a:xfrm>
        </p:grpSpPr>
        <p:pic>
          <p:nvPicPr>
            <p:cNvPr id="22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948264" y="3616649"/>
              <a:ext cx="1440160" cy="19005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3" name="Textfeld 22"/>
            <p:cNvSpPr txBox="1"/>
            <p:nvPr/>
          </p:nvSpPr>
          <p:spPr>
            <a:xfrm>
              <a:off x="6876256" y="5445224"/>
              <a:ext cx="1548680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002060"/>
                  </a:solidFill>
                </a:rPr>
                <a:t>Minister of State for Universities and Science</a:t>
              </a:r>
              <a:endParaRPr lang="de-DE" sz="1400" dirty="0">
                <a:solidFill>
                  <a:srgbClr val="002060"/>
                </a:solidFill>
              </a:endParaRPr>
            </a:p>
          </p:txBody>
        </p:sp>
      </p:grpSp>
      <p:sp>
        <p:nvSpPr>
          <p:cNvPr id="24" name="Rechteck 23"/>
          <p:cNvSpPr/>
          <p:nvPr/>
        </p:nvSpPr>
        <p:spPr>
          <a:xfrm>
            <a:off x="827584" y="4274512"/>
            <a:ext cx="5616624" cy="1200329"/>
          </a:xfrm>
          <a:prstGeom prst="rect">
            <a:avLst/>
          </a:prstGeom>
          <a:ln w="28575"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“cost of the transition, which could reach £50m a year, </a:t>
            </a:r>
            <a:r>
              <a:rPr lang="en-US" b="1" dirty="0" smtClean="0">
                <a:solidFill>
                  <a:srgbClr val="002060"/>
                </a:solidFill>
              </a:rPr>
              <a:t>must be covered by the existing science budget and that no new money </a:t>
            </a:r>
            <a:r>
              <a:rPr lang="en-US" dirty="0" smtClean="0">
                <a:solidFill>
                  <a:srgbClr val="002060"/>
                </a:solidFill>
              </a:rPr>
              <a:t>would be found to fund the process.”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17" name="Textfeld 16"/>
          <p:cNvSpPr txBox="1"/>
          <p:nvPr/>
        </p:nvSpPr>
        <p:spPr>
          <a:xfrm>
            <a:off x="2555776" y="962144"/>
            <a:ext cx="1224136" cy="461665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2400" dirty="0" err="1" smtClean="0">
                <a:solidFill>
                  <a:srgbClr val="002060"/>
                </a:solidFill>
              </a:rPr>
              <a:t>gold</a:t>
            </a:r>
            <a:endParaRPr lang="de-DE" sz="2400" dirty="0">
              <a:solidFill>
                <a:srgbClr val="002060"/>
              </a:solidFill>
            </a:endParaRPr>
          </a:p>
        </p:txBody>
      </p:sp>
      <p:sp>
        <p:nvSpPr>
          <p:cNvPr id="18" name="Text Box 9"/>
          <p:cNvSpPr txBox="1">
            <a:spLocks noChangeArrowheads="1"/>
          </p:cNvSpPr>
          <p:nvPr/>
        </p:nvSpPr>
        <p:spPr bwMode="auto">
          <a:xfrm>
            <a:off x="179512" y="962144"/>
            <a:ext cx="2232248" cy="461665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defRPr/>
            </a:pPr>
            <a:r>
              <a:rPr lang="de-DE" sz="2400" b="1" dirty="0" err="1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Government</a:t>
            </a:r>
            <a:endParaRPr lang="de-DE" sz="2400" b="1" dirty="0" smtClean="0">
              <a:solidFill>
                <a:schemeClr val="tx2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19" name="Textfeld 18"/>
          <p:cNvSpPr txBox="1"/>
          <p:nvPr/>
        </p:nvSpPr>
        <p:spPr>
          <a:xfrm>
            <a:off x="2555776" y="1466200"/>
            <a:ext cx="1224136" cy="461665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2400" dirty="0" err="1" smtClean="0">
                <a:solidFill>
                  <a:srgbClr val="002060"/>
                </a:solidFill>
              </a:rPr>
              <a:t>green</a:t>
            </a:r>
            <a:endParaRPr lang="de-DE" sz="2400" dirty="0">
              <a:solidFill>
                <a:srgbClr val="002060"/>
              </a:solidFill>
            </a:endParaRPr>
          </a:p>
        </p:txBody>
      </p:sp>
      <p:sp>
        <p:nvSpPr>
          <p:cNvPr id="21" name="Textfeld 20"/>
          <p:cNvSpPr txBox="1"/>
          <p:nvPr/>
        </p:nvSpPr>
        <p:spPr>
          <a:xfrm>
            <a:off x="899592" y="1898248"/>
            <a:ext cx="864096" cy="461665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2400" dirty="0" smtClean="0">
                <a:solidFill>
                  <a:schemeClr val="bg1"/>
                </a:solidFill>
              </a:rPr>
              <a:t>UK</a:t>
            </a:r>
            <a:endParaRPr lang="de-DE" sz="2400" dirty="0">
              <a:solidFill>
                <a:schemeClr val="bg1"/>
              </a:solidFill>
            </a:endParaRPr>
          </a:p>
        </p:txBody>
      </p:sp>
      <p:sp>
        <p:nvSpPr>
          <p:cNvPr id="25" name="Textfeld 24"/>
          <p:cNvSpPr txBox="1"/>
          <p:nvPr/>
        </p:nvSpPr>
        <p:spPr>
          <a:xfrm>
            <a:off x="0" y="-27384"/>
            <a:ext cx="9144000" cy="461665"/>
          </a:xfrm>
          <a:prstGeom prst="rect">
            <a:avLst/>
          </a:prstGeom>
          <a:solidFill>
            <a:srgbClr val="002060"/>
          </a:solidFill>
        </p:spPr>
        <p:txBody>
          <a:bodyPr wrap="square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latin typeface="+mn-lt"/>
              </a:rPr>
              <a:t>Will commercial publishers accept the OA paradigm?</a:t>
            </a:r>
            <a:endParaRPr lang="de-DE" sz="2400" dirty="0">
              <a:solidFill>
                <a:schemeClr val="bg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58704194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4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liennummernplatzhalter 4"/>
          <p:cNvSpPr txBox="1"/>
          <p:nvPr/>
        </p:nvSpPr>
        <p:spPr>
          <a:xfrm>
            <a:off x="8269288" y="6988373"/>
            <a:ext cx="622300" cy="47307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compatLnSpc="0"/>
          <a:lstStyle/>
          <a:p>
            <a:pPr algn="r" fontAlgn="auto" hangingPunct="0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400" kern="0" dirty="0">
              <a:solidFill>
                <a:srgbClr val="002060"/>
              </a:solidFill>
              <a:latin typeface="+mn-lt"/>
              <a:ea typeface="Arial Unicode MS" pitchFamily="2"/>
              <a:cs typeface="Tahoma" pitchFamily="2"/>
            </a:endParaRPr>
          </a:p>
          <a:p>
            <a:pPr algn="r" fontAlgn="auto" hangingPunct="0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2B975993-3226-43A5-BF3E-B14BCA7B0450}" type="slidenum">
              <a:rPr lang="de-DE" sz="1400" kern="0">
                <a:solidFill>
                  <a:srgbClr val="002060"/>
                </a:solidFill>
                <a:latin typeface="+mn-lt"/>
                <a:ea typeface="Arial Unicode MS" pitchFamily="2"/>
                <a:cs typeface="Tahoma" pitchFamily="2"/>
              </a:rPr>
              <a:pPr algn="r" fontAlgn="auto" hangingPunct="0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28</a:t>
            </a:fld>
            <a:endParaRPr lang="de-DE" sz="1400" kern="0" dirty="0">
              <a:solidFill>
                <a:srgbClr val="002060"/>
              </a:solidFill>
              <a:latin typeface="+mn-lt"/>
              <a:ea typeface="Arial Unicode MS" pitchFamily="2"/>
              <a:cs typeface="Tahoma" pitchFamily="2"/>
            </a:endParaRPr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6228184" y="1205532"/>
            <a:ext cx="1944216" cy="830997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defRPr/>
            </a:pPr>
            <a:r>
              <a:rPr lang="de-DE" sz="2400" b="1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Political</a:t>
            </a:r>
          </a:p>
          <a:p>
            <a:pPr algn="ctr" eaLnBrk="0" hangingPunct="0">
              <a:defRPr/>
            </a:pPr>
            <a:r>
              <a:rPr lang="de-DE" sz="2400" b="1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commitment</a:t>
            </a:r>
          </a:p>
        </p:txBody>
      </p:sp>
      <p:sp>
        <p:nvSpPr>
          <p:cNvPr id="10" name="Textfeld 9"/>
          <p:cNvSpPr txBox="1"/>
          <p:nvPr/>
        </p:nvSpPr>
        <p:spPr>
          <a:xfrm>
            <a:off x="8244408" y="1493564"/>
            <a:ext cx="720080" cy="461665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2400" dirty="0" smtClean="0">
                <a:solidFill>
                  <a:schemeClr val="bg1"/>
                </a:solidFill>
                <a:latin typeface="+mn-lt"/>
              </a:rPr>
              <a:t>EU</a:t>
            </a:r>
            <a:endParaRPr lang="de-DE" sz="2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1" name="Textfeld 10"/>
          <p:cNvSpPr txBox="1"/>
          <p:nvPr/>
        </p:nvSpPr>
        <p:spPr>
          <a:xfrm>
            <a:off x="251520" y="1205532"/>
            <a:ext cx="5904656" cy="1015663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+mn-lt"/>
              </a:rPr>
              <a:t>In Horizon 2020, both the ‘Green’ and ‘Gold’ models are considered valid approaches to </a:t>
            </a:r>
            <a:r>
              <a:rPr lang="de-DE" sz="2000" dirty="0" smtClean="0">
                <a:solidFill>
                  <a:schemeClr val="bg1"/>
                </a:solidFill>
                <a:latin typeface="+mn-lt"/>
              </a:rPr>
              <a:t>achieve open access.</a:t>
            </a:r>
            <a:endParaRPr lang="de-DE" sz="20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2" name="Textfeld 11"/>
          <p:cNvSpPr txBox="1"/>
          <p:nvPr/>
        </p:nvSpPr>
        <p:spPr>
          <a:xfrm>
            <a:off x="611560" y="2285652"/>
            <a:ext cx="496855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n-lt"/>
              </a:rPr>
              <a:t>All projects will </a:t>
            </a:r>
            <a:r>
              <a:rPr lang="en-US" b="1" dirty="0" smtClean="0">
                <a:latin typeface="+mn-lt"/>
              </a:rPr>
              <a:t>be requested to immediately deposit an electronic version of their publications </a:t>
            </a:r>
            <a:r>
              <a:rPr lang="en-US" dirty="0" smtClean="0">
                <a:latin typeface="+mn-lt"/>
              </a:rPr>
              <a:t>(final version or peer-reviewed manuscript) into an archive in a machine-readable format. </a:t>
            </a:r>
          </a:p>
          <a:p>
            <a:endParaRPr lang="en-US" dirty="0" smtClean="0">
              <a:latin typeface="+mn-lt"/>
            </a:endParaRPr>
          </a:p>
          <a:p>
            <a:r>
              <a:rPr lang="en-US" dirty="0" smtClean="0">
                <a:latin typeface="+mn-lt"/>
              </a:rPr>
              <a:t>This can be done using the </a:t>
            </a:r>
            <a:r>
              <a:rPr lang="en-US" b="1" dirty="0" smtClean="0">
                <a:latin typeface="+mn-lt"/>
              </a:rPr>
              <a:t>‘Gold’ model </a:t>
            </a:r>
            <a:r>
              <a:rPr lang="en-US" dirty="0" smtClean="0">
                <a:latin typeface="+mn-lt"/>
              </a:rPr>
              <a:t>(open access to published version is immediate), or the ‘</a:t>
            </a:r>
            <a:r>
              <a:rPr lang="en-US" b="1" dirty="0" smtClean="0">
                <a:latin typeface="+mn-lt"/>
              </a:rPr>
              <a:t>Green’ model. </a:t>
            </a:r>
          </a:p>
          <a:p>
            <a:endParaRPr lang="en-US" dirty="0" smtClean="0">
              <a:latin typeface="+mn-lt"/>
            </a:endParaRPr>
          </a:p>
          <a:p>
            <a:r>
              <a:rPr lang="en-US" dirty="0" smtClean="0">
                <a:latin typeface="+mn-lt"/>
              </a:rPr>
              <a:t>In this case, the Commission will allow an </a:t>
            </a:r>
            <a:r>
              <a:rPr lang="en-US" b="1" dirty="0" smtClean="0">
                <a:latin typeface="+mn-lt"/>
              </a:rPr>
              <a:t>embargo period of a maximum of six months</a:t>
            </a:r>
            <a:r>
              <a:rPr lang="en-US" dirty="0" smtClean="0">
                <a:latin typeface="+mn-lt"/>
              </a:rPr>
              <a:t>, except for the </a:t>
            </a:r>
            <a:r>
              <a:rPr lang="en-US" b="1" dirty="0" smtClean="0">
                <a:latin typeface="+mn-lt"/>
              </a:rPr>
              <a:t>social sciences and humanities </a:t>
            </a:r>
            <a:r>
              <a:rPr lang="en-US" dirty="0" smtClean="0">
                <a:latin typeface="+mn-lt"/>
              </a:rPr>
              <a:t>where the maximum will be </a:t>
            </a:r>
            <a:r>
              <a:rPr lang="en-US" b="1" dirty="0" smtClean="0">
                <a:latin typeface="+mn-lt"/>
              </a:rPr>
              <a:t>twelve months </a:t>
            </a:r>
            <a:r>
              <a:rPr lang="en-US" dirty="0" smtClean="0">
                <a:latin typeface="+mn-lt"/>
              </a:rPr>
              <a:t>(due to publications’ longer ‘half-life’)</a:t>
            </a:r>
            <a:endParaRPr lang="de-DE" dirty="0">
              <a:latin typeface="+mn-lt"/>
            </a:endParaRPr>
          </a:p>
        </p:txBody>
      </p:sp>
      <p:sp>
        <p:nvSpPr>
          <p:cNvPr id="16" name="Textfeld 15"/>
          <p:cNvSpPr txBox="1"/>
          <p:nvPr/>
        </p:nvSpPr>
        <p:spPr>
          <a:xfrm>
            <a:off x="6084168" y="2573684"/>
            <a:ext cx="2736304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+mn-lt"/>
              </a:rPr>
              <a:t>The European Commission will continue to fund projects related to open access. In 2012- 2013, the Commission spent €45 million on data infrastructures and research on digital preservation. Funding will continue under the Horizon 2020 programme.</a:t>
            </a:r>
            <a:endParaRPr lang="de-DE" dirty="0">
              <a:latin typeface="+mn-lt"/>
            </a:endParaRPr>
          </a:p>
        </p:txBody>
      </p:sp>
      <p:sp>
        <p:nvSpPr>
          <p:cNvPr id="17" name="Textfeld 16"/>
          <p:cNvSpPr txBox="1"/>
          <p:nvPr/>
        </p:nvSpPr>
        <p:spPr>
          <a:xfrm>
            <a:off x="5364088" y="580618"/>
            <a:ext cx="3779912" cy="400110"/>
          </a:xfrm>
          <a:prstGeom prst="rect">
            <a:avLst/>
          </a:prstGeom>
          <a:solidFill>
            <a:srgbClr val="002060"/>
          </a:solidFill>
        </p:spPr>
        <p:txBody>
          <a:bodyPr wrap="square">
            <a:spAutoFit/>
          </a:bodyPr>
          <a:lstStyle/>
          <a:p>
            <a:pPr algn="ctr"/>
            <a:r>
              <a:rPr lang="de-DE" sz="2000" dirty="0" smtClean="0">
                <a:solidFill>
                  <a:schemeClr val="bg1"/>
                </a:solidFill>
                <a:latin typeface="+mn-lt"/>
              </a:rPr>
              <a:t>Open access enforced</a:t>
            </a:r>
            <a:endParaRPr lang="de-DE" sz="20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8" name="Textfeld 17"/>
          <p:cNvSpPr txBox="1"/>
          <p:nvPr/>
        </p:nvSpPr>
        <p:spPr>
          <a:xfrm>
            <a:off x="0" y="-27384"/>
            <a:ext cx="9144000" cy="461665"/>
          </a:xfrm>
          <a:prstGeom prst="rect">
            <a:avLst/>
          </a:prstGeom>
          <a:solidFill>
            <a:srgbClr val="3E003E"/>
          </a:solidFill>
        </p:spPr>
        <p:txBody>
          <a:bodyPr wrap="square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latin typeface="+mn-lt"/>
              </a:rPr>
              <a:t>Will commercial publishers accept the OA paradigm?</a:t>
            </a:r>
            <a:endParaRPr lang="de-DE" sz="2400" dirty="0">
              <a:solidFill>
                <a:schemeClr val="bg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6923017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p"/>
      <p:bldP spid="16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liennummernplatzhalter 3"/>
          <p:cNvSpPr txBox="1">
            <a:spLocks/>
          </p:cNvSpPr>
          <p:nvPr/>
        </p:nvSpPr>
        <p:spPr>
          <a:xfrm>
            <a:off x="8486204" y="6988373"/>
            <a:ext cx="622300" cy="47307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000" b="0" i="0" u="none" strike="noStrike" kern="1200" cap="none" spc="0" normalizeH="0" baseline="0" noProof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0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Rectangle 2"/>
          <p:cNvSpPr txBox="1">
            <a:spLocks/>
          </p:cNvSpPr>
          <p:nvPr/>
        </p:nvSpPr>
        <p:spPr bwMode="auto">
          <a:xfrm>
            <a:off x="2987824" y="1340768"/>
            <a:ext cx="2880320" cy="1944216"/>
          </a:xfrm>
          <a:prstGeom prst="rect">
            <a:avLst/>
          </a:prstGeom>
          <a:solidFill>
            <a:srgbClr val="333366"/>
          </a:solidFill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1" compatLnSpc="1">
            <a:prstTxWarp prst="textNoShape">
              <a:avLst/>
            </a:prstTxWarp>
          </a:bodyPr>
          <a:lstStyle/>
          <a:p>
            <a:pPr algn="ctr"/>
            <a:r>
              <a:rPr lang="en-US" sz="4400" b="1" dirty="0" smtClean="0">
                <a:solidFill>
                  <a:schemeClr val="bg1"/>
                </a:solidFill>
                <a:latin typeface="+mn-lt"/>
              </a:rPr>
              <a:t>Who pays?</a:t>
            </a:r>
            <a:endParaRPr lang="de-DE" sz="4400" b="1" dirty="0">
              <a:solidFill>
                <a:schemeClr val="bg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7278208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feld 13"/>
          <p:cNvSpPr txBox="1">
            <a:spLocks noChangeArrowheads="1"/>
          </p:cNvSpPr>
          <p:nvPr/>
        </p:nvSpPr>
        <p:spPr bwMode="auto">
          <a:xfrm>
            <a:off x="648072" y="44624"/>
            <a:ext cx="7668344" cy="523220"/>
          </a:xfrm>
          <a:prstGeom prst="rect">
            <a:avLst/>
          </a:prstGeom>
          <a:solidFill>
            <a:srgbClr val="3E003E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de-DE" sz="2800" b="1" dirty="0" smtClean="0">
                <a:solidFill>
                  <a:schemeClr val="bg1"/>
                </a:solidFill>
                <a:latin typeface="+mn-lt"/>
                <a:cs typeface="Calibri" pitchFamily="34" charset="0"/>
              </a:rPr>
              <a:t>DIE Fragen</a:t>
            </a:r>
            <a:endParaRPr lang="de-DE" sz="2800" b="1" dirty="0">
              <a:solidFill>
                <a:schemeClr val="bg1"/>
              </a:solidFill>
              <a:latin typeface="+mn-lt"/>
              <a:cs typeface="Calibri" pitchFamily="34" charset="0"/>
            </a:endParaRPr>
          </a:p>
        </p:txBody>
      </p:sp>
      <p:sp>
        <p:nvSpPr>
          <p:cNvPr id="33" name="Textfeld 32"/>
          <p:cNvSpPr txBox="1"/>
          <p:nvPr/>
        </p:nvSpPr>
        <p:spPr>
          <a:xfrm>
            <a:off x="1187723" y="1844824"/>
            <a:ext cx="65527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002060"/>
                </a:solidFill>
                <a:latin typeface="+mn-lt"/>
                <a:cs typeface="Arial" pitchFamily="34" charset="0"/>
              </a:rPr>
              <a:t>Sind </a:t>
            </a:r>
            <a:r>
              <a:rPr lang="en-US" sz="2400" b="1" i="1" dirty="0" smtClean="0">
                <a:solidFill>
                  <a:srgbClr val="002060"/>
                </a:solidFill>
                <a:latin typeface="+mn-lt"/>
                <a:cs typeface="Arial" pitchFamily="34" charset="0"/>
              </a:rPr>
              <a:t>commons-based </a:t>
            </a:r>
            <a:r>
              <a:rPr lang="en-US" sz="2400" b="1" dirty="0" err="1" smtClean="0">
                <a:solidFill>
                  <a:srgbClr val="002060"/>
                </a:solidFill>
                <a:latin typeface="+mn-lt"/>
                <a:cs typeface="Arial" pitchFamily="34" charset="0"/>
              </a:rPr>
              <a:t>Informationsmärkte</a:t>
            </a:r>
            <a:r>
              <a:rPr lang="en-US" sz="2400" b="1" dirty="0" smtClean="0">
                <a:solidFill>
                  <a:srgbClr val="002060"/>
                </a:solidFill>
                <a:latin typeface="+mn-lt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+mn-lt"/>
                <a:cs typeface="Arial" pitchFamily="34" charset="0"/>
              </a:rPr>
              <a:t>kreativitäts</a:t>
            </a:r>
            <a:r>
              <a:rPr lang="en-US" sz="2400" b="1" dirty="0" smtClean="0">
                <a:solidFill>
                  <a:srgbClr val="002060"/>
                </a:solidFill>
                <a:latin typeface="+mn-lt"/>
                <a:cs typeface="Arial" pitchFamily="34" charset="0"/>
              </a:rPr>
              <a:t>- und </a:t>
            </a:r>
            <a:r>
              <a:rPr lang="en-US" sz="2400" b="1" dirty="0" err="1" smtClean="0">
                <a:solidFill>
                  <a:srgbClr val="002060"/>
                </a:solidFill>
                <a:latin typeface="+mn-lt"/>
                <a:cs typeface="Arial" pitchFamily="34" charset="0"/>
              </a:rPr>
              <a:t>innovationsfördernd</a:t>
            </a:r>
            <a:r>
              <a:rPr lang="en-US" sz="2400" b="1" dirty="0" smtClean="0">
                <a:solidFill>
                  <a:srgbClr val="002060"/>
                </a:solidFill>
                <a:latin typeface="+mn-lt"/>
                <a:cs typeface="Arial" pitchFamily="34" charset="0"/>
              </a:rPr>
              <a:t>?</a:t>
            </a:r>
            <a:endParaRPr lang="en-US" sz="2400" b="1" dirty="0">
              <a:solidFill>
                <a:srgbClr val="002060"/>
              </a:solidFill>
              <a:latin typeface="+mn-lt"/>
              <a:cs typeface="Arial" pitchFamily="34" charset="0"/>
            </a:endParaRPr>
          </a:p>
        </p:txBody>
      </p:sp>
      <p:sp>
        <p:nvSpPr>
          <p:cNvPr id="5" name="Rectangle 2"/>
          <p:cNvSpPr txBox="1">
            <a:spLocks/>
          </p:cNvSpPr>
          <p:nvPr/>
        </p:nvSpPr>
        <p:spPr bwMode="auto">
          <a:xfrm>
            <a:off x="1187723" y="3429000"/>
            <a:ext cx="6624637" cy="164623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Arial" pitchFamily="34" charset="0"/>
              </a:rPr>
              <a:t>Wissensökonomie</a:t>
            </a:r>
            <a:r>
              <a:rPr kumimoji="0" lang="en-US" sz="2400" b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Arial" pitchFamily="34" charset="0"/>
              </a:rPr>
              <a:t> und </a:t>
            </a:r>
            <a:r>
              <a:rPr kumimoji="0" lang="en-US" sz="2400" b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Arial" pitchFamily="34" charset="0"/>
              </a:rPr>
              <a:t>Wissensökologie</a:t>
            </a:r>
            <a:r>
              <a:rPr kumimoji="0" lang="en-US" sz="2400" b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Arial" pitchFamily="34" charset="0"/>
              </a:rPr>
              <a:t> – </a:t>
            </a:r>
            <a:r>
              <a:rPr kumimoji="0" lang="en-US" sz="2400" b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Arial" pitchFamily="34" charset="0"/>
              </a:rPr>
              <a:t>sind</a:t>
            </a:r>
            <a:r>
              <a:rPr kumimoji="0" lang="en-US" sz="2400" b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Arial" pitchFamily="34" charset="0"/>
              </a:rPr>
              <a:t> </a:t>
            </a:r>
            <a:r>
              <a:rPr kumimoji="0" lang="en-US" sz="2400" b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Arial" pitchFamily="34" charset="0"/>
              </a:rPr>
              <a:t>sie</a:t>
            </a:r>
            <a:r>
              <a:rPr kumimoji="0" lang="en-US" sz="2400" b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Arial" pitchFamily="34" charset="0"/>
              </a:rPr>
              <a:t> </a:t>
            </a:r>
            <a:r>
              <a:rPr kumimoji="0" lang="en-US" sz="2400" b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Arial" pitchFamily="34" charset="0"/>
              </a:rPr>
              <a:t>miteinander</a:t>
            </a:r>
            <a:r>
              <a:rPr kumimoji="0" lang="en-US" sz="2400" b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Arial" pitchFamily="34" charset="0"/>
              </a:rPr>
              <a:t> </a:t>
            </a:r>
            <a:r>
              <a:rPr kumimoji="0" lang="en-US" sz="2400" b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Arial" pitchFamily="34" charset="0"/>
              </a:rPr>
              <a:t>verträglich</a:t>
            </a:r>
            <a:r>
              <a:rPr kumimoji="0" lang="en-US" sz="2400" b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Arial" pitchFamily="34" charset="0"/>
              </a:rPr>
              <a:t>?</a:t>
            </a:r>
            <a:endParaRPr kumimoji="0" lang="de-DE" sz="2400" b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Arial Unicode MS" pitchFamily="34" charset="-128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5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tertitel 2"/>
          <p:cNvSpPr txBox="1">
            <a:spLocks/>
          </p:cNvSpPr>
          <p:nvPr/>
        </p:nvSpPr>
        <p:spPr bwMode="auto">
          <a:xfrm>
            <a:off x="0" y="116632"/>
            <a:ext cx="8892480" cy="648072"/>
          </a:xfrm>
          <a:prstGeom prst="rect">
            <a:avLst/>
          </a:prstGeom>
          <a:solidFill>
            <a:srgbClr val="3E003E"/>
          </a:solidFill>
          <a:ln w="9525">
            <a:noFill/>
            <a:miter lim="800000"/>
            <a:headEnd/>
            <a:tailEnd/>
          </a:ln>
        </p:spPr>
        <p:txBody>
          <a:bodyPr anchor="ctr">
            <a:noAutofit/>
          </a:bodyPr>
          <a:lstStyle/>
          <a:p>
            <a:pPr marL="269875" indent="-269875" algn="ctr"/>
            <a:r>
              <a:rPr lang="en-US" sz="2400" b="1" dirty="0" smtClean="0">
                <a:solidFill>
                  <a:schemeClr val="bg1"/>
                </a:solidFill>
                <a:latin typeface="+mn-lt"/>
              </a:rPr>
              <a:t>Financing models for commercial open access</a:t>
            </a:r>
            <a:endParaRPr lang="de-DE" sz="24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7" name="Foliennummernplatzhalter 3"/>
          <p:cNvSpPr txBox="1">
            <a:spLocks/>
          </p:cNvSpPr>
          <p:nvPr/>
        </p:nvSpPr>
        <p:spPr>
          <a:xfrm>
            <a:off x="8521700" y="7276405"/>
            <a:ext cx="622300" cy="47307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200" b="0" i="0" u="none" strike="noStrike" kern="1200" cap="none" spc="0" normalizeH="0" baseline="0" noProof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2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2698776" y="1269921"/>
            <a:ext cx="590465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err="1" smtClean="0">
                <a:solidFill>
                  <a:srgbClr val="002060"/>
                </a:solidFill>
                <a:latin typeface="+mn-lt"/>
              </a:rPr>
              <a:t>APC</a:t>
            </a:r>
            <a:r>
              <a:rPr lang="en-US" sz="2200" dirty="0" smtClean="0">
                <a:solidFill>
                  <a:srgbClr val="002060"/>
                </a:solidFill>
                <a:latin typeface="+mn-lt"/>
              </a:rPr>
              <a:t> (article-processing charge) paid by the </a:t>
            </a:r>
            <a:r>
              <a:rPr lang="en-US" sz="2200" b="1" dirty="0" smtClean="0">
                <a:solidFill>
                  <a:srgbClr val="002060"/>
                </a:solidFill>
                <a:latin typeface="+mn-lt"/>
              </a:rPr>
              <a:t>authors</a:t>
            </a:r>
            <a:r>
              <a:rPr lang="en-US" sz="2200" dirty="0" smtClean="0">
                <a:solidFill>
                  <a:srgbClr val="002060"/>
                </a:solidFill>
                <a:latin typeface="+mn-lt"/>
              </a:rPr>
              <a:t> respectively by their </a:t>
            </a:r>
            <a:r>
              <a:rPr lang="en-US" sz="2200" b="1" dirty="0" smtClean="0">
                <a:solidFill>
                  <a:srgbClr val="002060"/>
                </a:solidFill>
                <a:latin typeface="+mn-lt"/>
              </a:rPr>
              <a:t>institutions</a:t>
            </a:r>
            <a:endParaRPr lang="en-US" sz="2200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2698776" y="2114522"/>
            <a:ext cx="576064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err="1" smtClean="0">
                <a:solidFill>
                  <a:srgbClr val="002060"/>
                </a:solidFill>
                <a:latin typeface="+mn-lt"/>
              </a:rPr>
              <a:t>APC</a:t>
            </a:r>
            <a:r>
              <a:rPr lang="en-US" sz="2200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en-US" sz="2200" dirty="0" err="1" smtClean="0">
                <a:solidFill>
                  <a:srgbClr val="002060"/>
                </a:solidFill>
                <a:latin typeface="+mn-lt"/>
              </a:rPr>
              <a:t>payed</a:t>
            </a:r>
            <a:r>
              <a:rPr lang="en-US" sz="2200" dirty="0" smtClean="0">
                <a:solidFill>
                  <a:srgbClr val="002060"/>
                </a:solidFill>
                <a:latin typeface="+mn-lt"/>
              </a:rPr>
              <a:t> by </a:t>
            </a:r>
            <a:r>
              <a:rPr lang="en-US" sz="2200" b="1" dirty="0" smtClean="0">
                <a:solidFill>
                  <a:srgbClr val="002060"/>
                </a:solidFill>
                <a:latin typeface="+mn-lt"/>
              </a:rPr>
              <a:t>foundations</a:t>
            </a:r>
            <a:r>
              <a:rPr lang="en-US" sz="2200" dirty="0" smtClean="0">
                <a:solidFill>
                  <a:srgbClr val="002060"/>
                </a:solidFill>
                <a:latin typeface="+mn-lt"/>
              </a:rPr>
              <a:t> or by grants/sponsorships</a:t>
            </a:r>
            <a:endParaRPr lang="en-US" sz="220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2698776" y="2959123"/>
            <a:ext cx="626469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err="1" smtClean="0">
                <a:solidFill>
                  <a:srgbClr val="002060"/>
                </a:solidFill>
                <a:latin typeface="+mn-lt"/>
              </a:rPr>
              <a:t>APC</a:t>
            </a:r>
            <a:r>
              <a:rPr lang="en-US" sz="2200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en-US" sz="2200" dirty="0" err="1" smtClean="0">
                <a:solidFill>
                  <a:srgbClr val="002060"/>
                </a:solidFill>
                <a:latin typeface="+mn-lt"/>
              </a:rPr>
              <a:t>payed</a:t>
            </a:r>
            <a:r>
              <a:rPr lang="en-US" sz="2200" dirty="0" smtClean="0">
                <a:solidFill>
                  <a:srgbClr val="002060"/>
                </a:solidFill>
                <a:latin typeface="+mn-lt"/>
              </a:rPr>
              <a:t> by a </a:t>
            </a:r>
            <a:r>
              <a:rPr lang="en-US" sz="2200" b="1" dirty="0" smtClean="0">
                <a:solidFill>
                  <a:srgbClr val="002060"/>
                </a:solidFill>
                <a:latin typeface="+mn-lt"/>
              </a:rPr>
              <a:t>library</a:t>
            </a:r>
            <a:r>
              <a:rPr lang="en-US" sz="2200" dirty="0" smtClean="0">
                <a:solidFill>
                  <a:srgbClr val="002060"/>
                </a:solidFill>
                <a:latin typeface="+mn-lt"/>
              </a:rPr>
              <a:t> for its scientists or by  a flat-rate contract</a:t>
            </a:r>
            <a:endParaRPr lang="en-US" sz="220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12" name="Textfeld 11"/>
          <p:cNvSpPr txBox="1"/>
          <p:nvPr/>
        </p:nvSpPr>
        <p:spPr>
          <a:xfrm>
            <a:off x="2698776" y="4815818"/>
            <a:ext cx="626571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solidFill>
                  <a:srgbClr val="002060"/>
                </a:solidFill>
                <a:latin typeface="+mn-lt"/>
              </a:rPr>
              <a:t>By </a:t>
            </a:r>
            <a:r>
              <a:rPr lang="en-US" sz="2200" b="1" dirty="0" smtClean="0">
                <a:solidFill>
                  <a:srgbClr val="002060"/>
                </a:solidFill>
                <a:latin typeface="+mn-lt"/>
              </a:rPr>
              <a:t>nation-wide (flat-rate) – </a:t>
            </a:r>
            <a:r>
              <a:rPr lang="en-US" sz="2200" dirty="0" smtClean="0">
                <a:solidFill>
                  <a:srgbClr val="002060"/>
                </a:solidFill>
                <a:latin typeface="+mn-lt"/>
              </a:rPr>
              <a:t>contractual agreements</a:t>
            </a:r>
            <a:endParaRPr lang="en-US" sz="220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13" name="Rectangle 2"/>
          <p:cNvSpPr txBox="1">
            <a:spLocks/>
          </p:cNvSpPr>
          <p:nvPr/>
        </p:nvSpPr>
        <p:spPr bwMode="auto">
          <a:xfrm>
            <a:off x="359024" y="1124744"/>
            <a:ext cx="2160240" cy="404664"/>
          </a:xfrm>
          <a:prstGeom prst="rect">
            <a:avLst/>
          </a:prstGeom>
          <a:solidFill>
            <a:srgbClr val="333366"/>
          </a:solidFill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1" compatLnSpc="1">
            <a:prstTxWarp prst="textNoShape">
              <a:avLst/>
            </a:prstTxWarp>
          </a:bodyPr>
          <a:lstStyle/>
          <a:p>
            <a:pPr algn="ctr"/>
            <a:r>
              <a:rPr lang="en-US" sz="2200" b="1" dirty="0" smtClean="0">
                <a:solidFill>
                  <a:schemeClr val="bg1"/>
                </a:solidFill>
                <a:latin typeface="+mn-lt"/>
              </a:rPr>
              <a:t>Public pays</a:t>
            </a:r>
            <a:endParaRPr lang="de-DE" sz="22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4" name="Textfeld 13"/>
          <p:cNvSpPr txBox="1"/>
          <p:nvPr/>
        </p:nvSpPr>
        <p:spPr>
          <a:xfrm>
            <a:off x="2698776" y="5321865"/>
            <a:ext cx="59766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err="1" smtClean="0">
                <a:solidFill>
                  <a:srgbClr val="002060"/>
                </a:solidFill>
                <a:latin typeface="+mn-lt"/>
              </a:rPr>
              <a:t>SCOAP</a:t>
            </a:r>
            <a:r>
              <a:rPr lang="en-US" sz="2200" dirty="0" smtClean="0">
                <a:solidFill>
                  <a:srgbClr val="002060"/>
                </a:solidFill>
                <a:latin typeface="+mn-lt"/>
              </a:rPr>
              <a:t>-model – a </a:t>
            </a:r>
            <a:r>
              <a:rPr lang="en-US" sz="2200" b="1" dirty="0" smtClean="0">
                <a:solidFill>
                  <a:srgbClr val="002060"/>
                </a:solidFill>
                <a:latin typeface="+mn-lt"/>
              </a:rPr>
              <a:t>network of domain-specific institution</a:t>
            </a:r>
            <a:r>
              <a:rPr lang="en-US" sz="2200" dirty="0" smtClean="0">
                <a:solidFill>
                  <a:srgbClr val="002060"/>
                </a:solidFill>
                <a:latin typeface="+mn-lt"/>
              </a:rPr>
              <a:t>s (</a:t>
            </a:r>
            <a:r>
              <a:rPr lang="de-DE" sz="2200" dirty="0" smtClean="0">
                <a:solidFill>
                  <a:srgbClr val="002060"/>
                </a:solidFill>
                <a:latin typeface="+mn-lt"/>
              </a:rPr>
              <a:t>High-</a:t>
            </a:r>
            <a:r>
              <a:rPr lang="de-DE" sz="2200" dirty="0" err="1" smtClean="0">
                <a:solidFill>
                  <a:srgbClr val="002060"/>
                </a:solidFill>
                <a:latin typeface="+mn-lt"/>
              </a:rPr>
              <a:t>Energy</a:t>
            </a:r>
            <a:r>
              <a:rPr lang="de-DE" sz="2200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de-DE" sz="2200" dirty="0" err="1" smtClean="0">
                <a:solidFill>
                  <a:srgbClr val="002060"/>
                </a:solidFill>
                <a:latin typeface="+mn-lt"/>
              </a:rPr>
              <a:t>Physics</a:t>
            </a:r>
            <a:r>
              <a:rPr lang="de-DE" sz="2200" dirty="0" smtClean="0">
                <a:solidFill>
                  <a:srgbClr val="002060"/>
                </a:solidFill>
                <a:latin typeface="+mn-lt"/>
              </a:rPr>
              <a:t>)</a:t>
            </a:r>
            <a:endParaRPr lang="en-US" sz="220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16" name="Textfeld 15"/>
          <p:cNvSpPr txBox="1"/>
          <p:nvPr/>
        </p:nvSpPr>
        <p:spPr>
          <a:xfrm>
            <a:off x="2698776" y="6166465"/>
            <a:ext cx="597666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200" dirty="0" smtClean="0">
                <a:solidFill>
                  <a:srgbClr val="002060"/>
                </a:solidFill>
                <a:latin typeface="+mn-lt"/>
              </a:rPr>
              <a:t>etc. etc.</a:t>
            </a:r>
            <a:endParaRPr lang="en-US" sz="220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18" name="Textfeld 17"/>
          <p:cNvSpPr txBox="1"/>
          <p:nvPr/>
        </p:nvSpPr>
        <p:spPr>
          <a:xfrm>
            <a:off x="2698776" y="3803724"/>
            <a:ext cx="39614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solidFill>
                  <a:srgbClr val="002060"/>
                </a:solidFill>
                <a:latin typeface="+mn-lt"/>
              </a:rPr>
              <a:t>By library/research </a:t>
            </a:r>
            <a:r>
              <a:rPr lang="en-US" sz="2200" b="1" dirty="0" smtClean="0">
                <a:solidFill>
                  <a:srgbClr val="002060"/>
                </a:solidFill>
                <a:latin typeface="+mn-lt"/>
              </a:rPr>
              <a:t>budgets</a:t>
            </a:r>
            <a:endParaRPr lang="en-US" sz="2200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17" name="Textfeld 16"/>
          <p:cNvSpPr txBox="1"/>
          <p:nvPr/>
        </p:nvSpPr>
        <p:spPr>
          <a:xfrm>
            <a:off x="2698776" y="4309771"/>
            <a:ext cx="39614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solidFill>
                  <a:srgbClr val="002060"/>
                </a:solidFill>
                <a:latin typeface="+mn-lt"/>
              </a:rPr>
              <a:t>By research institutions</a:t>
            </a:r>
            <a:endParaRPr lang="en-US" sz="2200" b="1" dirty="0">
              <a:solidFill>
                <a:srgbClr val="00206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5315362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2" grpId="0"/>
      <p:bldP spid="13" grpId="0" animBg="1"/>
      <p:bldP spid="14" grpId="0"/>
      <p:bldP spid="16" grpId="0"/>
      <p:bldP spid="18" grpId="0"/>
      <p:bldP spid="17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liennummernplatzhalter 3"/>
          <p:cNvSpPr txBox="1">
            <a:spLocks/>
          </p:cNvSpPr>
          <p:nvPr/>
        </p:nvSpPr>
        <p:spPr>
          <a:xfrm>
            <a:off x="8486204" y="6988373"/>
            <a:ext cx="622300" cy="47307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000" b="0" i="0" u="none" strike="noStrike" kern="1200" cap="none" spc="0" normalizeH="0" baseline="0" noProof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0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2555776" y="1196752"/>
            <a:ext cx="590465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2060"/>
                </a:solidFill>
                <a:latin typeface="+mn-lt"/>
              </a:rPr>
              <a:t>Is it reasonable and/or is it in line with market principles when </a:t>
            </a:r>
            <a:r>
              <a:rPr lang="en-US" sz="2400" b="1" dirty="0" smtClean="0">
                <a:solidFill>
                  <a:srgbClr val="002060"/>
                </a:solidFill>
                <a:latin typeface="+mn-lt"/>
              </a:rPr>
              <a:t>commercial publishing organizations  are subsidized </a:t>
            </a:r>
            <a:r>
              <a:rPr lang="en-US" sz="2400" dirty="0" smtClean="0">
                <a:solidFill>
                  <a:srgbClr val="002060"/>
                </a:solidFill>
                <a:latin typeface="+mn-lt"/>
              </a:rPr>
              <a:t>by public institutions?</a:t>
            </a:r>
            <a:endParaRPr lang="en-US" sz="240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13" name="Rectangle 2"/>
          <p:cNvSpPr txBox="1">
            <a:spLocks/>
          </p:cNvSpPr>
          <p:nvPr/>
        </p:nvSpPr>
        <p:spPr bwMode="auto">
          <a:xfrm>
            <a:off x="323528" y="1268760"/>
            <a:ext cx="2160240" cy="404664"/>
          </a:xfrm>
          <a:prstGeom prst="rect">
            <a:avLst/>
          </a:prstGeom>
          <a:solidFill>
            <a:srgbClr val="333366"/>
          </a:solidFill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1" compatLnSpc="1">
            <a:prstTxWarp prst="textNoShape">
              <a:avLst/>
            </a:prstTxWarp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  <a:latin typeface="+mn-lt"/>
              </a:rPr>
              <a:t>Public pays</a:t>
            </a:r>
            <a:endParaRPr lang="de-DE" sz="20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5" name="Textfeld 14"/>
          <p:cNvSpPr txBox="1"/>
          <p:nvPr/>
        </p:nvSpPr>
        <p:spPr>
          <a:xfrm>
            <a:off x="2555776" y="3068960"/>
            <a:ext cx="59046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2060"/>
                </a:solidFill>
                <a:latin typeface="+mn-lt"/>
              </a:rPr>
              <a:t>Is the “public pays” model a threat to libraries?</a:t>
            </a:r>
            <a:endParaRPr lang="en-US" sz="240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1475656" y="4149080"/>
            <a:ext cx="705678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2060"/>
                </a:solidFill>
                <a:latin typeface="+mn-lt"/>
              </a:rPr>
              <a:t>Is it more reasonable (efficient?) when </a:t>
            </a:r>
            <a:r>
              <a:rPr lang="en-US" sz="2400" b="1" dirty="0" smtClean="0">
                <a:solidFill>
                  <a:srgbClr val="002060"/>
                </a:solidFill>
                <a:latin typeface="+mn-lt"/>
              </a:rPr>
              <a:t>publicly financed organizations </a:t>
            </a:r>
            <a:r>
              <a:rPr lang="en-US" sz="2400" dirty="0" smtClean="0">
                <a:solidFill>
                  <a:srgbClr val="002060"/>
                </a:solidFill>
                <a:latin typeface="+mn-lt"/>
              </a:rPr>
              <a:t>(such as libraries together with research institutions</a:t>
            </a:r>
            <a:r>
              <a:rPr lang="en-US" sz="2400" b="1" dirty="0" smtClean="0">
                <a:solidFill>
                  <a:srgbClr val="002060"/>
                </a:solidFill>
                <a:latin typeface="+mn-lt"/>
              </a:rPr>
              <a:t>)  build an open access publishing infrastructure by themselves</a:t>
            </a:r>
            <a:r>
              <a:rPr lang="en-US" sz="2400" dirty="0" smtClean="0">
                <a:solidFill>
                  <a:srgbClr val="002060"/>
                </a:solidFill>
                <a:latin typeface="+mn-lt"/>
              </a:rPr>
              <a:t>?</a:t>
            </a:r>
            <a:endParaRPr lang="en-US" sz="240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11" name="Untertitel 2"/>
          <p:cNvSpPr txBox="1">
            <a:spLocks/>
          </p:cNvSpPr>
          <p:nvPr/>
        </p:nvSpPr>
        <p:spPr bwMode="auto">
          <a:xfrm>
            <a:off x="0" y="116632"/>
            <a:ext cx="8892480" cy="648072"/>
          </a:xfrm>
          <a:prstGeom prst="rect">
            <a:avLst/>
          </a:prstGeom>
          <a:solidFill>
            <a:srgbClr val="3E003E"/>
          </a:solidFill>
          <a:ln w="9525">
            <a:noFill/>
            <a:miter lim="800000"/>
            <a:headEnd/>
            <a:tailEnd/>
          </a:ln>
        </p:spPr>
        <p:txBody>
          <a:bodyPr anchor="ctr">
            <a:noAutofit/>
          </a:bodyPr>
          <a:lstStyle/>
          <a:p>
            <a:pPr marL="269875" indent="-269875" algn="ctr"/>
            <a:r>
              <a:rPr lang="en-US" sz="2400" b="1" dirty="0" smtClean="0">
                <a:solidFill>
                  <a:schemeClr val="bg1"/>
                </a:solidFill>
                <a:latin typeface="+mn-lt"/>
              </a:rPr>
              <a:t>Financing models for commercial open access</a:t>
            </a:r>
            <a:endParaRPr lang="de-DE" sz="2400" b="1" dirty="0">
              <a:solidFill>
                <a:schemeClr val="bg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6615683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5" grpId="0"/>
      <p:bldP spid="10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liennummernplatzhalter 3"/>
          <p:cNvSpPr txBox="1">
            <a:spLocks/>
          </p:cNvSpPr>
          <p:nvPr/>
        </p:nvSpPr>
        <p:spPr>
          <a:xfrm>
            <a:off x="8486204" y="6988373"/>
            <a:ext cx="622300" cy="47307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000" b="0" i="0" u="none" strike="noStrike" kern="1200" cap="none" spc="0" normalizeH="0" baseline="0" noProof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0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2411760" y="1628801"/>
            <a:ext cx="59766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2060"/>
                </a:solidFill>
                <a:latin typeface="+mn-lt"/>
              </a:rPr>
              <a:t>Direct open access publishing without journals</a:t>
            </a:r>
            <a:endParaRPr lang="en-US" sz="240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13" name="Rectangle 2"/>
          <p:cNvSpPr txBox="1">
            <a:spLocks/>
          </p:cNvSpPr>
          <p:nvPr/>
        </p:nvSpPr>
        <p:spPr bwMode="auto">
          <a:xfrm>
            <a:off x="683568" y="188640"/>
            <a:ext cx="7848872" cy="648072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1" compatLnSpc="1">
            <a:prstTxWarp prst="textNoShape">
              <a:avLst/>
            </a:prstTxWarp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  <a:latin typeface="+mn-lt"/>
              </a:rPr>
              <a:t>Beyond traditional publishing and traditional business models</a:t>
            </a:r>
            <a:endParaRPr lang="de-DE" sz="24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2411760" y="2708921"/>
            <a:ext cx="59766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002060"/>
                </a:solidFill>
                <a:latin typeface="+mn-lt"/>
              </a:rPr>
              <a:t>Freeconomics</a:t>
            </a:r>
            <a:r>
              <a:rPr lang="en-US" sz="2400" dirty="0" smtClean="0">
                <a:solidFill>
                  <a:srgbClr val="002060"/>
                </a:solidFill>
                <a:latin typeface="+mn-lt"/>
              </a:rPr>
              <a:t>  (Google etc.) </a:t>
            </a:r>
            <a:endParaRPr lang="en-US" sz="240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12" name="Textfeld 11"/>
          <p:cNvSpPr txBox="1"/>
          <p:nvPr/>
        </p:nvSpPr>
        <p:spPr>
          <a:xfrm>
            <a:off x="2411760" y="3933057"/>
            <a:ext cx="59766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2060"/>
                </a:solidFill>
                <a:latin typeface="+mn-lt"/>
              </a:rPr>
              <a:t>Zero marginal cost economy (Rifkin)</a:t>
            </a:r>
            <a:endParaRPr lang="en-US" sz="240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14" name="Textfeld 13"/>
          <p:cNvSpPr txBox="1"/>
          <p:nvPr/>
        </p:nvSpPr>
        <p:spPr>
          <a:xfrm>
            <a:off x="395536" y="1484784"/>
            <a:ext cx="1800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002060"/>
                </a:solidFill>
                <a:latin typeface="+mn-lt"/>
              </a:rPr>
              <a:t>Without publisher</a:t>
            </a:r>
            <a:endParaRPr lang="en-US" sz="240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16" name="Textfeld 15"/>
          <p:cNvSpPr txBox="1"/>
          <p:nvPr/>
        </p:nvSpPr>
        <p:spPr>
          <a:xfrm>
            <a:off x="395536" y="2564904"/>
            <a:ext cx="1800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002060"/>
                </a:solidFill>
                <a:latin typeface="+mn-lt"/>
              </a:rPr>
              <a:t>With publisher</a:t>
            </a:r>
            <a:endParaRPr lang="en-US" sz="240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17" name="Textfeld 16"/>
          <p:cNvSpPr txBox="1"/>
          <p:nvPr/>
        </p:nvSpPr>
        <p:spPr>
          <a:xfrm>
            <a:off x="395536" y="3717032"/>
            <a:ext cx="1800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002060"/>
                </a:solidFill>
                <a:latin typeface="+mn-lt"/>
              </a:rPr>
              <a:t>With publisher</a:t>
            </a:r>
            <a:endParaRPr lang="en-US" sz="2400" dirty="0">
              <a:solidFill>
                <a:srgbClr val="00206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913587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2" grpId="0"/>
      <p:bldP spid="14" grpId="0"/>
      <p:bldP spid="16" grpId="0"/>
      <p:bldP spid="17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liennummernplatzhalter 3"/>
          <p:cNvSpPr txBox="1">
            <a:spLocks/>
          </p:cNvSpPr>
          <p:nvPr/>
        </p:nvSpPr>
        <p:spPr>
          <a:xfrm>
            <a:off x="8486204" y="6988373"/>
            <a:ext cx="622300" cy="47307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000" b="0" i="0" u="none" strike="noStrike" kern="1200" cap="none" spc="0" normalizeH="0" baseline="0" noProof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0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Rectangle 2"/>
          <p:cNvSpPr txBox="1">
            <a:spLocks/>
          </p:cNvSpPr>
          <p:nvPr/>
        </p:nvSpPr>
        <p:spPr bwMode="auto">
          <a:xfrm>
            <a:off x="2051720" y="1340768"/>
            <a:ext cx="5256584" cy="3168352"/>
          </a:xfrm>
          <a:prstGeom prst="rect">
            <a:avLst/>
          </a:prstGeom>
          <a:solidFill>
            <a:srgbClr val="3E003E"/>
          </a:solidFill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1" compatLnSpc="1">
            <a:prstTxWarp prst="textNoShape">
              <a:avLst/>
            </a:prstTxWarp>
          </a:bodyPr>
          <a:lstStyle/>
          <a:p>
            <a:pPr algn="ctr"/>
            <a:r>
              <a:rPr lang="en-US" sz="4400" b="1" dirty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4400" b="1" dirty="0" smtClean="0">
                <a:solidFill>
                  <a:schemeClr val="bg1"/>
                </a:solidFill>
                <a:latin typeface="+mn-lt"/>
              </a:rPr>
              <a:t>Is there still a need for copyright regulation in science and education?</a:t>
            </a:r>
            <a:endParaRPr lang="de-DE" sz="4400" b="1" dirty="0">
              <a:solidFill>
                <a:schemeClr val="bg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6888389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1043608" y="1772816"/>
            <a:ext cx="6408712" cy="22510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400" dirty="0" smtClean="0">
                <a:latin typeface="+mn-lt"/>
              </a:rPr>
              <a:t>(Existing) </a:t>
            </a:r>
            <a:r>
              <a:rPr lang="en-US" sz="2400" b="1" dirty="0" smtClean="0">
                <a:latin typeface="+mn-lt"/>
              </a:rPr>
              <a:t>copyright </a:t>
            </a:r>
            <a:r>
              <a:rPr lang="en-US" sz="2400" dirty="0" smtClean="0">
                <a:latin typeface="+mn-lt"/>
              </a:rPr>
              <a:t>regulation/laws turn out to be an </a:t>
            </a:r>
            <a:r>
              <a:rPr lang="en-US" sz="2400" b="1" dirty="0" smtClean="0">
                <a:latin typeface="+mn-lt"/>
              </a:rPr>
              <a:t>disabling means </a:t>
            </a:r>
            <a:r>
              <a:rPr lang="en-US" sz="2400" dirty="0" smtClean="0">
                <a:latin typeface="+mn-lt"/>
              </a:rPr>
              <a:t>for new business models and information services in the Internet  </a:t>
            </a:r>
            <a:r>
              <a:rPr lang="en-US" sz="2400" b="1" dirty="0" smtClean="0">
                <a:latin typeface="+mn-lt"/>
              </a:rPr>
              <a:t>rather than an enabling</a:t>
            </a:r>
            <a:r>
              <a:rPr lang="en-US" sz="2400" dirty="0" smtClean="0">
                <a:latin typeface="+mn-lt"/>
              </a:rPr>
              <a:t> one.</a:t>
            </a:r>
            <a:endParaRPr lang="en-US" sz="2400" dirty="0">
              <a:latin typeface="+mn-lt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3203848" y="4437112"/>
            <a:ext cx="2016224" cy="461665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latin typeface="+mn-lt"/>
              </a:rPr>
              <a:t>Why is that?</a:t>
            </a:r>
            <a:endParaRPr lang="en-US" sz="2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6" name="Textfeld 13"/>
          <p:cNvSpPr txBox="1">
            <a:spLocks noChangeArrowheads="1"/>
          </p:cNvSpPr>
          <p:nvPr/>
        </p:nvSpPr>
        <p:spPr bwMode="auto">
          <a:xfrm>
            <a:off x="323528" y="44624"/>
            <a:ext cx="8640960" cy="954107"/>
          </a:xfrm>
          <a:prstGeom prst="rect">
            <a:avLst/>
          </a:prstGeom>
          <a:solidFill>
            <a:srgbClr val="3E003E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GB" sz="2800" dirty="0" smtClean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800" dirty="0" smtClean="0">
                <a:solidFill>
                  <a:schemeClr val="bg1"/>
                </a:solidFill>
              </a:rPr>
              <a:t>Is there still a need for copyright related to science and education?</a:t>
            </a:r>
            <a:endParaRPr lang="en-US" sz="2800" dirty="0" smtClean="0">
              <a:solidFill>
                <a:schemeClr val="bg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3273423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13"/>
          <p:cNvSpPr txBox="1">
            <a:spLocks noChangeArrowheads="1"/>
          </p:cNvSpPr>
          <p:nvPr/>
        </p:nvSpPr>
        <p:spPr bwMode="auto">
          <a:xfrm>
            <a:off x="323528" y="44624"/>
            <a:ext cx="8640960" cy="954107"/>
          </a:xfrm>
          <a:prstGeom prst="rect">
            <a:avLst/>
          </a:prstGeom>
          <a:solidFill>
            <a:srgbClr val="3E003E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GB" sz="2800" dirty="0" smtClean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800" dirty="0" smtClean="0">
                <a:solidFill>
                  <a:schemeClr val="bg1"/>
                </a:solidFill>
              </a:rPr>
              <a:t>Is there still a need for copyright related to science and education?</a:t>
            </a:r>
            <a:endParaRPr lang="en-US" sz="2800" dirty="0" smtClean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1331640" y="2132856"/>
            <a:ext cx="56886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n-lt"/>
              </a:rPr>
              <a:t>Strong copyright will stimulate creativity in science and will further commercial innovation</a:t>
            </a:r>
            <a:endParaRPr lang="en-US" sz="2400" dirty="0">
              <a:latin typeface="+mn-lt"/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971600" y="3645024"/>
            <a:ext cx="712879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n-lt"/>
              </a:rPr>
              <a:t>The opposite is true (according to many empirical studies)</a:t>
            </a:r>
          </a:p>
          <a:p>
            <a:pPr algn="ctr"/>
            <a:endParaRPr lang="en-US" sz="2400" dirty="0" smtClean="0">
              <a:latin typeface="+mn-lt"/>
            </a:endParaRPr>
          </a:p>
          <a:p>
            <a:pPr algn="ctr"/>
            <a:r>
              <a:rPr lang="en-US" sz="2400" b="1" dirty="0" smtClean="0">
                <a:latin typeface="+mn-lt"/>
              </a:rPr>
              <a:t>The more open the system of copyright limitations is the better creativity and innovation are promoted</a:t>
            </a:r>
            <a:endParaRPr lang="en-US" sz="2400" b="1" dirty="0">
              <a:latin typeface="+mn-lt"/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1691680" y="1484784"/>
            <a:ext cx="5688632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atin typeface="+mn-lt"/>
              </a:rPr>
              <a:t>The copyright myth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116858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feld 7"/>
          <p:cNvSpPr txBox="1"/>
          <p:nvPr/>
        </p:nvSpPr>
        <p:spPr>
          <a:xfrm>
            <a:off x="899592" y="260648"/>
            <a:ext cx="7128792" cy="830997"/>
          </a:xfrm>
          <a:prstGeom prst="rect">
            <a:avLst/>
          </a:prstGeom>
          <a:solidFill>
            <a:srgbClr val="0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  <a:latin typeface="+mn-lt"/>
              </a:rPr>
              <a:t>The more open the system of copyright limitations is the better creativity and innovation are promoted</a:t>
            </a:r>
            <a:endParaRPr lang="en-US" sz="24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467544" y="1628800"/>
            <a:ext cx="8352928" cy="20954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200" dirty="0" smtClean="0">
                <a:latin typeface="+mn-lt"/>
              </a:rPr>
              <a:t>“The analysis of … </a:t>
            </a:r>
            <a:r>
              <a:rPr lang="en-US" sz="2200" b="1" dirty="0" smtClean="0">
                <a:latin typeface="+mn-lt"/>
              </a:rPr>
              <a:t>innovation processes </a:t>
            </a:r>
            <a:r>
              <a:rPr lang="en-US" sz="2200" dirty="0" smtClean="0">
                <a:latin typeface="+mn-lt"/>
              </a:rPr>
              <a:t>has also often shown a puzzling phenomenon: innovating users often </a:t>
            </a:r>
            <a:r>
              <a:rPr lang="en-US" sz="2200" b="1" dirty="0" smtClean="0">
                <a:latin typeface="+mn-lt"/>
              </a:rPr>
              <a:t>do not sell or license </a:t>
            </a:r>
            <a:r>
              <a:rPr lang="en-US" sz="2200" dirty="0" smtClean="0">
                <a:latin typeface="+mn-lt"/>
              </a:rPr>
              <a:t>their innovations to manufacturers. Instead, they </a:t>
            </a:r>
            <a:r>
              <a:rPr lang="en-US" sz="2200" b="1" dirty="0" smtClean="0">
                <a:latin typeface="+mn-lt"/>
              </a:rPr>
              <a:t>freely reveal </a:t>
            </a:r>
            <a:r>
              <a:rPr lang="en-US" sz="2200" dirty="0" smtClean="0">
                <a:latin typeface="+mn-lt"/>
              </a:rPr>
              <a:t>details of their innovations to other users and to manufacturers.”</a:t>
            </a:r>
            <a:endParaRPr lang="en-US" sz="2200" dirty="0">
              <a:latin typeface="+mn-lt"/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539552" y="3933056"/>
            <a:ext cx="763284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/>
              <a:t>Dietmar</a:t>
            </a:r>
            <a:r>
              <a:rPr lang="en-US" b="1" dirty="0" smtClean="0"/>
              <a:t> </a:t>
            </a:r>
            <a:r>
              <a:rPr lang="en-US" b="1" dirty="0" err="1" smtClean="0"/>
              <a:t>Harhoff</a:t>
            </a:r>
            <a:r>
              <a:rPr lang="en-US" b="1" dirty="0" smtClean="0"/>
              <a:t>;  Joachim Henkel; Eric von </a:t>
            </a:r>
            <a:r>
              <a:rPr lang="en-US" b="1" dirty="0" err="1" smtClean="0"/>
              <a:t>Hippel</a:t>
            </a:r>
            <a:r>
              <a:rPr lang="en-US" b="1" dirty="0" smtClean="0"/>
              <a:t> (2003): Profiting from voluntary information spillovers: </a:t>
            </a:r>
            <a:r>
              <a:rPr lang="en-US" dirty="0" smtClean="0"/>
              <a:t>how users benefit by freely revealing their innovation</a:t>
            </a:r>
            <a:br>
              <a:rPr lang="en-US" dirty="0" smtClean="0"/>
            </a:br>
            <a:endParaRPr lang="de-DE" dirty="0" smtClean="0"/>
          </a:p>
          <a:p>
            <a:r>
              <a:rPr lang="en-US" dirty="0" smtClean="0"/>
              <a:t>Research Policy 32 (2003) 1753–17 - </a:t>
            </a:r>
            <a:r>
              <a:rPr lang="en-US" u="sng" dirty="0" smtClean="0">
                <a:hlinkClick r:id="rId3"/>
              </a:rPr>
              <a:t>http://www.inno-tec.bwl.uni-muenchen.de/files/forschung/publikationen/harhoff/Profiting_20from_20voluntary_20information_20spillovers.pdf</a:t>
            </a:r>
            <a:endParaRPr lang="de-DE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307710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/>
          <p:cNvSpPr txBox="1"/>
          <p:nvPr/>
        </p:nvSpPr>
        <p:spPr>
          <a:xfrm>
            <a:off x="467544" y="1340768"/>
            <a:ext cx="8352928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latin typeface="+mn-lt"/>
              </a:rPr>
              <a:t>“</a:t>
            </a:r>
            <a:r>
              <a:rPr lang="en-US" sz="2000" dirty="0" smtClean="0">
                <a:latin typeface="+mn-lt"/>
              </a:rPr>
              <a:t>from the side of the copyright industries there is preference for </a:t>
            </a:r>
            <a:r>
              <a:rPr lang="en-US" sz="2000" b="1" dirty="0" smtClean="0">
                <a:latin typeface="+mn-lt"/>
              </a:rPr>
              <a:t>a strong copyright </a:t>
            </a:r>
            <a:r>
              <a:rPr lang="en-US" sz="2000" dirty="0" smtClean="0">
                <a:latin typeface="+mn-lt"/>
              </a:rPr>
              <a:t>(strong protection of the authors´ and exploiters´ rights): “, no more incentive to create or to invest in the creation of the new works will exist“ when „too much is taken away from right holder” (518). </a:t>
            </a:r>
          </a:p>
          <a:p>
            <a:endParaRPr lang="en-US" sz="2000" dirty="0" smtClean="0">
              <a:latin typeface="+mn-lt"/>
            </a:endParaRPr>
          </a:p>
          <a:p>
            <a:r>
              <a:rPr lang="en-US" sz="2000" dirty="0" smtClean="0">
                <a:latin typeface="+mn-lt"/>
              </a:rPr>
              <a:t>“This Article takes the opposite position. It argues that in </a:t>
            </a:r>
            <a:r>
              <a:rPr lang="en-US" sz="2000" b="1" dirty="0" smtClean="0">
                <a:latin typeface="+mn-lt"/>
              </a:rPr>
              <a:t>a knowledge-based society, a </a:t>
            </a:r>
            <a:r>
              <a:rPr lang="en-US" sz="2800" b="1" dirty="0" smtClean="0">
                <a:latin typeface="+mn-lt"/>
              </a:rPr>
              <a:t>well - designed limitation system </a:t>
            </a:r>
            <a:r>
              <a:rPr lang="en-US" sz="2000" b="1" dirty="0" smtClean="0">
                <a:latin typeface="+mn-lt"/>
              </a:rPr>
              <a:t>can greatly benefit innovation and creativit</a:t>
            </a:r>
            <a:r>
              <a:rPr lang="en-US" sz="2000" dirty="0" smtClean="0">
                <a:latin typeface="+mn-lt"/>
              </a:rPr>
              <a:t>y, and also readjust the </a:t>
            </a:r>
            <a:r>
              <a:rPr lang="en-US" sz="2000" b="1" dirty="0" smtClean="0">
                <a:latin typeface="+mn-lt"/>
              </a:rPr>
              <a:t>copyright balance in favor of creators</a:t>
            </a:r>
            <a:r>
              <a:rPr lang="en-US" sz="2000" dirty="0" smtClean="0">
                <a:latin typeface="+mn-lt"/>
              </a:rPr>
              <a:t>, assuring that they receive their fair share of profits generated by their works.” (518) </a:t>
            </a:r>
            <a:endParaRPr lang="en-US" sz="2000" dirty="0">
              <a:latin typeface="+mn-lt"/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539552" y="4687976"/>
            <a:ext cx="763284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Christophe Geiger (2010): Promoting Creativity through Copyright Limitations: Reflections on the Concept of Exclusivity in Copyright Law. </a:t>
            </a:r>
            <a:endParaRPr lang="de-DE" b="1" dirty="0" smtClean="0"/>
          </a:p>
          <a:p>
            <a:r>
              <a:rPr lang="en-US" i="1" dirty="0" smtClean="0"/>
              <a:t>Vanderbilt Journal of Entertainment &amp; Technology Law</a:t>
            </a:r>
            <a:r>
              <a:rPr lang="en-US" dirty="0" smtClean="0"/>
              <a:t>, vol. 12, No. 3 (spring 2010)</a:t>
            </a:r>
            <a:endParaRPr lang="en-US" dirty="0"/>
          </a:p>
        </p:txBody>
      </p:sp>
      <p:sp>
        <p:nvSpPr>
          <p:cNvPr id="7" name="Textfeld 6"/>
          <p:cNvSpPr txBox="1"/>
          <p:nvPr/>
        </p:nvSpPr>
        <p:spPr>
          <a:xfrm>
            <a:off x="899592" y="260648"/>
            <a:ext cx="7128792" cy="830997"/>
          </a:xfrm>
          <a:prstGeom prst="rect">
            <a:avLst/>
          </a:prstGeom>
          <a:solidFill>
            <a:srgbClr val="0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  <a:latin typeface="+mn-lt"/>
              </a:rPr>
              <a:t>The more open the system of copyright limitations is the better creativity and innovation are promoted</a:t>
            </a:r>
            <a:endParaRPr lang="en-US" sz="2400" b="1" dirty="0">
              <a:solidFill>
                <a:schemeClr val="bg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9722808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Foliennummernplatzhalter 21"/>
          <p:cNvSpPr>
            <a:spLocks noGrp="1"/>
          </p:cNvSpPr>
          <p:nvPr>
            <p:ph type="sldNum" sz="quarter" idx="4294967295"/>
          </p:nvPr>
        </p:nvSpPr>
        <p:spPr>
          <a:xfrm>
            <a:off x="8388424" y="5877272"/>
            <a:ext cx="442392" cy="47307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43C4F691-8554-4161-90FF-FFBE54F062D2}" type="slidenum">
              <a:rPr lang="de-DE" smtClean="0"/>
              <a:pPr>
                <a:defRPr/>
              </a:pPr>
              <a:t>38</a:t>
            </a:fld>
            <a:endParaRPr lang="de-DE" dirty="0"/>
          </a:p>
        </p:txBody>
      </p:sp>
      <p:sp>
        <p:nvSpPr>
          <p:cNvPr id="24" name="Textfeld 23"/>
          <p:cNvSpPr txBox="1"/>
          <p:nvPr/>
        </p:nvSpPr>
        <p:spPr>
          <a:xfrm>
            <a:off x="467544" y="1363415"/>
            <a:ext cx="80648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n-lt"/>
              </a:rPr>
              <a:t>When  everything will be published in the open access paradigm</a:t>
            </a:r>
            <a:endParaRPr lang="en-US" sz="2400" dirty="0">
              <a:latin typeface="+mn-lt"/>
            </a:endParaRPr>
          </a:p>
        </p:txBody>
      </p:sp>
      <p:sp>
        <p:nvSpPr>
          <p:cNvPr id="27" name="Textfeld 26"/>
          <p:cNvSpPr txBox="1"/>
          <p:nvPr/>
        </p:nvSpPr>
        <p:spPr>
          <a:xfrm>
            <a:off x="323528" y="2731567"/>
            <a:ext cx="1512168" cy="461665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latin typeface="+mn-lt"/>
              </a:rPr>
              <a:t>yes</a:t>
            </a:r>
            <a:endParaRPr lang="en-US" sz="2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28" name="Textfeld 27"/>
          <p:cNvSpPr txBox="1"/>
          <p:nvPr/>
        </p:nvSpPr>
        <p:spPr>
          <a:xfrm>
            <a:off x="4572000" y="2731567"/>
            <a:ext cx="1512168" cy="461665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latin typeface="+mn-lt"/>
              </a:rPr>
              <a:t>no</a:t>
            </a:r>
            <a:endParaRPr lang="en-US" sz="2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3" name="Textfeld 32"/>
          <p:cNvSpPr txBox="1"/>
          <p:nvPr/>
        </p:nvSpPr>
        <p:spPr>
          <a:xfrm>
            <a:off x="251520" y="3379639"/>
            <a:ext cx="2376264" cy="76944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 smtClean="0">
                <a:latin typeface="+mn-lt"/>
              </a:rPr>
              <a:t>protection of moral rights</a:t>
            </a:r>
            <a:endParaRPr lang="en-US" sz="2200" b="1" dirty="0">
              <a:latin typeface="+mn-lt"/>
            </a:endParaRPr>
          </a:p>
        </p:txBody>
      </p:sp>
      <p:sp>
        <p:nvSpPr>
          <p:cNvPr id="34" name="Textfeld 33"/>
          <p:cNvSpPr txBox="1"/>
          <p:nvPr/>
        </p:nvSpPr>
        <p:spPr>
          <a:xfrm>
            <a:off x="179512" y="4171727"/>
            <a:ext cx="295232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 smtClean="0">
                <a:latin typeface="+mn-lt"/>
              </a:rPr>
              <a:t>right to decide when and how to publish</a:t>
            </a:r>
            <a:endParaRPr lang="en-US" sz="2200" dirty="0">
              <a:latin typeface="+mn-lt"/>
            </a:endParaRPr>
          </a:p>
        </p:txBody>
      </p:sp>
      <p:sp>
        <p:nvSpPr>
          <p:cNvPr id="35" name="Textfeld 34"/>
          <p:cNvSpPr txBox="1"/>
          <p:nvPr/>
        </p:nvSpPr>
        <p:spPr>
          <a:xfrm>
            <a:off x="107504" y="4963815"/>
            <a:ext cx="295232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 smtClean="0">
                <a:latin typeface="+mn-lt"/>
              </a:rPr>
              <a:t>attribution of authorship</a:t>
            </a:r>
            <a:endParaRPr lang="en-US" sz="2200" dirty="0">
              <a:latin typeface="+mn-lt"/>
            </a:endParaRPr>
          </a:p>
        </p:txBody>
      </p:sp>
      <p:sp>
        <p:nvSpPr>
          <p:cNvPr id="36" name="Textfeld 35"/>
          <p:cNvSpPr txBox="1"/>
          <p:nvPr/>
        </p:nvSpPr>
        <p:spPr>
          <a:xfrm>
            <a:off x="35496" y="5683895"/>
            <a:ext cx="295232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 smtClean="0">
                <a:latin typeface="+mn-lt"/>
              </a:rPr>
              <a:t>protection of works´ authenticity</a:t>
            </a:r>
            <a:endParaRPr lang="en-US" sz="2200" dirty="0">
              <a:latin typeface="+mn-lt"/>
            </a:endParaRPr>
          </a:p>
        </p:txBody>
      </p:sp>
      <p:sp>
        <p:nvSpPr>
          <p:cNvPr id="37" name="Textfeld 36"/>
          <p:cNvSpPr txBox="1"/>
          <p:nvPr/>
        </p:nvSpPr>
        <p:spPr>
          <a:xfrm>
            <a:off x="5220072" y="3739679"/>
            <a:ext cx="28803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 smtClean="0">
                <a:latin typeface="+mn-lt"/>
              </a:rPr>
              <a:t>no need for exploitation rights</a:t>
            </a:r>
            <a:endParaRPr lang="en-US" sz="2200" dirty="0">
              <a:latin typeface="+mn-lt"/>
            </a:endParaRPr>
          </a:p>
        </p:txBody>
      </p:sp>
      <p:sp>
        <p:nvSpPr>
          <p:cNvPr id="38" name="Textfeld 37"/>
          <p:cNvSpPr txBox="1"/>
          <p:nvPr/>
        </p:nvSpPr>
        <p:spPr>
          <a:xfrm>
            <a:off x="5220072" y="4603775"/>
            <a:ext cx="28803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 smtClean="0">
                <a:latin typeface="+mn-lt"/>
              </a:rPr>
              <a:t>no need for contractual licensing agreements</a:t>
            </a:r>
            <a:endParaRPr lang="en-US" sz="2200" dirty="0">
              <a:latin typeface="+mn-lt"/>
            </a:endParaRPr>
          </a:p>
        </p:txBody>
      </p:sp>
      <p:sp>
        <p:nvSpPr>
          <p:cNvPr id="20" name="Textfeld 19"/>
          <p:cNvSpPr txBox="1"/>
          <p:nvPr/>
        </p:nvSpPr>
        <p:spPr>
          <a:xfrm>
            <a:off x="3779912" y="5467871"/>
            <a:ext cx="51845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n-lt"/>
              </a:rPr>
              <a:t>But this is momentarily not a realistic perspective</a:t>
            </a:r>
            <a:endParaRPr lang="en-US" sz="2400" dirty="0">
              <a:latin typeface="+mn-lt"/>
            </a:endParaRPr>
          </a:p>
        </p:txBody>
      </p:sp>
      <p:sp>
        <p:nvSpPr>
          <p:cNvPr id="21" name="Textfeld 20"/>
          <p:cNvSpPr txBox="1"/>
          <p:nvPr/>
        </p:nvSpPr>
        <p:spPr>
          <a:xfrm>
            <a:off x="6263680" y="2165955"/>
            <a:ext cx="288032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 smtClean="0">
                <a:latin typeface="+mn-lt"/>
              </a:rPr>
              <a:t>With comprehensive community open access</a:t>
            </a:r>
            <a:endParaRPr lang="en-US" sz="2200" dirty="0">
              <a:latin typeface="+mn-lt"/>
            </a:endParaRPr>
          </a:p>
        </p:txBody>
      </p:sp>
      <p:sp>
        <p:nvSpPr>
          <p:cNvPr id="16" name="Textfeld 13"/>
          <p:cNvSpPr txBox="1">
            <a:spLocks noChangeArrowheads="1"/>
          </p:cNvSpPr>
          <p:nvPr/>
        </p:nvSpPr>
        <p:spPr bwMode="auto">
          <a:xfrm>
            <a:off x="323528" y="44624"/>
            <a:ext cx="8640960" cy="523220"/>
          </a:xfrm>
          <a:prstGeom prst="rect">
            <a:avLst/>
          </a:prstGeom>
          <a:solidFill>
            <a:srgbClr val="3E003E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GB" sz="2800" dirty="0" smtClean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+mn-lt"/>
              </a:rPr>
              <a:t>Is there still a need for copyright related to science and education?</a:t>
            </a:r>
          </a:p>
        </p:txBody>
      </p:sp>
    </p:spTree>
    <p:extLst>
      <p:ext uri="{BB962C8B-B14F-4D97-AF65-F5344CB8AC3E}">
        <p14:creationId xmlns:p14="http://schemas.microsoft.com/office/powerpoint/2010/main" val="114151335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8" grpId="0" animBg="1"/>
      <p:bldP spid="33" grpId="0" animBg="1"/>
      <p:bldP spid="34" grpId="0"/>
      <p:bldP spid="35" grpId="0"/>
      <p:bldP spid="36" grpId="0"/>
      <p:bldP spid="37" grpId="0"/>
      <p:bldP spid="38" grpId="0"/>
      <p:bldP spid="20" grpId="0"/>
      <p:bldP spid="21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Foliennummernplatzhalter 21"/>
          <p:cNvSpPr>
            <a:spLocks noGrp="1"/>
          </p:cNvSpPr>
          <p:nvPr>
            <p:ph type="sldNum" sz="quarter" idx="4294967295"/>
          </p:nvPr>
        </p:nvSpPr>
        <p:spPr>
          <a:xfrm>
            <a:off x="8388424" y="6093296"/>
            <a:ext cx="442392" cy="47307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43C4F691-8554-4161-90FF-FFBE54F062D2}" type="slidenum">
              <a:rPr lang="de-DE" smtClean="0"/>
              <a:pPr>
                <a:defRPr/>
              </a:pPr>
              <a:t>39</a:t>
            </a:fld>
            <a:endParaRPr lang="de-DE" dirty="0"/>
          </a:p>
        </p:txBody>
      </p:sp>
      <p:sp>
        <p:nvSpPr>
          <p:cNvPr id="16" name="Textfeld 15"/>
          <p:cNvSpPr txBox="1"/>
          <p:nvPr/>
        </p:nvSpPr>
        <p:spPr>
          <a:xfrm>
            <a:off x="323528" y="1988840"/>
            <a:ext cx="2376264" cy="212365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200" dirty="0" smtClean="0">
                <a:latin typeface="+mn-lt"/>
              </a:rPr>
              <a:t>protection and exceptions for published works from the pre-OA-era (still about 90%)</a:t>
            </a:r>
            <a:endParaRPr lang="en-US" sz="2200" dirty="0">
              <a:latin typeface="+mn-lt"/>
            </a:endParaRPr>
          </a:p>
        </p:txBody>
      </p:sp>
      <p:sp>
        <p:nvSpPr>
          <p:cNvPr id="18" name="Textfeld 17"/>
          <p:cNvSpPr txBox="1"/>
          <p:nvPr/>
        </p:nvSpPr>
        <p:spPr>
          <a:xfrm>
            <a:off x="6228184" y="1988840"/>
            <a:ext cx="2520280" cy="178510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200" dirty="0" smtClean="0">
                <a:latin typeface="+mn-lt"/>
              </a:rPr>
              <a:t>protection and exceptions for special products in the </a:t>
            </a:r>
            <a:r>
              <a:rPr lang="en-US" sz="2200" b="1" dirty="0" smtClean="0">
                <a:latin typeface="+mn-lt"/>
              </a:rPr>
              <a:t>close access paradigm</a:t>
            </a:r>
            <a:endParaRPr lang="en-US" sz="2200" b="1" dirty="0">
              <a:latin typeface="+mn-lt"/>
            </a:endParaRPr>
          </a:p>
        </p:txBody>
      </p:sp>
      <p:sp>
        <p:nvSpPr>
          <p:cNvPr id="19" name="Textfeld 18"/>
          <p:cNvSpPr txBox="1"/>
          <p:nvPr/>
        </p:nvSpPr>
        <p:spPr>
          <a:xfrm>
            <a:off x="3383868" y="1988840"/>
            <a:ext cx="2376264" cy="144655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200" dirty="0" smtClean="0">
                <a:latin typeface="+mn-lt"/>
              </a:rPr>
              <a:t>protection of new commercially produced value-added services</a:t>
            </a:r>
            <a:endParaRPr lang="en-US" sz="2200" dirty="0">
              <a:latin typeface="+mn-lt"/>
            </a:endParaRPr>
          </a:p>
        </p:txBody>
      </p:sp>
      <p:sp>
        <p:nvSpPr>
          <p:cNvPr id="23" name="Rectangle 1067"/>
          <p:cNvSpPr>
            <a:spLocks noChangeArrowheads="1"/>
          </p:cNvSpPr>
          <p:nvPr/>
        </p:nvSpPr>
        <p:spPr bwMode="auto">
          <a:xfrm>
            <a:off x="2843808" y="3497080"/>
            <a:ext cx="3312368" cy="317228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0000" tIns="46800" rIns="90000" bIns="46800" anchor="ctr">
            <a:spAutoFit/>
          </a:bodyPr>
          <a:lstStyle/>
          <a:p>
            <a:pPr marL="363538" indent="-363538">
              <a:buFont typeface="Wingdings" pitchFamily="2" charset="2"/>
              <a:buChar char="Ø"/>
            </a:pPr>
            <a:r>
              <a:rPr lang="de-DE" sz="2000" b="1" dirty="0" smtClean="0">
                <a:solidFill>
                  <a:srgbClr val="002060"/>
                </a:solidFill>
                <a:latin typeface="+mn-lt"/>
              </a:rPr>
              <a:t>multimedia presentation</a:t>
            </a:r>
          </a:p>
          <a:p>
            <a:pPr marL="363538" indent="-363538">
              <a:buFont typeface="Wingdings" pitchFamily="2" charset="2"/>
              <a:buChar char="Ø"/>
            </a:pPr>
            <a:r>
              <a:rPr lang="de-DE" sz="2000" b="1" dirty="0" smtClean="0">
                <a:solidFill>
                  <a:srgbClr val="002060"/>
                </a:solidFill>
                <a:latin typeface="+mn-lt"/>
              </a:rPr>
              <a:t>hypertextification, dossiers</a:t>
            </a:r>
          </a:p>
          <a:p>
            <a:pPr marL="363538" indent="-363538">
              <a:buFont typeface="Wingdings" pitchFamily="2" charset="2"/>
              <a:buChar char="Ø"/>
            </a:pPr>
            <a:r>
              <a:rPr lang="de-DE" sz="2000" b="1" dirty="0" smtClean="0">
                <a:solidFill>
                  <a:srgbClr val="002060"/>
                </a:solidFill>
                <a:latin typeface="+mn-lt"/>
              </a:rPr>
              <a:t>summaries, translations</a:t>
            </a:r>
          </a:p>
          <a:p>
            <a:pPr marL="363538" indent="-363538">
              <a:buFont typeface="Wingdings" pitchFamily="2" charset="2"/>
              <a:buChar char="Ø"/>
            </a:pPr>
            <a:r>
              <a:rPr lang="de-DE" sz="2000" b="1" dirty="0" smtClean="0">
                <a:solidFill>
                  <a:srgbClr val="002060"/>
                </a:solidFill>
                <a:latin typeface="+mn-lt"/>
              </a:rPr>
              <a:t>retrieval and </a:t>
            </a:r>
            <a:r>
              <a:rPr lang="de-DE" sz="2000" b="1" dirty="0" err="1" smtClean="0">
                <a:solidFill>
                  <a:srgbClr val="002060"/>
                </a:solidFill>
                <a:latin typeface="+mn-lt"/>
              </a:rPr>
              <a:t>data</a:t>
            </a:r>
            <a:r>
              <a:rPr lang="de-DE" sz="2000" b="1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de-DE" sz="2000" b="1" dirty="0" err="1" smtClean="0">
                <a:solidFill>
                  <a:srgbClr val="002060"/>
                </a:solidFill>
                <a:latin typeface="+mn-lt"/>
              </a:rPr>
              <a:t>mining</a:t>
            </a:r>
            <a:r>
              <a:rPr lang="de-DE" sz="2000" b="1" dirty="0" smtClean="0">
                <a:solidFill>
                  <a:srgbClr val="002060"/>
                </a:solidFill>
                <a:latin typeface="+mn-lt"/>
              </a:rPr>
              <a:t> </a:t>
            </a:r>
          </a:p>
          <a:p>
            <a:pPr marL="363538" indent="-363538">
              <a:buFont typeface="Wingdings" pitchFamily="2" charset="2"/>
              <a:buChar char="Ø"/>
            </a:pPr>
            <a:r>
              <a:rPr lang="de-DE" sz="2000" b="1" dirty="0" smtClean="0">
                <a:solidFill>
                  <a:srgbClr val="002060"/>
                </a:solidFill>
                <a:latin typeface="+mn-lt"/>
              </a:rPr>
              <a:t>innovative </a:t>
            </a:r>
            <a:r>
              <a:rPr lang="de-DE" sz="2000" b="1" dirty="0" err="1" smtClean="0">
                <a:solidFill>
                  <a:srgbClr val="002060"/>
                </a:solidFill>
                <a:latin typeface="+mn-lt"/>
              </a:rPr>
              <a:t>reviewing</a:t>
            </a:r>
            <a:r>
              <a:rPr lang="de-DE" sz="2000" b="1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de-DE" sz="2000" b="1" dirty="0" err="1" smtClean="0">
                <a:solidFill>
                  <a:srgbClr val="002060"/>
                </a:solidFill>
                <a:latin typeface="+mn-lt"/>
              </a:rPr>
              <a:t>models</a:t>
            </a:r>
            <a:endParaRPr lang="de-DE" sz="2000" b="1" dirty="0">
              <a:solidFill>
                <a:srgbClr val="002060"/>
              </a:solidFill>
              <a:latin typeface="+mn-lt"/>
            </a:endParaRPr>
          </a:p>
          <a:p>
            <a:pPr marL="363538" indent="-363538">
              <a:buFont typeface="Wingdings" pitchFamily="2" charset="2"/>
              <a:buChar char="Ø"/>
            </a:pPr>
            <a:r>
              <a:rPr lang="de-DE" sz="2000" b="1" dirty="0" smtClean="0">
                <a:solidFill>
                  <a:srgbClr val="002060"/>
                </a:solidFill>
                <a:latin typeface="+mn-lt"/>
              </a:rPr>
              <a:t>personal und </a:t>
            </a:r>
            <a:r>
              <a:rPr lang="de-DE" sz="2000" b="1" dirty="0" err="1" smtClean="0">
                <a:solidFill>
                  <a:srgbClr val="002060"/>
                </a:solidFill>
                <a:latin typeface="+mn-lt"/>
              </a:rPr>
              <a:t>institutional</a:t>
            </a:r>
            <a:r>
              <a:rPr lang="de-DE" sz="2000" b="1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de-DE" sz="2000" b="1" dirty="0" err="1" smtClean="0">
                <a:solidFill>
                  <a:srgbClr val="002060"/>
                </a:solidFill>
                <a:latin typeface="+mn-lt"/>
              </a:rPr>
              <a:t>background</a:t>
            </a:r>
            <a:r>
              <a:rPr lang="de-DE" sz="2000" b="1" dirty="0" smtClean="0">
                <a:solidFill>
                  <a:srgbClr val="002060"/>
                </a:solidFill>
                <a:latin typeface="+mn-lt"/>
              </a:rPr>
              <a:t> information</a:t>
            </a:r>
          </a:p>
          <a:p>
            <a:pPr marL="363538" indent="-363538">
              <a:buFont typeface="Wingdings" pitchFamily="2" charset="2"/>
              <a:buChar char="Ø"/>
            </a:pPr>
            <a:r>
              <a:rPr lang="de-DE" sz="2000" b="1" dirty="0" smtClean="0">
                <a:solidFill>
                  <a:srgbClr val="002060"/>
                </a:solidFill>
                <a:latin typeface="+mn-lt"/>
              </a:rPr>
              <a:t>etc. etc.</a:t>
            </a:r>
          </a:p>
        </p:txBody>
      </p:sp>
      <p:grpSp>
        <p:nvGrpSpPr>
          <p:cNvPr id="2" name="Gruppieren 28"/>
          <p:cNvGrpSpPr/>
          <p:nvPr/>
        </p:nvGrpSpPr>
        <p:grpSpPr>
          <a:xfrm>
            <a:off x="3635896" y="908720"/>
            <a:ext cx="5040560" cy="769441"/>
            <a:chOff x="3635896" y="2132856"/>
            <a:chExt cx="5040560" cy="769441"/>
          </a:xfrm>
        </p:grpSpPr>
        <p:sp>
          <p:nvSpPr>
            <p:cNvPr id="27" name="Textfeld 26"/>
            <p:cNvSpPr txBox="1"/>
            <p:nvPr/>
          </p:nvSpPr>
          <p:spPr>
            <a:xfrm>
              <a:off x="3635896" y="2276872"/>
              <a:ext cx="1512168" cy="430887"/>
            </a:xfrm>
            <a:prstGeom prst="rect">
              <a:avLst/>
            </a:prstGeom>
            <a:solidFill>
              <a:srgbClr val="00206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200" dirty="0" smtClean="0">
                  <a:solidFill>
                    <a:schemeClr val="bg1"/>
                  </a:solidFill>
                  <a:latin typeface="+mn-lt"/>
                </a:rPr>
                <a:t>yes</a:t>
              </a:r>
              <a:endParaRPr lang="en-US" sz="2200" dirty="0">
                <a:solidFill>
                  <a:schemeClr val="bg1"/>
                </a:solidFill>
                <a:latin typeface="+mn-lt"/>
              </a:endParaRPr>
            </a:p>
          </p:txBody>
        </p:sp>
        <p:sp>
          <p:nvSpPr>
            <p:cNvPr id="26" name="Textfeld 25"/>
            <p:cNvSpPr txBox="1"/>
            <p:nvPr/>
          </p:nvSpPr>
          <p:spPr>
            <a:xfrm>
              <a:off x="5436096" y="2132856"/>
              <a:ext cx="3240360" cy="76944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200" dirty="0" smtClean="0">
                  <a:latin typeface="+mn-lt"/>
                </a:rPr>
                <a:t>in addition to the protection of moral rights</a:t>
              </a:r>
              <a:endParaRPr lang="en-US" sz="2200" dirty="0">
                <a:latin typeface="+mn-lt"/>
              </a:endParaRPr>
            </a:p>
          </p:txBody>
        </p:sp>
      </p:grpSp>
      <p:sp>
        <p:nvSpPr>
          <p:cNvPr id="14" name="Pfeil nach links 13"/>
          <p:cNvSpPr/>
          <p:nvPr/>
        </p:nvSpPr>
        <p:spPr>
          <a:xfrm>
            <a:off x="5796136" y="2780928"/>
            <a:ext cx="360040" cy="360040"/>
          </a:xfrm>
          <a:prstGeom prst="leftArrow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feld 14"/>
          <p:cNvSpPr txBox="1"/>
          <p:nvPr/>
        </p:nvSpPr>
        <p:spPr>
          <a:xfrm>
            <a:off x="6300192" y="4246056"/>
            <a:ext cx="2520280" cy="212365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+mn-lt"/>
              </a:rPr>
              <a:t>A </a:t>
            </a:r>
            <a:r>
              <a:rPr lang="en-US" sz="2200" dirty="0" smtClean="0">
                <a:latin typeface="+mn-lt"/>
              </a:rPr>
              <a:t>future market-oriented model for commercial publishing independent from public subsidy?</a:t>
            </a:r>
            <a:endParaRPr lang="en-US" sz="2200" dirty="0">
              <a:latin typeface="+mn-lt"/>
            </a:endParaRPr>
          </a:p>
        </p:txBody>
      </p:sp>
      <p:sp>
        <p:nvSpPr>
          <p:cNvPr id="13" name="Textfeld 13"/>
          <p:cNvSpPr txBox="1">
            <a:spLocks noChangeArrowheads="1"/>
          </p:cNvSpPr>
          <p:nvPr/>
        </p:nvSpPr>
        <p:spPr bwMode="auto">
          <a:xfrm>
            <a:off x="323528" y="44624"/>
            <a:ext cx="8640960" cy="523220"/>
          </a:xfrm>
          <a:prstGeom prst="rect">
            <a:avLst/>
          </a:prstGeom>
          <a:solidFill>
            <a:srgbClr val="3E003E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GB" sz="2800" dirty="0" smtClean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+mn-lt"/>
              </a:rPr>
              <a:t>Is there still a need for copyright related to science and education?</a:t>
            </a:r>
          </a:p>
        </p:txBody>
      </p:sp>
    </p:spTree>
    <p:extLst>
      <p:ext uri="{BB962C8B-B14F-4D97-AF65-F5344CB8AC3E}">
        <p14:creationId xmlns:p14="http://schemas.microsoft.com/office/powerpoint/2010/main" val="250054769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8" grpId="0" animBg="1"/>
      <p:bldP spid="19" grpId="0" animBg="1"/>
      <p:bldP spid="23" grpId="0" build="p"/>
      <p:bldP spid="14" grpId="0" animBg="1"/>
      <p:bldP spid="1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feld 6"/>
          <p:cNvSpPr txBox="1"/>
          <p:nvPr/>
        </p:nvSpPr>
        <p:spPr>
          <a:xfrm>
            <a:off x="0" y="0"/>
            <a:ext cx="9144000" cy="523220"/>
          </a:xfrm>
          <a:prstGeom prst="rect">
            <a:avLst/>
          </a:prstGeom>
          <a:solidFill>
            <a:srgbClr val="3E003E"/>
          </a:solidFill>
        </p:spPr>
        <p:txBody>
          <a:bodyPr wrap="square">
            <a:spAutoFit/>
          </a:bodyPr>
          <a:lstStyle/>
          <a:p>
            <a:pPr algn="ctr"/>
            <a:r>
              <a:rPr lang="de-DE" sz="2800" dirty="0" err="1" smtClean="0">
                <a:solidFill>
                  <a:schemeClr val="bg1"/>
                </a:solidFill>
                <a:latin typeface="+mn-lt"/>
              </a:rPr>
              <a:t>Proprietary</a:t>
            </a:r>
            <a:r>
              <a:rPr lang="de-DE" sz="2800" dirty="0" smtClean="0">
                <a:solidFill>
                  <a:schemeClr val="bg1"/>
                </a:solidFill>
                <a:latin typeface="+mn-lt"/>
              </a:rPr>
              <a:t> </a:t>
            </a:r>
            <a:r>
              <a:rPr lang="de-DE" sz="2800" dirty="0" err="1" smtClean="0">
                <a:solidFill>
                  <a:schemeClr val="bg1"/>
                </a:solidFill>
                <a:latin typeface="+mn-lt"/>
              </a:rPr>
              <a:t>and</a:t>
            </a:r>
            <a:r>
              <a:rPr lang="de-DE" sz="2800" dirty="0" smtClean="0">
                <a:solidFill>
                  <a:schemeClr val="bg1"/>
                </a:solidFill>
                <a:latin typeface="+mn-lt"/>
              </a:rPr>
              <a:t> open </a:t>
            </a:r>
            <a:r>
              <a:rPr lang="de-DE" sz="2800" dirty="0" err="1" smtClean="0">
                <a:solidFill>
                  <a:schemeClr val="bg1"/>
                </a:solidFill>
                <a:latin typeface="+mn-lt"/>
              </a:rPr>
              <a:t>Informations</a:t>
            </a:r>
            <a:r>
              <a:rPr lang="de-DE" sz="2800" dirty="0" smtClean="0">
                <a:solidFill>
                  <a:schemeClr val="bg1"/>
                </a:solidFill>
                <a:latin typeface="+mn-lt"/>
              </a:rPr>
              <a:t> </a:t>
            </a:r>
            <a:r>
              <a:rPr lang="de-DE" sz="2800" dirty="0" err="1" smtClean="0">
                <a:solidFill>
                  <a:schemeClr val="bg1"/>
                </a:solidFill>
                <a:latin typeface="+mn-lt"/>
              </a:rPr>
              <a:t>markets</a:t>
            </a:r>
            <a:endParaRPr lang="de-DE" sz="28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8" name="Textfeld 7"/>
          <p:cNvSpPr txBox="1">
            <a:spLocks noChangeArrowheads="1"/>
          </p:cNvSpPr>
          <p:nvPr/>
        </p:nvSpPr>
        <p:spPr bwMode="auto">
          <a:xfrm>
            <a:off x="611560" y="764704"/>
            <a:ext cx="7776864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de-DE" sz="2800" b="1" dirty="0" err="1" smtClean="0">
                <a:solidFill>
                  <a:srgbClr val="002060"/>
                </a:solidFill>
                <a:latin typeface="+mn-lt"/>
              </a:rPr>
              <a:t>access</a:t>
            </a:r>
            <a:r>
              <a:rPr lang="de-DE" sz="2800" b="1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de-DE" sz="2800" b="1" dirty="0" err="1" smtClean="0">
                <a:solidFill>
                  <a:srgbClr val="002060"/>
                </a:solidFill>
                <a:latin typeface="+mn-lt"/>
              </a:rPr>
              <a:t>to</a:t>
            </a:r>
            <a:r>
              <a:rPr lang="de-DE" sz="2800" b="1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de-DE" sz="2800" b="1" dirty="0" err="1" smtClean="0">
                <a:solidFill>
                  <a:srgbClr val="002060"/>
                </a:solidFill>
                <a:latin typeface="+mn-lt"/>
              </a:rPr>
              <a:t>and</a:t>
            </a:r>
            <a:r>
              <a:rPr lang="de-DE" sz="2800" b="1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de-DE" sz="2800" b="1" dirty="0" err="1" smtClean="0">
                <a:solidFill>
                  <a:srgbClr val="002060"/>
                </a:solidFill>
                <a:latin typeface="+mn-lt"/>
              </a:rPr>
              <a:t>use</a:t>
            </a:r>
            <a:r>
              <a:rPr lang="de-DE" sz="2800" b="1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de-DE" sz="2800" b="1" dirty="0" err="1" smtClean="0">
                <a:solidFill>
                  <a:srgbClr val="002060"/>
                </a:solidFill>
                <a:latin typeface="+mn-lt"/>
              </a:rPr>
              <a:t>of</a:t>
            </a:r>
            <a:r>
              <a:rPr lang="de-DE" sz="2800" b="1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de-DE" sz="2800" b="1" dirty="0" err="1" smtClean="0">
                <a:solidFill>
                  <a:srgbClr val="002060"/>
                </a:solidFill>
                <a:latin typeface="+mn-lt"/>
              </a:rPr>
              <a:t>knowledge</a:t>
            </a:r>
            <a:r>
              <a:rPr lang="de-DE" sz="2800" b="1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de-DE" sz="2800" b="1" dirty="0" err="1" smtClean="0">
                <a:solidFill>
                  <a:srgbClr val="002060"/>
                </a:solidFill>
                <a:latin typeface="+mn-lt"/>
              </a:rPr>
              <a:t>and</a:t>
            </a:r>
            <a:r>
              <a:rPr lang="de-DE" sz="2800" b="1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de-DE" sz="2800" b="1" dirty="0" err="1" smtClean="0">
                <a:solidFill>
                  <a:srgbClr val="002060"/>
                </a:solidFill>
                <a:latin typeface="+mn-lt"/>
              </a:rPr>
              <a:t>information</a:t>
            </a:r>
            <a:endParaRPr lang="de-DE" sz="2800" b="1" dirty="0">
              <a:solidFill>
                <a:srgbClr val="002060"/>
              </a:solidFill>
              <a:latin typeface="+mn-lt"/>
            </a:endParaRPr>
          </a:p>
        </p:txBody>
      </p:sp>
      <p:grpSp>
        <p:nvGrpSpPr>
          <p:cNvPr id="9" name="Gruppieren 6"/>
          <p:cNvGrpSpPr/>
          <p:nvPr/>
        </p:nvGrpSpPr>
        <p:grpSpPr>
          <a:xfrm>
            <a:off x="671736" y="1628800"/>
            <a:ext cx="3048000" cy="2354197"/>
            <a:chOff x="467544" y="4437112"/>
            <a:chExt cx="3048000" cy="2354197"/>
          </a:xfrm>
        </p:grpSpPr>
        <p:sp>
          <p:nvSpPr>
            <p:cNvPr id="10" name="Rectangle 3"/>
            <p:cNvSpPr>
              <a:spLocks noChangeArrowheads="1"/>
            </p:cNvSpPr>
            <p:nvPr/>
          </p:nvSpPr>
          <p:spPr bwMode="auto">
            <a:xfrm>
              <a:off x="467544" y="5221649"/>
              <a:ext cx="3048000" cy="1569660"/>
            </a:xfrm>
            <a:prstGeom prst="rect">
              <a:avLst/>
            </a:prstGeom>
            <a:solidFill>
              <a:srgbClr val="E9E9E9"/>
            </a:solidFill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 eaLnBrk="0" hangingPunct="0"/>
              <a:r>
                <a:rPr lang="de-DE" sz="2400" b="1" smtClean="0">
                  <a:solidFill>
                    <a:srgbClr val="002060"/>
                  </a:solidFill>
                  <a:latin typeface="+mn-lt"/>
                  <a:cs typeface="Arial" pitchFamily="34" charset="0"/>
                </a:rPr>
                <a:t>proprietary</a:t>
              </a:r>
            </a:p>
            <a:p>
              <a:pPr algn="ctr" eaLnBrk="0" hangingPunct="0"/>
              <a:r>
                <a:rPr lang="de-DE" sz="2400" b="1" smtClean="0">
                  <a:solidFill>
                    <a:srgbClr val="002060"/>
                  </a:solidFill>
                  <a:latin typeface="+mn-lt"/>
                  <a:cs typeface="Arial" pitchFamily="34" charset="0"/>
                </a:rPr>
                <a:t>private</a:t>
              </a:r>
            </a:p>
            <a:p>
              <a:pPr algn="ctr" eaLnBrk="0" hangingPunct="0"/>
              <a:r>
                <a:rPr lang="de-DE" sz="2400" b="1" smtClean="0">
                  <a:solidFill>
                    <a:srgbClr val="002060"/>
                  </a:solidFill>
                  <a:latin typeface="+mn-lt"/>
                  <a:cs typeface="Arial" pitchFamily="34" charset="0"/>
                </a:rPr>
                <a:t>commercial</a:t>
              </a:r>
            </a:p>
            <a:p>
              <a:pPr algn="ctr" eaLnBrk="0" hangingPunct="0"/>
              <a:r>
                <a:rPr lang="de-DE" sz="2400" b="1" smtClean="0">
                  <a:solidFill>
                    <a:srgbClr val="002060"/>
                  </a:solidFill>
                  <a:latin typeface="+mn-lt"/>
                  <a:cs typeface="Arial" pitchFamily="34" charset="0"/>
                </a:rPr>
                <a:t>Information markets</a:t>
              </a:r>
              <a:endParaRPr lang="de-DE" sz="2400" b="1">
                <a:solidFill>
                  <a:srgbClr val="002060"/>
                </a:solidFill>
                <a:latin typeface="+mn-lt"/>
                <a:cs typeface="Arial" pitchFamily="34" charset="0"/>
              </a:endParaRPr>
            </a:p>
          </p:txBody>
        </p:sp>
        <p:sp>
          <p:nvSpPr>
            <p:cNvPr id="11" name="Pfeil nach unten 10"/>
            <p:cNvSpPr/>
            <p:nvPr/>
          </p:nvSpPr>
          <p:spPr>
            <a:xfrm>
              <a:off x="2051720" y="4437112"/>
              <a:ext cx="360040" cy="648072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2400"/>
            </a:p>
          </p:txBody>
        </p:sp>
      </p:grpSp>
      <p:grpSp>
        <p:nvGrpSpPr>
          <p:cNvPr id="12" name="Gruppieren 9"/>
          <p:cNvGrpSpPr/>
          <p:nvPr/>
        </p:nvGrpSpPr>
        <p:grpSpPr>
          <a:xfrm>
            <a:off x="5310336" y="1628800"/>
            <a:ext cx="3048000" cy="2425635"/>
            <a:chOff x="5044306" y="4437112"/>
            <a:chExt cx="3048000" cy="2425635"/>
          </a:xfrm>
        </p:grpSpPr>
        <p:sp>
          <p:nvSpPr>
            <p:cNvPr id="13" name="Rectangle 3"/>
            <p:cNvSpPr>
              <a:spLocks noChangeArrowheads="1"/>
            </p:cNvSpPr>
            <p:nvPr/>
          </p:nvSpPr>
          <p:spPr bwMode="auto">
            <a:xfrm>
              <a:off x="5044306" y="5293087"/>
              <a:ext cx="3048000" cy="1569660"/>
            </a:xfrm>
            <a:prstGeom prst="rect">
              <a:avLst/>
            </a:prstGeom>
            <a:solidFill>
              <a:srgbClr val="E9E9E9"/>
            </a:solidFill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 eaLnBrk="0" hangingPunct="0"/>
              <a:r>
                <a:rPr lang="de-DE" sz="2400" b="1" smtClean="0">
                  <a:solidFill>
                    <a:srgbClr val="002060"/>
                  </a:solidFill>
                  <a:latin typeface="+mn-lt"/>
                  <a:cs typeface="Arial" pitchFamily="34" charset="0"/>
                </a:rPr>
                <a:t>open</a:t>
              </a:r>
            </a:p>
            <a:p>
              <a:pPr algn="ctr" eaLnBrk="0" hangingPunct="0"/>
              <a:r>
                <a:rPr lang="de-DE" sz="2400" b="1" smtClean="0">
                  <a:solidFill>
                    <a:srgbClr val="002060"/>
                  </a:solidFill>
                  <a:latin typeface="+mn-lt"/>
                  <a:cs typeface="Arial" pitchFamily="34" charset="0"/>
                </a:rPr>
                <a:t>public</a:t>
              </a:r>
            </a:p>
            <a:p>
              <a:pPr algn="ctr" eaLnBrk="0" hangingPunct="0"/>
              <a:r>
                <a:rPr lang="de-DE" sz="2400" b="1" smtClean="0">
                  <a:solidFill>
                    <a:srgbClr val="002060"/>
                  </a:solidFill>
                  <a:latin typeface="+mn-lt"/>
                  <a:cs typeface="Arial" pitchFamily="34" charset="0"/>
                </a:rPr>
                <a:t>commons-based</a:t>
              </a:r>
            </a:p>
            <a:p>
              <a:pPr algn="ctr" eaLnBrk="0" hangingPunct="0"/>
              <a:r>
                <a:rPr lang="de-DE" sz="2400" b="1" smtClean="0">
                  <a:solidFill>
                    <a:srgbClr val="002060"/>
                  </a:solidFill>
                  <a:latin typeface="+mn-lt"/>
                  <a:cs typeface="Arial" pitchFamily="34" charset="0"/>
                </a:rPr>
                <a:t>Information markets</a:t>
              </a:r>
              <a:endParaRPr lang="de-DE" sz="2400" b="1">
                <a:solidFill>
                  <a:srgbClr val="002060"/>
                </a:solidFill>
                <a:latin typeface="+mn-lt"/>
                <a:cs typeface="Arial" pitchFamily="34" charset="0"/>
              </a:endParaRPr>
            </a:p>
          </p:txBody>
        </p:sp>
        <p:sp>
          <p:nvSpPr>
            <p:cNvPr id="14" name="Pfeil nach unten 13"/>
            <p:cNvSpPr/>
            <p:nvPr/>
          </p:nvSpPr>
          <p:spPr>
            <a:xfrm>
              <a:off x="6372200" y="4437112"/>
              <a:ext cx="360040" cy="648072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2400"/>
            </a:p>
          </p:txBody>
        </p:sp>
      </p:grpSp>
      <p:sp>
        <p:nvSpPr>
          <p:cNvPr id="16" name="Rectangle 3"/>
          <p:cNvSpPr>
            <a:spLocks noChangeArrowheads="1"/>
          </p:cNvSpPr>
          <p:nvPr/>
        </p:nvSpPr>
        <p:spPr bwMode="auto">
          <a:xfrm>
            <a:off x="641648" y="4479503"/>
            <a:ext cx="3048000" cy="461665"/>
          </a:xfrm>
          <a:prstGeom prst="rect">
            <a:avLst/>
          </a:prstGeom>
          <a:solidFill>
            <a:srgbClr val="002060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eaLnBrk="0" hangingPunct="0"/>
            <a:r>
              <a:rPr lang="de-DE" sz="2400" b="1" dirty="0" err="1" smtClean="0">
                <a:solidFill>
                  <a:schemeClr val="bg1"/>
                </a:solidFill>
                <a:latin typeface="+mn-lt"/>
                <a:cs typeface="Arial" pitchFamily="34" charset="0"/>
              </a:rPr>
              <a:t>Knowledge</a:t>
            </a:r>
            <a:r>
              <a:rPr lang="de-DE" sz="2400" b="1" dirty="0" smtClean="0">
                <a:solidFill>
                  <a:schemeClr val="bg1"/>
                </a:solidFill>
                <a:latin typeface="+mn-lt"/>
                <a:cs typeface="Arial" pitchFamily="34" charset="0"/>
              </a:rPr>
              <a:t> </a:t>
            </a:r>
            <a:r>
              <a:rPr lang="de-DE" sz="2400" b="1" dirty="0" err="1" smtClean="0">
                <a:solidFill>
                  <a:schemeClr val="bg1"/>
                </a:solidFill>
                <a:latin typeface="+mn-lt"/>
                <a:cs typeface="Arial" pitchFamily="34" charset="0"/>
              </a:rPr>
              <a:t>economy</a:t>
            </a:r>
            <a:endParaRPr lang="de-DE" sz="2400" b="1" dirty="0">
              <a:solidFill>
                <a:schemeClr val="bg1"/>
              </a:solidFill>
              <a:latin typeface="+mn-lt"/>
              <a:cs typeface="Arial" pitchFamily="34" charset="0"/>
            </a:endParaRPr>
          </a:p>
        </p:txBody>
      </p:sp>
      <p:sp>
        <p:nvSpPr>
          <p:cNvPr id="17" name="Rectangle 3"/>
          <p:cNvSpPr>
            <a:spLocks noChangeArrowheads="1"/>
          </p:cNvSpPr>
          <p:nvPr/>
        </p:nvSpPr>
        <p:spPr bwMode="auto">
          <a:xfrm>
            <a:off x="5280248" y="4479503"/>
            <a:ext cx="3048000" cy="461665"/>
          </a:xfrm>
          <a:prstGeom prst="rect">
            <a:avLst/>
          </a:prstGeom>
          <a:solidFill>
            <a:srgbClr val="002060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eaLnBrk="0" hangingPunct="0"/>
            <a:r>
              <a:rPr lang="de-DE" sz="2400" b="1" dirty="0" err="1" smtClean="0">
                <a:solidFill>
                  <a:schemeClr val="bg1"/>
                </a:solidFill>
                <a:latin typeface="+mn-lt"/>
                <a:cs typeface="Arial" pitchFamily="34" charset="0"/>
              </a:rPr>
              <a:t>Knowledge</a:t>
            </a:r>
            <a:r>
              <a:rPr lang="de-DE" sz="2400" b="1" dirty="0" smtClean="0">
                <a:solidFill>
                  <a:schemeClr val="bg1"/>
                </a:solidFill>
                <a:latin typeface="+mn-lt"/>
                <a:cs typeface="Arial" pitchFamily="34" charset="0"/>
              </a:rPr>
              <a:t> </a:t>
            </a:r>
            <a:r>
              <a:rPr lang="de-DE" sz="2400" b="1" dirty="0" err="1" smtClean="0">
                <a:solidFill>
                  <a:schemeClr val="bg1"/>
                </a:solidFill>
                <a:latin typeface="+mn-lt"/>
                <a:cs typeface="Arial" pitchFamily="34" charset="0"/>
              </a:rPr>
              <a:t>ecology</a:t>
            </a:r>
            <a:endParaRPr lang="de-DE" sz="2400" b="1" dirty="0">
              <a:solidFill>
                <a:schemeClr val="bg1"/>
              </a:solidFill>
              <a:latin typeface="+mn-lt"/>
              <a:cs typeface="Arial" pitchFamily="34" charset="0"/>
            </a:endParaRPr>
          </a:p>
        </p:txBody>
      </p:sp>
      <p:sp>
        <p:nvSpPr>
          <p:cNvPr id="18" name="Foliennummernplatzhalter 5"/>
          <p:cNvSpPr txBox="1">
            <a:spLocks/>
          </p:cNvSpPr>
          <p:nvPr/>
        </p:nvSpPr>
        <p:spPr>
          <a:xfrm>
            <a:off x="8388424" y="6309320"/>
            <a:ext cx="442392" cy="473075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ctr" anchorCtr="0" compatLnSpc="1"/>
          <a:lstStyle>
            <a:lvl1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400" b="1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marL="0" marR="0" lvl="0" indent="0" algn="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3E4C168-7654-4AAF-8DE9-1D57212A5421}" type="slidenum">
              <a:rPr kumimoji="0" lang="de-DE" sz="14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Arial Unicode MS" pitchFamily="2"/>
                <a:cs typeface="Tahoma" pitchFamily="2"/>
              </a:rPr>
              <a:pPr marL="0" marR="0" lvl="0" indent="0" algn="r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de-DE" sz="1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Arial Unicode MS" pitchFamily="2"/>
              <a:cs typeface="Tahoma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34530490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16" grpId="0" animBg="1"/>
      <p:bldP spid="17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ieren 28"/>
          <p:cNvGrpSpPr/>
          <p:nvPr/>
        </p:nvGrpSpPr>
        <p:grpSpPr>
          <a:xfrm>
            <a:off x="3635896" y="908720"/>
            <a:ext cx="5040560" cy="769441"/>
            <a:chOff x="3635896" y="2132856"/>
            <a:chExt cx="5040560" cy="769441"/>
          </a:xfrm>
        </p:grpSpPr>
        <p:sp>
          <p:nvSpPr>
            <p:cNvPr id="27" name="Textfeld 26"/>
            <p:cNvSpPr txBox="1"/>
            <p:nvPr/>
          </p:nvSpPr>
          <p:spPr>
            <a:xfrm>
              <a:off x="3635896" y="2276872"/>
              <a:ext cx="1512168" cy="430887"/>
            </a:xfrm>
            <a:prstGeom prst="rect">
              <a:avLst/>
            </a:prstGeom>
            <a:solidFill>
              <a:srgbClr val="00206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200" dirty="0" smtClean="0">
                  <a:solidFill>
                    <a:schemeClr val="bg1"/>
                  </a:solidFill>
                  <a:latin typeface="+mn-lt"/>
                </a:rPr>
                <a:t>???</a:t>
              </a:r>
              <a:endParaRPr lang="en-US" sz="2200" dirty="0">
                <a:solidFill>
                  <a:schemeClr val="bg1"/>
                </a:solidFill>
                <a:latin typeface="+mn-lt"/>
              </a:endParaRPr>
            </a:p>
          </p:txBody>
        </p:sp>
        <p:sp>
          <p:nvSpPr>
            <p:cNvPr id="26" name="Textfeld 25"/>
            <p:cNvSpPr txBox="1"/>
            <p:nvPr/>
          </p:nvSpPr>
          <p:spPr>
            <a:xfrm>
              <a:off x="5436096" y="2132856"/>
              <a:ext cx="3240360" cy="76944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200" dirty="0" smtClean="0">
                  <a:latin typeface="+mn-lt"/>
                </a:rPr>
                <a:t>in addition to the protection of moral rights</a:t>
              </a:r>
              <a:endParaRPr lang="en-US" sz="2200" dirty="0">
                <a:latin typeface="+mn-lt"/>
              </a:endParaRPr>
            </a:p>
          </p:txBody>
        </p:sp>
      </p:grpSp>
      <p:sp>
        <p:nvSpPr>
          <p:cNvPr id="13" name="Textfeld 13"/>
          <p:cNvSpPr txBox="1">
            <a:spLocks noChangeArrowheads="1"/>
          </p:cNvSpPr>
          <p:nvPr/>
        </p:nvSpPr>
        <p:spPr bwMode="auto">
          <a:xfrm>
            <a:off x="323528" y="44624"/>
            <a:ext cx="8640960" cy="523220"/>
          </a:xfrm>
          <a:prstGeom prst="rect">
            <a:avLst/>
          </a:prstGeom>
          <a:solidFill>
            <a:srgbClr val="3E003E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GB" sz="2800" dirty="0" smtClean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+mn-lt"/>
              </a:rPr>
              <a:t>Is there still a need for copyright related to science and education?</a:t>
            </a:r>
          </a:p>
        </p:txBody>
      </p:sp>
      <p:sp>
        <p:nvSpPr>
          <p:cNvPr id="17" name="Textfeld 16"/>
          <p:cNvSpPr txBox="1"/>
          <p:nvPr/>
        </p:nvSpPr>
        <p:spPr>
          <a:xfrm>
            <a:off x="1259632" y="2636912"/>
            <a:ext cx="5904656" cy="95410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+mn-lt"/>
              </a:rPr>
              <a:t>Everything may change in zero marginal cost publishing markets</a:t>
            </a:r>
            <a:endParaRPr lang="en-US" sz="2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216417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feld 13"/>
          <p:cNvSpPr txBox="1">
            <a:spLocks noChangeArrowheads="1"/>
          </p:cNvSpPr>
          <p:nvPr/>
        </p:nvSpPr>
        <p:spPr bwMode="auto">
          <a:xfrm>
            <a:off x="648072" y="44624"/>
            <a:ext cx="7668344" cy="523220"/>
          </a:xfrm>
          <a:prstGeom prst="rect">
            <a:avLst/>
          </a:prstGeom>
          <a:solidFill>
            <a:srgbClr val="3E003E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de-DE" sz="2800" b="1" dirty="0" smtClean="0">
                <a:solidFill>
                  <a:schemeClr val="bg1"/>
                </a:solidFill>
                <a:latin typeface="+mn-lt"/>
                <a:cs typeface="Calibri" pitchFamily="34" charset="0"/>
              </a:rPr>
              <a:t>Fragen – „Antworten“</a:t>
            </a:r>
            <a:endParaRPr lang="de-DE" sz="2800" b="1" dirty="0">
              <a:solidFill>
                <a:schemeClr val="bg1"/>
              </a:solidFill>
              <a:latin typeface="+mn-lt"/>
              <a:cs typeface="Calibri" pitchFamily="34" charset="0"/>
            </a:endParaRPr>
          </a:p>
        </p:txBody>
      </p:sp>
      <p:sp>
        <p:nvSpPr>
          <p:cNvPr id="19" name="Textfeld 18"/>
          <p:cNvSpPr txBox="1"/>
          <p:nvPr/>
        </p:nvSpPr>
        <p:spPr>
          <a:xfrm>
            <a:off x="395536" y="764704"/>
            <a:ext cx="69847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2060"/>
                </a:solidFill>
                <a:latin typeface="+mn-lt"/>
              </a:rPr>
              <a:t>1.Gibt </a:t>
            </a:r>
            <a:r>
              <a:rPr lang="en-US" b="1" dirty="0" err="1" smtClean="0">
                <a:solidFill>
                  <a:srgbClr val="002060"/>
                </a:solidFill>
                <a:latin typeface="+mn-lt"/>
              </a:rPr>
              <a:t>es</a:t>
            </a:r>
            <a:r>
              <a:rPr lang="en-US" b="1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latin typeface="+mn-lt"/>
              </a:rPr>
              <a:t>eine</a:t>
            </a:r>
            <a:r>
              <a:rPr lang="en-US" b="1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latin typeface="+mn-lt"/>
              </a:rPr>
              <a:t>Krise</a:t>
            </a:r>
            <a:r>
              <a:rPr lang="en-US" b="1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latin typeface="+mn-lt"/>
              </a:rPr>
              <a:t>im</a:t>
            </a:r>
            <a:r>
              <a:rPr lang="en-US" b="1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latin typeface="+mn-lt"/>
              </a:rPr>
              <a:t>kommerziellen</a:t>
            </a:r>
            <a:r>
              <a:rPr lang="en-US" b="1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latin typeface="+mn-lt"/>
              </a:rPr>
              <a:t>Informationsmarkt</a:t>
            </a:r>
            <a:r>
              <a:rPr lang="en-US" b="1" dirty="0" smtClean="0">
                <a:solidFill>
                  <a:srgbClr val="002060"/>
                </a:solidFill>
                <a:latin typeface="+mn-lt"/>
              </a:rPr>
              <a:t>?</a:t>
            </a:r>
            <a:endParaRPr lang="en-US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25" name="Textfeld 24"/>
          <p:cNvSpPr txBox="1"/>
          <p:nvPr/>
        </p:nvSpPr>
        <p:spPr>
          <a:xfrm>
            <a:off x="7452320" y="764704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rgbClr val="002060"/>
                </a:solidFill>
                <a:latin typeface="+mn-lt"/>
              </a:rPr>
              <a:t>ja</a:t>
            </a:r>
            <a:endParaRPr lang="en-US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21" name="Textfeld 20"/>
          <p:cNvSpPr txBox="1"/>
          <p:nvPr/>
        </p:nvSpPr>
        <p:spPr>
          <a:xfrm>
            <a:off x="395536" y="2078850"/>
            <a:ext cx="720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2060"/>
                </a:solidFill>
                <a:latin typeface="+mn-lt"/>
              </a:rPr>
              <a:t>3</a:t>
            </a:r>
            <a:r>
              <a:rPr lang="en-US" b="1" dirty="0" smtClean="0">
                <a:solidFill>
                  <a:srgbClr val="002060"/>
                </a:solidFill>
                <a:latin typeface="+mn-lt"/>
              </a:rPr>
              <a:t>. </a:t>
            </a:r>
            <a:r>
              <a:rPr lang="en-US" b="1" dirty="0" err="1" smtClean="0">
                <a:solidFill>
                  <a:srgbClr val="002060"/>
                </a:solidFill>
                <a:latin typeface="+mn-lt"/>
              </a:rPr>
              <a:t>Werden</a:t>
            </a:r>
            <a:r>
              <a:rPr lang="en-US" b="1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latin typeface="+mn-lt"/>
              </a:rPr>
              <a:t>kommerzielle</a:t>
            </a:r>
            <a:r>
              <a:rPr lang="en-US" b="1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latin typeface="+mn-lt"/>
              </a:rPr>
              <a:t>Verleger</a:t>
            </a:r>
            <a:r>
              <a:rPr lang="en-US" b="1" dirty="0" smtClean="0">
                <a:solidFill>
                  <a:srgbClr val="002060"/>
                </a:solidFill>
                <a:latin typeface="+mn-lt"/>
              </a:rPr>
              <a:t> Open Access </a:t>
            </a:r>
            <a:r>
              <a:rPr lang="en-US" b="1" dirty="0" err="1" smtClean="0">
                <a:solidFill>
                  <a:srgbClr val="002060"/>
                </a:solidFill>
                <a:latin typeface="+mn-lt"/>
              </a:rPr>
              <a:t>akzeptieren</a:t>
            </a:r>
            <a:r>
              <a:rPr lang="en-US" b="1" dirty="0" smtClean="0">
                <a:solidFill>
                  <a:srgbClr val="002060"/>
                </a:solidFill>
                <a:latin typeface="+mn-lt"/>
              </a:rPr>
              <a:t>?</a:t>
            </a:r>
            <a:endParaRPr lang="en-US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27" name="Textfeld 26"/>
          <p:cNvSpPr txBox="1"/>
          <p:nvPr/>
        </p:nvSpPr>
        <p:spPr>
          <a:xfrm>
            <a:off x="7452320" y="2078850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rgbClr val="002060"/>
                </a:solidFill>
                <a:latin typeface="+mn-lt"/>
              </a:rPr>
              <a:t>ja</a:t>
            </a:r>
            <a:endParaRPr lang="en-US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22" name="Textfeld 21"/>
          <p:cNvSpPr txBox="1"/>
          <p:nvPr/>
        </p:nvSpPr>
        <p:spPr>
          <a:xfrm>
            <a:off x="395536" y="2582035"/>
            <a:ext cx="698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1463" indent="-271463"/>
            <a:r>
              <a:rPr lang="en-US" b="1" dirty="0">
                <a:solidFill>
                  <a:srgbClr val="002060"/>
                </a:solidFill>
                <a:latin typeface="+mn-lt"/>
              </a:rPr>
              <a:t>4</a:t>
            </a:r>
            <a:r>
              <a:rPr lang="en-US" b="1" dirty="0" smtClean="0">
                <a:solidFill>
                  <a:srgbClr val="002060"/>
                </a:solidFill>
                <a:latin typeface="+mn-lt"/>
              </a:rPr>
              <a:t>. Sind </a:t>
            </a:r>
            <a:r>
              <a:rPr lang="en-US" b="1" dirty="0" err="1" smtClean="0">
                <a:solidFill>
                  <a:srgbClr val="002060"/>
                </a:solidFill>
                <a:latin typeface="+mn-lt"/>
              </a:rPr>
              <a:t>öffentliche</a:t>
            </a:r>
            <a:r>
              <a:rPr lang="en-US" b="1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latin typeface="+mn-lt"/>
              </a:rPr>
              <a:t>Institutionen</a:t>
            </a:r>
            <a:r>
              <a:rPr lang="en-US" b="1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latin typeface="+mn-lt"/>
              </a:rPr>
              <a:t>bereit</a:t>
            </a:r>
            <a:r>
              <a:rPr lang="en-US" b="1" dirty="0" smtClean="0">
                <a:solidFill>
                  <a:srgbClr val="002060"/>
                </a:solidFill>
                <a:latin typeface="+mn-lt"/>
              </a:rPr>
              <a:t>, </a:t>
            </a:r>
            <a:r>
              <a:rPr lang="en-US" b="1" dirty="0" err="1" smtClean="0">
                <a:solidFill>
                  <a:srgbClr val="002060"/>
                </a:solidFill>
                <a:latin typeface="+mn-lt"/>
              </a:rPr>
              <a:t>kommerzielles</a:t>
            </a:r>
            <a:r>
              <a:rPr lang="en-US" b="1" dirty="0" smtClean="0">
                <a:solidFill>
                  <a:srgbClr val="002060"/>
                </a:solidFill>
                <a:latin typeface="+mn-lt"/>
              </a:rPr>
              <a:t> Open Access </a:t>
            </a:r>
            <a:r>
              <a:rPr lang="en-US" b="1" dirty="0" err="1" smtClean="0">
                <a:solidFill>
                  <a:srgbClr val="002060"/>
                </a:solidFill>
                <a:latin typeface="+mn-lt"/>
              </a:rPr>
              <a:t>zu</a:t>
            </a:r>
            <a:r>
              <a:rPr lang="en-US" b="1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latin typeface="+mn-lt"/>
              </a:rPr>
              <a:t>finanzieren</a:t>
            </a:r>
            <a:r>
              <a:rPr lang="en-US" b="1" dirty="0" smtClean="0">
                <a:solidFill>
                  <a:srgbClr val="002060"/>
                </a:solidFill>
                <a:latin typeface="+mn-lt"/>
              </a:rPr>
              <a:t>? </a:t>
            </a:r>
            <a:r>
              <a:rPr lang="en-US" b="1" dirty="0" err="1" smtClean="0">
                <a:solidFill>
                  <a:srgbClr val="002060"/>
                </a:solidFill>
                <a:latin typeface="+mn-lt"/>
              </a:rPr>
              <a:t>Sollten</a:t>
            </a:r>
            <a:r>
              <a:rPr lang="en-US" b="1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latin typeface="+mn-lt"/>
              </a:rPr>
              <a:t>Sie</a:t>
            </a:r>
            <a:r>
              <a:rPr lang="en-US" b="1" dirty="0" smtClean="0">
                <a:solidFill>
                  <a:srgbClr val="002060"/>
                </a:solidFill>
                <a:latin typeface="+mn-lt"/>
              </a:rPr>
              <a:t> das </a:t>
            </a:r>
            <a:r>
              <a:rPr lang="en-US" b="1" dirty="0" err="1" smtClean="0">
                <a:solidFill>
                  <a:srgbClr val="002060"/>
                </a:solidFill>
                <a:latin typeface="+mn-lt"/>
              </a:rPr>
              <a:t>tun</a:t>
            </a:r>
            <a:r>
              <a:rPr lang="en-US" b="1" dirty="0" smtClean="0">
                <a:solidFill>
                  <a:srgbClr val="002060"/>
                </a:solidFill>
                <a:latin typeface="+mn-lt"/>
              </a:rPr>
              <a:t>?</a:t>
            </a:r>
            <a:endParaRPr lang="en-US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28" name="Textfeld 27"/>
          <p:cNvSpPr txBox="1"/>
          <p:nvPr/>
        </p:nvSpPr>
        <p:spPr>
          <a:xfrm>
            <a:off x="7452320" y="2582035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>
                <a:solidFill>
                  <a:srgbClr val="002060"/>
                </a:solidFill>
                <a:latin typeface="+mn-lt"/>
              </a:rPr>
              <a:t>Ja</a:t>
            </a:r>
            <a:r>
              <a:rPr lang="en-US" b="1" dirty="0">
                <a:solidFill>
                  <a:srgbClr val="002060"/>
                </a:solidFill>
                <a:latin typeface="+mn-lt"/>
              </a:rPr>
              <a:t> – </a:t>
            </a:r>
            <a:r>
              <a:rPr lang="en-US" b="1" dirty="0" err="1">
                <a:solidFill>
                  <a:srgbClr val="002060"/>
                </a:solidFill>
                <a:latin typeface="+mn-lt"/>
              </a:rPr>
              <a:t>aber</a:t>
            </a:r>
            <a:endParaRPr lang="en-US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20" name="Textfeld 19"/>
          <p:cNvSpPr txBox="1"/>
          <p:nvPr/>
        </p:nvSpPr>
        <p:spPr>
          <a:xfrm>
            <a:off x="395536" y="3392996"/>
            <a:ext cx="698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1463" indent="-271463"/>
            <a:r>
              <a:rPr lang="en-US" b="1" dirty="0">
                <a:solidFill>
                  <a:srgbClr val="002060"/>
                </a:solidFill>
                <a:latin typeface="+mn-lt"/>
              </a:rPr>
              <a:t>5</a:t>
            </a:r>
            <a:r>
              <a:rPr lang="en-US" b="1" dirty="0" smtClean="0">
                <a:solidFill>
                  <a:srgbClr val="002060"/>
                </a:solidFill>
                <a:latin typeface="+mn-lt"/>
              </a:rPr>
              <a:t>. </a:t>
            </a:r>
            <a:r>
              <a:rPr lang="en-US" b="1" dirty="0" err="1" smtClean="0">
                <a:solidFill>
                  <a:srgbClr val="002060"/>
                </a:solidFill>
                <a:latin typeface="+mn-lt"/>
              </a:rPr>
              <a:t>Wird</a:t>
            </a:r>
            <a:r>
              <a:rPr lang="en-US" b="1" dirty="0" smtClean="0">
                <a:solidFill>
                  <a:srgbClr val="002060"/>
                </a:solidFill>
                <a:latin typeface="+mn-lt"/>
              </a:rPr>
              <a:t> Open Access in </a:t>
            </a:r>
            <a:r>
              <a:rPr lang="en-US" b="1" dirty="0" err="1" smtClean="0">
                <a:solidFill>
                  <a:srgbClr val="002060"/>
                </a:solidFill>
                <a:latin typeface="+mn-lt"/>
              </a:rPr>
              <a:t>absehbarer</a:t>
            </a:r>
            <a:r>
              <a:rPr lang="en-US" b="1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latin typeface="+mn-lt"/>
              </a:rPr>
              <a:t>Zukunft</a:t>
            </a:r>
            <a:r>
              <a:rPr lang="en-US" b="1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latin typeface="+mn-lt"/>
              </a:rPr>
              <a:t>zum</a:t>
            </a:r>
            <a:r>
              <a:rPr lang="en-US" b="1" dirty="0" smtClean="0">
                <a:solidFill>
                  <a:srgbClr val="002060"/>
                </a:solidFill>
                <a:latin typeface="+mn-lt"/>
              </a:rPr>
              <a:t> Default- </a:t>
            </a:r>
            <a:r>
              <a:rPr lang="en-US" b="1" dirty="0" err="1" smtClean="0">
                <a:solidFill>
                  <a:srgbClr val="002060"/>
                </a:solidFill>
                <a:latin typeface="+mn-lt"/>
              </a:rPr>
              <a:t>Publikationsmodell</a:t>
            </a:r>
            <a:r>
              <a:rPr lang="en-US" b="1" dirty="0" smtClean="0">
                <a:solidFill>
                  <a:srgbClr val="002060"/>
                </a:solidFill>
                <a:latin typeface="+mn-lt"/>
              </a:rPr>
              <a:t>?</a:t>
            </a:r>
            <a:endParaRPr lang="en-US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29" name="Textfeld 28"/>
          <p:cNvSpPr txBox="1"/>
          <p:nvPr/>
        </p:nvSpPr>
        <p:spPr>
          <a:xfrm>
            <a:off x="7452320" y="3392996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>
                <a:solidFill>
                  <a:srgbClr val="002060"/>
                </a:solidFill>
                <a:latin typeface="+mn-lt"/>
              </a:rPr>
              <a:t>Ja</a:t>
            </a:r>
            <a:r>
              <a:rPr lang="en-US" b="1" dirty="0">
                <a:solidFill>
                  <a:srgbClr val="002060"/>
                </a:solidFill>
                <a:latin typeface="+mn-lt"/>
              </a:rPr>
              <a:t> – </a:t>
            </a:r>
            <a:r>
              <a:rPr lang="en-US" b="1" dirty="0" err="1" smtClean="0">
                <a:solidFill>
                  <a:srgbClr val="002060"/>
                </a:solidFill>
                <a:latin typeface="+mn-lt"/>
              </a:rPr>
              <a:t>aber</a:t>
            </a:r>
            <a:endParaRPr lang="en-US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24" name="Textfeld 23"/>
          <p:cNvSpPr txBox="1"/>
          <p:nvPr/>
        </p:nvSpPr>
        <p:spPr>
          <a:xfrm>
            <a:off x="7452320" y="1267889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rgbClr val="002060"/>
                </a:solidFill>
                <a:latin typeface="+mn-lt"/>
              </a:rPr>
              <a:t>Ja</a:t>
            </a:r>
            <a:r>
              <a:rPr lang="en-US" b="1" dirty="0" smtClean="0">
                <a:solidFill>
                  <a:srgbClr val="002060"/>
                </a:solidFill>
                <a:latin typeface="+mn-lt"/>
              </a:rPr>
              <a:t> – </a:t>
            </a:r>
            <a:r>
              <a:rPr lang="en-US" b="1" dirty="0" err="1" smtClean="0">
                <a:solidFill>
                  <a:srgbClr val="002060"/>
                </a:solidFill>
                <a:latin typeface="+mn-lt"/>
              </a:rPr>
              <a:t>aber</a:t>
            </a:r>
            <a:endParaRPr lang="en-US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30" name="Textfeld 13"/>
          <p:cNvSpPr txBox="1">
            <a:spLocks noChangeArrowheads="1"/>
          </p:cNvSpPr>
          <p:nvPr/>
        </p:nvSpPr>
        <p:spPr bwMode="auto">
          <a:xfrm>
            <a:off x="395536" y="1267889"/>
            <a:ext cx="6696744" cy="646331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74625" indent="-174625"/>
            <a:r>
              <a:rPr lang="en-US" b="1" dirty="0" smtClean="0">
                <a:solidFill>
                  <a:srgbClr val="002060"/>
                </a:solidFill>
                <a:latin typeface="+mn-lt"/>
              </a:rPr>
              <a:t>2. </a:t>
            </a:r>
            <a:r>
              <a:rPr lang="en-US" b="1" dirty="0" err="1" smtClean="0">
                <a:solidFill>
                  <a:srgbClr val="002060"/>
                </a:solidFill>
                <a:latin typeface="+mn-lt"/>
              </a:rPr>
              <a:t>Ist</a:t>
            </a:r>
            <a:r>
              <a:rPr lang="en-US" b="1" dirty="0" smtClean="0">
                <a:solidFill>
                  <a:srgbClr val="002060"/>
                </a:solidFill>
                <a:latin typeface="+mn-lt"/>
              </a:rPr>
              <a:t> Open Access </a:t>
            </a:r>
            <a:r>
              <a:rPr lang="en-US" b="1" dirty="0" err="1" smtClean="0">
                <a:solidFill>
                  <a:srgbClr val="002060"/>
                </a:solidFill>
                <a:latin typeface="+mn-lt"/>
              </a:rPr>
              <a:t>Publizieren</a:t>
            </a:r>
            <a:r>
              <a:rPr lang="en-US" b="1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latin typeface="+mn-lt"/>
              </a:rPr>
              <a:t>kompetitiv</a:t>
            </a:r>
            <a:r>
              <a:rPr lang="en-US" b="1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latin typeface="+mn-lt"/>
              </a:rPr>
              <a:t>oder</a:t>
            </a:r>
            <a:r>
              <a:rPr lang="en-US" b="1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latin typeface="+mn-lt"/>
              </a:rPr>
              <a:t>sogar</a:t>
            </a:r>
            <a:r>
              <a:rPr lang="en-US" b="1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latin typeface="+mn-lt"/>
              </a:rPr>
              <a:t>substitutiv</a:t>
            </a:r>
            <a:r>
              <a:rPr lang="en-US" b="1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latin typeface="+mn-lt"/>
              </a:rPr>
              <a:t>zum</a:t>
            </a:r>
            <a:r>
              <a:rPr lang="en-US" b="1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latin typeface="+mn-lt"/>
              </a:rPr>
              <a:t>kommerziellen</a:t>
            </a:r>
            <a:r>
              <a:rPr lang="en-US" b="1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latin typeface="+mn-lt"/>
              </a:rPr>
              <a:t>Publizieren</a:t>
            </a:r>
            <a:r>
              <a:rPr lang="en-US" b="1" dirty="0" smtClean="0">
                <a:solidFill>
                  <a:srgbClr val="002060"/>
                </a:solidFill>
                <a:latin typeface="+mn-lt"/>
              </a:rPr>
              <a:t>?</a:t>
            </a:r>
            <a:endParaRPr lang="en-US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17" name="Textfeld 16"/>
          <p:cNvSpPr txBox="1"/>
          <p:nvPr/>
        </p:nvSpPr>
        <p:spPr>
          <a:xfrm>
            <a:off x="395536" y="5805264"/>
            <a:ext cx="65527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4625" indent="-174625"/>
            <a:r>
              <a:rPr lang="en-US" b="1" dirty="0">
                <a:solidFill>
                  <a:srgbClr val="002060"/>
                </a:solidFill>
                <a:latin typeface="+mn-lt"/>
              </a:rPr>
              <a:t>9</a:t>
            </a:r>
            <a:r>
              <a:rPr lang="en-US" b="1" dirty="0" smtClean="0">
                <a:solidFill>
                  <a:srgbClr val="002060"/>
                </a:solidFill>
                <a:latin typeface="+mn-lt"/>
              </a:rPr>
              <a:t>. </a:t>
            </a:r>
            <a:r>
              <a:rPr lang="en-US" b="1" dirty="0" err="1" smtClean="0">
                <a:solidFill>
                  <a:srgbClr val="002060"/>
                </a:solidFill>
                <a:latin typeface="+mn-lt"/>
              </a:rPr>
              <a:t>Wird</a:t>
            </a:r>
            <a:r>
              <a:rPr lang="en-US" b="1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latin typeface="+mn-lt"/>
              </a:rPr>
              <a:t>noch</a:t>
            </a:r>
            <a:r>
              <a:rPr lang="en-US" b="1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latin typeface="+mn-lt"/>
              </a:rPr>
              <a:t>Urheberrechtsregulierung</a:t>
            </a:r>
            <a:r>
              <a:rPr lang="en-US" b="1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latin typeface="+mn-lt"/>
              </a:rPr>
              <a:t>gebraucht</a:t>
            </a:r>
            <a:r>
              <a:rPr lang="en-US" b="1" dirty="0" smtClean="0">
                <a:solidFill>
                  <a:srgbClr val="002060"/>
                </a:solidFill>
                <a:latin typeface="+mn-lt"/>
              </a:rPr>
              <a:t>, </a:t>
            </a:r>
            <a:r>
              <a:rPr lang="en-US" b="1" dirty="0" err="1" smtClean="0">
                <a:solidFill>
                  <a:srgbClr val="002060"/>
                </a:solidFill>
                <a:latin typeface="+mn-lt"/>
              </a:rPr>
              <a:t>wenn</a:t>
            </a:r>
            <a:r>
              <a:rPr lang="en-US" b="1" dirty="0" smtClean="0">
                <a:solidFill>
                  <a:srgbClr val="002060"/>
                </a:solidFill>
                <a:latin typeface="+mn-lt"/>
              </a:rPr>
              <a:t> Open Access das Default</a:t>
            </a:r>
            <a:r>
              <a:rPr lang="en-US" b="1" dirty="0">
                <a:solidFill>
                  <a:srgbClr val="002060"/>
                </a:solidFill>
                <a:latin typeface="+mn-lt"/>
              </a:rPr>
              <a:t>- </a:t>
            </a:r>
            <a:r>
              <a:rPr lang="en-US" b="1" dirty="0" err="1" smtClean="0">
                <a:solidFill>
                  <a:srgbClr val="002060"/>
                </a:solidFill>
                <a:latin typeface="+mn-lt"/>
              </a:rPr>
              <a:t>Publikationsmodell</a:t>
            </a:r>
            <a:r>
              <a:rPr lang="en-US" b="1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latin typeface="+mn-lt"/>
              </a:rPr>
              <a:t>ist</a:t>
            </a:r>
            <a:r>
              <a:rPr lang="en-US" b="1" dirty="0" smtClean="0">
                <a:solidFill>
                  <a:srgbClr val="002060"/>
                </a:solidFill>
                <a:latin typeface="+mn-lt"/>
              </a:rPr>
              <a:t>?</a:t>
            </a:r>
            <a:endParaRPr lang="en-US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32" name="Textfeld 31"/>
          <p:cNvSpPr txBox="1"/>
          <p:nvPr/>
        </p:nvSpPr>
        <p:spPr>
          <a:xfrm>
            <a:off x="7236296" y="5961474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>
                <a:solidFill>
                  <a:srgbClr val="002060"/>
                </a:solidFill>
                <a:latin typeface="+mn-lt"/>
              </a:rPr>
              <a:t>Ja</a:t>
            </a:r>
            <a:r>
              <a:rPr lang="en-US" b="1" dirty="0">
                <a:solidFill>
                  <a:srgbClr val="002060"/>
                </a:solidFill>
                <a:latin typeface="+mn-lt"/>
              </a:rPr>
              <a:t> </a:t>
            </a:r>
            <a:r>
              <a:rPr lang="en-US" b="1" dirty="0" smtClean="0">
                <a:solidFill>
                  <a:srgbClr val="002060"/>
                </a:solidFill>
                <a:latin typeface="+mn-lt"/>
              </a:rPr>
              <a:t>– </a:t>
            </a:r>
            <a:r>
              <a:rPr lang="en-US" b="1" dirty="0" err="1">
                <a:solidFill>
                  <a:srgbClr val="002060"/>
                </a:solidFill>
                <a:latin typeface="+mn-lt"/>
              </a:rPr>
              <a:t>aber</a:t>
            </a:r>
            <a:endParaRPr lang="en-US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23" name="Textfeld 22"/>
          <p:cNvSpPr txBox="1"/>
          <p:nvPr/>
        </p:nvSpPr>
        <p:spPr>
          <a:xfrm>
            <a:off x="395536" y="4203957"/>
            <a:ext cx="69847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1463" indent="-271463"/>
            <a:r>
              <a:rPr lang="en-US" b="1" dirty="0" smtClean="0">
                <a:solidFill>
                  <a:srgbClr val="002060"/>
                </a:solidFill>
                <a:latin typeface="+mn-lt"/>
              </a:rPr>
              <a:t>6. </a:t>
            </a:r>
            <a:r>
              <a:rPr lang="en-US" b="1" dirty="0" err="1" smtClean="0">
                <a:solidFill>
                  <a:srgbClr val="002060"/>
                </a:solidFill>
                <a:latin typeface="+mn-lt"/>
              </a:rPr>
              <a:t>Ist</a:t>
            </a:r>
            <a:r>
              <a:rPr lang="en-US" b="1" dirty="0" smtClean="0">
                <a:solidFill>
                  <a:srgbClr val="002060"/>
                </a:solidFill>
                <a:latin typeface="+mn-lt"/>
              </a:rPr>
              <a:t> Open Access </a:t>
            </a:r>
            <a:r>
              <a:rPr lang="en-US" b="1" dirty="0" err="1" smtClean="0">
                <a:solidFill>
                  <a:srgbClr val="002060"/>
                </a:solidFill>
                <a:latin typeface="+mn-lt"/>
              </a:rPr>
              <a:t>kreativitätsfördernd</a:t>
            </a:r>
            <a:r>
              <a:rPr lang="en-US" b="1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latin typeface="+mn-lt"/>
              </a:rPr>
              <a:t>für</a:t>
            </a:r>
            <a:r>
              <a:rPr lang="en-US" b="1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latin typeface="+mn-lt"/>
              </a:rPr>
              <a:t>Wissenschaft</a:t>
            </a:r>
            <a:r>
              <a:rPr lang="en-US" b="1" dirty="0" smtClean="0">
                <a:solidFill>
                  <a:srgbClr val="002060"/>
                </a:solidFill>
                <a:latin typeface="+mn-lt"/>
              </a:rPr>
              <a:t>? </a:t>
            </a:r>
            <a:endParaRPr lang="en-US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31" name="Textfeld 30"/>
          <p:cNvSpPr txBox="1"/>
          <p:nvPr/>
        </p:nvSpPr>
        <p:spPr>
          <a:xfrm>
            <a:off x="7452320" y="4203957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rgbClr val="002060"/>
                </a:solidFill>
                <a:latin typeface="+mn-lt"/>
              </a:rPr>
              <a:t>ja</a:t>
            </a:r>
            <a:endParaRPr lang="en-US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33" name="Textfeld 32"/>
          <p:cNvSpPr txBox="1"/>
          <p:nvPr/>
        </p:nvSpPr>
        <p:spPr>
          <a:xfrm>
            <a:off x="395536" y="4707142"/>
            <a:ext cx="69847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1463" indent="-271463"/>
            <a:r>
              <a:rPr lang="en-US" b="1" dirty="0" smtClean="0">
                <a:solidFill>
                  <a:srgbClr val="002060"/>
                </a:solidFill>
                <a:latin typeface="+mn-lt"/>
              </a:rPr>
              <a:t>7. </a:t>
            </a:r>
            <a:r>
              <a:rPr lang="en-US" b="1" dirty="0" err="1" smtClean="0">
                <a:solidFill>
                  <a:srgbClr val="002060"/>
                </a:solidFill>
                <a:latin typeface="+mn-lt"/>
              </a:rPr>
              <a:t>Ist</a:t>
            </a:r>
            <a:r>
              <a:rPr lang="en-US" b="1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en-US" b="1" dirty="0">
                <a:solidFill>
                  <a:srgbClr val="002060"/>
                </a:solidFill>
                <a:latin typeface="+mn-lt"/>
              </a:rPr>
              <a:t>Open Access </a:t>
            </a:r>
            <a:r>
              <a:rPr lang="en-US" b="1" dirty="0" err="1" smtClean="0">
                <a:solidFill>
                  <a:srgbClr val="002060"/>
                </a:solidFill>
                <a:latin typeface="+mn-lt"/>
              </a:rPr>
              <a:t>innovationsfördernd</a:t>
            </a:r>
            <a:r>
              <a:rPr lang="en-US" b="1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en-US" b="1" dirty="0" err="1">
                <a:solidFill>
                  <a:srgbClr val="002060"/>
                </a:solidFill>
                <a:latin typeface="+mn-lt"/>
              </a:rPr>
              <a:t>für</a:t>
            </a:r>
            <a:r>
              <a:rPr lang="en-US" b="1" dirty="0">
                <a:solidFill>
                  <a:srgbClr val="002060"/>
                </a:solidFill>
                <a:latin typeface="+mn-lt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latin typeface="+mn-lt"/>
              </a:rPr>
              <a:t>Wirtschaft</a:t>
            </a:r>
            <a:r>
              <a:rPr lang="en-US" b="1" dirty="0" smtClean="0">
                <a:solidFill>
                  <a:srgbClr val="002060"/>
                </a:solidFill>
                <a:latin typeface="+mn-lt"/>
              </a:rPr>
              <a:t>? </a:t>
            </a:r>
            <a:endParaRPr lang="en-US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34" name="Textfeld 33"/>
          <p:cNvSpPr txBox="1"/>
          <p:nvPr/>
        </p:nvSpPr>
        <p:spPr>
          <a:xfrm>
            <a:off x="7452320" y="4707142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>
                <a:solidFill>
                  <a:srgbClr val="002060"/>
                </a:solidFill>
                <a:latin typeface="+mn-lt"/>
              </a:rPr>
              <a:t>Ja</a:t>
            </a:r>
            <a:r>
              <a:rPr lang="en-US" b="1" dirty="0">
                <a:solidFill>
                  <a:srgbClr val="002060"/>
                </a:solidFill>
                <a:latin typeface="+mn-lt"/>
              </a:rPr>
              <a:t> – </a:t>
            </a:r>
            <a:r>
              <a:rPr lang="en-US" b="1" dirty="0" err="1">
                <a:solidFill>
                  <a:srgbClr val="002060"/>
                </a:solidFill>
                <a:latin typeface="+mn-lt"/>
              </a:rPr>
              <a:t>aber</a:t>
            </a:r>
            <a:endParaRPr lang="en-US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36" name="Textfeld 35"/>
          <p:cNvSpPr txBox="1"/>
          <p:nvPr/>
        </p:nvSpPr>
        <p:spPr>
          <a:xfrm>
            <a:off x="395536" y="5210327"/>
            <a:ext cx="69847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1463" indent="-271463"/>
            <a:r>
              <a:rPr lang="en-US" b="1" dirty="0">
                <a:solidFill>
                  <a:srgbClr val="002060"/>
                </a:solidFill>
                <a:latin typeface="+mn-lt"/>
              </a:rPr>
              <a:t>8</a:t>
            </a:r>
            <a:r>
              <a:rPr lang="en-US" b="1" dirty="0" smtClean="0">
                <a:solidFill>
                  <a:srgbClr val="002060"/>
                </a:solidFill>
                <a:latin typeface="+mn-lt"/>
              </a:rPr>
              <a:t>. </a:t>
            </a:r>
            <a:r>
              <a:rPr lang="en-US" b="1" dirty="0" err="1" smtClean="0">
                <a:solidFill>
                  <a:srgbClr val="002060"/>
                </a:solidFill>
                <a:latin typeface="+mn-lt"/>
              </a:rPr>
              <a:t>Stärkt</a:t>
            </a:r>
            <a:r>
              <a:rPr lang="en-US" b="1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latin typeface="+mn-lt"/>
              </a:rPr>
              <a:t>durchgängiges</a:t>
            </a:r>
            <a:r>
              <a:rPr lang="en-US" b="1" dirty="0" smtClean="0">
                <a:solidFill>
                  <a:srgbClr val="002060"/>
                </a:solidFill>
                <a:latin typeface="+mn-lt"/>
              </a:rPr>
              <a:t> Open Access die </a:t>
            </a:r>
            <a:r>
              <a:rPr lang="en-US" b="1" dirty="0" err="1" smtClean="0">
                <a:solidFill>
                  <a:srgbClr val="002060"/>
                </a:solidFill>
                <a:latin typeface="+mn-lt"/>
              </a:rPr>
              <a:t>Arbeit</a:t>
            </a:r>
            <a:r>
              <a:rPr lang="en-US" b="1" dirty="0" smtClean="0">
                <a:solidFill>
                  <a:srgbClr val="002060"/>
                </a:solidFill>
                <a:latin typeface="+mn-lt"/>
              </a:rPr>
              <a:t> der </a:t>
            </a:r>
            <a:r>
              <a:rPr lang="en-US" b="1" dirty="0" err="1" smtClean="0">
                <a:solidFill>
                  <a:srgbClr val="002060"/>
                </a:solidFill>
                <a:latin typeface="+mn-lt"/>
              </a:rPr>
              <a:t>Bibliotheken</a:t>
            </a:r>
            <a:r>
              <a:rPr lang="en-US" b="1" dirty="0" smtClean="0">
                <a:solidFill>
                  <a:srgbClr val="002060"/>
                </a:solidFill>
                <a:latin typeface="+mn-lt"/>
              </a:rPr>
              <a:t>?</a:t>
            </a:r>
            <a:endParaRPr lang="en-US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37" name="Textfeld 36"/>
          <p:cNvSpPr txBox="1"/>
          <p:nvPr/>
        </p:nvSpPr>
        <p:spPr>
          <a:xfrm>
            <a:off x="7452320" y="5210327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>
                <a:solidFill>
                  <a:srgbClr val="002060"/>
                </a:solidFill>
                <a:latin typeface="+mn-lt"/>
              </a:rPr>
              <a:t>Ja</a:t>
            </a:r>
            <a:r>
              <a:rPr lang="en-US" b="1" dirty="0">
                <a:solidFill>
                  <a:srgbClr val="002060"/>
                </a:solidFill>
                <a:latin typeface="+mn-lt"/>
              </a:rPr>
              <a:t> – </a:t>
            </a:r>
            <a:r>
              <a:rPr lang="en-US" b="1" dirty="0" err="1">
                <a:solidFill>
                  <a:srgbClr val="002060"/>
                </a:solidFill>
                <a:latin typeface="+mn-lt"/>
              </a:rPr>
              <a:t>aber</a:t>
            </a:r>
            <a:endParaRPr lang="en-US" b="1" dirty="0">
              <a:solidFill>
                <a:srgbClr val="00206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8391071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5" grpId="0"/>
      <p:bldP spid="21" grpId="0"/>
      <p:bldP spid="27" grpId="0"/>
      <p:bldP spid="22" grpId="0"/>
      <p:bldP spid="28" grpId="0"/>
      <p:bldP spid="20" grpId="0"/>
      <p:bldP spid="29" grpId="0"/>
      <p:bldP spid="24" grpId="0"/>
      <p:bldP spid="30" grpId="0" animBg="1"/>
      <p:bldP spid="17" grpId="0"/>
      <p:bldP spid="32" grpId="0"/>
      <p:bldP spid="23" grpId="0"/>
      <p:bldP spid="31" grpId="0"/>
      <p:bldP spid="33" grpId="0"/>
      <p:bldP spid="34" grpId="0"/>
      <p:bldP spid="36" grpId="0"/>
      <p:bldP spid="37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feld 13"/>
          <p:cNvSpPr txBox="1">
            <a:spLocks noChangeArrowheads="1"/>
          </p:cNvSpPr>
          <p:nvPr/>
        </p:nvSpPr>
        <p:spPr bwMode="auto">
          <a:xfrm>
            <a:off x="648072" y="44624"/>
            <a:ext cx="7668344" cy="523220"/>
          </a:xfrm>
          <a:prstGeom prst="rect">
            <a:avLst/>
          </a:prstGeom>
          <a:solidFill>
            <a:srgbClr val="3E003E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de-DE" sz="2800" b="1" dirty="0" smtClean="0">
                <a:solidFill>
                  <a:schemeClr val="bg1"/>
                </a:solidFill>
                <a:latin typeface="+mn-lt"/>
                <a:cs typeface="Calibri" pitchFamily="34" charset="0"/>
              </a:rPr>
              <a:t>DIE Fragen</a:t>
            </a:r>
            <a:endParaRPr lang="de-DE" sz="2800" b="1" dirty="0">
              <a:solidFill>
                <a:schemeClr val="bg1"/>
              </a:solidFill>
              <a:latin typeface="+mn-lt"/>
              <a:cs typeface="Calibri" pitchFamily="34" charset="0"/>
            </a:endParaRPr>
          </a:p>
        </p:txBody>
      </p:sp>
      <p:sp>
        <p:nvSpPr>
          <p:cNvPr id="33" name="Textfeld 32"/>
          <p:cNvSpPr txBox="1"/>
          <p:nvPr/>
        </p:nvSpPr>
        <p:spPr>
          <a:xfrm>
            <a:off x="395536" y="1844824"/>
            <a:ext cx="65527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002060"/>
                </a:solidFill>
                <a:latin typeface="+mn-lt"/>
                <a:cs typeface="Arial" pitchFamily="34" charset="0"/>
              </a:rPr>
              <a:t>Sind </a:t>
            </a:r>
            <a:r>
              <a:rPr lang="en-US" sz="2400" b="1" i="1" dirty="0" smtClean="0">
                <a:solidFill>
                  <a:srgbClr val="002060"/>
                </a:solidFill>
                <a:latin typeface="+mn-lt"/>
                <a:cs typeface="Arial" pitchFamily="34" charset="0"/>
              </a:rPr>
              <a:t>commons-based </a:t>
            </a:r>
            <a:r>
              <a:rPr lang="en-US" sz="2400" b="1" dirty="0" err="1" smtClean="0">
                <a:solidFill>
                  <a:srgbClr val="002060"/>
                </a:solidFill>
                <a:latin typeface="+mn-lt"/>
                <a:cs typeface="Arial" pitchFamily="34" charset="0"/>
              </a:rPr>
              <a:t>Informationsmärkte</a:t>
            </a:r>
            <a:r>
              <a:rPr lang="en-US" sz="2400" b="1" dirty="0" smtClean="0">
                <a:solidFill>
                  <a:srgbClr val="002060"/>
                </a:solidFill>
                <a:latin typeface="+mn-lt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+mn-lt"/>
                <a:cs typeface="Arial" pitchFamily="34" charset="0"/>
              </a:rPr>
              <a:t>sowohl</a:t>
            </a:r>
            <a:r>
              <a:rPr lang="en-US" sz="2400" b="1" dirty="0" smtClean="0">
                <a:solidFill>
                  <a:srgbClr val="002060"/>
                </a:solidFill>
                <a:latin typeface="+mn-lt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+mn-lt"/>
                <a:cs typeface="Arial" pitchFamily="34" charset="0"/>
              </a:rPr>
              <a:t>kreativitäts</a:t>
            </a:r>
            <a:r>
              <a:rPr lang="en-US" sz="2400" b="1" dirty="0" smtClean="0">
                <a:solidFill>
                  <a:srgbClr val="002060"/>
                </a:solidFill>
                <a:latin typeface="+mn-lt"/>
                <a:cs typeface="Arial" pitchFamily="34" charset="0"/>
              </a:rPr>
              <a:t>- </a:t>
            </a:r>
            <a:r>
              <a:rPr lang="en-US" sz="2400" b="1" dirty="0" err="1" smtClean="0">
                <a:solidFill>
                  <a:srgbClr val="002060"/>
                </a:solidFill>
                <a:latin typeface="+mn-lt"/>
                <a:cs typeface="Arial" pitchFamily="34" charset="0"/>
              </a:rPr>
              <a:t>als</a:t>
            </a:r>
            <a:r>
              <a:rPr lang="en-US" sz="2400" b="1" dirty="0" smtClean="0">
                <a:solidFill>
                  <a:srgbClr val="002060"/>
                </a:solidFill>
                <a:latin typeface="+mn-lt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+mn-lt"/>
                <a:cs typeface="Arial" pitchFamily="34" charset="0"/>
              </a:rPr>
              <a:t>auch</a:t>
            </a:r>
            <a:r>
              <a:rPr lang="en-US" sz="2400" b="1" dirty="0" smtClean="0">
                <a:solidFill>
                  <a:srgbClr val="002060"/>
                </a:solidFill>
                <a:latin typeface="+mn-lt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+mn-lt"/>
                <a:cs typeface="Arial" pitchFamily="34" charset="0"/>
              </a:rPr>
              <a:t>innovationsfördernd</a:t>
            </a:r>
            <a:r>
              <a:rPr lang="en-US" sz="2400" b="1" dirty="0" smtClean="0">
                <a:solidFill>
                  <a:srgbClr val="002060"/>
                </a:solidFill>
                <a:latin typeface="+mn-lt"/>
                <a:cs typeface="Arial" pitchFamily="34" charset="0"/>
              </a:rPr>
              <a:t>?</a:t>
            </a:r>
            <a:endParaRPr lang="en-US" sz="2400" b="1" dirty="0">
              <a:solidFill>
                <a:srgbClr val="002060"/>
              </a:solidFill>
              <a:latin typeface="+mn-lt"/>
              <a:cs typeface="Arial" pitchFamily="34" charset="0"/>
            </a:endParaRPr>
          </a:p>
        </p:txBody>
      </p:sp>
      <p:sp>
        <p:nvSpPr>
          <p:cNvPr id="43" name="Textfeld 42"/>
          <p:cNvSpPr txBox="1"/>
          <p:nvPr/>
        </p:nvSpPr>
        <p:spPr>
          <a:xfrm>
            <a:off x="7452320" y="1988840"/>
            <a:ext cx="13681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002060"/>
                </a:solidFill>
                <a:latin typeface="+mn-lt"/>
              </a:rPr>
              <a:t>ja</a:t>
            </a:r>
            <a:endParaRPr lang="en-US" sz="280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5" name="Rectangle 2"/>
          <p:cNvSpPr txBox="1">
            <a:spLocks/>
          </p:cNvSpPr>
          <p:nvPr/>
        </p:nvSpPr>
        <p:spPr bwMode="auto">
          <a:xfrm>
            <a:off x="395536" y="3429000"/>
            <a:ext cx="6624637" cy="164623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Arial" pitchFamily="34" charset="0"/>
              </a:rPr>
              <a:t>Wissensökonomie</a:t>
            </a:r>
            <a:r>
              <a:rPr kumimoji="0" lang="en-US" sz="2400" b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Arial" pitchFamily="34" charset="0"/>
              </a:rPr>
              <a:t> und </a:t>
            </a:r>
            <a:r>
              <a:rPr kumimoji="0" lang="en-US" sz="2400" b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Arial" pitchFamily="34" charset="0"/>
              </a:rPr>
              <a:t>Wissensökologie</a:t>
            </a:r>
            <a:r>
              <a:rPr kumimoji="0" lang="en-US" sz="2400" b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Arial" pitchFamily="34" charset="0"/>
              </a:rPr>
              <a:t> – </a:t>
            </a:r>
            <a:r>
              <a:rPr kumimoji="0" lang="en-US" sz="2400" b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Arial" pitchFamily="34" charset="0"/>
              </a:rPr>
              <a:t>sind</a:t>
            </a:r>
            <a:r>
              <a:rPr kumimoji="0" lang="en-US" sz="2400" b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Arial" pitchFamily="34" charset="0"/>
              </a:rPr>
              <a:t> </a:t>
            </a:r>
            <a:r>
              <a:rPr kumimoji="0" lang="en-US" sz="2400" b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Arial" pitchFamily="34" charset="0"/>
              </a:rPr>
              <a:t>sie</a:t>
            </a:r>
            <a:r>
              <a:rPr kumimoji="0" lang="en-US" sz="2400" b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Arial" pitchFamily="34" charset="0"/>
              </a:rPr>
              <a:t> </a:t>
            </a:r>
            <a:r>
              <a:rPr kumimoji="0" lang="en-US" sz="2400" b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Arial" pitchFamily="34" charset="0"/>
              </a:rPr>
              <a:t>miteinander</a:t>
            </a:r>
            <a:r>
              <a:rPr kumimoji="0" lang="en-US" sz="2400" b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Arial" pitchFamily="34" charset="0"/>
              </a:rPr>
              <a:t> </a:t>
            </a:r>
            <a:r>
              <a:rPr kumimoji="0" lang="en-US" sz="2400" b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Arial" pitchFamily="34" charset="0"/>
              </a:rPr>
              <a:t>verträglich</a:t>
            </a:r>
            <a:r>
              <a:rPr kumimoji="0" lang="en-US" sz="2400" b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Arial" pitchFamily="34" charset="0"/>
              </a:rPr>
              <a:t>?</a:t>
            </a:r>
            <a:endParaRPr kumimoji="0" lang="de-DE" sz="2400" b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7308304" y="4005064"/>
            <a:ext cx="17281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002060"/>
                </a:solidFill>
                <a:latin typeface="+mn-lt"/>
              </a:rPr>
              <a:t>Ja</a:t>
            </a:r>
            <a:r>
              <a:rPr lang="en-US" sz="2800" dirty="0" smtClean="0">
                <a:solidFill>
                  <a:srgbClr val="002060"/>
                </a:solidFill>
                <a:latin typeface="+mn-lt"/>
              </a:rPr>
              <a:t> – </a:t>
            </a:r>
            <a:r>
              <a:rPr lang="en-US" sz="2800" dirty="0" err="1" smtClean="0">
                <a:solidFill>
                  <a:srgbClr val="002060"/>
                </a:solidFill>
                <a:latin typeface="+mn-lt"/>
              </a:rPr>
              <a:t>aber</a:t>
            </a:r>
            <a:endParaRPr lang="en-US" sz="280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2051720" y="5517232"/>
            <a:ext cx="65527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>
                <a:solidFill>
                  <a:srgbClr val="002060"/>
                </a:solidFill>
                <a:latin typeface="+mn-lt"/>
                <a:cs typeface="Arial" pitchFamily="34" charset="0"/>
              </a:rPr>
              <a:t>a</a:t>
            </a:r>
            <a:r>
              <a:rPr lang="en-US" sz="2400" b="1" dirty="0" err="1" smtClean="0">
                <a:solidFill>
                  <a:srgbClr val="002060"/>
                </a:solidFill>
                <a:latin typeface="+mn-lt"/>
                <a:cs typeface="Arial" pitchFamily="34" charset="0"/>
              </a:rPr>
              <a:t>ber</a:t>
            </a:r>
            <a:r>
              <a:rPr lang="en-US" sz="2400" b="1" dirty="0" smtClean="0">
                <a:solidFill>
                  <a:srgbClr val="002060"/>
                </a:solidFill>
                <a:latin typeface="+mn-lt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+mn-lt"/>
                <a:cs typeface="Arial" pitchFamily="34" charset="0"/>
              </a:rPr>
              <a:t>nur</a:t>
            </a:r>
            <a:r>
              <a:rPr lang="en-US" sz="2400" b="1" dirty="0" smtClean="0">
                <a:solidFill>
                  <a:srgbClr val="002060"/>
                </a:solidFill>
                <a:latin typeface="+mn-lt"/>
                <a:cs typeface="Arial" pitchFamily="34" charset="0"/>
              </a:rPr>
              <a:t> in </a:t>
            </a:r>
            <a:r>
              <a:rPr lang="en-US" sz="2400" b="1" i="1" dirty="0" smtClean="0">
                <a:solidFill>
                  <a:srgbClr val="002060"/>
                </a:solidFill>
                <a:latin typeface="+mn-lt"/>
                <a:cs typeface="Arial" pitchFamily="34" charset="0"/>
              </a:rPr>
              <a:t>commons-based </a:t>
            </a:r>
            <a:r>
              <a:rPr lang="en-US" sz="2400" b="1" smtClean="0">
                <a:solidFill>
                  <a:srgbClr val="002060"/>
                </a:solidFill>
                <a:latin typeface="+mn-lt"/>
                <a:cs typeface="Arial" pitchFamily="34" charset="0"/>
              </a:rPr>
              <a:t>Informationsmärkten</a:t>
            </a:r>
            <a:endParaRPr lang="en-US" sz="2400" b="1" dirty="0">
              <a:solidFill>
                <a:srgbClr val="002060"/>
              </a:solidFill>
              <a:latin typeface="+mn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42211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43" grpId="0"/>
      <p:bldP spid="5" grpId="0" animBg="1"/>
      <p:bldP spid="6" grpId="0"/>
      <p:bldP spid="7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feld 9"/>
          <p:cNvSpPr txBox="1"/>
          <p:nvPr/>
        </p:nvSpPr>
        <p:spPr>
          <a:xfrm>
            <a:off x="1547664" y="2420888"/>
            <a:ext cx="626469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err="1">
                <a:solidFill>
                  <a:srgbClr val="002060"/>
                </a:solidFill>
                <a:latin typeface="+mn-lt"/>
              </a:rPr>
              <a:t>Vielen</a:t>
            </a:r>
            <a:r>
              <a:rPr lang="en-US" sz="3600" b="1" dirty="0">
                <a:solidFill>
                  <a:srgbClr val="002060"/>
                </a:solidFill>
                <a:latin typeface="+mn-lt"/>
              </a:rPr>
              <a:t> Dank </a:t>
            </a:r>
            <a:r>
              <a:rPr lang="en-US" sz="3600" b="1" dirty="0" err="1">
                <a:solidFill>
                  <a:srgbClr val="002060"/>
                </a:solidFill>
                <a:latin typeface="+mn-lt"/>
              </a:rPr>
              <a:t>für</a:t>
            </a:r>
            <a:r>
              <a:rPr lang="en-US" sz="3600" b="1" dirty="0">
                <a:solidFill>
                  <a:srgbClr val="002060"/>
                </a:solidFill>
                <a:latin typeface="+mn-lt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+mn-lt"/>
              </a:rPr>
              <a:t>Ihre</a:t>
            </a:r>
            <a:r>
              <a:rPr lang="en-US" sz="3600" b="1" dirty="0">
                <a:solidFill>
                  <a:srgbClr val="002060"/>
                </a:solidFill>
                <a:latin typeface="+mn-lt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+mn-lt"/>
              </a:rPr>
              <a:t>Aufmerksamkeit</a:t>
            </a:r>
            <a:r>
              <a:rPr lang="en-US" sz="3600" b="1" dirty="0">
                <a:solidFill>
                  <a:srgbClr val="002060"/>
                </a:solidFill>
                <a:latin typeface="+mn-lt"/>
              </a:rPr>
              <a:t/>
            </a:r>
            <a:br>
              <a:rPr lang="en-US" sz="3600" b="1" dirty="0">
                <a:solidFill>
                  <a:srgbClr val="002060"/>
                </a:solidFill>
                <a:latin typeface="+mn-lt"/>
              </a:rPr>
            </a:br>
            <a:endParaRPr lang="en-US" sz="3600" b="1" dirty="0">
              <a:solidFill>
                <a:srgbClr val="002060"/>
              </a:solidFill>
              <a:latin typeface="+mn-lt"/>
            </a:endParaRPr>
          </a:p>
          <a:p>
            <a:pPr algn="ctr"/>
            <a:r>
              <a:rPr lang="en-US" sz="3600" b="1" dirty="0">
                <a:solidFill>
                  <a:srgbClr val="002060"/>
                </a:solidFill>
                <a:latin typeface="+mn-lt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+mn-lt"/>
              </a:rPr>
              <a:t>wenn</a:t>
            </a:r>
            <a:r>
              <a:rPr lang="en-US" sz="3600" b="1" dirty="0">
                <a:solidFill>
                  <a:srgbClr val="002060"/>
                </a:solidFill>
                <a:latin typeface="+mn-lt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+mn-lt"/>
              </a:rPr>
              <a:t>noch</a:t>
            </a:r>
            <a:r>
              <a:rPr lang="en-US" sz="3600" b="1" dirty="0">
                <a:solidFill>
                  <a:srgbClr val="002060"/>
                </a:solidFill>
                <a:latin typeface="+mn-lt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+mn-lt"/>
              </a:rPr>
              <a:t>Zeit</a:t>
            </a:r>
            <a:r>
              <a:rPr lang="en-US" sz="3600" b="1" dirty="0">
                <a:solidFill>
                  <a:srgbClr val="002060"/>
                </a:solidFill>
                <a:latin typeface="+mn-lt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+mn-lt"/>
              </a:rPr>
              <a:t>ist</a:t>
            </a:r>
            <a:r>
              <a:rPr lang="en-US" sz="3600" b="1" dirty="0">
                <a:solidFill>
                  <a:srgbClr val="002060"/>
                </a:solidFill>
                <a:latin typeface="+mn-lt"/>
              </a:rPr>
              <a:t>, </a:t>
            </a:r>
            <a:r>
              <a:rPr lang="en-US" sz="3600" b="1" dirty="0" err="1">
                <a:solidFill>
                  <a:srgbClr val="002060"/>
                </a:solidFill>
                <a:latin typeface="+mn-lt"/>
              </a:rPr>
              <a:t>freue</a:t>
            </a:r>
            <a:r>
              <a:rPr lang="en-US" sz="3600" b="1" dirty="0">
                <a:solidFill>
                  <a:srgbClr val="002060"/>
                </a:solidFill>
                <a:latin typeface="+mn-lt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+mn-lt"/>
              </a:rPr>
              <a:t>ich</a:t>
            </a:r>
            <a:r>
              <a:rPr lang="en-US" sz="3600" b="1" dirty="0">
                <a:solidFill>
                  <a:srgbClr val="002060"/>
                </a:solidFill>
                <a:latin typeface="+mn-lt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+mn-lt"/>
              </a:rPr>
              <a:t>mich</a:t>
            </a:r>
            <a:r>
              <a:rPr lang="en-US" sz="3600" b="1" dirty="0">
                <a:solidFill>
                  <a:srgbClr val="002060"/>
                </a:solidFill>
                <a:latin typeface="+mn-lt"/>
              </a:rPr>
              <a:t> auf </a:t>
            </a:r>
            <a:r>
              <a:rPr lang="en-US" sz="3600" b="1" dirty="0" err="1">
                <a:solidFill>
                  <a:srgbClr val="002060"/>
                </a:solidFill>
                <a:latin typeface="+mn-lt"/>
              </a:rPr>
              <a:t>eine</a:t>
            </a:r>
            <a:r>
              <a:rPr lang="en-US" sz="3600" b="1" dirty="0">
                <a:solidFill>
                  <a:srgbClr val="002060"/>
                </a:solidFill>
                <a:latin typeface="+mn-lt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+mn-lt"/>
              </a:rPr>
              <a:t>Diskussion</a:t>
            </a:r>
            <a:endParaRPr lang="en-US" sz="3600" b="1" dirty="0">
              <a:solidFill>
                <a:srgbClr val="00206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29375673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206"/>
            <a:ext cx="9144000" cy="6858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Pfeil nach links 9">
            <a:hlinkClick r:id="" action="ppaction://hlinkshowjump?jump=firstslide"/>
          </p:cNvPr>
          <p:cNvSpPr/>
          <p:nvPr/>
        </p:nvSpPr>
        <p:spPr>
          <a:xfrm>
            <a:off x="7884368" y="5733256"/>
            <a:ext cx="792088" cy="432048"/>
          </a:xfrm>
          <a:prstGeom prst="leftArrow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4995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Grafik 1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008" y="692696"/>
            <a:ext cx="8892480" cy="5832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Rectangle 2"/>
          <p:cNvSpPr txBox="1">
            <a:spLocks/>
          </p:cNvSpPr>
          <p:nvPr/>
        </p:nvSpPr>
        <p:spPr bwMode="auto">
          <a:xfrm>
            <a:off x="0" y="-27384"/>
            <a:ext cx="9144000" cy="720080"/>
          </a:xfrm>
          <a:prstGeom prst="rect">
            <a:avLst/>
          </a:prstGeom>
          <a:solidFill>
            <a:srgbClr val="3E003E"/>
          </a:solidFill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1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45000"/>
              <a:buFont typeface="StarSymbol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Arial Unicode MS" pitchFamily="2"/>
                <a:cs typeface="Tahoma" pitchFamily="2"/>
              </a:rPr>
              <a:t>Knowledge economy – knowledge ecology</a:t>
            </a:r>
            <a:endParaRPr kumimoji="0" lang="de-DE" sz="28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Arial Unicode MS" pitchFamily="34" charset="-128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04864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/>
          </p:cNvSpPr>
          <p:nvPr/>
        </p:nvSpPr>
        <p:spPr bwMode="auto">
          <a:xfrm>
            <a:off x="0" y="0"/>
            <a:ext cx="9144000" cy="720080"/>
          </a:xfrm>
          <a:prstGeom prst="rect">
            <a:avLst/>
          </a:prstGeom>
          <a:solidFill>
            <a:srgbClr val="3E003E"/>
          </a:solidFill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1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45000"/>
              <a:buFont typeface="StarSymbol"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Arial Unicode MS" pitchFamily="2"/>
                <a:cs typeface="Tahoma" pitchFamily="2"/>
              </a:rPr>
              <a:t>Towards a commons-based understanding of knowledge and information</a:t>
            </a:r>
            <a:endParaRPr kumimoji="0" lang="de-DE" sz="24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8" name="Rectangle 2"/>
          <p:cNvSpPr txBox="1">
            <a:spLocks/>
          </p:cNvSpPr>
          <p:nvPr/>
        </p:nvSpPr>
        <p:spPr>
          <a:xfrm>
            <a:off x="179512" y="1556792"/>
            <a:ext cx="2806453" cy="512738"/>
          </a:xfrm>
          <a:prstGeom prst="rect">
            <a:avLst/>
          </a:prstGeom>
          <a:solidFill>
            <a:srgbClr val="002060"/>
          </a:solidFill>
        </p:spPr>
        <p:txBody>
          <a:bodyPr anchorCtr="1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45000"/>
              <a:buFont typeface="StarSymbol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Arial Unicode MS" pitchFamily="2"/>
                <a:cs typeface="Tahoma" pitchFamily="2"/>
              </a:rPr>
              <a:t>Commons</a:t>
            </a:r>
            <a:endParaRPr kumimoji="0" lang="de-DE" sz="2800" b="0" i="0" u="none" strike="noStrike" kern="120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9" name="Untertitel 2"/>
          <p:cNvSpPr txBox="1">
            <a:spLocks/>
          </p:cNvSpPr>
          <p:nvPr/>
        </p:nvSpPr>
        <p:spPr bwMode="auto">
          <a:xfrm>
            <a:off x="323528" y="2348880"/>
            <a:ext cx="2304255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normAutofit fontScale="25000" lnSpcReduction="20000"/>
          </a:bodyPr>
          <a:lstStyle/>
          <a:p>
            <a:pPr marL="342900" indent="-342900" fontAlgn="auto">
              <a:lnSpc>
                <a:spcPct val="17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de-DE" sz="8000" b="1" dirty="0" err="1" smtClean="0">
                <a:solidFill>
                  <a:srgbClr val="002060"/>
                </a:solidFill>
                <a:latin typeface="+mn-lt"/>
              </a:rPr>
              <a:t>Common</a:t>
            </a:r>
            <a:r>
              <a:rPr lang="de-DE" sz="8000" b="1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de-DE" sz="8000" b="1" dirty="0" err="1" smtClean="0">
                <a:solidFill>
                  <a:srgbClr val="002060"/>
                </a:solidFill>
                <a:latin typeface="+mn-lt"/>
              </a:rPr>
              <a:t>heritage</a:t>
            </a:r>
            <a:r>
              <a:rPr lang="de-DE" sz="8000" b="1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de-DE" sz="8000" b="1" dirty="0" err="1" smtClean="0">
                <a:solidFill>
                  <a:srgbClr val="002060"/>
                </a:solidFill>
                <a:latin typeface="+mn-lt"/>
              </a:rPr>
              <a:t>of</a:t>
            </a:r>
            <a:r>
              <a:rPr lang="de-DE" sz="8000" b="1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de-DE" sz="8000" b="1" dirty="0" err="1" smtClean="0">
                <a:solidFill>
                  <a:srgbClr val="002060"/>
                </a:solidFill>
                <a:latin typeface="+mn-lt"/>
              </a:rPr>
              <a:t>nature</a:t>
            </a:r>
            <a:endParaRPr lang="de-DE" sz="11200" b="1" dirty="0">
              <a:solidFill>
                <a:srgbClr val="002060"/>
              </a:solidFill>
              <a:latin typeface="+mn-lt"/>
            </a:endParaRPr>
          </a:p>
          <a:p>
            <a:pPr marL="342900" indent="-342900" fontAlgn="auto">
              <a:lnSpc>
                <a:spcPct val="17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de-DE" sz="3200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10" name="Untertitel 2"/>
          <p:cNvSpPr txBox="1">
            <a:spLocks/>
          </p:cNvSpPr>
          <p:nvPr/>
        </p:nvSpPr>
        <p:spPr bwMode="auto">
          <a:xfrm>
            <a:off x="251520" y="3501008"/>
            <a:ext cx="2736304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normAutofit fontScale="25000" lnSpcReduction="20000"/>
          </a:bodyPr>
          <a:lstStyle/>
          <a:p>
            <a:pPr marL="342900" indent="-342900" fontAlgn="auto">
              <a:lnSpc>
                <a:spcPct val="17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de-DE" sz="8000" b="1" dirty="0" err="1" smtClean="0">
                <a:solidFill>
                  <a:srgbClr val="002060"/>
                </a:solidFill>
                <a:latin typeface="+mn-lt"/>
              </a:rPr>
              <a:t>Common</a:t>
            </a:r>
            <a:r>
              <a:rPr lang="de-DE" sz="8000" b="1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de-DE" sz="8000" b="1" dirty="0" err="1" smtClean="0">
                <a:solidFill>
                  <a:srgbClr val="002060"/>
                </a:solidFill>
                <a:latin typeface="+mn-lt"/>
              </a:rPr>
              <a:t>heritage</a:t>
            </a:r>
            <a:r>
              <a:rPr lang="de-DE" sz="8000" b="1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de-DE" sz="8000" b="1" dirty="0" err="1" smtClean="0">
                <a:solidFill>
                  <a:srgbClr val="002060"/>
                </a:solidFill>
                <a:latin typeface="+mn-lt"/>
              </a:rPr>
              <a:t>of</a:t>
            </a:r>
            <a:r>
              <a:rPr lang="de-DE" sz="8000" b="1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de-DE" sz="8000" b="1" dirty="0" err="1" smtClean="0">
                <a:solidFill>
                  <a:srgbClr val="002060"/>
                </a:solidFill>
                <a:latin typeface="+mn-lt"/>
              </a:rPr>
              <a:t>social</a:t>
            </a:r>
            <a:r>
              <a:rPr lang="de-DE" sz="8000" b="1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de-DE" sz="8000" b="1" dirty="0" err="1" smtClean="0">
                <a:solidFill>
                  <a:srgbClr val="002060"/>
                </a:solidFill>
                <a:latin typeface="+mn-lt"/>
              </a:rPr>
              <a:t>life</a:t>
            </a:r>
            <a:endParaRPr lang="de-DE" sz="11200" b="1" dirty="0">
              <a:solidFill>
                <a:srgbClr val="002060"/>
              </a:solidFill>
              <a:latin typeface="+mn-lt"/>
            </a:endParaRPr>
          </a:p>
          <a:p>
            <a:pPr marL="342900" indent="-342900" fontAlgn="auto">
              <a:lnSpc>
                <a:spcPct val="17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de-DE" sz="3200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11" name="Untertitel 2"/>
          <p:cNvSpPr txBox="1">
            <a:spLocks/>
          </p:cNvSpPr>
          <p:nvPr/>
        </p:nvSpPr>
        <p:spPr bwMode="auto">
          <a:xfrm>
            <a:off x="-108520" y="4509120"/>
            <a:ext cx="2808312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normAutofit/>
          </a:bodyPr>
          <a:lstStyle/>
          <a:p>
            <a:pPr marL="342900" indent="-342900" algn="ctr" fontAlgn="auto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de-DE" sz="2000" b="1" dirty="0" smtClean="0">
                <a:solidFill>
                  <a:srgbClr val="002060"/>
                </a:solidFill>
                <a:latin typeface="+mn-lt"/>
              </a:rPr>
              <a:t>    Commons heritage of cultural creativity</a:t>
            </a:r>
            <a:endParaRPr lang="de-DE" sz="2000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12" name="Textfeld 4"/>
          <p:cNvSpPr txBox="1"/>
          <p:nvPr/>
        </p:nvSpPr>
        <p:spPr>
          <a:xfrm>
            <a:off x="4716016" y="2492896"/>
            <a:ext cx="4176464" cy="843693"/>
          </a:xfrm>
          <a:prstGeom prst="rect">
            <a:avLst/>
          </a:prstGeom>
          <a:noFill/>
          <a:ln>
            <a:noFill/>
          </a:ln>
        </p:spPr>
        <p:txBody>
          <a:bodyPr wrap="square" anchorCtr="1" compatLnSpc="0">
            <a:spAutoFit/>
          </a:bodyPr>
          <a:lstStyle/>
          <a:p>
            <a:pPr algn="ctr" fontAlgn="auto" hangingPunct="0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2400" b="1" kern="0" dirty="0" smtClean="0">
                <a:solidFill>
                  <a:srgbClr val="333366"/>
                </a:solidFill>
                <a:latin typeface="+mn-lt"/>
                <a:ea typeface="Arial Unicode MS" pitchFamily="2"/>
                <a:cs typeface="Tahoma" pitchFamily="2"/>
              </a:rPr>
              <a:t>Commons are institutionalized „</a:t>
            </a:r>
            <a:r>
              <a:rPr lang="de-DE" sz="2400" b="1" kern="0" dirty="0" err="1" smtClean="0">
                <a:solidFill>
                  <a:srgbClr val="333366"/>
                </a:solidFill>
                <a:latin typeface="+mn-lt"/>
                <a:ea typeface="Arial Unicode MS" pitchFamily="2"/>
                <a:cs typeface="Tahoma" pitchFamily="2"/>
              </a:rPr>
              <a:t>common-pool</a:t>
            </a:r>
            <a:r>
              <a:rPr lang="de-DE" sz="2400" b="1" kern="0" dirty="0" smtClean="0">
                <a:solidFill>
                  <a:srgbClr val="333366"/>
                </a:solidFill>
                <a:latin typeface="+mn-lt"/>
                <a:ea typeface="Arial Unicode MS" pitchFamily="2"/>
                <a:cs typeface="Tahoma" pitchFamily="2"/>
              </a:rPr>
              <a:t> </a:t>
            </a:r>
            <a:r>
              <a:rPr lang="de-DE" sz="2400" b="1" kern="0" dirty="0" err="1" smtClean="0">
                <a:solidFill>
                  <a:srgbClr val="333366"/>
                </a:solidFill>
                <a:latin typeface="+mn-lt"/>
                <a:ea typeface="Arial Unicode MS" pitchFamily="2"/>
                <a:cs typeface="Tahoma" pitchFamily="2"/>
              </a:rPr>
              <a:t>resources</a:t>
            </a:r>
            <a:r>
              <a:rPr lang="de-DE" sz="2400" b="1" kern="0" dirty="0" smtClean="0">
                <a:solidFill>
                  <a:srgbClr val="333366"/>
                </a:solidFill>
                <a:latin typeface="+mn-lt"/>
                <a:ea typeface="Arial Unicode MS" pitchFamily="2"/>
                <a:cs typeface="Tahoma" pitchFamily="2"/>
              </a:rPr>
              <a:t>“</a:t>
            </a:r>
            <a:endParaRPr lang="de-DE" sz="2400" b="1" kern="0" dirty="0">
              <a:solidFill>
                <a:srgbClr val="333366"/>
              </a:solidFill>
              <a:latin typeface="+mn-lt"/>
              <a:ea typeface="Arial Unicode MS" pitchFamily="2"/>
              <a:cs typeface="Tahoma" pitchFamily="2"/>
            </a:endParaRPr>
          </a:p>
        </p:txBody>
      </p:sp>
      <p:sp>
        <p:nvSpPr>
          <p:cNvPr id="13" name="Rectangle 2"/>
          <p:cNvSpPr txBox="1">
            <a:spLocks/>
          </p:cNvSpPr>
          <p:nvPr/>
        </p:nvSpPr>
        <p:spPr>
          <a:xfrm>
            <a:off x="4644008" y="1556792"/>
            <a:ext cx="4032448" cy="512738"/>
          </a:xfrm>
          <a:prstGeom prst="rect">
            <a:avLst/>
          </a:prstGeom>
          <a:solidFill>
            <a:srgbClr val="002060"/>
          </a:solidFill>
        </p:spPr>
        <p:txBody>
          <a:bodyPr anchorCtr="1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45000"/>
              <a:buFont typeface="StarSymbol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Arial Unicode MS" pitchFamily="2"/>
                <a:cs typeface="Tahoma" pitchFamily="2"/>
              </a:rPr>
              <a:t>Common Pool Resources</a:t>
            </a:r>
            <a:endParaRPr kumimoji="0" lang="de-DE" sz="2800" b="0" i="0" u="none" strike="noStrike" kern="120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15" name="Untertitel 2"/>
          <p:cNvSpPr txBox="1">
            <a:spLocks/>
          </p:cNvSpPr>
          <p:nvPr/>
        </p:nvSpPr>
        <p:spPr bwMode="auto">
          <a:xfrm>
            <a:off x="2987824" y="4653136"/>
            <a:ext cx="4680520" cy="1152128"/>
          </a:xfrm>
          <a:prstGeom prst="rect">
            <a:avLst/>
          </a:prstGeom>
          <a:solidFill>
            <a:srgbClr val="002060"/>
          </a:solidFill>
        </p:spPr>
        <p:txBody>
          <a:bodyPr anchorCtr="1"/>
          <a:lstStyle>
            <a:defPPr>
              <a:defRPr lang="de-DE"/>
            </a:defPPr>
            <a:lvl1pPr marL="0" marR="0" lvl="0" indent="0" algn="ctr" defTabSz="914400" eaLnBrk="1" latinLnBrk="0" hangingPunct="1">
              <a:lnSpc>
                <a:spcPct val="100000"/>
              </a:lnSpc>
              <a:buClrTx/>
              <a:buSzPct val="45000"/>
              <a:buFont typeface="StarSymbol"/>
              <a:buNone/>
              <a:tabLst/>
              <a:defRPr kumimoji="0" sz="2800" b="0" i="0" u="none" strike="noStrike" cap="none" spc="0" normalizeH="0" baseline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Arial Unicode MS" pitchFamily="2"/>
                <a:cs typeface="Tahoma" pitchFamily="2"/>
              </a:defRPr>
            </a:lvl1pPr>
          </a:lstStyle>
          <a:p>
            <a:r>
              <a:rPr lang="de-DE" dirty="0"/>
              <a:t>  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arts</a:t>
            </a:r>
            <a:r>
              <a:rPr lang="de-DE" dirty="0"/>
              <a:t> </a:t>
            </a:r>
            <a:br>
              <a:rPr lang="de-DE" dirty="0"/>
            </a:br>
            <a:r>
              <a:rPr lang="de-DE" dirty="0" err="1"/>
              <a:t>knowledge</a:t>
            </a:r>
            <a:r>
              <a:rPr lang="de-DE" dirty="0"/>
              <a:t> </a:t>
            </a:r>
            <a:r>
              <a:rPr lang="de-DE" dirty="0" err="1"/>
              <a:t>and</a:t>
            </a:r>
            <a:r>
              <a:rPr lang="de-DE" dirty="0"/>
              <a:t> </a:t>
            </a:r>
            <a:r>
              <a:rPr lang="de-DE" dirty="0" err="1"/>
              <a:t>information</a:t>
            </a:r>
            <a:endParaRPr lang="de-DE" dirty="0"/>
          </a:p>
        </p:txBody>
      </p:sp>
      <p:sp>
        <p:nvSpPr>
          <p:cNvPr id="17" name="Untertitel 2"/>
          <p:cNvSpPr txBox="1">
            <a:spLocks/>
          </p:cNvSpPr>
          <p:nvPr/>
        </p:nvSpPr>
        <p:spPr bwMode="auto">
          <a:xfrm>
            <a:off x="2771801" y="2348880"/>
            <a:ext cx="1728192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normAutofit/>
          </a:bodyPr>
          <a:lstStyle/>
          <a:p>
            <a:pPr marL="342900" indent="-342900" fontAlgn="auto">
              <a:lnSpc>
                <a:spcPct val="17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de-DE" sz="2000" dirty="0" err="1" smtClean="0">
                <a:solidFill>
                  <a:srgbClr val="002060"/>
                </a:solidFill>
                <a:latin typeface="+mn-lt"/>
              </a:rPr>
              <a:t>water</a:t>
            </a:r>
            <a:r>
              <a:rPr lang="de-DE" sz="2000" dirty="0" smtClean="0">
                <a:solidFill>
                  <a:srgbClr val="002060"/>
                </a:solidFill>
                <a:latin typeface="+mn-lt"/>
              </a:rPr>
              <a:t>, </a:t>
            </a:r>
            <a:r>
              <a:rPr lang="de-DE" sz="2000" dirty="0" err="1" smtClean="0">
                <a:solidFill>
                  <a:srgbClr val="002060"/>
                </a:solidFill>
                <a:latin typeface="+mn-lt"/>
              </a:rPr>
              <a:t>air</a:t>
            </a:r>
            <a:endParaRPr lang="de-DE" sz="2000" dirty="0">
              <a:solidFill>
                <a:srgbClr val="002060"/>
              </a:solidFill>
              <a:latin typeface="+mn-lt"/>
            </a:endParaRPr>
          </a:p>
          <a:p>
            <a:pPr marL="342900" indent="-342900" fontAlgn="auto">
              <a:lnSpc>
                <a:spcPct val="17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de-DE" sz="2000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18" name="Untertitel 2"/>
          <p:cNvSpPr txBox="1">
            <a:spLocks/>
          </p:cNvSpPr>
          <p:nvPr/>
        </p:nvSpPr>
        <p:spPr bwMode="auto">
          <a:xfrm>
            <a:off x="2771800" y="3429000"/>
            <a:ext cx="1728192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normAutofit fontScale="70000" lnSpcReduction="20000"/>
          </a:bodyPr>
          <a:lstStyle/>
          <a:p>
            <a:pPr algn="ctr" fontAlgn="auto">
              <a:lnSpc>
                <a:spcPct val="17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de-DE" sz="2400" dirty="0" smtClean="0">
                <a:solidFill>
                  <a:srgbClr val="002060"/>
                </a:solidFill>
                <a:latin typeface="+mn-lt"/>
              </a:rPr>
              <a:t>Public </a:t>
            </a:r>
            <a:r>
              <a:rPr lang="de-DE" sz="2400" dirty="0" err="1" smtClean="0">
                <a:solidFill>
                  <a:srgbClr val="002060"/>
                </a:solidFill>
                <a:latin typeface="+mn-lt"/>
              </a:rPr>
              <a:t>spaces</a:t>
            </a:r>
            <a:r>
              <a:rPr lang="de-DE" sz="2400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de-DE" sz="2400" dirty="0" err="1" smtClean="0">
                <a:solidFill>
                  <a:srgbClr val="002060"/>
                </a:solidFill>
                <a:latin typeface="+mn-lt"/>
              </a:rPr>
              <a:t>law</a:t>
            </a:r>
            <a:r>
              <a:rPr lang="de-DE" sz="2400" dirty="0" smtClean="0">
                <a:solidFill>
                  <a:srgbClr val="002060"/>
                </a:solidFill>
                <a:latin typeface="+mn-lt"/>
              </a:rPr>
              <a:t>,  </a:t>
            </a:r>
            <a:r>
              <a:rPr lang="de-DE" sz="2400" dirty="0" err="1" smtClean="0">
                <a:solidFill>
                  <a:srgbClr val="002060"/>
                </a:solidFill>
                <a:latin typeface="+mn-lt"/>
              </a:rPr>
              <a:t>libraries</a:t>
            </a:r>
            <a:endParaRPr lang="de-DE" sz="2400" dirty="0">
              <a:solidFill>
                <a:srgbClr val="002060"/>
              </a:solidFill>
              <a:latin typeface="+mn-lt"/>
            </a:endParaRPr>
          </a:p>
          <a:p>
            <a:pPr marL="342900" indent="-342900" algn="ctr" fontAlgn="auto">
              <a:lnSpc>
                <a:spcPct val="17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de-DE" sz="2000" b="1" dirty="0">
              <a:solidFill>
                <a:srgbClr val="00206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6413853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/>
      <p:bldP spid="10" grpId="0"/>
      <p:bldP spid="11" grpId="0"/>
      <p:bldP spid="12" grpId="0"/>
      <p:bldP spid="13" grpId="0" animBg="1"/>
      <p:bldP spid="15" grpId="0" animBg="1"/>
      <p:bldP spid="17" grpId="0"/>
      <p:bldP spid="1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/>
          </p:cNvSpPr>
          <p:nvPr/>
        </p:nvSpPr>
        <p:spPr bwMode="auto">
          <a:xfrm>
            <a:off x="0" y="0"/>
            <a:ext cx="9144000" cy="720080"/>
          </a:xfrm>
          <a:prstGeom prst="rect">
            <a:avLst/>
          </a:prstGeom>
          <a:solidFill>
            <a:srgbClr val="3E003E"/>
          </a:solidFill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1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45000"/>
              <a:buFont typeface="StarSymbol"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Arial Unicode MS" pitchFamily="2"/>
                <a:cs typeface="Tahoma" pitchFamily="2"/>
              </a:rPr>
              <a:t>Towards a commons-based understanding of knowledge and information</a:t>
            </a:r>
            <a:endParaRPr kumimoji="0" lang="de-DE" sz="24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8" name="Rectangle 2"/>
          <p:cNvSpPr txBox="1">
            <a:spLocks/>
          </p:cNvSpPr>
          <p:nvPr/>
        </p:nvSpPr>
        <p:spPr>
          <a:xfrm>
            <a:off x="179512" y="2916262"/>
            <a:ext cx="2806453" cy="944786"/>
          </a:xfrm>
          <a:prstGeom prst="rect">
            <a:avLst/>
          </a:prstGeom>
          <a:solidFill>
            <a:schemeClr val="tx1"/>
          </a:solidFill>
        </p:spPr>
        <p:txBody>
          <a:bodyPr anchorCtr="1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45000"/>
              <a:buFont typeface="StarSymbol"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Arial Unicode MS" pitchFamily="2"/>
                <a:cs typeface="Tahoma" pitchFamily="2"/>
              </a:rPr>
              <a:t>Commons</a:t>
            </a:r>
            <a:endParaRPr kumimoji="0" lang="de-DE" sz="4000" b="0" i="0" u="none" strike="noStrike" kern="120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13" name="Rectangle 2"/>
          <p:cNvSpPr txBox="1">
            <a:spLocks/>
          </p:cNvSpPr>
          <p:nvPr/>
        </p:nvSpPr>
        <p:spPr>
          <a:xfrm>
            <a:off x="4644008" y="2708920"/>
            <a:ext cx="4032448" cy="1736874"/>
          </a:xfrm>
          <a:prstGeom prst="rect">
            <a:avLst/>
          </a:prstGeom>
          <a:solidFill>
            <a:schemeClr val="tx1"/>
          </a:solidFill>
        </p:spPr>
        <p:txBody>
          <a:bodyPr anchorCtr="1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45000"/>
              <a:buFont typeface="StarSymbol"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Arial Unicode MS" pitchFamily="2"/>
                <a:cs typeface="Tahoma" pitchFamily="2"/>
              </a:rPr>
              <a:t>Common Pool Resources</a:t>
            </a:r>
            <a:endParaRPr kumimoji="0" lang="de-DE" sz="4000" b="0" i="0" u="none" strike="noStrike" kern="120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Arial Unicode MS" pitchFamily="34" charset="-128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64917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/>
          </p:cNvSpPr>
          <p:nvPr/>
        </p:nvSpPr>
        <p:spPr bwMode="auto">
          <a:xfrm>
            <a:off x="0" y="0"/>
            <a:ext cx="9144000" cy="720080"/>
          </a:xfrm>
          <a:prstGeom prst="rect">
            <a:avLst/>
          </a:prstGeom>
          <a:solidFill>
            <a:srgbClr val="3E003E"/>
          </a:solidFill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1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45000"/>
              <a:buFont typeface="StarSymbol"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Arial Unicode MS" pitchFamily="2"/>
                <a:cs typeface="Tahoma" pitchFamily="2"/>
              </a:rPr>
              <a:t>Towards a commons-based understanding of knowledge and information</a:t>
            </a:r>
            <a:endParaRPr kumimoji="0" lang="de-DE" sz="2400" b="1" i="0" u="none" strike="noStrike" kern="120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17" name="Wolkenförmige Legende 16"/>
          <p:cNvSpPr/>
          <p:nvPr/>
        </p:nvSpPr>
        <p:spPr>
          <a:xfrm>
            <a:off x="179512" y="2095688"/>
            <a:ext cx="2808312" cy="2808312"/>
          </a:xfrm>
          <a:prstGeom prst="cloudCallout">
            <a:avLst>
              <a:gd name="adj1" fmla="val 74135"/>
              <a:gd name="adj2" fmla="val 7199"/>
            </a:avLst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de-DE" sz="2800" b="1" dirty="0" err="1" smtClean="0">
                <a:solidFill>
                  <a:srgbClr val="002060"/>
                </a:solidFill>
              </a:rPr>
              <a:t>knowledge</a:t>
            </a:r>
            <a:r>
              <a:rPr lang="de-DE" sz="2800" b="1" dirty="0" smtClean="0">
                <a:solidFill>
                  <a:srgbClr val="002060"/>
                </a:solidFill>
              </a:rPr>
              <a:t> </a:t>
            </a:r>
            <a:r>
              <a:rPr lang="de-DE" sz="2800" b="1" dirty="0" err="1" smtClean="0">
                <a:solidFill>
                  <a:srgbClr val="002060"/>
                </a:solidFill>
              </a:rPr>
              <a:t>resources</a:t>
            </a:r>
            <a:endParaRPr lang="de-DE" sz="2800" b="1" dirty="0">
              <a:solidFill>
                <a:srgbClr val="002060"/>
              </a:solidFill>
            </a:endParaRPr>
          </a:p>
        </p:txBody>
      </p:sp>
      <p:sp>
        <p:nvSpPr>
          <p:cNvPr id="18" name="Legende mit Pfeil nach rechts 17"/>
          <p:cNvSpPr/>
          <p:nvPr/>
        </p:nvSpPr>
        <p:spPr>
          <a:xfrm>
            <a:off x="3563888" y="2815768"/>
            <a:ext cx="2808312" cy="1368152"/>
          </a:xfrm>
          <a:prstGeom prst="rightArrowCallou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de-DE" sz="2400" dirty="0" err="1">
                <a:solidFill>
                  <a:srgbClr val="002060"/>
                </a:solidFill>
              </a:rPr>
              <a:t>i</a:t>
            </a:r>
            <a:r>
              <a:rPr lang="de-DE" sz="2400" dirty="0" err="1" smtClean="0">
                <a:solidFill>
                  <a:srgbClr val="002060"/>
                </a:solidFill>
              </a:rPr>
              <a:t>nstitution-alization</a:t>
            </a:r>
            <a:endParaRPr lang="de-DE" sz="2400" dirty="0">
              <a:solidFill>
                <a:srgbClr val="002060"/>
              </a:solidFill>
            </a:endParaRPr>
          </a:p>
        </p:txBody>
      </p:sp>
      <p:sp>
        <p:nvSpPr>
          <p:cNvPr id="19" name="Abgerundetes Rechteck 18"/>
          <p:cNvSpPr/>
          <p:nvPr/>
        </p:nvSpPr>
        <p:spPr>
          <a:xfrm>
            <a:off x="6516216" y="2527736"/>
            <a:ext cx="2448272" cy="2088232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err="1" smtClean="0">
                <a:solidFill>
                  <a:srgbClr val="002060"/>
                </a:solidFill>
              </a:rPr>
              <a:t>access</a:t>
            </a:r>
            <a:r>
              <a:rPr lang="de-DE" sz="2800" b="1" dirty="0" smtClean="0">
                <a:solidFill>
                  <a:srgbClr val="002060"/>
                </a:solidFill>
              </a:rPr>
              <a:t> </a:t>
            </a:r>
            <a:r>
              <a:rPr lang="de-DE" sz="2800" b="1" dirty="0" err="1" smtClean="0">
                <a:solidFill>
                  <a:srgbClr val="002060"/>
                </a:solidFill>
              </a:rPr>
              <a:t>to</a:t>
            </a:r>
            <a:r>
              <a:rPr lang="de-DE" sz="2800" b="1" dirty="0" smtClean="0">
                <a:solidFill>
                  <a:srgbClr val="002060"/>
                </a:solidFill>
              </a:rPr>
              <a:t> </a:t>
            </a:r>
            <a:r>
              <a:rPr lang="de-DE" sz="2800" b="1" dirty="0" err="1" smtClean="0">
                <a:solidFill>
                  <a:srgbClr val="002060"/>
                </a:solidFill>
              </a:rPr>
              <a:t>and</a:t>
            </a:r>
            <a:r>
              <a:rPr lang="de-DE" sz="2800" b="1" dirty="0" smtClean="0">
                <a:solidFill>
                  <a:srgbClr val="002060"/>
                </a:solidFill>
              </a:rPr>
              <a:t> </a:t>
            </a:r>
            <a:r>
              <a:rPr lang="de-DE" sz="2800" b="1" dirty="0" err="1" smtClean="0">
                <a:solidFill>
                  <a:srgbClr val="002060"/>
                </a:solidFill>
              </a:rPr>
              <a:t>use</a:t>
            </a:r>
            <a:r>
              <a:rPr lang="de-DE" sz="2800" b="1" dirty="0" smtClean="0">
                <a:solidFill>
                  <a:srgbClr val="002060"/>
                </a:solidFill>
              </a:rPr>
              <a:t> </a:t>
            </a:r>
            <a:r>
              <a:rPr lang="de-DE" sz="2800" b="1" dirty="0" err="1" smtClean="0">
                <a:solidFill>
                  <a:srgbClr val="002060"/>
                </a:solidFill>
              </a:rPr>
              <a:t>of</a:t>
            </a:r>
            <a:r>
              <a:rPr lang="de-DE" sz="2800" b="1" dirty="0" smtClean="0">
                <a:solidFill>
                  <a:srgbClr val="002060"/>
                </a:solidFill>
              </a:rPr>
              <a:t> </a:t>
            </a:r>
            <a:r>
              <a:rPr lang="de-DE" sz="2800" b="1" dirty="0" err="1" smtClean="0">
                <a:solidFill>
                  <a:srgbClr val="002060"/>
                </a:solidFill>
              </a:rPr>
              <a:t>information</a:t>
            </a:r>
            <a:r>
              <a:rPr lang="de-DE" sz="2400" b="1" dirty="0" smtClean="0">
                <a:solidFill>
                  <a:srgbClr val="002060"/>
                </a:solidFill>
              </a:rPr>
              <a:t> </a:t>
            </a:r>
            <a:r>
              <a:rPr lang="de-DE" sz="2400" b="1" dirty="0" err="1" smtClean="0">
                <a:solidFill>
                  <a:srgbClr val="002060"/>
                </a:solidFill>
              </a:rPr>
              <a:t>products</a:t>
            </a:r>
            <a:endParaRPr lang="de-DE" sz="2400" b="1" dirty="0" smtClean="0">
              <a:solidFill>
                <a:srgbClr val="002060"/>
              </a:solidFill>
            </a:endParaRPr>
          </a:p>
          <a:p>
            <a:pPr algn="ctr"/>
            <a:r>
              <a:rPr lang="de-DE" sz="2400" b="1" dirty="0" err="1" smtClean="0">
                <a:solidFill>
                  <a:srgbClr val="002060"/>
                </a:solidFill>
              </a:rPr>
              <a:t>services</a:t>
            </a:r>
            <a:endParaRPr lang="de-DE" sz="2400" b="1" dirty="0" smtClean="0">
              <a:solidFill>
                <a:srgbClr val="002060"/>
              </a:solidFill>
            </a:endParaRPr>
          </a:p>
        </p:txBody>
      </p:sp>
      <p:sp>
        <p:nvSpPr>
          <p:cNvPr id="20" name="Textfeld 19"/>
          <p:cNvSpPr txBox="1"/>
          <p:nvPr/>
        </p:nvSpPr>
        <p:spPr>
          <a:xfrm>
            <a:off x="3563887" y="2374428"/>
            <a:ext cx="1824881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dirty="0" err="1" smtClean="0">
                <a:solidFill>
                  <a:srgbClr val="002060"/>
                </a:solidFill>
                <a:latin typeface="+mn-lt"/>
              </a:rPr>
              <a:t>principles</a:t>
            </a:r>
            <a:r>
              <a:rPr lang="de-DE" dirty="0" smtClean="0">
                <a:solidFill>
                  <a:srgbClr val="002060"/>
                </a:solidFill>
                <a:latin typeface="+mn-lt"/>
              </a:rPr>
              <a:t>, </a:t>
            </a:r>
            <a:r>
              <a:rPr lang="de-DE" dirty="0" err="1" smtClean="0">
                <a:solidFill>
                  <a:srgbClr val="002060"/>
                </a:solidFill>
                <a:latin typeface="+mn-lt"/>
              </a:rPr>
              <a:t>values</a:t>
            </a:r>
            <a:endParaRPr lang="de-DE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21" name="Textfeld 20"/>
          <p:cNvSpPr txBox="1"/>
          <p:nvPr/>
        </p:nvSpPr>
        <p:spPr>
          <a:xfrm>
            <a:off x="3563888" y="4255928"/>
            <a:ext cx="1800200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dirty="0" err="1" smtClean="0">
                <a:solidFill>
                  <a:srgbClr val="002060"/>
                </a:solidFill>
                <a:latin typeface="+mn-lt"/>
              </a:rPr>
              <a:t>procedures</a:t>
            </a:r>
            <a:endParaRPr lang="de-DE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23" name="Foliennummernplatzhalter 4"/>
          <p:cNvSpPr txBox="1"/>
          <p:nvPr/>
        </p:nvSpPr>
        <p:spPr>
          <a:xfrm>
            <a:off x="8460432" y="6384925"/>
            <a:ext cx="622300" cy="47307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compatLnSpc="0"/>
          <a:lstStyle/>
          <a:p>
            <a:pPr algn="r" fontAlgn="auto" hangingPunct="0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400" kern="0">
              <a:solidFill>
                <a:srgbClr val="000000"/>
              </a:solidFill>
              <a:latin typeface="+mn-lt"/>
              <a:ea typeface="Arial Unicode MS" pitchFamily="2"/>
              <a:cs typeface="Tahoma" pitchFamily="2"/>
            </a:endParaRPr>
          </a:p>
          <a:p>
            <a:pPr algn="r" fontAlgn="auto" hangingPunct="0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FB7B90B2-DC34-4E68-8936-D808C3A47442}" type="slidenum">
              <a:rPr lang="de-DE" sz="1400" kern="0">
                <a:solidFill>
                  <a:srgbClr val="000000"/>
                </a:solidFill>
                <a:latin typeface="+mn-lt"/>
                <a:ea typeface="Arial Unicode MS" pitchFamily="2"/>
                <a:cs typeface="Tahoma" pitchFamily="2"/>
              </a:rPr>
              <a:pPr algn="r" fontAlgn="auto" hangingPunct="0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8</a:t>
            </a:fld>
            <a:endParaRPr lang="de-DE" sz="1400" kern="0">
              <a:solidFill>
                <a:srgbClr val="000000"/>
              </a:solidFill>
              <a:latin typeface="+mn-lt"/>
              <a:ea typeface="Arial Unicode MS" pitchFamily="2"/>
              <a:cs typeface="Tahoma" pitchFamily="2"/>
            </a:endParaRPr>
          </a:p>
        </p:txBody>
      </p:sp>
      <p:grpSp>
        <p:nvGrpSpPr>
          <p:cNvPr id="2" name="Gruppieren 37"/>
          <p:cNvGrpSpPr/>
          <p:nvPr/>
        </p:nvGrpSpPr>
        <p:grpSpPr>
          <a:xfrm>
            <a:off x="4716016" y="764704"/>
            <a:ext cx="2520280" cy="1440160"/>
            <a:chOff x="4716016" y="764704"/>
            <a:chExt cx="2520280" cy="1440160"/>
          </a:xfrm>
        </p:grpSpPr>
        <p:sp>
          <p:nvSpPr>
            <p:cNvPr id="22" name="Textfeld 21"/>
            <p:cNvSpPr txBox="1"/>
            <p:nvPr/>
          </p:nvSpPr>
          <p:spPr>
            <a:xfrm>
              <a:off x="5436096" y="764704"/>
              <a:ext cx="180020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dirty="0" err="1" smtClean="0">
                  <a:solidFill>
                    <a:srgbClr val="002060"/>
                  </a:solidFill>
                  <a:latin typeface="+mn-lt"/>
                </a:rPr>
                <a:t>sharing</a:t>
              </a:r>
              <a:endParaRPr lang="de-DE" dirty="0" smtClean="0">
                <a:solidFill>
                  <a:srgbClr val="002060"/>
                </a:solidFill>
                <a:latin typeface="+mn-lt"/>
              </a:endParaRPr>
            </a:p>
            <a:p>
              <a:pPr algn="ctr"/>
              <a:r>
                <a:rPr lang="de-DE" dirty="0" err="1" smtClean="0">
                  <a:solidFill>
                    <a:srgbClr val="002060"/>
                  </a:solidFill>
                  <a:latin typeface="+mn-lt"/>
                </a:rPr>
                <a:t>free</a:t>
              </a:r>
              <a:r>
                <a:rPr lang="de-DE" dirty="0" smtClean="0">
                  <a:solidFill>
                    <a:srgbClr val="002060"/>
                  </a:solidFill>
                  <a:latin typeface="+mn-lt"/>
                </a:rPr>
                <a:t> </a:t>
              </a:r>
              <a:r>
                <a:rPr lang="de-DE" dirty="0" err="1" smtClean="0">
                  <a:solidFill>
                    <a:srgbClr val="002060"/>
                  </a:solidFill>
                  <a:latin typeface="+mn-lt"/>
                </a:rPr>
                <a:t>use</a:t>
              </a:r>
              <a:endParaRPr lang="de-DE" dirty="0" smtClean="0">
                <a:solidFill>
                  <a:srgbClr val="002060"/>
                </a:solidFill>
                <a:latin typeface="+mn-lt"/>
              </a:endParaRPr>
            </a:p>
            <a:p>
              <a:pPr algn="ctr"/>
              <a:r>
                <a:rPr lang="de-DE" dirty="0" err="1" smtClean="0">
                  <a:solidFill>
                    <a:srgbClr val="002060"/>
                  </a:solidFill>
                  <a:latin typeface="+mn-lt"/>
                </a:rPr>
                <a:t>inclusion</a:t>
              </a:r>
              <a:endParaRPr lang="de-DE" dirty="0" smtClean="0">
                <a:solidFill>
                  <a:srgbClr val="002060"/>
                </a:solidFill>
                <a:latin typeface="+mn-lt"/>
              </a:endParaRPr>
            </a:p>
            <a:p>
              <a:pPr algn="ctr"/>
              <a:r>
                <a:rPr lang="de-DE" dirty="0" err="1" smtClean="0">
                  <a:solidFill>
                    <a:srgbClr val="002060"/>
                  </a:solidFill>
                  <a:latin typeface="+mn-lt"/>
                </a:rPr>
                <a:t>sustainability</a:t>
              </a:r>
              <a:endParaRPr lang="de-DE" dirty="0" smtClean="0">
                <a:solidFill>
                  <a:srgbClr val="002060"/>
                </a:solidFill>
                <a:latin typeface="+mn-lt"/>
              </a:endParaRPr>
            </a:p>
          </p:txBody>
        </p:sp>
        <p:cxnSp>
          <p:nvCxnSpPr>
            <p:cNvPr id="25" name="Gerade Verbindung mit Pfeil 24"/>
            <p:cNvCxnSpPr/>
            <p:nvPr/>
          </p:nvCxnSpPr>
          <p:spPr>
            <a:xfrm rot="10800000" flipV="1">
              <a:off x="4716016" y="1556792"/>
              <a:ext cx="792088" cy="648072"/>
            </a:xfrm>
            <a:prstGeom prst="straightConnector1">
              <a:avLst/>
            </a:prstGeom>
            <a:ln w="762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Gruppieren 36"/>
          <p:cNvGrpSpPr/>
          <p:nvPr/>
        </p:nvGrpSpPr>
        <p:grpSpPr>
          <a:xfrm>
            <a:off x="1619672" y="764704"/>
            <a:ext cx="2664296" cy="1440160"/>
            <a:chOff x="1619672" y="764704"/>
            <a:chExt cx="2664296" cy="1440160"/>
          </a:xfrm>
        </p:grpSpPr>
        <p:sp>
          <p:nvSpPr>
            <p:cNvPr id="24" name="Textfeld 23"/>
            <p:cNvSpPr txBox="1"/>
            <p:nvPr/>
          </p:nvSpPr>
          <p:spPr>
            <a:xfrm>
              <a:off x="1619672" y="764704"/>
              <a:ext cx="2448272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dirty="0" smtClean="0">
                  <a:solidFill>
                    <a:srgbClr val="002060"/>
                  </a:solidFill>
                  <a:latin typeface="+mn-lt"/>
                </a:rPr>
                <a:t>privatization</a:t>
              </a:r>
            </a:p>
            <a:p>
              <a:pPr algn="ctr"/>
              <a:r>
                <a:rPr lang="de-DE" dirty="0" smtClean="0">
                  <a:solidFill>
                    <a:srgbClr val="002060"/>
                  </a:solidFill>
                  <a:latin typeface="+mn-lt"/>
                </a:rPr>
                <a:t>enclosure of the </a:t>
              </a:r>
              <a:r>
                <a:rPr lang="de-DE" dirty="0" err="1" smtClean="0">
                  <a:solidFill>
                    <a:srgbClr val="002060"/>
                  </a:solidFill>
                  <a:latin typeface="+mn-lt"/>
                </a:rPr>
                <a:t>mind</a:t>
              </a:r>
              <a:endParaRPr lang="de-DE" dirty="0" smtClean="0">
                <a:solidFill>
                  <a:srgbClr val="002060"/>
                </a:solidFill>
                <a:latin typeface="+mn-lt"/>
              </a:endParaRPr>
            </a:p>
            <a:p>
              <a:pPr algn="ctr"/>
              <a:r>
                <a:rPr lang="de-DE" dirty="0" smtClean="0">
                  <a:solidFill>
                    <a:srgbClr val="002060"/>
                  </a:solidFill>
                  <a:latin typeface="+mn-lt"/>
                </a:rPr>
                <a:t>profitability</a:t>
              </a:r>
            </a:p>
            <a:p>
              <a:pPr algn="ctr"/>
              <a:r>
                <a:rPr lang="de-DE" dirty="0" smtClean="0">
                  <a:solidFill>
                    <a:srgbClr val="002060"/>
                  </a:solidFill>
                  <a:latin typeface="+mn-lt"/>
                </a:rPr>
                <a:t>scarce resource</a:t>
              </a:r>
            </a:p>
          </p:txBody>
        </p:sp>
        <p:cxnSp>
          <p:nvCxnSpPr>
            <p:cNvPr id="26" name="Gerade Verbindung mit Pfeil 25"/>
            <p:cNvCxnSpPr/>
            <p:nvPr/>
          </p:nvCxnSpPr>
          <p:spPr>
            <a:xfrm rot="16200000" flipH="1">
              <a:off x="3563888" y="1484784"/>
              <a:ext cx="720080" cy="720080"/>
            </a:xfrm>
            <a:prstGeom prst="straightConnector1">
              <a:avLst/>
            </a:prstGeom>
            <a:ln w="762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Textfeld 26"/>
          <p:cNvSpPr txBox="1"/>
          <p:nvPr/>
        </p:nvSpPr>
        <p:spPr>
          <a:xfrm>
            <a:off x="3923928" y="908720"/>
            <a:ext cx="1368152" cy="769441"/>
          </a:xfrm>
          <a:prstGeom prst="rect">
            <a:avLst/>
          </a:prstGeom>
          <a:solidFill>
            <a:srgbClr val="3E003E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2200" b="1" dirty="0" err="1" smtClean="0">
                <a:solidFill>
                  <a:schemeClr val="bg1"/>
                </a:solidFill>
                <a:latin typeface="+mn-lt"/>
              </a:rPr>
              <a:t>It´s</a:t>
            </a:r>
            <a:r>
              <a:rPr lang="de-DE" sz="2200" b="1" dirty="0" smtClean="0">
                <a:solidFill>
                  <a:schemeClr val="bg1"/>
                </a:solidFill>
                <a:latin typeface="+mn-lt"/>
              </a:rPr>
              <a:t> </a:t>
            </a:r>
            <a:r>
              <a:rPr lang="de-DE" sz="2200" b="1" dirty="0" err="1" smtClean="0">
                <a:solidFill>
                  <a:schemeClr val="bg1"/>
                </a:solidFill>
                <a:latin typeface="+mn-lt"/>
              </a:rPr>
              <a:t>our</a:t>
            </a:r>
            <a:r>
              <a:rPr lang="de-DE" sz="2200" b="1" dirty="0" smtClean="0">
                <a:solidFill>
                  <a:schemeClr val="bg1"/>
                </a:solidFill>
                <a:latin typeface="+mn-lt"/>
              </a:rPr>
              <a:t> </a:t>
            </a:r>
            <a:r>
              <a:rPr lang="de-DE" sz="2200" b="1" dirty="0" err="1" smtClean="0">
                <a:solidFill>
                  <a:schemeClr val="bg1"/>
                </a:solidFill>
                <a:latin typeface="+mn-lt"/>
              </a:rPr>
              <a:t>choice</a:t>
            </a:r>
            <a:r>
              <a:rPr lang="de-DE" sz="2200" b="1" dirty="0" smtClean="0">
                <a:solidFill>
                  <a:schemeClr val="bg1"/>
                </a:solidFill>
                <a:latin typeface="+mn-lt"/>
              </a:rPr>
              <a:t>(?)</a:t>
            </a:r>
            <a:endParaRPr lang="de-DE" sz="22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28" name="Textfeld 27"/>
          <p:cNvSpPr txBox="1"/>
          <p:nvPr/>
        </p:nvSpPr>
        <p:spPr>
          <a:xfrm>
            <a:off x="2555776" y="4725144"/>
            <a:ext cx="424847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>
                <a:solidFill>
                  <a:srgbClr val="002060"/>
                </a:solidFill>
                <a:latin typeface="+mn-lt"/>
              </a:rPr>
              <a:t>c</a:t>
            </a:r>
            <a:r>
              <a:rPr lang="de-DE" dirty="0" smtClean="0">
                <a:solidFill>
                  <a:srgbClr val="002060"/>
                </a:solidFill>
                <a:latin typeface="+mn-lt"/>
              </a:rPr>
              <a:t>ommunication (reaching a consensus)</a:t>
            </a:r>
          </a:p>
          <a:p>
            <a:pPr algn="ctr"/>
            <a:r>
              <a:rPr lang="de-DE" dirty="0" smtClean="0">
                <a:solidFill>
                  <a:srgbClr val="002060"/>
                </a:solidFill>
                <a:latin typeface="+mn-lt"/>
              </a:rPr>
              <a:t>commitments</a:t>
            </a:r>
          </a:p>
          <a:p>
            <a:pPr algn="ctr"/>
            <a:r>
              <a:rPr lang="de-DE" dirty="0" smtClean="0">
                <a:solidFill>
                  <a:srgbClr val="002060"/>
                </a:solidFill>
                <a:latin typeface="+mn-lt"/>
              </a:rPr>
              <a:t>contracts</a:t>
            </a:r>
          </a:p>
          <a:p>
            <a:pPr algn="ctr"/>
            <a:r>
              <a:rPr lang="de-DE" dirty="0" smtClean="0">
                <a:solidFill>
                  <a:srgbClr val="002060"/>
                </a:solidFill>
                <a:latin typeface="+mn-lt"/>
              </a:rPr>
              <a:t>rules, laws, legal norms</a:t>
            </a:r>
          </a:p>
          <a:p>
            <a:pPr algn="ctr"/>
            <a:r>
              <a:rPr lang="de-DE" dirty="0" smtClean="0">
                <a:solidFill>
                  <a:srgbClr val="002060"/>
                </a:solidFill>
                <a:latin typeface="+mn-lt"/>
              </a:rPr>
              <a:t>control mechanisms, sanctions</a:t>
            </a:r>
            <a:endParaRPr lang="de-DE" dirty="0">
              <a:solidFill>
                <a:srgbClr val="002060"/>
              </a:solidFill>
              <a:latin typeface="+mn-lt"/>
            </a:endParaRPr>
          </a:p>
        </p:txBody>
      </p:sp>
      <p:grpSp>
        <p:nvGrpSpPr>
          <p:cNvPr id="5" name="Gruppieren 38"/>
          <p:cNvGrpSpPr/>
          <p:nvPr/>
        </p:nvGrpSpPr>
        <p:grpSpPr>
          <a:xfrm>
            <a:off x="179512" y="4409728"/>
            <a:ext cx="2520280" cy="1366411"/>
            <a:chOff x="179512" y="4409728"/>
            <a:chExt cx="2520280" cy="1366411"/>
          </a:xfrm>
          <a:solidFill>
            <a:srgbClr val="3E003E"/>
          </a:solidFill>
        </p:grpSpPr>
        <p:cxnSp>
          <p:nvCxnSpPr>
            <p:cNvPr id="29" name="Gerade Verbindung mit Pfeil 28"/>
            <p:cNvCxnSpPr/>
            <p:nvPr/>
          </p:nvCxnSpPr>
          <p:spPr>
            <a:xfrm rot="10800000" flipV="1">
              <a:off x="1907704" y="4409728"/>
              <a:ext cx="792088" cy="648072"/>
            </a:xfrm>
            <a:prstGeom prst="straightConnector1">
              <a:avLst/>
            </a:prstGeom>
            <a:grpFill/>
            <a:ln w="762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Textfeld 29"/>
            <p:cNvSpPr txBox="1"/>
            <p:nvPr/>
          </p:nvSpPr>
          <p:spPr>
            <a:xfrm>
              <a:off x="179512" y="5129808"/>
              <a:ext cx="2016224" cy="646331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dirty="0" err="1" smtClean="0">
                  <a:solidFill>
                    <a:schemeClr val="bg1"/>
                  </a:solidFill>
                  <a:latin typeface="+mn-lt"/>
                </a:rPr>
                <a:t>Knowledge</a:t>
              </a:r>
              <a:r>
                <a:rPr lang="de-DE" dirty="0" smtClean="0">
                  <a:solidFill>
                    <a:schemeClr val="bg1"/>
                  </a:solidFill>
                  <a:latin typeface="+mn-lt"/>
                </a:rPr>
                <a:t> </a:t>
              </a:r>
              <a:r>
                <a:rPr lang="de-DE" dirty="0" err="1" smtClean="0">
                  <a:solidFill>
                    <a:schemeClr val="bg1"/>
                  </a:solidFill>
                  <a:latin typeface="+mn-lt"/>
                </a:rPr>
                <a:t>economy</a:t>
              </a:r>
              <a:endParaRPr lang="de-DE" dirty="0">
                <a:solidFill>
                  <a:schemeClr val="bg1"/>
                </a:solidFill>
                <a:latin typeface="+mn-lt"/>
              </a:endParaRPr>
            </a:p>
          </p:txBody>
        </p:sp>
      </p:grpSp>
      <p:grpSp>
        <p:nvGrpSpPr>
          <p:cNvPr id="6" name="Gruppieren 39"/>
          <p:cNvGrpSpPr/>
          <p:nvPr/>
        </p:nvGrpSpPr>
        <p:grpSpPr>
          <a:xfrm>
            <a:off x="6012160" y="4121696"/>
            <a:ext cx="2736304" cy="2331640"/>
            <a:chOff x="6012160" y="4121696"/>
            <a:chExt cx="2736304" cy="2331640"/>
          </a:xfrm>
          <a:solidFill>
            <a:srgbClr val="000090"/>
          </a:solidFill>
        </p:grpSpPr>
        <p:sp>
          <p:nvSpPr>
            <p:cNvPr id="31" name="Textfeld 30"/>
            <p:cNvSpPr txBox="1"/>
            <p:nvPr/>
          </p:nvSpPr>
          <p:spPr>
            <a:xfrm>
              <a:off x="6732240" y="5057800"/>
              <a:ext cx="2016224" cy="923330"/>
            </a:xfrm>
            <a:prstGeom prst="rect">
              <a:avLst/>
            </a:prstGeom>
            <a:solidFill>
              <a:srgbClr val="3E003E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de-DE" dirty="0" smtClean="0">
                  <a:solidFill>
                    <a:schemeClr val="bg1"/>
                  </a:solidFill>
                  <a:latin typeface="+mn-lt"/>
                </a:rPr>
                <a:t>Commons-based information markets</a:t>
              </a:r>
              <a:endParaRPr lang="de-DE" dirty="0">
                <a:solidFill>
                  <a:schemeClr val="bg1"/>
                </a:solidFill>
                <a:latin typeface="+mn-lt"/>
              </a:endParaRPr>
            </a:p>
          </p:txBody>
        </p:sp>
        <p:cxnSp>
          <p:nvCxnSpPr>
            <p:cNvPr id="32" name="Gerade Verbindung mit Pfeil 31"/>
            <p:cNvCxnSpPr/>
            <p:nvPr/>
          </p:nvCxnSpPr>
          <p:spPr>
            <a:xfrm rot="16200000" flipH="1">
              <a:off x="6012160" y="4121696"/>
              <a:ext cx="720080" cy="720080"/>
            </a:xfrm>
            <a:prstGeom prst="straightConnector1">
              <a:avLst/>
            </a:prstGeom>
            <a:grpFill/>
            <a:ln w="762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Textfeld 40"/>
            <p:cNvSpPr txBox="1"/>
            <p:nvPr/>
          </p:nvSpPr>
          <p:spPr>
            <a:xfrm>
              <a:off x="6732240" y="6084004"/>
              <a:ext cx="2016224" cy="369332"/>
            </a:xfrm>
            <a:prstGeom prst="rect">
              <a:avLst/>
            </a:prstGeom>
            <a:solidFill>
              <a:srgbClr val="3E003E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de-DE" dirty="0" err="1" smtClean="0">
                  <a:solidFill>
                    <a:schemeClr val="bg1"/>
                  </a:solidFill>
                  <a:latin typeface="+mn-lt"/>
                </a:rPr>
                <a:t>Knowledge</a:t>
              </a:r>
              <a:r>
                <a:rPr lang="de-DE" dirty="0" smtClean="0">
                  <a:solidFill>
                    <a:schemeClr val="bg1"/>
                  </a:solidFill>
                  <a:latin typeface="+mn-lt"/>
                </a:rPr>
                <a:t> </a:t>
              </a:r>
              <a:r>
                <a:rPr lang="de-DE" dirty="0" err="1" smtClean="0">
                  <a:solidFill>
                    <a:schemeClr val="bg1"/>
                  </a:solidFill>
                  <a:latin typeface="+mn-lt"/>
                </a:rPr>
                <a:t>ecology</a:t>
              </a:r>
              <a:endParaRPr lang="de-DE" dirty="0">
                <a:solidFill>
                  <a:schemeClr val="bg1"/>
                </a:solidFill>
                <a:latin typeface="+mn-lt"/>
              </a:endParaRPr>
            </a:p>
          </p:txBody>
        </p:sp>
      </p:grpSp>
      <p:sp>
        <p:nvSpPr>
          <p:cNvPr id="33" name="Textfeld 32"/>
          <p:cNvSpPr txBox="1"/>
          <p:nvPr/>
        </p:nvSpPr>
        <p:spPr>
          <a:xfrm>
            <a:off x="251520" y="692696"/>
            <a:ext cx="14756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 err="1" smtClean="0">
                <a:solidFill>
                  <a:srgbClr val="002060"/>
                </a:solidFill>
                <a:latin typeface="+mn-lt"/>
              </a:rPr>
              <a:t>regulated</a:t>
            </a:r>
            <a:r>
              <a:rPr lang="de-DE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de-DE" dirty="0" err="1" smtClean="0">
                <a:solidFill>
                  <a:srgbClr val="002060"/>
                </a:solidFill>
                <a:latin typeface="+mn-lt"/>
              </a:rPr>
              <a:t>by</a:t>
            </a:r>
            <a:r>
              <a:rPr lang="de-DE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de-DE" dirty="0" err="1" smtClean="0">
                <a:solidFill>
                  <a:srgbClr val="002060"/>
                </a:solidFill>
                <a:latin typeface="+mn-lt"/>
              </a:rPr>
              <a:t>contracts</a:t>
            </a:r>
            <a:endParaRPr lang="de-DE" dirty="0" smtClean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34" name="Textfeld 33"/>
          <p:cNvSpPr txBox="1"/>
          <p:nvPr/>
        </p:nvSpPr>
        <p:spPr>
          <a:xfrm>
            <a:off x="251520" y="1412776"/>
            <a:ext cx="14756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 err="1" smtClean="0">
                <a:solidFill>
                  <a:srgbClr val="002060"/>
                </a:solidFill>
                <a:latin typeface="+mn-lt"/>
              </a:rPr>
              <a:t>protected</a:t>
            </a:r>
            <a:r>
              <a:rPr lang="de-DE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de-DE" dirty="0" err="1" smtClean="0">
                <a:solidFill>
                  <a:srgbClr val="002060"/>
                </a:solidFill>
                <a:latin typeface="+mn-lt"/>
              </a:rPr>
              <a:t>by</a:t>
            </a:r>
            <a:r>
              <a:rPr lang="de-DE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de-DE" dirty="0" err="1" smtClean="0">
                <a:solidFill>
                  <a:srgbClr val="002060"/>
                </a:solidFill>
                <a:latin typeface="+mn-lt"/>
              </a:rPr>
              <a:t>copyright</a:t>
            </a:r>
            <a:endParaRPr lang="de-DE" dirty="0" smtClean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35" name="Textfeld 34"/>
          <p:cNvSpPr txBox="1"/>
          <p:nvPr/>
        </p:nvSpPr>
        <p:spPr>
          <a:xfrm>
            <a:off x="7308304" y="1556792"/>
            <a:ext cx="14756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 err="1" smtClean="0">
                <a:solidFill>
                  <a:srgbClr val="002060"/>
                </a:solidFill>
                <a:latin typeface="+mn-lt"/>
              </a:rPr>
              <a:t>enabled</a:t>
            </a:r>
            <a:r>
              <a:rPr lang="de-DE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de-DE" dirty="0" err="1" smtClean="0">
                <a:solidFill>
                  <a:srgbClr val="002060"/>
                </a:solidFill>
                <a:latin typeface="+mn-lt"/>
              </a:rPr>
              <a:t>by</a:t>
            </a:r>
            <a:r>
              <a:rPr lang="de-DE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de-DE" dirty="0" err="1" smtClean="0">
                <a:solidFill>
                  <a:srgbClr val="002060"/>
                </a:solidFill>
                <a:latin typeface="+mn-lt"/>
              </a:rPr>
              <a:t>copyright-limitations</a:t>
            </a:r>
            <a:endParaRPr lang="de-DE" dirty="0" smtClean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36" name="Textfeld 35"/>
          <p:cNvSpPr txBox="1"/>
          <p:nvPr/>
        </p:nvSpPr>
        <p:spPr>
          <a:xfrm>
            <a:off x="7236296" y="764704"/>
            <a:ext cx="16561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 err="1" smtClean="0">
                <a:solidFill>
                  <a:srgbClr val="002060"/>
                </a:solidFill>
                <a:latin typeface="+mn-lt"/>
              </a:rPr>
              <a:t>commitments</a:t>
            </a:r>
            <a:r>
              <a:rPr lang="de-DE" dirty="0" smtClean="0">
                <a:solidFill>
                  <a:srgbClr val="002060"/>
                </a:solidFill>
                <a:latin typeface="+mn-lt"/>
              </a:rPr>
              <a:t>, CC, Open Access</a:t>
            </a:r>
          </a:p>
        </p:txBody>
      </p:sp>
    </p:spTree>
    <p:extLst>
      <p:ext uri="{BB962C8B-B14F-4D97-AF65-F5344CB8AC3E}">
        <p14:creationId xmlns:p14="http://schemas.microsoft.com/office/powerpoint/2010/main" val="37801585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9" grpId="0" animBg="1"/>
      <p:bldP spid="20" grpId="0" animBg="1"/>
      <p:bldP spid="21" grpId="0" animBg="1"/>
      <p:bldP spid="27" grpId="0" animBg="1"/>
      <p:bldP spid="28" grpId="0"/>
      <p:bldP spid="33" grpId="0"/>
      <p:bldP spid="34" grpId="0"/>
      <p:bldP spid="35" grpId="0"/>
      <p:bldP spid="3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/>
          </p:cNvSpPr>
          <p:nvPr/>
        </p:nvSpPr>
        <p:spPr bwMode="auto">
          <a:xfrm>
            <a:off x="2627784" y="2780928"/>
            <a:ext cx="4752528" cy="720080"/>
          </a:xfrm>
          <a:prstGeom prst="rect">
            <a:avLst/>
          </a:prstGeom>
          <a:solidFill>
            <a:srgbClr val="3E003E"/>
          </a:solidFill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1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45000"/>
              <a:buFont typeface="StarSymbol"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Arial Unicode MS" pitchFamily="2"/>
                <a:cs typeface="Tahoma" pitchFamily="2"/>
              </a:rPr>
              <a:t>Knowledge</a:t>
            </a:r>
            <a:r>
              <a:rPr kumimoji="0" lang="en-US" sz="4000" b="1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Arial Unicode MS" pitchFamily="2"/>
                <a:cs typeface="Tahoma" pitchFamily="2"/>
              </a:rPr>
              <a:t> Economy</a:t>
            </a:r>
            <a:endParaRPr kumimoji="0" lang="de-DE" sz="40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23" name="Foliennummernplatzhalter 4"/>
          <p:cNvSpPr txBox="1"/>
          <p:nvPr/>
        </p:nvSpPr>
        <p:spPr>
          <a:xfrm>
            <a:off x="8460432" y="6384925"/>
            <a:ext cx="622300" cy="47307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compatLnSpc="0"/>
          <a:lstStyle/>
          <a:p>
            <a:pPr algn="r" fontAlgn="auto" hangingPunct="0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400" kern="0">
              <a:solidFill>
                <a:srgbClr val="000000"/>
              </a:solidFill>
              <a:latin typeface="+mn-lt"/>
              <a:ea typeface="Arial Unicode MS" pitchFamily="2"/>
              <a:cs typeface="Tahoma" pitchFamily="2"/>
            </a:endParaRPr>
          </a:p>
          <a:p>
            <a:pPr algn="r" fontAlgn="auto" hangingPunct="0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FB7B90B2-DC34-4E68-8936-D808C3A47442}" type="slidenum">
              <a:rPr lang="de-DE" sz="1400" kern="0">
                <a:solidFill>
                  <a:srgbClr val="000000"/>
                </a:solidFill>
                <a:latin typeface="+mn-lt"/>
                <a:ea typeface="Arial Unicode MS" pitchFamily="2"/>
                <a:cs typeface="Tahoma" pitchFamily="2"/>
              </a:rPr>
              <a:pPr algn="r" fontAlgn="auto" hangingPunct="0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9</a:t>
            </a:fld>
            <a:endParaRPr lang="de-DE" sz="1400" kern="0">
              <a:solidFill>
                <a:srgbClr val="000000"/>
              </a:solidFill>
              <a:latin typeface="+mn-lt"/>
              <a:ea typeface="Arial Unicode MS" pitchFamily="2"/>
              <a:cs typeface="Tahoma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40270209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2658</Words>
  <Application>Microsoft Macintosh PowerPoint</Application>
  <PresentationFormat>Bildschirmpräsentation (4:3)</PresentationFormat>
  <Paragraphs>537</Paragraphs>
  <Slides>44</Slides>
  <Notes>10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44</vt:i4>
      </vt:variant>
    </vt:vector>
  </HeadingPairs>
  <TitlesOfParts>
    <vt:vector size="45" baseType="lpstr">
      <vt:lpstr>Larissa-Design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UNI Konstanz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Commons – Bewahrung und Entwicklung der Gemeingüter</dc:title>
  <dc:creator>rk</dc:creator>
  <cp:lastModifiedBy>Rainer Kuhlen</cp:lastModifiedBy>
  <cp:revision>175</cp:revision>
  <dcterms:created xsi:type="dcterms:W3CDTF">2009-03-12T10:45:45Z</dcterms:created>
  <dcterms:modified xsi:type="dcterms:W3CDTF">2016-06-09T07:38:37Z</dcterms:modified>
</cp:coreProperties>
</file>