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6"/>
  </p:notesMasterIdLst>
  <p:sldIdLst>
    <p:sldId id="640" r:id="rId2"/>
    <p:sldId id="681" r:id="rId3"/>
    <p:sldId id="593" r:id="rId4"/>
    <p:sldId id="641" r:id="rId5"/>
    <p:sldId id="642" r:id="rId6"/>
    <p:sldId id="643" r:id="rId7"/>
    <p:sldId id="692" r:id="rId8"/>
    <p:sldId id="644" r:id="rId9"/>
    <p:sldId id="679" r:id="rId10"/>
    <p:sldId id="645" r:id="rId11"/>
    <p:sldId id="647" r:id="rId12"/>
    <p:sldId id="646" r:id="rId13"/>
    <p:sldId id="648" r:id="rId14"/>
    <p:sldId id="649" r:id="rId15"/>
    <p:sldId id="650" r:id="rId16"/>
    <p:sldId id="680" r:id="rId17"/>
    <p:sldId id="651" r:id="rId18"/>
    <p:sldId id="652" r:id="rId19"/>
    <p:sldId id="653" r:id="rId20"/>
    <p:sldId id="654" r:id="rId21"/>
    <p:sldId id="688" r:id="rId22"/>
    <p:sldId id="655" r:id="rId23"/>
    <p:sldId id="656" r:id="rId24"/>
    <p:sldId id="657" r:id="rId25"/>
    <p:sldId id="658" r:id="rId26"/>
    <p:sldId id="689" r:id="rId27"/>
    <p:sldId id="690" r:id="rId28"/>
    <p:sldId id="659" r:id="rId29"/>
    <p:sldId id="660" r:id="rId30"/>
    <p:sldId id="661" r:id="rId31"/>
    <p:sldId id="662" r:id="rId32"/>
    <p:sldId id="693" r:id="rId33"/>
    <p:sldId id="691" r:id="rId34"/>
    <p:sldId id="666" r:id="rId35"/>
    <p:sldId id="667" r:id="rId36"/>
    <p:sldId id="668" r:id="rId37"/>
    <p:sldId id="669" r:id="rId38"/>
    <p:sldId id="670" r:id="rId39"/>
    <p:sldId id="671" r:id="rId40"/>
    <p:sldId id="694" r:id="rId41"/>
    <p:sldId id="682" r:id="rId42"/>
    <p:sldId id="687" r:id="rId43"/>
    <p:sldId id="677" r:id="rId44"/>
    <p:sldId id="678" r:id="rId4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0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50" autoAdjust="0"/>
    <p:restoredTop sz="89369" autoAdjust="0"/>
  </p:normalViewPr>
  <p:slideViewPr>
    <p:cSldViewPr>
      <p:cViewPr varScale="1">
        <p:scale>
          <a:sx n="62" d="100"/>
          <a:sy n="62" d="100"/>
        </p:scale>
        <p:origin x="-132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1F28B5-BFF9-4E84-8E51-A58854617757}" type="datetimeFigureOut">
              <a:rPr lang="de-DE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5230989-5A4D-4503-B7FC-6D478D59C4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8071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89426"/>
            <a:fld id="{055647C2-3DDC-49D6-BB47-6C1C0913D22E}" type="slidenum">
              <a:rPr lang="de-DE" smtClean="0"/>
              <a:pPr defTabSz="889426"/>
              <a:t>1</a:t>
            </a:fld>
            <a:endParaRPr lang="de-DE" dirty="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88975"/>
            <a:ext cx="4559300" cy="3419475"/>
          </a:xfrm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73" y="4342608"/>
            <a:ext cx="5030256" cy="4116099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8104" tIns="44052" rIns="88104" bIns="44052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372F6C-B2BC-43EF-8F55-F26BE474990D}" type="slidenum">
              <a:rPr lang="de-DE" smtClean="0"/>
              <a:pPr/>
              <a:t>44</a:t>
            </a:fld>
            <a:endParaRPr lang="de-DE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5800"/>
            <a:ext cx="4575175" cy="3430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221" tIns="45610" rIns="91221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8704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3491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58225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lIns="19083" tIns="0" rIns="19083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97636FD-C150-44A5-83EB-DD1C634B7681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38</a:t>
            </a:fld>
            <a:endParaRPr lang="de-DE" sz="1000" i="1" kern="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445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8063" y="735013"/>
            <a:ext cx="4841875" cy="3630612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4452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4400" y="4611688"/>
            <a:ext cx="5029200" cy="4373562"/>
          </a:xfrm>
          <a:noFill/>
        </p:spPr>
        <p:txBody>
          <a:bodyPr lIns="92875" tIns="46442" rIns="92875" bIns="46442" numCol="1">
            <a:prstTxWarp prst="textNoShape">
              <a:avLst/>
            </a:prstTxWarp>
          </a:bodyPr>
          <a:lstStyle/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58225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lIns="19083" tIns="0" rIns="19083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97636FD-C150-44A5-83EB-DD1C634B7681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39</a:t>
            </a:fld>
            <a:endParaRPr lang="de-DE" sz="1000" i="1" kern="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445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8063" y="735013"/>
            <a:ext cx="4841875" cy="3630612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4452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4400" y="4611688"/>
            <a:ext cx="5029200" cy="4373562"/>
          </a:xfrm>
          <a:noFill/>
        </p:spPr>
        <p:txBody>
          <a:bodyPr lIns="92875" tIns="46442" rIns="92875" bIns="46442" numCol="1">
            <a:prstTxWarp prst="textNoShape">
              <a:avLst/>
            </a:prstTxWarp>
          </a:bodyPr>
          <a:lstStyle/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58225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lIns="19083" tIns="0" rIns="19083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97636FD-C150-44A5-83EB-DD1C634B7681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40</a:t>
            </a:fld>
            <a:endParaRPr lang="de-DE" sz="1000" i="1" kern="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445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8063" y="735013"/>
            <a:ext cx="4841875" cy="3630612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4452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4400" y="4611688"/>
            <a:ext cx="5029200" cy="4373562"/>
          </a:xfrm>
          <a:noFill/>
        </p:spPr>
        <p:txBody>
          <a:bodyPr lIns="92875" tIns="46442" rIns="92875" bIns="46442" numCol="1">
            <a:prstTxWarp prst="textNoShape">
              <a:avLst/>
            </a:prstTxWarp>
          </a:bodyPr>
          <a:lstStyle/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creativecommons.org/licenses/by-sa/2.0/de/" TargetMode="External"/><Relationship Id="rId3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V2 </a:t>
            </a:r>
            <a:r>
              <a:rPr lang="de-DE" smtClean="0"/>
              <a:t>-</a:t>
            </a:r>
            <a:fld id="{8A3D6552-D710-4708-94FE-79C2AB311707}" type="datetime1">
              <a:rPr lang="de-DE" smtClean="0"/>
              <a:pPr>
                <a:defRPr/>
              </a:pPr>
              <a:t>09.06.16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8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A641DC-A43D-4F79-95D5-72D52FF4A8DF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495C1-E046-4596-B600-9E0799F66BA6}" type="datetime1">
              <a:rPr lang="de-DE" smtClean="0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EB0A3-17D3-4A4D-99F4-E2C2AFB43CF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19E13-3C94-4F96-9778-A6993D156271}" type="datetime1">
              <a:rPr lang="de-DE" smtClean="0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94493-F7E2-45A4-97A9-BC651DD4BA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93725" y="6213475"/>
            <a:ext cx="18415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457200" y="1219200"/>
            <a:ext cx="8050213" cy="4648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/>
          <a:lstStyle/>
          <a:p>
            <a:pPr eaLnBrk="0" hangingPunct="0">
              <a:spcBef>
                <a:spcPct val="40000"/>
              </a:spcBef>
              <a:spcAft>
                <a:spcPct val="30000"/>
              </a:spcAft>
              <a:buClr>
                <a:srgbClr val="008080"/>
              </a:buClr>
              <a:buSzPct val="100000"/>
              <a:buFont typeface="Monotype Sorts" pitchFamily="2" charset="2"/>
              <a:buNone/>
              <a:defRPr/>
            </a:pPr>
            <a:endParaRPr lang="de-DE" sz="2200" dirty="0">
              <a:solidFill>
                <a:srgbClr val="060209"/>
              </a:solidFill>
            </a:endParaRPr>
          </a:p>
        </p:txBody>
      </p:sp>
      <p:pic>
        <p:nvPicPr>
          <p:cNvPr id="12" name="Picture 1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477000"/>
            <a:ext cx="692150" cy="3174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6" name="Titel 15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836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 userDrawn="1"/>
        </p:nvSpPr>
        <p:spPr>
          <a:xfrm>
            <a:off x="8534400" y="6400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4494C1F-A59A-4B17-BB4A-1B9757E5AE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47410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2286000" y="296733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i="1" dirty="0" smtClean="0">
                <a:solidFill>
                  <a:schemeClr val="bg1"/>
                </a:solidFill>
              </a:rPr>
              <a:t>Will There Still be a Need for Copyright Regulation When Open Access Becomes the Default for Publishing in Science? Will There Still be a Need for Copyright Regulation When Open Access Becomes the Default for Publishing in Science?</a:t>
            </a:r>
            <a:endParaRPr lang="en-US" sz="1800" dirty="0" smtClean="0">
              <a:solidFill>
                <a:schemeClr val="bg1"/>
              </a:solidFill>
            </a:endParaRPr>
          </a:p>
          <a:p>
            <a:pPr algn="ctr"/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 userDrawn="1"/>
        </p:nvSpPr>
        <p:spPr>
          <a:xfrm>
            <a:off x="8244408" y="638132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4494C1F-A59A-4B17-BB4A-1B9757E5AE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13375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313200" y="122401"/>
            <a:ext cx="7543800" cy="1295284"/>
          </a:xfrm>
          <a:prstGeom prst="rect">
            <a:avLst/>
          </a:prstGeo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  <a:prstGeom prst="rect">
            <a:avLst/>
          </a:prstGeo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6" name="Datumsplatzhalter 2"/>
          <p:cNvSpPr txBox="1">
            <a:spLocks noGrp="1"/>
          </p:cNvSpPr>
          <p:nvPr>
            <p:ph type="dt" sz="half" idx="10"/>
          </p:nvPr>
        </p:nvSpPr>
        <p:spPr>
          <a:xfrm>
            <a:off x="457200" y="6246813"/>
            <a:ext cx="2130425" cy="4730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ußzeilenplatzhalter 3"/>
          <p:cNvSpPr txBox="1">
            <a:spLocks noGrp="1"/>
          </p:cNvSpPr>
          <p:nvPr>
            <p:ph type="ftr" sz="quarter" idx="11"/>
          </p:nvPr>
        </p:nvSpPr>
        <p:spPr>
          <a:xfrm>
            <a:off x="3127375" y="6246813"/>
            <a:ext cx="2897188" cy="4730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25115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-179999" y="144722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8229600" cy="719998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0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6479996" cy="3805915"/>
          </a:xfrm>
        </p:spPr>
        <p:txBody>
          <a:bodyPr lIns="0" tIns="0" rIns="0" bIns="0" anchor="t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9" name="Inhaltsplatzhalter 8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8" name="Foliennummernplatzhalter 4"/>
          <p:cNvSpPr txBox="1"/>
          <p:nvPr userDrawn="1"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6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sz="16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068339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latin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latin typeface="Arial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latin typeface="Arial" pitchFamily="34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93725" y="6213475"/>
            <a:ext cx="18415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de-DE" sz="2400" dirty="0">
              <a:latin typeface="Arial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latin typeface="Arial" pitchFamily="34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latin typeface="Arial" pitchFamily="34" charset="0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457200" y="1219200"/>
            <a:ext cx="8050213" cy="4648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/>
          <a:lstStyle/>
          <a:p>
            <a:pPr eaLnBrk="0" hangingPunct="0">
              <a:spcBef>
                <a:spcPct val="40000"/>
              </a:spcBef>
              <a:spcAft>
                <a:spcPct val="30000"/>
              </a:spcAft>
              <a:buClr>
                <a:srgbClr val="008080"/>
              </a:buClr>
              <a:buSzPct val="100000"/>
              <a:buFont typeface="Monotype Sorts" pitchFamily="2" charset="2"/>
              <a:buNone/>
              <a:defRPr/>
            </a:pPr>
            <a:endParaRPr lang="de-DE" sz="2200" dirty="0">
              <a:solidFill>
                <a:srgbClr val="060209"/>
              </a:solidFill>
              <a:latin typeface="Arial" pitchFamily="34" charset="0"/>
            </a:endParaRP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0" y="2971800"/>
            <a:ext cx="7924800" cy="990600"/>
          </a:xfrm>
        </p:spPr>
        <p:txBody>
          <a:bodyPr lIns="92075" tIns="46038" rIns="92075" bIns="46038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de-DE" dirty="0" smtClean="0"/>
              <a:t>Klicken Sie, um das Untertitelformat zu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4536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25BB0-CAFF-4E52-88E9-D5910D6B359C}" type="datetime1">
              <a:rPr lang="de-DE" smtClean="0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406AB-DEAC-425E-B709-5FFF8F9F588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81B72-B7A1-419C-AB8C-8765FE1CE0DB}" type="datetime1">
              <a:rPr lang="de-DE" smtClean="0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2BAC3-82A0-4D98-8E75-92BBB9AE5FC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CA803-DAEE-4A31-A719-599CF24C02B4}" type="datetime1">
              <a:rPr lang="de-DE" smtClean="0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C0CD-F3C3-4B38-BC4E-F86E78F8F2D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E6879-5352-4B70-A0AA-A85A552D8B1D}" type="datetime1">
              <a:rPr lang="de-DE" smtClean="0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9DCDE-5EFD-4193-8C8C-4841D54DE0A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5034B-5676-4183-BD1A-8C8D935D956B}" type="datetime1">
              <a:rPr lang="de-DE" smtClean="0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2DCE2-5A10-42E8-A178-BBA7043522F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5093F-FA3A-4280-B746-B4418DB472A1}" type="datetime1">
              <a:rPr lang="de-DE" smtClean="0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5CBC6-3605-4B25-888E-C26FAD7D8D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FA5EF-2DA7-48E4-9CB7-B12C15BE0A74}" type="datetime1">
              <a:rPr lang="de-DE" smtClean="0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FB1B4-97D5-4BEB-A63B-CB8503C10C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2314B-F17A-438E-8B83-C730302AF2AE}" type="datetime1">
              <a:rPr lang="de-DE" smtClean="0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39545-90AC-47F1-88FF-AC23650E5C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EA0D89-C2EC-4AD9-84B0-F0508FD34A2A}" type="datetime1">
              <a:rPr lang="de-DE" smtClean="0"/>
              <a:pPr>
                <a:defRPr/>
              </a:pPr>
              <a:t>09.06.16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0E4044-111C-4075-8526-14C15289BEF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744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hlen.name/" TargetMode="External"/><Relationship Id="rId4" Type="http://schemas.openxmlformats.org/officeDocument/2006/relationships/image" Target="../media/image2.png"/><Relationship Id="rId5" Type="http://schemas.openxmlformats.org/officeDocument/2006/relationships/slide" Target="slide44.xm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ccess.nih.gov/policy.htm" TargetMode="External"/><Relationship Id="rId4" Type="http://schemas.openxmlformats.org/officeDocument/2006/relationships/hyperlink" Target="http://www.pubmedcentral.nih.gov/" TargetMode="External"/><Relationship Id="rId5" Type="http://schemas.openxmlformats.org/officeDocument/2006/relationships/hyperlink" Target="http://grants.nih.gov/grants/guide/notice-files/NOT-OD-08-033.html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hyperlink" Target="http://www.researchinfonet.org/publish/finch/" TargetMode="External"/><Relationship Id="rId3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inno-tec.bwl.uni-muenchen.de/files/forschung/publikationen/harhoff/Profiting_20from_20voluntary_20information_20spillovers.pdf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3568" y="5373216"/>
            <a:ext cx="7924800" cy="1169551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de-DE" sz="2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Rainer Kuhlen</a:t>
            </a:r>
          </a:p>
          <a:p>
            <a:pPr algn="ctr" eaLnBrk="0" hangingPunct="0">
              <a:spcBef>
                <a:spcPct val="25000"/>
              </a:spcBef>
            </a:pPr>
            <a:r>
              <a:rPr lang="de-DE" sz="2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FB Informatik und 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Informationswissenschaft - Universität Konstanz</a:t>
            </a:r>
          </a:p>
          <a:p>
            <a:pPr algn="ctr" eaLnBrk="0" hangingPunct="0">
              <a:spcBef>
                <a:spcPct val="25000"/>
              </a:spcBef>
            </a:pP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  <a:hlinkClick r:id="rId3"/>
              </a:rPr>
              <a:t>www.kuhlen.name</a:t>
            </a:r>
            <a:endParaRPr lang="de-DE" sz="20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8" name="Textfeld 13"/>
          <p:cNvSpPr txBox="1">
            <a:spLocks noChangeArrowheads="1"/>
          </p:cNvSpPr>
          <p:nvPr/>
        </p:nvSpPr>
        <p:spPr bwMode="auto">
          <a:xfrm>
            <a:off x="2411760" y="836712"/>
            <a:ext cx="48006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Universität </a:t>
            </a:r>
            <a:r>
              <a:rPr lang="de-DE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Bern 13. Mail 2016</a:t>
            </a:r>
            <a:endParaRPr lang="de-DE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207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-27384"/>
            <a:ext cx="70564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AutoShape 1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884368" y="6264275"/>
            <a:ext cx="1037456" cy="593725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00206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pPr algn="ctr" eaLnBrk="0" hangingPunct="0"/>
            <a:endParaRPr lang="de-DE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0" y="6488668"/>
            <a:ext cx="9144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de-DE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547664" y="1340768"/>
            <a:ext cx="7416824" cy="4431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000090"/>
                </a:solidFill>
              </a:rPr>
              <a:t>Vernissage </a:t>
            </a:r>
            <a:r>
              <a:rPr lang="de-DE" sz="2400" b="1" dirty="0">
                <a:solidFill>
                  <a:srgbClr val="000090"/>
                </a:solidFill>
              </a:rPr>
              <a:t>des neuen Bandes von "Informationswissenschaft: Theorie, Methode und </a:t>
            </a:r>
            <a:r>
              <a:rPr lang="de-DE" sz="2400" b="1" dirty="0" smtClean="0">
                <a:solidFill>
                  <a:srgbClr val="000090"/>
                </a:solidFill>
              </a:rPr>
              <a:t>Praxis“ </a:t>
            </a:r>
            <a:br>
              <a:rPr lang="de-DE" sz="2400" b="1" dirty="0" smtClean="0">
                <a:solidFill>
                  <a:srgbClr val="000090"/>
                </a:solidFill>
              </a:rPr>
            </a:br>
            <a:endParaRPr lang="de-DE" sz="2400" b="1" dirty="0">
              <a:solidFill>
                <a:srgbClr val="000090"/>
              </a:solidFill>
            </a:endParaRPr>
          </a:p>
          <a:p>
            <a:pPr algn="ctr"/>
            <a:r>
              <a:rPr lang="de-DE" b="1" dirty="0" smtClean="0">
                <a:solidFill>
                  <a:srgbClr val="000090"/>
                </a:solidFill>
              </a:rPr>
              <a:t>Gastvortrag </a:t>
            </a:r>
            <a:r>
              <a:rPr lang="de-DE" b="1" dirty="0">
                <a:solidFill>
                  <a:srgbClr val="000090"/>
                </a:solidFill>
              </a:rPr>
              <a:t>von Prof. Dr. Rainer </a:t>
            </a:r>
            <a:r>
              <a:rPr lang="de-DE" b="1" dirty="0" smtClean="0">
                <a:solidFill>
                  <a:srgbClr val="000090"/>
                </a:solidFill>
              </a:rPr>
              <a:t>Kuhlen</a:t>
            </a:r>
            <a:r>
              <a:rPr lang="de-DE" b="1" dirty="0">
                <a:solidFill>
                  <a:srgbClr val="000090"/>
                </a:solidFill>
              </a:rPr>
              <a:t/>
            </a:r>
            <a:br>
              <a:rPr lang="de-DE" b="1" dirty="0">
                <a:solidFill>
                  <a:srgbClr val="000090"/>
                </a:solidFill>
              </a:rPr>
            </a:br>
            <a:r>
              <a:rPr lang="de-DE" b="1" dirty="0" smtClean="0">
                <a:solidFill>
                  <a:srgbClr val="000090"/>
                </a:solidFill>
              </a:rPr>
              <a:t/>
            </a:r>
            <a:br>
              <a:rPr lang="de-DE" b="1" dirty="0" smtClean="0">
                <a:solidFill>
                  <a:srgbClr val="000090"/>
                </a:solidFill>
              </a:rPr>
            </a:br>
            <a:r>
              <a:rPr lang="de-DE" sz="2400" b="1" dirty="0" smtClean="0">
                <a:solidFill>
                  <a:srgbClr val="000090"/>
                </a:solidFill>
              </a:rPr>
              <a:t>Open </a:t>
            </a:r>
            <a:r>
              <a:rPr lang="de-DE" sz="2400" b="1" dirty="0">
                <a:solidFill>
                  <a:srgbClr val="000090"/>
                </a:solidFill>
              </a:rPr>
              <a:t>Access – ein neues Geschäftsmodell und/oder ein Kreativitäts- und Innovationspotenzial für Wissenschaft und </a:t>
            </a:r>
            <a:r>
              <a:rPr lang="de-DE" sz="2400" b="1" dirty="0" smtClean="0">
                <a:solidFill>
                  <a:srgbClr val="000090"/>
                </a:solidFill>
              </a:rPr>
              <a:t>Wirtschaft </a:t>
            </a:r>
            <a:br>
              <a:rPr lang="de-DE" sz="2400" b="1" dirty="0" smtClean="0">
                <a:solidFill>
                  <a:srgbClr val="000090"/>
                </a:solidFill>
              </a:rPr>
            </a:br>
            <a:endParaRPr lang="de-DE" sz="2400" b="1" dirty="0" smtClean="0">
              <a:solidFill>
                <a:srgbClr val="000090"/>
              </a:solidFill>
            </a:endParaRPr>
          </a:p>
          <a:p>
            <a:pPr algn="ctr"/>
            <a:r>
              <a:rPr lang="de-DE" b="1" dirty="0" smtClean="0">
                <a:solidFill>
                  <a:srgbClr val="000090"/>
                </a:solidFill>
              </a:rPr>
              <a:t>Donnerstag</a:t>
            </a:r>
            <a:endParaRPr lang="de-DE" b="1" dirty="0">
              <a:solidFill>
                <a:srgbClr val="000090"/>
              </a:solidFill>
            </a:endParaRPr>
          </a:p>
          <a:p>
            <a:pPr algn="ctr"/>
            <a:r>
              <a:rPr lang="de-DE" b="1" dirty="0">
                <a:solidFill>
                  <a:srgbClr val="000090"/>
                </a:solidFill>
              </a:rPr>
              <a:t>12. Mai 2016, 18.15 Uhr, Universität Bern, Hauptgebäude, </a:t>
            </a:r>
            <a:r>
              <a:rPr lang="de-DE" b="1" dirty="0" err="1">
                <a:solidFill>
                  <a:srgbClr val="000090"/>
                </a:solidFill>
              </a:rPr>
              <a:t>Hochschulstrasse</a:t>
            </a:r>
            <a:r>
              <a:rPr lang="de-DE" b="1" dirty="0">
                <a:solidFill>
                  <a:srgbClr val="000090"/>
                </a:solidFill>
              </a:rPr>
              <a:t> 4, Raum 106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3789040"/>
            <a:ext cx="150357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feld 1"/>
          <p:cNvSpPr txBox="1"/>
          <p:nvPr/>
        </p:nvSpPr>
        <p:spPr>
          <a:xfrm>
            <a:off x="-1836712" y="206084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7032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0" y="0"/>
            <a:ext cx="9144000" cy="72008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Knowledge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 Economy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7" name="Wolkenförmige Legende 16"/>
          <p:cNvSpPr/>
          <p:nvPr/>
        </p:nvSpPr>
        <p:spPr>
          <a:xfrm>
            <a:off x="179512" y="2095688"/>
            <a:ext cx="2808312" cy="2808312"/>
          </a:xfrm>
          <a:prstGeom prst="cloudCallout">
            <a:avLst>
              <a:gd name="adj1" fmla="val 74135"/>
              <a:gd name="adj2" fmla="val 719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800" b="1" dirty="0" err="1" smtClean="0">
                <a:solidFill>
                  <a:srgbClr val="002060"/>
                </a:solidFill>
              </a:rPr>
              <a:t>knowledge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resources</a:t>
            </a:r>
            <a:endParaRPr lang="de-DE" sz="2800" b="1" dirty="0">
              <a:solidFill>
                <a:srgbClr val="002060"/>
              </a:solidFill>
            </a:endParaRPr>
          </a:p>
        </p:txBody>
      </p:sp>
      <p:sp>
        <p:nvSpPr>
          <p:cNvPr id="18" name="Legende mit Pfeil nach rechts 17"/>
          <p:cNvSpPr/>
          <p:nvPr/>
        </p:nvSpPr>
        <p:spPr>
          <a:xfrm>
            <a:off x="3563888" y="2815768"/>
            <a:ext cx="2808312" cy="1368152"/>
          </a:xfrm>
          <a:prstGeom prst="rightArrowCallo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dirty="0" err="1">
                <a:solidFill>
                  <a:srgbClr val="002060"/>
                </a:solidFill>
              </a:rPr>
              <a:t>i</a:t>
            </a:r>
            <a:r>
              <a:rPr lang="de-DE" sz="2400" dirty="0" err="1" smtClean="0">
                <a:solidFill>
                  <a:srgbClr val="002060"/>
                </a:solidFill>
              </a:rPr>
              <a:t>nstitution-alization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563887" y="2374428"/>
            <a:ext cx="182488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principles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values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563888" y="4255928"/>
            <a:ext cx="18002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procedures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3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+mn-lt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</a:t>
            </a:fld>
            <a:endParaRPr lang="de-DE" sz="1400" kern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grpSp>
        <p:nvGrpSpPr>
          <p:cNvPr id="4" name="Gruppieren 36"/>
          <p:cNvGrpSpPr/>
          <p:nvPr/>
        </p:nvGrpSpPr>
        <p:grpSpPr>
          <a:xfrm>
            <a:off x="1619672" y="764704"/>
            <a:ext cx="2664296" cy="1440160"/>
            <a:chOff x="1619672" y="764704"/>
            <a:chExt cx="2664296" cy="1440160"/>
          </a:xfrm>
        </p:grpSpPr>
        <p:sp>
          <p:nvSpPr>
            <p:cNvPr id="24" name="Textfeld 23"/>
            <p:cNvSpPr txBox="1"/>
            <p:nvPr/>
          </p:nvSpPr>
          <p:spPr>
            <a:xfrm>
              <a:off x="1619672" y="764704"/>
              <a:ext cx="244827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>
                  <a:solidFill>
                    <a:srgbClr val="002060"/>
                  </a:solidFill>
                  <a:latin typeface="+mn-lt"/>
                </a:rPr>
                <a:t>privatization</a:t>
              </a:r>
            </a:p>
            <a:p>
              <a:pPr algn="ctr"/>
              <a:r>
                <a:rPr lang="de-DE" dirty="0" smtClean="0">
                  <a:solidFill>
                    <a:srgbClr val="002060"/>
                  </a:solidFill>
                  <a:latin typeface="+mn-lt"/>
                </a:rPr>
                <a:t>enclosure of the </a:t>
              </a:r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mind</a:t>
              </a:r>
              <a:endParaRPr lang="de-DE" dirty="0" smtClean="0">
                <a:solidFill>
                  <a:srgbClr val="002060"/>
                </a:solidFill>
                <a:latin typeface="+mn-lt"/>
              </a:endParaRPr>
            </a:p>
            <a:p>
              <a:pPr algn="ctr"/>
              <a:r>
                <a:rPr lang="de-DE" dirty="0" smtClean="0">
                  <a:solidFill>
                    <a:srgbClr val="002060"/>
                  </a:solidFill>
                  <a:latin typeface="+mn-lt"/>
                </a:rPr>
                <a:t>profitability</a:t>
              </a:r>
            </a:p>
            <a:p>
              <a:pPr algn="ctr"/>
              <a:r>
                <a:rPr lang="de-DE" dirty="0" smtClean="0">
                  <a:solidFill>
                    <a:srgbClr val="002060"/>
                  </a:solidFill>
                  <a:latin typeface="+mn-lt"/>
                </a:rPr>
                <a:t>scarce resource</a:t>
              </a:r>
            </a:p>
          </p:txBody>
        </p:sp>
        <p:cxnSp>
          <p:nvCxnSpPr>
            <p:cNvPr id="26" name="Gerade Verbindung mit Pfeil 25"/>
            <p:cNvCxnSpPr/>
            <p:nvPr/>
          </p:nvCxnSpPr>
          <p:spPr>
            <a:xfrm rot="16200000" flipH="1">
              <a:off x="3563888" y="1484784"/>
              <a:ext cx="720080" cy="72008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feld 27"/>
          <p:cNvSpPr txBox="1"/>
          <p:nvPr/>
        </p:nvSpPr>
        <p:spPr>
          <a:xfrm>
            <a:off x="2555776" y="4725144"/>
            <a:ext cx="4248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2060"/>
                </a:solidFill>
                <a:latin typeface="+mn-lt"/>
              </a:rPr>
              <a:t>c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ommunication (reaching a consensus)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commitments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contracts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rules, laws, legal norms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control mechanisms, sanctions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5" name="Gruppieren 38"/>
          <p:cNvGrpSpPr/>
          <p:nvPr/>
        </p:nvGrpSpPr>
        <p:grpSpPr>
          <a:xfrm>
            <a:off x="179512" y="4409728"/>
            <a:ext cx="2520280" cy="1366411"/>
            <a:chOff x="179512" y="4409728"/>
            <a:chExt cx="2520280" cy="1366411"/>
          </a:xfrm>
        </p:grpSpPr>
        <p:cxnSp>
          <p:nvCxnSpPr>
            <p:cNvPr id="29" name="Gerade Verbindung mit Pfeil 28"/>
            <p:cNvCxnSpPr/>
            <p:nvPr/>
          </p:nvCxnSpPr>
          <p:spPr>
            <a:xfrm rot="10800000" flipV="1">
              <a:off x="1907704" y="4409728"/>
              <a:ext cx="792088" cy="648072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feld 29"/>
            <p:cNvSpPr txBox="1"/>
            <p:nvPr/>
          </p:nvSpPr>
          <p:spPr>
            <a:xfrm>
              <a:off x="179512" y="5129808"/>
              <a:ext cx="2016224" cy="646331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>
                  <a:solidFill>
                    <a:schemeClr val="bg1"/>
                  </a:solidFill>
                  <a:latin typeface="+mn-lt"/>
                </a:rPr>
                <a:t>Knowledge</a:t>
              </a:r>
              <a:r>
                <a:rPr lang="de-DE" dirty="0" smtClean="0">
                  <a:solidFill>
                    <a:schemeClr val="bg1"/>
                  </a:solidFill>
                  <a:latin typeface="+mn-lt"/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  <a:latin typeface="+mn-lt"/>
                </a:rPr>
                <a:t>economy</a:t>
              </a:r>
              <a:endParaRPr lang="de-DE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33" name="Textfeld 32"/>
          <p:cNvSpPr txBox="1"/>
          <p:nvPr/>
        </p:nvSpPr>
        <p:spPr>
          <a:xfrm>
            <a:off x="251520" y="692696"/>
            <a:ext cx="1475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regulated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by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contracts</a:t>
            </a:r>
            <a:endParaRPr lang="de-DE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251520" y="1412776"/>
            <a:ext cx="1475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protected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by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copyright</a:t>
            </a:r>
            <a:endParaRPr lang="de-DE" dirty="0" smtClean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5295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/>
          <p:cNvSpPr txBox="1"/>
          <p:nvPr/>
        </p:nvSpPr>
        <p:spPr>
          <a:xfrm>
            <a:off x="755576" y="1556792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Knowledge economy - the private </a:t>
            </a:r>
            <a:r>
              <a:rPr lang="en-US" sz="2400" b="1" dirty="0" smtClean="0">
                <a:latin typeface="+mn-lt"/>
              </a:rPr>
              <a:t>commercial exploitation </a:t>
            </a:r>
            <a:r>
              <a:rPr lang="en-US" sz="2400" dirty="0" smtClean="0">
                <a:latin typeface="+mn-lt"/>
              </a:rPr>
              <a:t>of knowledge and information</a:t>
            </a:r>
          </a:p>
          <a:p>
            <a:pPr algn="ctr"/>
            <a:endParaRPr lang="en-US" sz="2400" dirty="0" smtClean="0">
              <a:latin typeface="+mn-lt"/>
            </a:endParaRPr>
          </a:p>
          <a:p>
            <a:pPr algn="ctr"/>
            <a:r>
              <a:rPr lang="en-US" sz="2400" dirty="0" smtClean="0">
                <a:latin typeface="+mn-lt"/>
              </a:rPr>
              <a:t>distributed, </a:t>
            </a:r>
            <a:r>
              <a:rPr lang="en-US" sz="2400" b="1" dirty="0" smtClean="0">
                <a:latin typeface="+mn-lt"/>
              </a:rPr>
              <a:t>sold or </a:t>
            </a:r>
            <a:r>
              <a:rPr lang="en-US" sz="2400" b="1" dirty="0" err="1" smtClean="0">
                <a:latin typeface="+mn-lt"/>
              </a:rPr>
              <a:t>licenced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on global information markets</a:t>
            </a:r>
          </a:p>
          <a:p>
            <a:pPr algn="ctr"/>
            <a:endParaRPr lang="en-US" sz="2400" dirty="0" smtClean="0">
              <a:latin typeface="+mn-lt"/>
            </a:endParaRPr>
          </a:p>
          <a:p>
            <a:pPr algn="ctr"/>
            <a:r>
              <a:rPr lang="en-US" sz="2400" dirty="0" smtClean="0">
                <a:latin typeface="+mn-lt"/>
              </a:rPr>
              <a:t>Information products </a:t>
            </a:r>
            <a:r>
              <a:rPr lang="en-US" sz="2400" b="1" dirty="0" smtClean="0">
                <a:latin typeface="+mn-lt"/>
              </a:rPr>
              <a:t>- protected by copyright and considered private intellectual property</a:t>
            </a:r>
          </a:p>
          <a:p>
            <a:pPr algn="ctr"/>
            <a:endParaRPr lang="en-US" sz="2400" dirty="0" smtClean="0">
              <a:latin typeface="+mn-lt"/>
            </a:endParaRPr>
          </a:p>
          <a:p>
            <a:pPr algn="ctr"/>
            <a:r>
              <a:rPr lang="en-US" sz="2400" dirty="0" smtClean="0">
                <a:latin typeface="+mn-lt"/>
              </a:rPr>
              <a:t> </a:t>
            </a:r>
            <a:r>
              <a:rPr lang="en-US" sz="2400" b="1" dirty="0" smtClean="0">
                <a:latin typeface="+mn-lt"/>
              </a:rPr>
              <a:t>people can thus be excluded </a:t>
            </a:r>
            <a:r>
              <a:rPr lang="en-US" sz="2400" dirty="0" smtClean="0">
                <a:latin typeface="+mn-lt"/>
              </a:rPr>
              <a:t>from an unrestricted use of knowledge.</a:t>
            </a:r>
          </a:p>
        </p:txBody>
      </p:sp>
      <p:sp>
        <p:nvSpPr>
          <p:cNvPr id="17" name="Untertitel 2"/>
          <p:cNvSpPr txBox="1">
            <a:spLocks/>
          </p:cNvSpPr>
          <p:nvPr/>
        </p:nvSpPr>
        <p:spPr bwMode="auto">
          <a:xfrm>
            <a:off x="1043608" y="44624"/>
            <a:ext cx="6400800" cy="648072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269875" indent="-269875"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Commercial scientific publishing market – knowledge economy</a:t>
            </a:r>
            <a:endParaRPr lang="en-US" sz="2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6596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/>
          <p:cNvSpPr txBox="1"/>
          <p:nvPr/>
        </p:nvSpPr>
        <p:spPr>
          <a:xfrm>
            <a:off x="251520" y="2654527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28,100 active scholarly 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peer-reviewed journals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late 2014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51520" y="3079284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Publishing about 2.5 million 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articles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a year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51520" y="4293096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Annual revenues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generated from English-language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STM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journal publishing are estimated at about $10 billion in 2013 -  a broader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STM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information publishing market worth some  $25,2 billion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51520" y="1189461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Science publishing industry 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employs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an estimated 110,000 people globally, of which about 40% are employed in the EU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51520" y="764704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5000–10,000 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journal publishers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globally (5000 in the SCOPUS database)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51520" y="3928798"/>
            <a:ext cx="78984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Virtually all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STM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journals are now 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available online</a:t>
            </a:r>
            <a:endParaRPr lang="en-US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51520" y="3504041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More than 50 million articles subject to retrieval and download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948264" y="2276872"/>
            <a:ext cx="2195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still a very powerful and profitable market</a:t>
            </a:r>
            <a:endParaRPr lang="en-US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51520" y="6237312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n-lt"/>
              </a:rPr>
              <a:t>Mark Ware/Michael </a:t>
            </a:r>
            <a:r>
              <a:rPr lang="en-US" sz="1400" dirty="0" err="1" smtClean="0">
                <a:latin typeface="+mn-lt"/>
              </a:rPr>
              <a:t>Mabe</a:t>
            </a:r>
            <a:r>
              <a:rPr lang="en-US" sz="1400" dirty="0" smtClean="0">
                <a:latin typeface="+mn-lt"/>
              </a:rPr>
              <a:t>; The </a:t>
            </a:r>
            <a:r>
              <a:rPr lang="en-US" sz="1400" dirty="0" err="1" smtClean="0">
                <a:latin typeface="+mn-lt"/>
              </a:rPr>
              <a:t>stm</a:t>
            </a:r>
            <a:r>
              <a:rPr lang="en-US" sz="1400" dirty="0" smtClean="0">
                <a:latin typeface="+mn-lt"/>
              </a:rPr>
              <a:t> report . an overview of scientific and scholarly journal publishing. </a:t>
            </a:r>
            <a:br>
              <a:rPr lang="en-US" sz="1400" dirty="0" smtClean="0">
                <a:latin typeface="+mn-lt"/>
              </a:rPr>
            </a:br>
            <a:r>
              <a:rPr lang="en-US" sz="1400" dirty="0" err="1" smtClean="0">
                <a:latin typeface="+mn-lt"/>
              </a:rPr>
              <a:t>STM</a:t>
            </a:r>
            <a:r>
              <a:rPr lang="en-US" sz="1400" dirty="0" smtClean="0">
                <a:latin typeface="+mn-lt"/>
              </a:rPr>
              <a:t>, Fourth edition  March 2015 - http://www.stm-assoc.org/2015_02_20_STM_Report_2015.pdf</a:t>
            </a:r>
            <a:endParaRPr lang="de-DE" sz="1400" dirty="0">
              <a:latin typeface="+mn-lt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51520" y="192199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STM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book market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(about $5 billion annually) –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ebooks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17% 2012 –rapidly increasing 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251520" y="5373216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Data-intensive research is 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challenging publishers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to create new solutions to link publications to research data (and vice versa), to facilitate data mining 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5" name="Untertitel 2"/>
          <p:cNvSpPr txBox="1">
            <a:spLocks/>
          </p:cNvSpPr>
          <p:nvPr/>
        </p:nvSpPr>
        <p:spPr bwMode="auto">
          <a:xfrm>
            <a:off x="1043608" y="44624"/>
            <a:ext cx="6400800" cy="648072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269875" indent="-269875"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Knowledge economy </a:t>
            </a:r>
            <a:br>
              <a:rPr lang="en-US" sz="2400" b="1" dirty="0" smtClean="0">
                <a:solidFill>
                  <a:schemeClr val="bg1"/>
                </a:solidFill>
                <a:latin typeface="+mn-lt"/>
              </a:rPr>
            </a:br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Commercial scientific publishing market </a:t>
            </a:r>
            <a:endParaRPr lang="en-US" sz="2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4119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Untertitel 2"/>
          <p:cNvSpPr txBox="1">
            <a:spLocks/>
          </p:cNvSpPr>
          <p:nvPr/>
        </p:nvSpPr>
        <p:spPr bwMode="auto">
          <a:xfrm>
            <a:off x="1043608" y="44624"/>
            <a:ext cx="6400800" cy="648072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269875" indent="-269875"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Commercial scientific publishing market – knowledge economy</a:t>
            </a:r>
            <a:endParaRPr lang="en-US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331640" y="98072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n-lt"/>
              </a:rPr>
              <a:t>still a very powerful and profitable market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67544" y="1772816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n-lt"/>
              </a:rPr>
              <a:t>and supported/financed by public money</a:t>
            </a:r>
            <a:endParaRPr lang="en-US" sz="2400" dirty="0">
              <a:latin typeface="+mn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796136" y="1700808"/>
            <a:ext cx="3096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German science libraries pay about 600 Mio Euros/y for commercial publications</a:t>
            </a:r>
            <a:endParaRPr lang="en-US" sz="2000" dirty="0">
              <a:latin typeface="+mn-lt"/>
            </a:endParaRPr>
          </a:p>
        </p:txBody>
      </p:sp>
      <p:sp>
        <p:nvSpPr>
          <p:cNvPr id="9" name="Pfeil nach unten 8"/>
          <p:cNvSpPr/>
          <p:nvPr/>
        </p:nvSpPr>
        <p:spPr>
          <a:xfrm>
            <a:off x="5076056" y="2708920"/>
            <a:ext cx="484632" cy="69037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10" name="Textfeld 9"/>
          <p:cNvSpPr txBox="1"/>
          <p:nvPr/>
        </p:nvSpPr>
        <p:spPr>
          <a:xfrm>
            <a:off x="5004048" y="3356992"/>
            <a:ext cx="3456384" cy="11079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n-lt"/>
              </a:rPr>
              <a:t>Contract between </a:t>
            </a:r>
            <a:r>
              <a:rPr lang="de-DE" sz="2200" dirty="0" smtClean="0">
                <a:latin typeface="+mn-lt"/>
              </a:rPr>
              <a:t>Baden-Württemberg </a:t>
            </a:r>
            <a:r>
              <a:rPr lang="de-DE" sz="2200" dirty="0" err="1" smtClean="0">
                <a:latin typeface="+mn-lt"/>
              </a:rPr>
              <a:t>and</a:t>
            </a:r>
            <a:r>
              <a:rPr lang="de-DE" sz="2200" dirty="0" smtClean="0">
                <a:latin typeface="+mn-lt"/>
              </a:rPr>
              <a:t> Springer </a:t>
            </a:r>
            <a:r>
              <a:rPr lang="de-DE" sz="2200" dirty="0" err="1" smtClean="0">
                <a:latin typeface="+mn-lt"/>
              </a:rPr>
              <a:t>starting</a:t>
            </a:r>
            <a:r>
              <a:rPr lang="de-DE" sz="2200" dirty="0" smtClean="0">
                <a:latin typeface="+mn-lt"/>
              </a:rPr>
              <a:t> 2015</a:t>
            </a:r>
            <a:endParaRPr lang="en-US" sz="2200" dirty="0">
              <a:latin typeface="+mn-lt"/>
            </a:endParaRPr>
          </a:p>
        </p:txBody>
      </p:sp>
      <p:sp>
        <p:nvSpPr>
          <p:cNvPr id="19" name="Pfeil nach unten 18"/>
          <p:cNvSpPr/>
          <p:nvPr/>
        </p:nvSpPr>
        <p:spPr>
          <a:xfrm rot="16200000">
            <a:off x="5136624" y="1916832"/>
            <a:ext cx="484632" cy="69037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11" name="Textfeld 10"/>
          <p:cNvSpPr txBox="1"/>
          <p:nvPr/>
        </p:nvSpPr>
        <p:spPr>
          <a:xfrm>
            <a:off x="5004048" y="4725144"/>
            <a:ext cx="3384376" cy="14465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latin typeface="+mn-lt"/>
              </a:rPr>
              <a:t>Free </a:t>
            </a:r>
            <a:r>
              <a:rPr lang="de-DE" sz="2200" dirty="0" err="1" smtClean="0">
                <a:latin typeface="+mn-lt"/>
              </a:rPr>
              <a:t>access</a:t>
            </a:r>
            <a:r>
              <a:rPr lang="de-DE" sz="2200" dirty="0" smtClean="0">
                <a:latin typeface="+mn-lt"/>
              </a:rPr>
              <a:t> </a:t>
            </a:r>
            <a:r>
              <a:rPr lang="de-DE" sz="2200" dirty="0" err="1" smtClean="0">
                <a:latin typeface="+mn-lt"/>
              </a:rPr>
              <a:t>to</a:t>
            </a:r>
            <a:r>
              <a:rPr lang="de-DE" sz="2200" dirty="0" smtClean="0">
                <a:latin typeface="+mn-lt"/>
              </a:rPr>
              <a:t> 1.917 Springer </a:t>
            </a:r>
            <a:r>
              <a:rPr lang="de-DE" sz="2200" dirty="0" err="1" smtClean="0">
                <a:latin typeface="+mn-lt"/>
              </a:rPr>
              <a:t>journals</a:t>
            </a:r>
            <a:r>
              <a:rPr lang="de-DE" sz="2200" dirty="0" smtClean="0">
                <a:latin typeface="+mn-lt"/>
              </a:rPr>
              <a:t> </a:t>
            </a:r>
            <a:r>
              <a:rPr lang="de-DE" sz="2200" dirty="0" err="1" smtClean="0">
                <a:latin typeface="+mn-lt"/>
              </a:rPr>
              <a:t>for</a:t>
            </a:r>
            <a:r>
              <a:rPr lang="de-DE" sz="2200" dirty="0" smtClean="0">
                <a:latin typeface="+mn-lt"/>
              </a:rPr>
              <a:t> 51 </a:t>
            </a:r>
            <a:r>
              <a:rPr lang="de-DE" sz="2200" dirty="0" err="1" smtClean="0">
                <a:latin typeface="+mn-lt"/>
              </a:rPr>
              <a:t>academic</a:t>
            </a:r>
            <a:r>
              <a:rPr lang="de-DE" sz="2200" dirty="0" smtClean="0">
                <a:latin typeface="+mn-lt"/>
              </a:rPr>
              <a:t> </a:t>
            </a:r>
            <a:r>
              <a:rPr lang="de-DE" sz="2200" dirty="0" err="1" smtClean="0">
                <a:latin typeface="+mn-lt"/>
              </a:rPr>
              <a:t>institutions</a:t>
            </a:r>
            <a:r>
              <a:rPr lang="de-DE" sz="2200" dirty="0" smtClean="0">
                <a:latin typeface="+mn-lt"/>
              </a:rPr>
              <a:t> in B.-W.</a:t>
            </a:r>
            <a:endParaRPr lang="en-US" sz="2200" dirty="0">
              <a:latin typeface="+mn-lt"/>
            </a:endParaRPr>
          </a:p>
        </p:txBody>
      </p:sp>
      <p:sp>
        <p:nvSpPr>
          <p:cNvPr id="13" name="Pfeil nach unten 12"/>
          <p:cNvSpPr/>
          <p:nvPr/>
        </p:nvSpPr>
        <p:spPr>
          <a:xfrm>
            <a:off x="611560" y="2636912"/>
            <a:ext cx="484632" cy="69037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14" name="Textfeld 13"/>
          <p:cNvSpPr txBox="1"/>
          <p:nvPr/>
        </p:nvSpPr>
        <p:spPr>
          <a:xfrm>
            <a:off x="179512" y="3573016"/>
            <a:ext cx="3456384" cy="14465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n-lt"/>
              </a:rPr>
              <a:t>Contract between Elsevier and  France (</a:t>
            </a:r>
            <a:r>
              <a:rPr lang="fr-FR" sz="2200" i="1" dirty="0" smtClean="0">
                <a:latin typeface="+mn-lt"/>
              </a:rPr>
              <a:t>Couperin</a:t>
            </a:r>
            <a:r>
              <a:rPr lang="fr-FR" sz="2200" dirty="0" smtClean="0">
                <a:latin typeface="+mn-lt"/>
              </a:rPr>
              <a:t> and </a:t>
            </a:r>
            <a:r>
              <a:rPr lang="fr-FR" sz="2200" i="1" dirty="0" smtClean="0">
                <a:latin typeface="+mn-lt"/>
              </a:rPr>
              <a:t>Agence bibliographique de l’enseignement supérieur)</a:t>
            </a:r>
            <a:endParaRPr lang="en-US" sz="2200" dirty="0"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51520" y="609329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http://wisspub.net/2014/11/12/details-zum-elsevier-deal-in-frankreich/</a:t>
            </a:r>
            <a:endParaRPr lang="en-US" sz="1400" dirty="0"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51520" y="5157192"/>
            <a:ext cx="3384376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latin typeface="+mn-lt"/>
              </a:rPr>
              <a:t>2014-2018 - 172 Mio. EURO </a:t>
            </a:r>
            <a:r>
              <a:rPr lang="de-DE" sz="2200" dirty="0" err="1" smtClean="0">
                <a:latin typeface="+mn-lt"/>
              </a:rPr>
              <a:t>for</a:t>
            </a:r>
            <a:r>
              <a:rPr lang="de-DE" sz="2200" dirty="0" smtClean="0">
                <a:latin typeface="+mn-lt"/>
              </a:rPr>
              <a:t> </a:t>
            </a:r>
            <a:r>
              <a:rPr lang="de-DE" sz="2200" b="1" dirty="0" err="1" smtClean="0">
                <a:latin typeface="+mn-lt"/>
              </a:rPr>
              <a:t>closed</a:t>
            </a:r>
            <a:r>
              <a:rPr lang="de-DE" sz="2200" b="1" dirty="0" smtClean="0">
                <a:latin typeface="+mn-lt"/>
              </a:rPr>
              <a:t> </a:t>
            </a:r>
            <a:r>
              <a:rPr lang="de-DE" sz="2200" b="1" dirty="0" err="1" smtClean="0">
                <a:latin typeface="+mn-lt"/>
              </a:rPr>
              <a:t>access</a:t>
            </a:r>
            <a:r>
              <a:rPr lang="de-DE" sz="2200" b="1" dirty="0" smtClean="0">
                <a:latin typeface="+mn-lt"/>
              </a:rPr>
              <a:t> </a:t>
            </a:r>
            <a:r>
              <a:rPr lang="de-DE" sz="2200" b="1" dirty="0" err="1" smtClean="0">
                <a:latin typeface="+mn-lt"/>
              </a:rPr>
              <a:t>journals</a:t>
            </a:r>
            <a:endParaRPr lang="en-US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259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 animBg="1"/>
      <p:bldP spid="10" grpId="0" animBg="1"/>
      <p:bldP spid="19" grpId="0" animBg="1"/>
      <p:bldP spid="11" grpId="0" animBg="1"/>
      <p:bldP spid="13" grpId="0" animBg="1"/>
      <p:bldP spid="14" grpId="0" animBg="1"/>
      <p:bldP spid="16" grpId="0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Untertitel 2"/>
          <p:cNvSpPr txBox="1">
            <a:spLocks/>
          </p:cNvSpPr>
          <p:nvPr/>
        </p:nvSpPr>
        <p:spPr bwMode="auto">
          <a:xfrm>
            <a:off x="1043608" y="44624"/>
            <a:ext cx="6400800" cy="648072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269875" indent="-269875"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Commercial scientific publishing market – knowledge economy</a:t>
            </a:r>
            <a:endParaRPr lang="en-US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187624" y="98072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n-lt"/>
              </a:rPr>
              <a:t>still a very powerful and profitable market</a:t>
            </a:r>
            <a:endParaRPr lang="en-US" sz="2400" b="1" dirty="0"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707904" y="1772816"/>
            <a:ext cx="792088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but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827584" y="2708920"/>
            <a:ext cx="7243546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smtClean="0">
                <a:latin typeface="+mn-lt"/>
              </a:rPr>
              <a:t>More and more people claim that the </a:t>
            </a:r>
            <a:r>
              <a:rPr lang="en-US" sz="2400" b="1" dirty="0" smtClean="0">
                <a:latin typeface="+mn-lt"/>
              </a:rPr>
              <a:t>public should have the right to freely access and use scientific work produced in public environments and supported by public money.</a:t>
            </a:r>
            <a:endParaRPr lang="de-DE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5186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Untertitel 2"/>
          <p:cNvSpPr txBox="1">
            <a:spLocks/>
          </p:cNvSpPr>
          <p:nvPr/>
        </p:nvSpPr>
        <p:spPr bwMode="auto">
          <a:xfrm>
            <a:off x="1043608" y="44624"/>
            <a:ext cx="6400800" cy="648072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269875" indent="-269875"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Commercial scientific publishing market – knowledge economy</a:t>
            </a:r>
            <a:endParaRPr lang="en-US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187624" y="98072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n-lt"/>
              </a:rPr>
              <a:t>still a very powerful and profitable market</a:t>
            </a:r>
            <a:endParaRPr lang="en-US" sz="2400" b="1" dirty="0"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2348880"/>
            <a:ext cx="58326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+mn-lt"/>
              </a:rPr>
              <a:t>More and more authors </a:t>
            </a:r>
            <a:r>
              <a:rPr lang="en-US" sz="2200" dirty="0" smtClean="0">
                <a:latin typeface="+mn-lt"/>
              </a:rPr>
              <a:t>in science, frustrated by publishers´ business models, </a:t>
            </a:r>
            <a:r>
              <a:rPr lang="en-US" sz="2200" b="1" dirty="0" smtClean="0">
                <a:latin typeface="+mn-lt"/>
              </a:rPr>
              <a:t>choose open access</a:t>
            </a:r>
            <a:r>
              <a:rPr lang="en-US" sz="2200" dirty="0" smtClean="0">
                <a:latin typeface="+mn-lt"/>
              </a:rPr>
              <a:t> journals and </a:t>
            </a:r>
            <a:r>
              <a:rPr lang="en-US" sz="2200" i="1" dirty="0" smtClean="0">
                <a:latin typeface="+mn-lt"/>
              </a:rPr>
              <a:t>free licenses </a:t>
            </a:r>
            <a:br>
              <a:rPr lang="en-US" sz="2200" i="1" dirty="0" smtClean="0">
                <a:latin typeface="+mn-lt"/>
              </a:rPr>
            </a:br>
            <a:r>
              <a:rPr lang="en-US" sz="2200" dirty="0" smtClean="0">
                <a:latin typeface="+mn-lt"/>
              </a:rPr>
              <a:t>as the </a:t>
            </a:r>
            <a:r>
              <a:rPr lang="en-US" sz="2200" b="1" dirty="0" smtClean="0">
                <a:latin typeface="+mn-lt"/>
              </a:rPr>
              <a:t>primary</a:t>
            </a:r>
            <a:r>
              <a:rPr lang="en-US" sz="2200" dirty="0" smtClean="0">
                <a:latin typeface="+mn-lt"/>
              </a:rPr>
              <a:t> or at least </a:t>
            </a:r>
            <a:r>
              <a:rPr lang="en-US" sz="2200" b="1" dirty="0" smtClean="0">
                <a:latin typeface="+mn-lt"/>
              </a:rPr>
              <a:t>secondary</a:t>
            </a:r>
            <a:r>
              <a:rPr lang="en-US" sz="2200" dirty="0" smtClean="0">
                <a:latin typeface="+mn-lt"/>
              </a:rPr>
              <a:t> means of publication</a:t>
            </a:r>
            <a:endParaRPr lang="en-US" sz="2200" dirty="0"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707904" y="1772816"/>
            <a:ext cx="792088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but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1" name="Gruppieren 27"/>
          <p:cNvGrpSpPr/>
          <p:nvPr/>
        </p:nvGrpSpPr>
        <p:grpSpPr>
          <a:xfrm>
            <a:off x="1043608" y="4335487"/>
            <a:ext cx="2880320" cy="1541785"/>
            <a:chOff x="899592" y="4293096"/>
            <a:chExt cx="2880320" cy="1541785"/>
          </a:xfrm>
        </p:grpSpPr>
        <p:sp>
          <p:nvSpPr>
            <p:cNvPr id="12" name="Pfeil nach unten 11"/>
            <p:cNvSpPr/>
            <p:nvPr/>
          </p:nvSpPr>
          <p:spPr>
            <a:xfrm>
              <a:off x="2123728" y="4293096"/>
              <a:ext cx="484632" cy="978408"/>
            </a:xfrm>
            <a:prstGeom prst="down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899592" y="5373216"/>
              <a:ext cx="2880320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Open access golden</a:t>
              </a:r>
              <a:endParaRPr lang="en-US" sz="2400" dirty="0">
                <a:latin typeface="+mn-lt"/>
              </a:endParaRPr>
            </a:p>
          </p:txBody>
        </p:sp>
      </p:grpSp>
      <p:grpSp>
        <p:nvGrpSpPr>
          <p:cNvPr id="14" name="Gruppieren 28"/>
          <p:cNvGrpSpPr/>
          <p:nvPr/>
        </p:nvGrpSpPr>
        <p:grpSpPr>
          <a:xfrm>
            <a:off x="4499992" y="4335487"/>
            <a:ext cx="2664296" cy="1541785"/>
            <a:chOff x="4499992" y="4293096"/>
            <a:chExt cx="2664296" cy="1541785"/>
          </a:xfrm>
        </p:grpSpPr>
        <p:sp>
          <p:nvSpPr>
            <p:cNvPr id="15" name="Pfeil nach unten 14"/>
            <p:cNvSpPr/>
            <p:nvPr/>
          </p:nvSpPr>
          <p:spPr>
            <a:xfrm>
              <a:off x="5527528" y="4293096"/>
              <a:ext cx="484632" cy="978408"/>
            </a:xfrm>
            <a:prstGeom prst="down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4499992" y="5373216"/>
              <a:ext cx="2664296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Open access green</a:t>
              </a:r>
              <a:endParaRPr lang="en-US" sz="24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8946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2195736" y="2780928"/>
            <a:ext cx="4752528" cy="72008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Knowledge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 Ecology</a:t>
            </a:r>
            <a:endParaRPr kumimoji="0" lang="de-DE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3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+mn-lt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16</a:t>
            </a:fld>
            <a:endParaRPr lang="de-DE" sz="1400" kern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925386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0" y="0"/>
            <a:ext cx="9144000" cy="72008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Knowledge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 ecology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7" name="Wolkenförmige Legende 16"/>
          <p:cNvSpPr/>
          <p:nvPr/>
        </p:nvSpPr>
        <p:spPr>
          <a:xfrm>
            <a:off x="179512" y="2095688"/>
            <a:ext cx="2808312" cy="2808312"/>
          </a:xfrm>
          <a:prstGeom prst="cloudCallout">
            <a:avLst>
              <a:gd name="adj1" fmla="val 74135"/>
              <a:gd name="adj2" fmla="val 719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800" b="1" dirty="0" err="1" smtClean="0">
                <a:solidFill>
                  <a:srgbClr val="002060"/>
                </a:solidFill>
              </a:rPr>
              <a:t>knowledge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resources</a:t>
            </a:r>
            <a:endParaRPr lang="de-DE" sz="2800" b="1" dirty="0">
              <a:solidFill>
                <a:srgbClr val="002060"/>
              </a:solidFill>
            </a:endParaRPr>
          </a:p>
        </p:txBody>
      </p:sp>
      <p:sp>
        <p:nvSpPr>
          <p:cNvPr id="18" name="Legende mit Pfeil nach rechts 17"/>
          <p:cNvSpPr/>
          <p:nvPr/>
        </p:nvSpPr>
        <p:spPr>
          <a:xfrm>
            <a:off x="3563888" y="2815768"/>
            <a:ext cx="2808312" cy="1368152"/>
          </a:xfrm>
          <a:prstGeom prst="rightArrowCallo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dirty="0" err="1">
                <a:solidFill>
                  <a:srgbClr val="002060"/>
                </a:solidFill>
              </a:rPr>
              <a:t>i</a:t>
            </a:r>
            <a:r>
              <a:rPr lang="de-DE" sz="2400" dirty="0" err="1" smtClean="0">
                <a:solidFill>
                  <a:srgbClr val="002060"/>
                </a:solidFill>
              </a:rPr>
              <a:t>nstitution-alization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6516216" y="2527736"/>
            <a:ext cx="2448272" cy="20882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solidFill>
                  <a:srgbClr val="002060"/>
                </a:solidFill>
              </a:rPr>
              <a:t>access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to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and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use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of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information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products</a:t>
            </a:r>
            <a:endParaRPr lang="de-DE" sz="2400" b="1" dirty="0" smtClean="0">
              <a:solidFill>
                <a:srgbClr val="002060"/>
              </a:solidFill>
            </a:endParaRPr>
          </a:p>
          <a:p>
            <a:pPr algn="ctr"/>
            <a:r>
              <a:rPr lang="de-DE" sz="2400" b="1" dirty="0" err="1" smtClean="0">
                <a:solidFill>
                  <a:srgbClr val="002060"/>
                </a:solidFill>
              </a:rPr>
              <a:t>services</a:t>
            </a:r>
            <a:endParaRPr lang="de-DE" sz="2400" b="1" dirty="0" smtClean="0">
              <a:solidFill>
                <a:srgbClr val="002060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563887" y="2374428"/>
            <a:ext cx="182488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principles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values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563888" y="4255928"/>
            <a:ext cx="18002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procedures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3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+mn-lt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17</a:t>
            </a:fld>
            <a:endParaRPr lang="de-DE" sz="1400" kern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grpSp>
        <p:nvGrpSpPr>
          <p:cNvPr id="2" name="Gruppieren 37"/>
          <p:cNvGrpSpPr/>
          <p:nvPr/>
        </p:nvGrpSpPr>
        <p:grpSpPr>
          <a:xfrm>
            <a:off x="4716016" y="764704"/>
            <a:ext cx="2520280" cy="1440160"/>
            <a:chOff x="4716016" y="764704"/>
            <a:chExt cx="2520280" cy="1440160"/>
          </a:xfrm>
        </p:grpSpPr>
        <p:sp>
          <p:nvSpPr>
            <p:cNvPr id="22" name="Textfeld 21"/>
            <p:cNvSpPr txBox="1"/>
            <p:nvPr/>
          </p:nvSpPr>
          <p:spPr>
            <a:xfrm>
              <a:off x="5436096" y="764704"/>
              <a:ext cx="1800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sharing</a:t>
              </a:r>
              <a:endParaRPr lang="de-DE" dirty="0" smtClean="0">
                <a:solidFill>
                  <a:srgbClr val="002060"/>
                </a:solidFill>
                <a:latin typeface="+mn-lt"/>
              </a:endParaRPr>
            </a:p>
            <a:p>
              <a:pPr algn="ctr"/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free</a:t>
              </a:r>
              <a:r>
                <a:rPr lang="de-DE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use</a:t>
              </a:r>
              <a:endParaRPr lang="de-DE" dirty="0" smtClean="0">
                <a:solidFill>
                  <a:srgbClr val="002060"/>
                </a:solidFill>
                <a:latin typeface="+mn-lt"/>
              </a:endParaRPr>
            </a:p>
            <a:p>
              <a:pPr algn="ctr"/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inclusion</a:t>
              </a:r>
              <a:endParaRPr lang="de-DE" dirty="0" smtClean="0">
                <a:solidFill>
                  <a:srgbClr val="002060"/>
                </a:solidFill>
                <a:latin typeface="+mn-lt"/>
              </a:endParaRPr>
            </a:p>
            <a:p>
              <a:pPr algn="ctr"/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sustainability</a:t>
              </a:r>
              <a:endParaRPr lang="de-DE" dirty="0" smtClean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25" name="Gerade Verbindung mit Pfeil 24"/>
            <p:cNvCxnSpPr/>
            <p:nvPr/>
          </p:nvCxnSpPr>
          <p:spPr>
            <a:xfrm rot="10800000" flipV="1">
              <a:off x="4716016" y="1556792"/>
              <a:ext cx="792088" cy="648072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feld 27"/>
          <p:cNvSpPr txBox="1"/>
          <p:nvPr/>
        </p:nvSpPr>
        <p:spPr>
          <a:xfrm>
            <a:off x="2555776" y="4725144"/>
            <a:ext cx="4248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2060"/>
                </a:solidFill>
                <a:latin typeface="+mn-lt"/>
              </a:rPr>
              <a:t>c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ommunication (reaching a consensus)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commitments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contracts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rules, laws, legal norms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control mechanisms, sanctions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6" name="Gruppieren 39"/>
          <p:cNvGrpSpPr/>
          <p:nvPr/>
        </p:nvGrpSpPr>
        <p:grpSpPr>
          <a:xfrm>
            <a:off x="6012160" y="4121696"/>
            <a:ext cx="2736304" cy="2331640"/>
            <a:chOff x="6012160" y="4121696"/>
            <a:chExt cx="2736304" cy="2331640"/>
          </a:xfrm>
        </p:grpSpPr>
        <p:sp>
          <p:nvSpPr>
            <p:cNvPr id="31" name="Textfeld 30"/>
            <p:cNvSpPr txBox="1"/>
            <p:nvPr/>
          </p:nvSpPr>
          <p:spPr>
            <a:xfrm>
              <a:off x="6732240" y="5057800"/>
              <a:ext cx="2016224" cy="923330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>
                  <a:solidFill>
                    <a:schemeClr val="bg1"/>
                  </a:solidFill>
                  <a:latin typeface="+mn-lt"/>
                </a:rPr>
                <a:t>Commons-based information markets</a:t>
              </a:r>
              <a:endParaRPr lang="de-DE" dirty="0">
                <a:solidFill>
                  <a:schemeClr val="bg1"/>
                </a:solidFill>
                <a:latin typeface="+mn-lt"/>
              </a:endParaRPr>
            </a:p>
          </p:txBody>
        </p:sp>
        <p:cxnSp>
          <p:nvCxnSpPr>
            <p:cNvPr id="32" name="Gerade Verbindung mit Pfeil 31"/>
            <p:cNvCxnSpPr/>
            <p:nvPr/>
          </p:nvCxnSpPr>
          <p:spPr>
            <a:xfrm rot="16200000" flipH="1">
              <a:off x="6012160" y="4121696"/>
              <a:ext cx="720080" cy="72008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feld 40"/>
            <p:cNvSpPr txBox="1"/>
            <p:nvPr/>
          </p:nvSpPr>
          <p:spPr>
            <a:xfrm>
              <a:off x="6732240" y="6084004"/>
              <a:ext cx="2016224" cy="369332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>
                  <a:solidFill>
                    <a:schemeClr val="bg1"/>
                  </a:solidFill>
                  <a:latin typeface="+mn-lt"/>
                </a:rPr>
                <a:t>Knowledge</a:t>
              </a:r>
              <a:r>
                <a:rPr lang="de-DE" dirty="0" smtClean="0">
                  <a:solidFill>
                    <a:schemeClr val="bg1"/>
                  </a:solidFill>
                  <a:latin typeface="+mn-lt"/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  <a:latin typeface="+mn-lt"/>
                </a:rPr>
                <a:t>ecology</a:t>
              </a:r>
              <a:endParaRPr lang="de-DE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35" name="Textfeld 34"/>
          <p:cNvSpPr txBox="1"/>
          <p:nvPr/>
        </p:nvSpPr>
        <p:spPr>
          <a:xfrm>
            <a:off x="7308304" y="1556792"/>
            <a:ext cx="147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enabled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by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copyright-limitations</a:t>
            </a:r>
            <a:endParaRPr lang="de-DE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236296" y="764704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commitments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CC, Open Access</a:t>
            </a:r>
          </a:p>
        </p:txBody>
      </p:sp>
    </p:spTree>
    <p:extLst>
      <p:ext uri="{BB962C8B-B14F-4D97-AF65-F5344CB8AC3E}">
        <p14:creationId xmlns:p14="http://schemas.microsoft.com/office/powerpoint/2010/main" val="2955738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95536" y="188640"/>
            <a:ext cx="7776864" cy="461665"/>
          </a:xfrm>
          <a:prstGeom prst="rect">
            <a:avLst/>
          </a:prstGeom>
          <a:solidFill>
            <a:srgbClr val="3E0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Commons-based </a:t>
            </a:r>
            <a:r>
              <a:rPr lang="de-DE" sz="2400" dirty="0" err="1" smtClean="0">
                <a:solidFill>
                  <a:schemeClr val="bg1"/>
                </a:solidFill>
                <a:latin typeface="+mn-lt"/>
              </a:rPr>
              <a:t>information</a:t>
            </a:r>
            <a:r>
              <a:rPr lang="de-DE" sz="24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  <a:latin typeface="+mn-lt"/>
              </a:rPr>
              <a:t>markets</a:t>
            </a:r>
            <a:r>
              <a:rPr lang="de-DE" sz="2400" dirty="0" smtClean="0">
                <a:solidFill>
                  <a:schemeClr val="bg1"/>
                </a:solidFill>
                <a:latin typeface="+mn-lt"/>
              </a:rPr>
              <a:t> – </a:t>
            </a:r>
            <a:r>
              <a:rPr lang="de-DE" sz="2400" dirty="0" err="1" smtClean="0">
                <a:solidFill>
                  <a:schemeClr val="bg1"/>
                </a:solidFill>
                <a:latin typeface="+mn-lt"/>
              </a:rPr>
              <a:t>knowledge</a:t>
            </a:r>
            <a:r>
              <a:rPr lang="de-DE" sz="24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  <a:latin typeface="+mn-lt"/>
              </a:rPr>
              <a:t>ecology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Untertitel 2"/>
          <p:cNvSpPr txBox="1">
            <a:spLocks/>
          </p:cNvSpPr>
          <p:nvPr/>
        </p:nvSpPr>
        <p:spPr bwMode="auto">
          <a:xfrm>
            <a:off x="0" y="920914"/>
            <a:ext cx="88924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269875" indent="-269875" algn="ctr"/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Open access as an alternative to traditional commercial publishing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1556792"/>
            <a:ext cx="5832648" cy="40011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de-DE" sz="2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Open-Access-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based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information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markets</a:t>
            </a:r>
            <a:endParaRPr lang="de-DE" sz="2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564904"/>
            <a:ext cx="5400600" cy="2977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lain" startAt="7183"/>
            </a:pP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journals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650572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articles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(19.10.2011)</a:t>
            </a:r>
          </a:p>
          <a:p>
            <a:pPr marL="342900" indent="-342900">
              <a:lnSpc>
                <a:spcPct val="150000"/>
              </a:lnSpc>
            </a:pPr>
            <a:r>
              <a:rPr lang="de-DE" dirty="0" smtClean="0">
                <a:solidFill>
                  <a:srgbClr val="002060"/>
                </a:solidFill>
                <a:latin typeface="+mn-lt"/>
              </a:rPr>
              <a:t>7449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journals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745962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articles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(31.1.2012)</a:t>
            </a:r>
          </a:p>
          <a:p>
            <a:pPr marL="342900" indent="-342900">
              <a:lnSpc>
                <a:spcPct val="150000"/>
              </a:lnSpc>
            </a:pPr>
            <a:r>
              <a:rPr lang="de-DE" dirty="0" smtClean="0">
                <a:solidFill>
                  <a:srgbClr val="002060"/>
                </a:solidFill>
                <a:latin typeface="+mn-lt"/>
              </a:rPr>
              <a:t>9411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journals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1099912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articles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(1.6.2013)</a:t>
            </a:r>
          </a:p>
          <a:p>
            <a:pPr marL="342900" indent="-342900">
              <a:lnSpc>
                <a:spcPct val="150000"/>
              </a:lnSpc>
            </a:pPr>
            <a:r>
              <a:rPr lang="de-DE" dirty="0" smtClean="0">
                <a:solidFill>
                  <a:srgbClr val="002060"/>
                </a:solidFill>
                <a:latin typeface="+mn-lt"/>
              </a:rPr>
              <a:t>9741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journals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1,592,661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articles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(26.3.2014) </a:t>
            </a:r>
          </a:p>
          <a:p>
            <a:pPr marL="342900" indent="-342900">
              <a:lnSpc>
                <a:spcPct val="150000"/>
              </a:lnSpc>
            </a:pPr>
            <a:r>
              <a:rPr lang="de-DE" dirty="0" smtClean="0">
                <a:solidFill>
                  <a:srgbClr val="002060"/>
                </a:solidFill>
                <a:latin typeface="+mn-lt"/>
              </a:rPr>
              <a:t>10,319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journals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1,852,651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articles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(18.3.2015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)</a:t>
            </a:r>
          </a:p>
          <a:p>
            <a:pPr marL="342900" indent="-342900">
              <a:lnSpc>
                <a:spcPct val="150000"/>
              </a:lnSpc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8813 Journals, </a:t>
            </a:r>
            <a:r>
              <a:rPr lang="fr-FR" b="1" dirty="0"/>
              <a:t>1,974,607</a:t>
            </a:r>
            <a:r>
              <a:rPr lang="fr-FR" dirty="0"/>
              <a:t> a</a:t>
            </a:r>
            <a:r>
              <a:rPr lang="fr-FR" dirty="0" smtClean="0"/>
              <a:t>rticles (12.5.2016) </a:t>
            </a:r>
            <a:br>
              <a:rPr lang="fr-FR" dirty="0" smtClean="0"/>
            </a:br>
            <a:r>
              <a:rPr lang="fr-FR" dirty="0" smtClean="0"/>
              <a:t>(129 countries)</a:t>
            </a:r>
            <a:endParaRPr lang="de-DE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211960" y="551723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but still only about 4 % of all commercially available articles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580112" y="2780928"/>
            <a:ext cx="3240360" cy="2326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+mn-lt"/>
              </a:rPr>
              <a:t>3100 Academic peer-reviewed books from 107 publishers</a:t>
            </a:r>
          </a:p>
          <a:p>
            <a:pPr>
              <a:lnSpc>
                <a:spcPct val="150000"/>
              </a:lnSpc>
            </a:pPr>
            <a:r>
              <a:rPr lang="de-DE" dirty="0" smtClean="0">
                <a:solidFill>
                  <a:srgbClr val="002060"/>
                </a:solidFill>
                <a:latin typeface="+mn-lt"/>
              </a:rPr>
              <a:t>(09.06.2015) </a:t>
            </a:r>
          </a:p>
          <a:p>
            <a:pPr>
              <a:lnSpc>
                <a:spcPct val="150000"/>
              </a:lnSpc>
            </a:pP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4649 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books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200" dirty="0" err="1" smtClean="0">
                <a:solidFill>
                  <a:srgbClr val="002060"/>
                </a:solidFill>
                <a:latin typeface="+mn-lt"/>
              </a:rPr>
              <a:t>from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 154 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publishers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200" dirty="0" smtClean="0">
                <a:solidFill>
                  <a:srgbClr val="002060"/>
                </a:solidFill>
                <a:latin typeface="+mn-lt"/>
              </a:rPr>
              <a:t>(12.5.2016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)</a:t>
            </a:r>
            <a:endParaRPr lang="de-DE" sz="22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615608" y="2145050"/>
            <a:ext cx="35283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DOAB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+mn-lt"/>
              </a:rPr>
              <a:t>http://www.doabooks.org/doab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83568" y="214505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DOAJ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https://doaj.org/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39552" y="552942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approx 4 journals/day since 2011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516216" y="1556792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  <a:latin typeface="+mn-lt"/>
              </a:rPr>
              <a:t>golden</a:t>
            </a:r>
            <a:endParaRPr lang="de-DE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Pfeil nach rechts 1"/>
          <p:cNvSpPr/>
          <p:nvPr/>
        </p:nvSpPr>
        <p:spPr>
          <a:xfrm flipV="1">
            <a:off x="4932040" y="4221088"/>
            <a:ext cx="648072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Pfeil nach rechts 18"/>
          <p:cNvSpPr/>
          <p:nvPr/>
        </p:nvSpPr>
        <p:spPr>
          <a:xfrm flipV="1">
            <a:off x="4932040" y="3068960"/>
            <a:ext cx="648072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183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2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0" y="-27384"/>
            <a:ext cx="9144000" cy="864096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Closed – Open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67544" y="1124744"/>
            <a:ext cx="3312368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Closed access journals (books)</a:t>
            </a:r>
            <a:endParaRPr lang="en-US" sz="2400" dirty="0">
              <a:latin typeface="+mn-lt"/>
            </a:endParaRPr>
          </a:p>
        </p:txBody>
      </p:sp>
      <p:grpSp>
        <p:nvGrpSpPr>
          <p:cNvPr id="2" name="Gruppieren 33"/>
          <p:cNvGrpSpPr/>
          <p:nvPr/>
        </p:nvGrpSpPr>
        <p:grpSpPr>
          <a:xfrm>
            <a:off x="4067944" y="1196752"/>
            <a:ext cx="4464496" cy="830997"/>
            <a:chOff x="4067944" y="1196752"/>
            <a:chExt cx="4464496" cy="830997"/>
          </a:xfrm>
        </p:grpSpPr>
        <p:sp>
          <p:nvSpPr>
            <p:cNvPr id="12" name="Pfeil nach rechts 11"/>
            <p:cNvSpPr/>
            <p:nvPr/>
          </p:nvSpPr>
          <p:spPr>
            <a:xfrm>
              <a:off x="4067944" y="1340768"/>
              <a:ext cx="936104" cy="504056"/>
            </a:xfrm>
            <a:prstGeom prst="right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5220072" y="1196752"/>
              <a:ext cx="3312368" cy="83099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+mn-lt"/>
                </a:rPr>
                <a:t>Open access journals (books)</a:t>
              </a:r>
              <a:endParaRPr lang="en-US" sz="2400" dirty="0">
                <a:latin typeface="+mn-lt"/>
              </a:endParaRPr>
            </a:p>
          </p:txBody>
        </p:sp>
      </p:grpSp>
      <p:grpSp>
        <p:nvGrpSpPr>
          <p:cNvPr id="4" name="Gruppieren 39"/>
          <p:cNvGrpSpPr/>
          <p:nvPr/>
        </p:nvGrpSpPr>
        <p:grpSpPr>
          <a:xfrm>
            <a:off x="1835696" y="2060848"/>
            <a:ext cx="3672408" cy="1335053"/>
            <a:chOff x="1835696" y="2060848"/>
            <a:chExt cx="3672408" cy="1335053"/>
          </a:xfrm>
        </p:grpSpPr>
        <p:sp>
          <p:nvSpPr>
            <p:cNvPr id="15" name="Textfeld 14"/>
            <p:cNvSpPr txBox="1"/>
            <p:nvPr/>
          </p:nvSpPr>
          <p:spPr>
            <a:xfrm>
              <a:off x="1835696" y="2564904"/>
              <a:ext cx="3312368" cy="83099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+mn-lt"/>
                </a:rPr>
                <a:t>Commercial open access</a:t>
              </a:r>
              <a:r>
                <a:rPr lang="en-US" sz="2400" dirty="0" smtClean="0">
                  <a:latin typeface="+mn-lt"/>
                </a:rPr>
                <a:t> journals (books)</a:t>
              </a:r>
              <a:endParaRPr lang="en-US" sz="2400" dirty="0">
                <a:latin typeface="+mn-lt"/>
              </a:endParaRPr>
            </a:p>
          </p:txBody>
        </p:sp>
        <p:cxnSp>
          <p:nvCxnSpPr>
            <p:cNvPr id="25" name="Gerade Verbindung mit Pfeil 24"/>
            <p:cNvCxnSpPr/>
            <p:nvPr/>
          </p:nvCxnSpPr>
          <p:spPr>
            <a:xfrm flipH="1">
              <a:off x="4283968" y="2060848"/>
              <a:ext cx="1224136" cy="43204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ieren 38"/>
          <p:cNvGrpSpPr/>
          <p:nvPr/>
        </p:nvGrpSpPr>
        <p:grpSpPr>
          <a:xfrm>
            <a:off x="5292080" y="1988840"/>
            <a:ext cx="3312368" cy="1407061"/>
            <a:chOff x="5292080" y="1988840"/>
            <a:chExt cx="3312368" cy="1407061"/>
          </a:xfrm>
        </p:grpSpPr>
        <p:sp>
          <p:nvSpPr>
            <p:cNvPr id="19" name="Textfeld 18"/>
            <p:cNvSpPr txBox="1"/>
            <p:nvPr/>
          </p:nvSpPr>
          <p:spPr>
            <a:xfrm>
              <a:off x="5292080" y="2564904"/>
              <a:ext cx="3312368" cy="83099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+mn-lt"/>
                </a:rPr>
                <a:t>Community open access </a:t>
              </a:r>
              <a:r>
                <a:rPr lang="en-US" sz="2400" dirty="0" smtClean="0">
                  <a:latin typeface="+mn-lt"/>
                </a:rPr>
                <a:t>journals (books)</a:t>
              </a:r>
              <a:endParaRPr lang="en-US" sz="2400" dirty="0">
                <a:latin typeface="+mn-lt"/>
              </a:endParaRPr>
            </a:p>
          </p:txBody>
        </p:sp>
        <p:cxnSp>
          <p:nvCxnSpPr>
            <p:cNvPr id="26" name="Gerade Verbindung mit Pfeil 25"/>
            <p:cNvCxnSpPr/>
            <p:nvPr/>
          </p:nvCxnSpPr>
          <p:spPr>
            <a:xfrm>
              <a:off x="5940152" y="1988840"/>
              <a:ext cx="1080120" cy="504056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pieren 37"/>
          <p:cNvGrpSpPr/>
          <p:nvPr/>
        </p:nvGrpSpPr>
        <p:grpSpPr>
          <a:xfrm>
            <a:off x="5364088" y="4293096"/>
            <a:ext cx="3096344" cy="1663735"/>
            <a:chOff x="5364088" y="4293096"/>
            <a:chExt cx="3096344" cy="1663735"/>
          </a:xfrm>
        </p:grpSpPr>
        <p:sp>
          <p:nvSpPr>
            <p:cNvPr id="23" name="Pfeil nach oben 22"/>
            <p:cNvSpPr/>
            <p:nvPr/>
          </p:nvSpPr>
          <p:spPr>
            <a:xfrm>
              <a:off x="7164288" y="4293096"/>
              <a:ext cx="360040" cy="504056"/>
            </a:xfrm>
            <a:prstGeom prst="up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5364088" y="4941168"/>
              <a:ext cx="3096344" cy="10156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+mn-lt"/>
                </a:rPr>
                <a:t>according to principles of the Berlin Open Access Declaration</a:t>
              </a:r>
              <a:endParaRPr lang="en-US" sz="2000" dirty="0">
                <a:latin typeface="+mn-lt"/>
              </a:endParaRPr>
            </a:p>
          </p:txBody>
        </p:sp>
      </p:grpSp>
      <p:grpSp>
        <p:nvGrpSpPr>
          <p:cNvPr id="7" name="Gruppieren 36"/>
          <p:cNvGrpSpPr/>
          <p:nvPr/>
        </p:nvGrpSpPr>
        <p:grpSpPr>
          <a:xfrm>
            <a:off x="1907704" y="4293096"/>
            <a:ext cx="3096344" cy="1663735"/>
            <a:chOff x="1907704" y="4293096"/>
            <a:chExt cx="3096344" cy="1663735"/>
          </a:xfrm>
        </p:grpSpPr>
        <p:sp>
          <p:nvSpPr>
            <p:cNvPr id="22" name="Textfeld 21"/>
            <p:cNvSpPr txBox="1"/>
            <p:nvPr/>
          </p:nvSpPr>
          <p:spPr>
            <a:xfrm>
              <a:off x="1907704" y="4941168"/>
              <a:ext cx="3096344" cy="10156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+mn-lt"/>
                </a:rPr>
                <a:t>mainly by contractual </a:t>
              </a:r>
              <a:r>
                <a:rPr lang="en-US" sz="2000" dirty="0" err="1" smtClean="0">
                  <a:latin typeface="+mn-lt"/>
                </a:rPr>
                <a:t>licences</a:t>
              </a:r>
              <a:r>
                <a:rPr lang="en-US" sz="2000" dirty="0" smtClean="0">
                  <a:latin typeface="+mn-lt"/>
                </a:rPr>
                <a:t> agreement, e.g. read only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31" name="Pfeil nach oben 30"/>
            <p:cNvSpPr/>
            <p:nvPr/>
          </p:nvSpPr>
          <p:spPr>
            <a:xfrm>
              <a:off x="3419872" y="4293096"/>
              <a:ext cx="360040" cy="504056"/>
            </a:xfrm>
            <a:prstGeom prst="up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20" name="Textfeld 19"/>
          <p:cNvSpPr txBox="1"/>
          <p:nvPr/>
        </p:nvSpPr>
        <p:spPr>
          <a:xfrm>
            <a:off x="5292080" y="3789040"/>
            <a:ext cx="331236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full open access</a:t>
            </a:r>
            <a:endParaRPr lang="en-US" sz="2400" dirty="0">
              <a:latin typeface="+mn-lt"/>
            </a:endParaRPr>
          </a:p>
        </p:txBody>
      </p:sp>
      <p:cxnSp>
        <p:nvCxnSpPr>
          <p:cNvPr id="32" name="Gerade Verbindung mit Pfeil 31"/>
          <p:cNvCxnSpPr/>
          <p:nvPr/>
        </p:nvCxnSpPr>
        <p:spPr>
          <a:xfrm>
            <a:off x="5076056" y="3284984"/>
            <a:ext cx="1080120" cy="504056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ieren 35"/>
          <p:cNvGrpSpPr/>
          <p:nvPr/>
        </p:nvGrpSpPr>
        <p:grpSpPr>
          <a:xfrm>
            <a:off x="1835696" y="3356992"/>
            <a:ext cx="3312368" cy="893713"/>
            <a:chOff x="1835696" y="3356992"/>
            <a:chExt cx="3312368" cy="893713"/>
          </a:xfrm>
        </p:grpSpPr>
        <p:sp>
          <p:nvSpPr>
            <p:cNvPr id="21" name="Textfeld 20"/>
            <p:cNvSpPr txBox="1"/>
            <p:nvPr/>
          </p:nvSpPr>
          <p:spPr>
            <a:xfrm>
              <a:off x="1835696" y="3789040"/>
              <a:ext cx="3312368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+mn-lt"/>
                </a:rPr>
                <a:t>open access constrained</a:t>
              </a:r>
              <a:endParaRPr lang="en-US" sz="2400" dirty="0">
                <a:latin typeface="+mn-lt"/>
              </a:endParaRPr>
            </a:p>
          </p:txBody>
        </p:sp>
        <p:cxnSp>
          <p:nvCxnSpPr>
            <p:cNvPr id="33" name="Gerade Verbindung mit Pfeil 32"/>
            <p:cNvCxnSpPr/>
            <p:nvPr/>
          </p:nvCxnSpPr>
          <p:spPr>
            <a:xfrm flipH="1">
              <a:off x="2771800" y="3356992"/>
              <a:ext cx="1224136" cy="43204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59013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n-lt"/>
                <a:cs typeface="Calibri" pitchFamily="34" charset="0"/>
              </a:rPr>
              <a:t>Fragen</a:t>
            </a:r>
            <a:endParaRPr lang="de-DE" sz="2800" b="1" dirty="0">
              <a:solidFill>
                <a:schemeClr val="bg1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95536" y="76470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+mn-lt"/>
              </a:rPr>
              <a:t>1.Gibt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es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eine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Krise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im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kommerziellen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Informationsmarkt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95536" y="207885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3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Werden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kommerzielle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Verleger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akzeptieren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95536" y="2582035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n-US" b="1" dirty="0">
                <a:solidFill>
                  <a:srgbClr val="002060"/>
                </a:solidFill>
                <a:latin typeface="+mn-lt"/>
              </a:rPr>
              <a:t>4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. Sind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öffentliche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Institutionen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bereit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kommerzielles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zu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finanzieren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Sollten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n-lt"/>
              </a:rPr>
              <a:t>s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ie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das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tun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95536" y="339299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n-US" b="1" dirty="0">
                <a:solidFill>
                  <a:srgbClr val="002060"/>
                </a:solidFill>
                <a:latin typeface="+mn-lt"/>
              </a:rPr>
              <a:t>5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Wird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in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absehbarer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Zukunft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zum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Default-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Publikationsmodell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Warum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0" name="Textfeld 13"/>
          <p:cNvSpPr txBox="1">
            <a:spLocks noChangeArrowheads="1"/>
          </p:cNvSpPr>
          <p:nvPr/>
        </p:nvSpPr>
        <p:spPr bwMode="auto">
          <a:xfrm>
            <a:off x="395536" y="1267889"/>
            <a:ext cx="6696744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/>
            <a:r>
              <a:rPr lang="en-US" b="1" dirty="0" smtClean="0">
                <a:solidFill>
                  <a:srgbClr val="002060"/>
                </a:solidFill>
                <a:latin typeface="+mn-lt"/>
              </a:rPr>
              <a:t>2.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Ist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Publizieren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kompetitiv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oder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sogar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substitutiv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zum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kommerziellen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Publizieren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95536" y="5805264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en-US" b="1" dirty="0">
                <a:solidFill>
                  <a:srgbClr val="002060"/>
                </a:solidFill>
                <a:latin typeface="+mn-lt"/>
              </a:rPr>
              <a:t>9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Wird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noch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Urheberrechtsregulierung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gebraucht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wenn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das Default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-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Publikationsmodell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wird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395536" y="4203957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n-US" b="1" dirty="0" smtClean="0">
                <a:solidFill>
                  <a:srgbClr val="002060"/>
                </a:solidFill>
                <a:latin typeface="+mn-lt"/>
              </a:rPr>
              <a:t>6.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Ist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kreativitätsfördernd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für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Wissenschaft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 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95536" y="4707142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n-US" b="1" dirty="0" smtClean="0">
                <a:solidFill>
                  <a:srgbClr val="002060"/>
                </a:solidFill>
                <a:latin typeface="+mn-lt"/>
              </a:rPr>
              <a:t>7.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Ist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Open Access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innovationsfördernd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n-lt"/>
              </a:rPr>
              <a:t>für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Wirtschaft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 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395536" y="5210327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n-US" b="1" dirty="0">
                <a:solidFill>
                  <a:srgbClr val="002060"/>
                </a:solidFill>
                <a:latin typeface="+mn-lt"/>
              </a:rPr>
              <a:t>8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Stärkt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durchgängiges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die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Arbeit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der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Bibliotheken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2014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0" grpId="0"/>
      <p:bldP spid="30" grpId="0" animBg="1"/>
      <p:bldP spid="17" grpId="0"/>
      <p:bldP spid="23" grpId="0"/>
      <p:bldP spid="33" grpId="0"/>
      <p:bldP spid="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Will commercial publishers accept the OA paradigm?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331640" y="404664"/>
            <a:ext cx="6248400" cy="175432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de-DE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More and more 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publishers</a:t>
            </a:r>
            <a:r>
              <a:rPr lang="de-DE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(in particularly the four dominating ones) 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accept</a:t>
            </a:r>
            <a:r>
              <a:rPr lang="de-DE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the 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OA-paradigm and see their future in OA publishing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83568" y="4437112"/>
            <a:ext cx="2808312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Users, </a:t>
            </a: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NGOs</a:t>
            </a:r>
            <a:endParaRPr lang="de-DE" sz="24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ctr" eaLnBrk="0" hangingPunct="0">
              <a:defRPr/>
            </a:pP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Times New Roman" pitchFamily="18" charset="0"/>
              </a:rPr>
              <a:t>science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Times New Roman" pitchFamily="18" charset="0"/>
              </a:rPr>
              <a:t>organisations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923928" y="4437112"/>
            <a:ext cx="1980728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Research </a:t>
            </a: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funding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organisations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732240" y="4509120"/>
            <a:ext cx="1679469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Political commit-ment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664550" y="3140968"/>
            <a:ext cx="1539298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Markets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716016" y="3140968"/>
            <a:ext cx="2232248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Moral </a:t>
            </a: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behavior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63888" y="2204864"/>
            <a:ext cx="1872208" cy="646331"/>
          </a:xfrm>
          <a:prstGeom prst="rect">
            <a:avLst/>
          </a:prstGeom>
          <a:solidFill>
            <a:srgbClr val="00206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enforced by</a:t>
            </a:r>
            <a:endParaRPr lang="de-DE" sz="2400" b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812360" y="764704"/>
            <a:ext cx="1331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Elsevier</a:t>
            </a:r>
          </a:p>
          <a:p>
            <a:r>
              <a:rPr lang="en-US" dirty="0" smtClean="0">
                <a:latin typeface="+mn-lt"/>
              </a:rPr>
              <a:t>Wiley</a:t>
            </a:r>
          </a:p>
          <a:p>
            <a:r>
              <a:rPr lang="en-US" dirty="0" smtClean="0">
                <a:latin typeface="+mn-lt"/>
              </a:rPr>
              <a:t>Thompson</a:t>
            </a:r>
          </a:p>
          <a:p>
            <a:r>
              <a:rPr lang="en-US" dirty="0" smtClean="0">
                <a:latin typeface="+mn-lt"/>
              </a:rPr>
              <a:t>Springer</a:t>
            </a:r>
            <a:endParaRPr lang="en-US" dirty="0">
              <a:latin typeface="+mn-lt"/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179512" y="1556792"/>
            <a:ext cx="1440160" cy="1037729"/>
            <a:chOff x="179512" y="1556792"/>
            <a:chExt cx="1440160" cy="1037729"/>
          </a:xfrm>
        </p:grpSpPr>
        <p:sp>
          <p:nvSpPr>
            <p:cNvPr id="14" name="Textfeld 13"/>
            <p:cNvSpPr txBox="1"/>
            <p:nvPr/>
          </p:nvSpPr>
          <p:spPr>
            <a:xfrm>
              <a:off x="179512" y="1556792"/>
              <a:ext cx="1440160" cy="461665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solidFill>
                    <a:schemeClr val="bg1"/>
                  </a:solidFill>
                  <a:latin typeface="+mn-lt"/>
                </a:rPr>
                <a:t>golden</a:t>
              </a:r>
              <a:endParaRPr lang="de-DE" sz="24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179512" y="2132856"/>
              <a:ext cx="1440160" cy="461665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solidFill>
                    <a:schemeClr val="bg1"/>
                  </a:solidFill>
                  <a:latin typeface="+mn-lt"/>
                </a:rPr>
                <a:t>green</a:t>
              </a:r>
              <a:endParaRPr lang="de-DE" sz="2400" dirty="0">
                <a:solidFill>
                  <a:schemeClr val="bg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799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feld 43"/>
          <p:cNvSpPr txBox="1"/>
          <p:nvPr/>
        </p:nvSpPr>
        <p:spPr>
          <a:xfrm>
            <a:off x="2627784" y="591071"/>
            <a:ext cx="1224136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 smtClean="0">
                <a:solidFill>
                  <a:srgbClr val="002060"/>
                </a:solidFill>
              </a:rPr>
              <a:t>gold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251520" y="620688"/>
            <a:ext cx="223224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Autoren</a:t>
            </a:r>
          </a:p>
        </p:txBody>
      </p: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340768"/>
            <a:ext cx="6762787" cy="350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797152"/>
            <a:ext cx="658261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feld 8"/>
          <p:cNvSpPr txBox="1"/>
          <p:nvPr/>
        </p:nvSpPr>
        <p:spPr>
          <a:xfrm>
            <a:off x="0" y="116632"/>
            <a:ext cx="9144000" cy="461665"/>
          </a:xfrm>
          <a:prstGeom prst="rect">
            <a:avLst/>
          </a:prstGeom>
          <a:solidFill>
            <a:srgbClr val="00000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Anpassungsdruck zugunsten Open Access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364088" y="692696"/>
            <a:ext cx="3779912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Open access enforced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89471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/>
          <p:cNvSpPr txBox="1"/>
          <p:nvPr/>
        </p:nvSpPr>
        <p:spPr>
          <a:xfrm>
            <a:off x="5364088" y="692696"/>
            <a:ext cx="3779912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Open access enforced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51520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  <a:latin typeface="+mn-lt"/>
              </a:rPr>
              <a:t>green</a:t>
            </a:r>
            <a:endParaRPr lang="de-DE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51520" y="620688"/>
            <a:ext cx="2232248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markets</a:t>
            </a:r>
          </a:p>
        </p:txBody>
      </p:sp>
      <p:grpSp>
        <p:nvGrpSpPr>
          <p:cNvPr id="19" name="Gruppieren 18"/>
          <p:cNvGrpSpPr/>
          <p:nvPr/>
        </p:nvGrpSpPr>
        <p:grpSpPr>
          <a:xfrm>
            <a:off x="179512" y="2996952"/>
            <a:ext cx="8568952" cy="3528392"/>
            <a:chOff x="179512" y="2996952"/>
            <a:chExt cx="8568952" cy="3528392"/>
          </a:xfrm>
        </p:grpSpPr>
        <p:sp>
          <p:nvSpPr>
            <p:cNvPr id="20" name="Textfeld 19"/>
            <p:cNvSpPr txBox="1"/>
            <p:nvPr/>
          </p:nvSpPr>
          <p:spPr>
            <a:xfrm>
              <a:off x="395536" y="2996952"/>
              <a:ext cx="583264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dirty="0" smtClean="0">
                  <a:latin typeface="+mn-lt"/>
                </a:rPr>
                <a:t>About 80 % of all published articles could be open access available (OA green) – mostly with an embargo time between 6 and 8 months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179512" y="6063679"/>
              <a:ext cx="85689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M. </a:t>
              </a:r>
              <a:r>
                <a:rPr lang="en-US" sz="1200" dirty="0" err="1" smtClean="0">
                  <a:latin typeface="+mn-lt"/>
                </a:rPr>
                <a:t>Laakso</a:t>
              </a:r>
              <a:r>
                <a:rPr lang="en-US" sz="1200" dirty="0" smtClean="0">
                  <a:latin typeface="+mn-lt"/>
                </a:rPr>
                <a:t>:, M.: Green open access policies of scholarly journal publishers: a study of what, when, and where self-archiving is allowed. </a:t>
              </a:r>
              <a:r>
                <a:rPr lang="en-US" sz="1200" dirty="0" err="1" smtClean="0">
                  <a:latin typeface="+mn-lt"/>
                </a:rPr>
                <a:t>Scientometrics</a:t>
              </a:r>
              <a:r>
                <a:rPr lang="en-US" sz="1200" dirty="0" smtClean="0">
                  <a:latin typeface="+mn-lt"/>
                </a:rPr>
                <a:t> 2014. In press. http://dx.doi.org/10.1007/s11192-013-1205-3. </a:t>
              </a:r>
              <a:endParaRPr lang="en-US" sz="1200" dirty="0">
                <a:latin typeface="+mn-lt"/>
              </a:endParaRPr>
            </a:p>
          </p:txBody>
        </p:sp>
      </p:grpSp>
      <p:sp>
        <p:nvSpPr>
          <p:cNvPr id="22" name="Textfeld 21"/>
          <p:cNvSpPr txBox="1"/>
          <p:nvPr/>
        </p:nvSpPr>
        <p:spPr>
          <a:xfrm>
            <a:off x="971600" y="1556792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+mn-lt"/>
              </a:rPr>
              <a:t>Publishers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b="1" dirty="0" smtClean="0">
                <a:latin typeface="+mn-lt"/>
              </a:rPr>
              <a:t>increasingly agree to open access green</a:t>
            </a:r>
            <a:r>
              <a:rPr lang="en-US" sz="2000" dirty="0" smtClean="0">
                <a:latin typeface="+mn-lt"/>
              </a:rPr>
              <a:t>/self archiving</a:t>
            </a:r>
            <a:endParaRPr lang="en-US" sz="2000" dirty="0">
              <a:latin typeface="+mn-lt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516216" y="1484784"/>
            <a:ext cx="22322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+mn-lt"/>
              </a:rPr>
              <a:t>Sherpa/Romeo </a:t>
            </a:r>
            <a:r>
              <a:rPr lang="en-US" dirty="0" smtClean="0">
                <a:latin typeface="+mn-lt"/>
              </a:rPr>
              <a:t>http://www.sherpa.ac.uk/romeo/</a:t>
            </a:r>
            <a:endParaRPr lang="en-US" dirty="0">
              <a:latin typeface="+mn-lt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444208" y="3356992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in reality probably less than 30 %</a:t>
            </a:r>
            <a:endParaRPr lang="en-US" dirty="0">
              <a:latin typeface="+mn-lt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915816" y="4581128"/>
            <a:ext cx="5904656" cy="1451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This will change with the right to a second open publication (added to  copyright law) and even more when it will be mandated.</a:t>
            </a:r>
            <a:endParaRPr lang="en-US" dirty="0">
              <a:latin typeface="+mn-lt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Will commercial publishers accept the OA paradigm?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6611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251520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  <a:latin typeface="+mn-lt"/>
              </a:rPr>
              <a:t>golden</a:t>
            </a:r>
            <a:endParaRPr lang="de-DE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23528" y="548680"/>
            <a:ext cx="2232248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markets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915816" y="692696"/>
            <a:ext cx="1981200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2000" dirty="0">
                <a:latin typeface="+mn-lt"/>
              </a:rPr>
              <a:t>Springer Open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30152"/>
            <a:ext cx="43148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145" y="2720752"/>
            <a:ext cx="47783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3595" y="929406"/>
            <a:ext cx="3333750" cy="55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feld 28"/>
          <p:cNvSpPr txBox="1"/>
          <p:nvPr/>
        </p:nvSpPr>
        <p:spPr>
          <a:xfrm>
            <a:off x="5364088" y="548680"/>
            <a:ext cx="3779912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Open access enforced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Will commercial publishers accept the OA paradigm?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395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395536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  <a:latin typeface="+mn-lt"/>
              </a:rPr>
              <a:t>golden</a:t>
            </a:r>
            <a:endParaRPr lang="de-DE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23528" y="548680"/>
            <a:ext cx="316835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Public foundations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580112" y="1167135"/>
            <a:ext cx="288032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 require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44824"/>
            <a:ext cx="53911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feld 16"/>
          <p:cNvSpPr txBox="1"/>
          <p:nvPr/>
        </p:nvSpPr>
        <p:spPr>
          <a:xfrm>
            <a:off x="899592" y="2996952"/>
            <a:ext cx="734481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n-lt"/>
              </a:rPr>
              <a:t>					</a:t>
            </a:r>
            <a:r>
              <a:rPr lang="de-DE" dirty="0" smtClean="0">
                <a:latin typeface="+mn-lt"/>
              </a:rPr>
              <a:t>The law states:</a:t>
            </a:r>
            <a:endParaRPr lang="en-US" b="1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</a:t>
            </a:r>
            <a:r>
              <a:rPr lang="en-US" sz="1600" u="sng" dirty="0" smtClean="0">
                <a:latin typeface="+mn-lt"/>
                <a:hlinkClick r:id="rId3"/>
              </a:rPr>
              <a:t>NIH Public Access Policy</a:t>
            </a:r>
            <a:r>
              <a:rPr lang="en-US" sz="1600" dirty="0" smtClean="0">
                <a:latin typeface="+mn-lt"/>
              </a:rPr>
              <a:t> ensures that the public has access to the published results of NIH funded research. It </a:t>
            </a:r>
            <a:r>
              <a:rPr lang="en-US" sz="1600" b="1" dirty="0" smtClean="0">
                <a:latin typeface="+mn-lt"/>
              </a:rPr>
              <a:t>requires</a:t>
            </a:r>
            <a:r>
              <a:rPr lang="en-US" sz="1600" dirty="0" smtClean="0">
                <a:latin typeface="+mn-lt"/>
              </a:rPr>
              <a:t> scientists to submit final peer-reviewed journal manuscripts that arise from NIH funds to the digital archive </a:t>
            </a:r>
            <a:r>
              <a:rPr lang="en-US" sz="1600" dirty="0" smtClean="0">
                <a:latin typeface="+mn-lt"/>
                <a:hlinkClick r:id="rId4"/>
              </a:rPr>
              <a:t>PubMed Central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i="1" dirty="0" smtClean="0">
                <a:latin typeface="+mn-lt"/>
              </a:rPr>
              <a:t>upon acceptance for publication</a:t>
            </a:r>
            <a:r>
              <a:rPr lang="en-US" sz="1600" dirty="0" smtClean="0">
                <a:latin typeface="+mn-lt"/>
              </a:rPr>
              <a:t>.  To help advance science and improve human health, the Policy requires that these papers are accessible to the public on PubMed Central no later than 12 months after publication.</a:t>
            </a:r>
          </a:p>
          <a:p>
            <a:endParaRPr lang="en-US" dirty="0" smtClean="0">
              <a:latin typeface="+mn-lt"/>
            </a:endParaRPr>
          </a:p>
          <a:p>
            <a:endParaRPr lang="en-US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The NIH Public Access Policy applies to all peer-reviewed articles that arise, in whole or in part, from direct costs </a:t>
            </a:r>
            <a:r>
              <a:rPr lang="en-US" sz="1400" baseline="30000" dirty="0" smtClean="0">
                <a:latin typeface="+mn-lt"/>
                <a:hlinkClick r:id="rId5"/>
              </a:rPr>
              <a:t>1</a:t>
            </a:r>
            <a:r>
              <a:rPr lang="en-US" sz="1400" dirty="0" smtClean="0">
                <a:latin typeface="+mn-lt"/>
              </a:rPr>
              <a:t> funded by NIH, or from NIH staff, that are accepted for publication on or after April 7, 2008.  			http://publicaccess.nih.gov/policy.htm</a:t>
            </a:r>
          </a:p>
          <a:p>
            <a:endParaRPr lang="de-DE" dirty="0"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779912" y="620688"/>
            <a:ext cx="1224136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NIH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516488" y="557064"/>
            <a:ext cx="3779912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Open access enforced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52400" y="125016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Will commercial publishers accept the OA paradigm?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2263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395536" y="1571308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  <a:latin typeface="+mn-lt"/>
              </a:rPr>
              <a:t>golden</a:t>
            </a:r>
            <a:endParaRPr lang="de-DE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23528" y="995244"/>
            <a:ext cx="316835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Private foundations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580112" y="1211268"/>
            <a:ext cx="288032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 require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827584" y="3083476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Wellcome Trust </a:t>
            </a:r>
            <a:r>
              <a:rPr lang="en-US" sz="2400" dirty="0" smtClean="0">
                <a:latin typeface="+mn-lt"/>
              </a:rPr>
              <a:t>policy tightening (June 2012)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introducing sanctions for non-compliance and a move to CC-BY licenses</a:t>
            </a:r>
            <a:endParaRPr lang="en-US" sz="2400" dirty="0">
              <a:latin typeface="+mn-lt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364088" y="404664"/>
            <a:ext cx="3779912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Open access enforced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Will commercial publishers accept the OA paradigm?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9761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8"/>
          <p:cNvGrpSpPr/>
          <p:nvPr/>
        </p:nvGrpSpPr>
        <p:grpSpPr>
          <a:xfrm>
            <a:off x="5364088" y="620688"/>
            <a:ext cx="3779912" cy="5688632"/>
            <a:chOff x="5364088" y="620688"/>
            <a:chExt cx="3779912" cy="5688632"/>
          </a:xfrm>
        </p:grpSpPr>
        <p:sp>
          <p:nvSpPr>
            <p:cNvPr id="11" name="Rechteck 10"/>
            <p:cNvSpPr/>
            <p:nvPr/>
          </p:nvSpPr>
          <p:spPr>
            <a:xfrm>
              <a:off x="5364088" y="620688"/>
              <a:ext cx="3779912" cy="46166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rgbClr val="002060"/>
                  </a:solidFill>
                  <a:latin typeface="+mn-lt"/>
                </a:rPr>
                <a:t>Finch Report </a:t>
              </a:r>
              <a:r>
                <a:rPr lang="en-US" sz="2200" dirty="0" smtClean="0">
                  <a:solidFill>
                    <a:srgbClr val="002060"/>
                  </a:solidFill>
                  <a:latin typeface="+mn-lt"/>
                </a:rPr>
                <a:t>of the Working Group on Expanding Access to Published Research Findings – the Finch Group</a:t>
              </a:r>
              <a:br>
                <a:rPr lang="en-US" sz="2200" dirty="0" smtClean="0">
                  <a:solidFill>
                    <a:srgbClr val="002060"/>
                  </a:solidFill>
                  <a:latin typeface="+mn-lt"/>
                </a:rPr>
              </a:br>
              <a:r>
                <a:rPr lang="en-US" sz="2200" dirty="0" smtClean="0">
                  <a:solidFill>
                    <a:srgbClr val="002060"/>
                  </a:solidFill>
                  <a:latin typeface="+mn-lt"/>
                  <a:hlinkClick r:id="rId2"/>
                </a:rPr>
                <a:t>http://www.researchinfonet.org/publish/finch/</a:t>
              </a:r>
              <a:endParaRPr lang="en-US" sz="2200" dirty="0" smtClean="0">
                <a:solidFill>
                  <a:srgbClr val="002060"/>
                </a:solidFill>
                <a:latin typeface="+mn-lt"/>
              </a:endParaRPr>
            </a:p>
            <a:p>
              <a:endParaRPr lang="de-DE" sz="2200" dirty="0">
                <a:solidFill>
                  <a:srgbClr val="002060"/>
                </a:solidFill>
                <a:latin typeface="+mn-lt"/>
              </a:endParaRPr>
            </a:p>
            <a:p>
              <a:pPr algn="ctr"/>
              <a:r>
                <a:rPr lang="en-US" sz="2200" dirty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en-US" sz="2400" dirty="0">
                  <a:solidFill>
                    <a:srgbClr val="002060"/>
                  </a:solidFill>
                  <a:latin typeface="+mn-lt"/>
                </a:rPr>
                <a:t>“Accessibility, sustainability, excellence: how to expand access to research publications” </a:t>
              </a:r>
              <a:endParaRPr lang="en-US" sz="2400" dirty="0" smtClean="0">
                <a:solidFill>
                  <a:srgbClr val="002060"/>
                </a:solidFill>
                <a:latin typeface="+mn-lt"/>
              </a:endParaRPr>
            </a:p>
            <a:p>
              <a:pPr algn="ctr"/>
              <a:endParaRPr lang="en-US" sz="2200" b="1" dirty="0" smtClean="0">
                <a:solidFill>
                  <a:srgbClr val="002060"/>
                </a:solidFill>
                <a:latin typeface="+mn-lt"/>
              </a:endParaRPr>
            </a:p>
            <a:p>
              <a:endParaRPr lang="en-US" sz="2200" dirty="0">
                <a:solidFill>
                  <a:srgbClr val="002060"/>
                </a:solidFill>
                <a:latin typeface="+mn-lt"/>
              </a:endParaRPr>
            </a:p>
          </p:txBody>
        </p:sp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41308" y="4775896"/>
              <a:ext cx="1912379" cy="1533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Textfeld 12"/>
          <p:cNvSpPr txBox="1"/>
          <p:nvPr/>
        </p:nvSpPr>
        <p:spPr>
          <a:xfrm>
            <a:off x="2555776" y="548680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 smtClean="0">
                <a:solidFill>
                  <a:srgbClr val="002060"/>
                </a:solidFill>
              </a:rPr>
              <a:t>gold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79512" y="620688"/>
            <a:ext cx="2232248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Government</a:t>
            </a:r>
            <a:endParaRPr lang="de-DE" sz="24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555776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 smtClean="0">
                <a:solidFill>
                  <a:srgbClr val="002060"/>
                </a:solidFill>
              </a:rPr>
              <a:t>green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4067944" y="764704"/>
            <a:ext cx="864096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UK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23528" y="2852936"/>
            <a:ext cx="4752528" cy="120032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Policies on open access to scientific research results should apply to all research that </a:t>
            </a:r>
            <a:r>
              <a:rPr lang="de-DE" sz="2400" dirty="0" smtClean="0">
                <a:solidFill>
                  <a:srgbClr val="002060"/>
                </a:solidFill>
                <a:latin typeface="+mn-lt"/>
              </a:rPr>
              <a:t>receives public funds.</a:t>
            </a:r>
            <a:endParaRPr lang="de-DE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Will commercial publishers accept the OA paradigm?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05501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2699792" y="29063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052736"/>
            <a:ext cx="49383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hteck 19"/>
          <p:cNvSpPr/>
          <p:nvPr/>
        </p:nvSpPr>
        <p:spPr>
          <a:xfrm>
            <a:off x="251520" y="2474312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“British universities now pay around £200m a year </a:t>
            </a:r>
            <a:r>
              <a:rPr lang="en-US" b="1" dirty="0" smtClean="0">
                <a:solidFill>
                  <a:srgbClr val="002060"/>
                </a:solidFill>
              </a:rPr>
              <a:t>in subscription fees </a:t>
            </a:r>
            <a:r>
              <a:rPr lang="en-US" dirty="0" smtClean="0">
                <a:solidFill>
                  <a:srgbClr val="002060"/>
                </a:solidFill>
              </a:rPr>
              <a:t>to journal publishers, but under the new scheme, authors will pay "</a:t>
            </a:r>
            <a:r>
              <a:rPr lang="en-US" b="1" dirty="0" smtClean="0">
                <a:solidFill>
                  <a:srgbClr val="002060"/>
                </a:solidFill>
              </a:rPr>
              <a:t>article processing charges</a:t>
            </a:r>
            <a:r>
              <a:rPr lang="en-US" dirty="0" smtClean="0">
                <a:solidFill>
                  <a:srgbClr val="002060"/>
                </a:solidFill>
              </a:rPr>
              <a:t>" (APCs) to have their papers peer reviewed, edited and made freely available online. The typical APC is around £2,000 per article.”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2" name="Gruppieren 13"/>
          <p:cNvGrpSpPr/>
          <p:nvPr/>
        </p:nvGrpSpPr>
        <p:grpSpPr>
          <a:xfrm>
            <a:off x="6876256" y="4102121"/>
            <a:ext cx="1548680" cy="2567239"/>
            <a:chOff x="6876256" y="3616649"/>
            <a:chExt cx="1548680" cy="2567239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948264" y="3616649"/>
              <a:ext cx="1440160" cy="1900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Textfeld 22"/>
            <p:cNvSpPr txBox="1"/>
            <p:nvPr/>
          </p:nvSpPr>
          <p:spPr>
            <a:xfrm>
              <a:off x="6876256" y="5445224"/>
              <a:ext cx="154868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Minister of State for Universities and Science</a:t>
              </a:r>
              <a:endParaRPr lang="de-DE" sz="14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4" name="Rechteck 23"/>
          <p:cNvSpPr/>
          <p:nvPr/>
        </p:nvSpPr>
        <p:spPr>
          <a:xfrm>
            <a:off x="827584" y="4274512"/>
            <a:ext cx="5616624" cy="1200329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“cost of the transition, which could reach £50m a year, </a:t>
            </a:r>
            <a:r>
              <a:rPr lang="en-US" b="1" dirty="0" smtClean="0">
                <a:solidFill>
                  <a:srgbClr val="002060"/>
                </a:solidFill>
              </a:rPr>
              <a:t>must be covered by the existing science budget and that no new money </a:t>
            </a:r>
            <a:r>
              <a:rPr lang="en-US" dirty="0" smtClean="0">
                <a:solidFill>
                  <a:srgbClr val="002060"/>
                </a:solidFill>
              </a:rPr>
              <a:t>would be found to fund the process.”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555776" y="9621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 smtClean="0">
                <a:solidFill>
                  <a:srgbClr val="002060"/>
                </a:solidFill>
              </a:rPr>
              <a:t>gold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79512" y="962144"/>
            <a:ext cx="2232248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Government</a:t>
            </a:r>
            <a:endParaRPr lang="de-DE" sz="24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555776" y="1466200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 smtClean="0">
                <a:solidFill>
                  <a:srgbClr val="002060"/>
                </a:solidFill>
              </a:rPr>
              <a:t>green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899592" y="1898248"/>
            <a:ext cx="864096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UK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Will commercial publishers accept the OA paradigm?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70419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4"/>
          <p:cNvSpPr txBox="1"/>
          <p:nvPr/>
        </p:nvSpPr>
        <p:spPr>
          <a:xfrm>
            <a:off x="8269288" y="6988373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975993-3226-43A5-BF3E-B14BCA7B0450}" type="slidenum">
              <a:rPr lang="de-DE" sz="1400" ker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28</a:t>
            </a:fld>
            <a:endParaRPr lang="de-DE" sz="1400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228184" y="1205532"/>
            <a:ext cx="1944216" cy="83099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Political</a:t>
            </a:r>
          </a:p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commitment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244408" y="1493564"/>
            <a:ext cx="7200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EU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51520" y="1205532"/>
            <a:ext cx="5904656" cy="101566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+mn-lt"/>
              </a:rPr>
              <a:t>In Horizon 2020, both the ‘Green’ and ‘Gold’ models are considered valid approaches to 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achieve open access.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11560" y="2285652"/>
            <a:ext cx="49685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All projects will </a:t>
            </a:r>
            <a:r>
              <a:rPr lang="en-US" b="1" dirty="0" smtClean="0">
                <a:latin typeface="+mn-lt"/>
              </a:rPr>
              <a:t>be requested to immediately deposit an electronic version of their publications </a:t>
            </a:r>
            <a:r>
              <a:rPr lang="en-US" dirty="0" smtClean="0">
                <a:latin typeface="+mn-lt"/>
              </a:rPr>
              <a:t>(final version or peer-reviewed manuscript) into an archive in a machine-readable format. 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This can be done using the </a:t>
            </a:r>
            <a:r>
              <a:rPr lang="en-US" b="1" dirty="0" smtClean="0">
                <a:latin typeface="+mn-lt"/>
              </a:rPr>
              <a:t>‘Gold’ model </a:t>
            </a:r>
            <a:r>
              <a:rPr lang="en-US" dirty="0" smtClean="0">
                <a:latin typeface="+mn-lt"/>
              </a:rPr>
              <a:t>(open access to published version is immediate), or the ‘</a:t>
            </a:r>
            <a:r>
              <a:rPr lang="en-US" b="1" dirty="0" smtClean="0">
                <a:latin typeface="+mn-lt"/>
              </a:rPr>
              <a:t>Green’ model. 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In this case, the Commission will allow an </a:t>
            </a:r>
            <a:r>
              <a:rPr lang="en-US" b="1" dirty="0" smtClean="0">
                <a:latin typeface="+mn-lt"/>
              </a:rPr>
              <a:t>embargo period of a maximum of six months</a:t>
            </a:r>
            <a:r>
              <a:rPr lang="en-US" dirty="0" smtClean="0">
                <a:latin typeface="+mn-lt"/>
              </a:rPr>
              <a:t>, except for the </a:t>
            </a:r>
            <a:r>
              <a:rPr lang="en-US" b="1" dirty="0" smtClean="0">
                <a:latin typeface="+mn-lt"/>
              </a:rPr>
              <a:t>social sciences and humanities </a:t>
            </a:r>
            <a:r>
              <a:rPr lang="en-US" dirty="0" smtClean="0">
                <a:latin typeface="+mn-lt"/>
              </a:rPr>
              <a:t>where the maximum will be </a:t>
            </a:r>
            <a:r>
              <a:rPr lang="en-US" b="1" dirty="0" smtClean="0">
                <a:latin typeface="+mn-lt"/>
              </a:rPr>
              <a:t>twelve months </a:t>
            </a:r>
            <a:r>
              <a:rPr lang="en-US" dirty="0" smtClean="0">
                <a:latin typeface="+mn-lt"/>
              </a:rPr>
              <a:t>(due to publications’ longer ‘half-life’)</a:t>
            </a:r>
            <a:endParaRPr lang="de-DE" dirty="0"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084168" y="2573684"/>
            <a:ext cx="27363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The European Commission will continue to fund projects related to open access. In 2012- 2013, the Commission spent €45 million on data infrastructures and research on digital preservation. Funding will continue under the Horizon 2020 programme.</a:t>
            </a:r>
            <a:endParaRPr lang="de-DE" dirty="0"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364088" y="580618"/>
            <a:ext cx="3779912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Open access enforced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3E003E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Will commercial publishers accept the OA paradigm?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2301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 txBox="1">
            <a:spLocks/>
          </p:cNvSpPr>
          <p:nvPr/>
        </p:nvSpPr>
        <p:spPr>
          <a:xfrm>
            <a:off x="8486204" y="6988373"/>
            <a:ext cx="622300" cy="47307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/>
          </p:cNvSpPr>
          <p:nvPr/>
        </p:nvSpPr>
        <p:spPr bwMode="auto">
          <a:xfrm>
            <a:off x="2987824" y="1340768"/>
            <a:ext cx="2880320" cy="1944216"/>
          </a:xfrm>
          <a:prstGeom prst="rect">
            <a:avLst/>
          </a:prstGeom>
          <a:solidFill>
            <a:srgbClr val="33336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+mn-lt"/>
              </a:rPr>
              <a:t>Who pays?</a:t>
            </a:r>
            <a:endParaRPr lang="de-DE" sz="4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7820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n-lt"/>
                <a:cs typeface="Calibri" pitchFamily="34" charset="0"/>
              </a:rPr>
              <a:t>DIE Fragen</a:t>
            </a:r>
            <a:endParaRPr lang="de-DE" sz="2800" b="1" dirty="0">
              <a:solidFill>
                <a:schemeClr val="bg1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1187723" y="1844824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Sind </a:t>
            </a:r>
            <a:r>
              <a:rPr lang="en-US" sz="2400" b="1" i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commons-based 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Informationsmärkte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kreativitäts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- und 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innovationsfördernd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?</a:t>
            </a:r>
            <a:endParaRPr lang="en-US" sz="24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187723" y="3429000"/>
            <a:ext cx="6624637" cy="1646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Wissensökonomie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und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Wissensökologie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–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sind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sie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miteinander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verträglich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?</a:t>
            </a:r>
            <a:endParaRPr kumimoji="0" lang="de-DE" sz="2400" b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 txBox="1">
            <a:spLocks/>
          </p:cNvSpPr>
          <p:nvPr/>
        </p:nvSpPr>
        <p:spPr bwMode="auto">
          <a:xfrm>
            <a:off x="0" y="116632"/>
            <a:ext cx="8892480" cy="648072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269875" indent="-269875"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Financing models for commercial open access</a:t>
            </a:r>
            <a:endParaRPr lang="de-D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oliennummernplatzhalter 3"/>
          <p:cNvSpPr txBox="1">
            <a:spLocks/>
          </p:cNvSpPr>
          <p:nvPr/>
        </p:nvSpPr>
        <p:spPr>
          <a:xfrm>
            <a:off x="8521700" y="7276405"/>
            <a:ext cx="622300" cy="47307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120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698776" y="1269921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+mn-lt"/>
              </a:rPr>
              <a:t>APC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 (article-processing charge) paid by the </a:t>
            </a:r>
            <a:r>
              <a:rPr lang="en-US" sz="2200" b="1" dirty="0" smtClean="0">
                <a:solidFill>
                  <a:srgbClr val="002060"/>
                </a:solidFill>
                <a:latin typeface="+mn-lt"/>
              </a:rPr>
              <a:t>authors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 respectively by their </a:t>
            </a:r>
            <a:r>
              <a:rPr lang="en-US" sz="2200" b="1" dirty="0" smtClean="0">
                <a:solidFill>
                  <a:srgbClr val="002060"/>
                </a:solidFill>
                <a:latin typeface="+mn-lt"/>
              </a:rPr>
              <a:t>institutions</a:t>
            </a:r>
            <a:endParaRPr lang="en-US" sz="2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698776" y="2114522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002060"/>
                </a:solidFill>
                <a:latin typeface="+mn-lt"/>
              </a:rPr>
              <a:t>APC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+mn-lt"/>
              </a:rPr>
              <a:t>payed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 by </a:t>
            </a:r>
            <a:r>
              <a:rPr lang="en-US" sz="2200" b="1" dirty="0" smtClean="0">
                <a:solidFill>
                  <a:srgbClr val="002060"/>
                </a:solidFill>
                <a:latin typeface="+mn-lt"/>
              </a:rPr>
              <a:t>foundations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 or by grants/sponsorships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698776" y="2959123"/>
            <a:ext cx="62646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002060"/>
                </a:solidFill>
                <a:latin typeface="+mn-lt"/>
              </a:rPr>
              <a:t>APC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+mn-lt"/>
              </a:rPr>
              <a:t>payed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 by a </a:t>
            </a:r>
            <a:r>
              <a:rPr lang="en-US" sz="2200" b="1" dirty="0" smtClean="0">
                <a:solidFill>
                  <a:srgbClr val="002060"/>
                </a:solidFill>
                <a:latin typeface="+mn-lt"/>
              </a:rPr>
              <a:t>library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 for its scientists or by  a flat-rate contract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698776" y="4815818"/>
            <a:ext cx="62657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By </a:t>
            </a:r>
            <a:r>
              <a:rPr lang="en-US" sz="2200" b="1" dirty="0" smtClean="0">
                <a:solidFill>
                  <a:srgbClr val="002060"/>
                </a:solidFill>
                <a:latin typeface="+mn-lt"/>
              </a:rPr>
              <a:t>nation-wide (flat-rate) – 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contractual agreements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Rectangle 2"/>
          <p:cNvSpPr txBox="1">
            <a:spLocks/>
          </p:cNvSpPr>
          <p:nvPr/>
        </p:nvSpPr>
        <p:spPr bwMode="auto">
          <a:xfrm>
            <a:off x="359024" y="1124744"/>
            <a:ext cx="2160240" cy="404664"/>
          </a:xfrm>
          <a:prstGeom prst="rect">
            <a:avLst/>
          </a:prstGeom>
          <a:solidFill>
            <a:srgbClr val="33336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+mn-lt"/>
              </a:rPr>
              <a:t>Public pays</a:t>
            </a:r>
            <a:endParaRPr lang="de-DE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698776" y="5321865"/>
            <a:ext cx="5976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002060"/>
                </a:solidFill>
                <a:latin typeface="+mn-lt"/>
              </a:rPr>
              <a:t>SCOAP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-model – a </a:t>
            </a:r>
            <a:r>
              <a:rPr lang="en-US" sz="2200" b="1" dirty="0" smtClean="0">
                <a:solidFill>
                  <a:srgbClr val="002060"/>
                </a:solidFill>
                <a:latin typeface="+mn-lt"/>
              </a:rPr>
              <a:t>network of domain-specific institution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s (</a:t>
            </a:r>
            <a:r>
              <a:rPr lang="de-DE" sz="2200" dirty="0" smtClean="0">
                <a:solidFill>
                  <a:srgbClr val="002060"/>
                </a:solidFill>
                <a:latin typeface="+mn-lt"/>
              </a:rPr>
              <a:t>High-</a:t>
            </a:r>
            <a:r>
              <a:rPr lang="de-DE" sz="2200" dirty="0" err="1" smtClean="0">
                <a:solidFill>
                  <a:srgbClr val="002060"/>
                </a:solidFill>
                <a:latin typeface="+mn-lt"/>
              </a:rPr>
              <a:t>Energy</a:t>
            </a:r>
            <a:r>
              <a:rPr lang="de-DE" sz="2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200" dirty="0" err="1" smtClean="0">
                <a:solidFill>
                  <a:srgbClr val="002060"/>
                </a:solidFill>
                <a:latin typeface="+mn-lt"/>
              </a:rPr>
              <a:t>Physics</a:t>
            </a:r>
            <a:r>
              <a:rPr lang="de-DE" sz="2200" dirty="0" smtClean="0">
                <a:solidFill>
                  <a:srgbClr val="002060"/>
                </a:solidFill>
                <a:latin typeface="+mn-lt"/>
              </a:rPr>
              <a:t>)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698776" y="6166465"/>
            <a:ext cx="5976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solidFill>
                  <a:srgbClr val="002060"/>
                </a:solidFill>
                <a:latin typeface="+mn-lt"/>
              </a:rPr>
              <a:t>etc. etc.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698776" y="3803724"/>
            <a:ext cx="3961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By library/research </a:t>
            </a:r>
            <a:r>
              <a:rPr lang="en-US" sz="2200" b="1" dirty="0" smtClean="0">
                <a:solidFill>
                  <a:srgbClr val="002060"/>
                </a:solidFill>
                <a:latin typeface="+mn-lt"/>
              </a:rPr>
              <a:t>budgets</a:t>
            </a:r>
            <a:endParaRPr lang="en-US" sz="2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698776" y="4309771"/>
            <a:ext cx="3961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By research institutions</a:t>
            </a:r>
            <a:endParaRPr lang="en-US" sz="22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1536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 animBg="1"/>
      <p:bldP spid="14" grpId="0"/>
      <p:bldP spid="16" grpId="0"/>
      <p:bldP spid="18" grpId="0"/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 txBox="1">
            <a:spLocks/>
          </p:cNvSpPr>
          <p:nvPr/>
        </p:nvSpPr>
        <p:spPr>
          <a:xfrm>
            <a:off x="8486204" y="6988373"/>
            <a:ext cx="622300" cy="47307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555776" y="119675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Is it reasonable and/or is it in line with market principles when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commercial publishing organizations  are subsidized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by public institutions?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Rectangle 2"/>
          <p:cNvSpPr txBox="1">
            <a:spLocks/>
          </p:cNvSpPr>
          <p:nvPr/>
        </p:nvSpPr>
        <p:spPr bwMode="auto">
          <a:xfrm>
            <a:off x="323528" y="1268760"/>
            <a:ext cx="2160240" cy="404664"/>
          </a:xfrm>
          <a:prstGeom prst="rect">
            <a:avLst/>
          </a:prstGeom>
          <a:solidFill>
            <a:srgbClr val="33336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Public pays</a:t>
            </a:r>
            <a:endParaRPr lang="de-DE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555776" y="3068960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Is the “public pays” model a threat to libraries?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475656" y="4149080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Is it more reasonable (efficient?) when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publicly financed organizations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(such as libraries together with research institutions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)  build an open access publishing infrastructure by themselves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Untertitel 2"/>
          <p:cNvSpPr txBox="1">
            <a:spLocks/>
          </p:cNvSpPr>
          <p:nvPr/>
        </p:nvSpPr>
        <p:spPr bwMode="auto">
          <a:xfrm>
            <a:off x="0" y="116632"/>
            <a:ext cx="8892480" cy="648072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269875" indent="-269875"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Financing models for commercial open access</a:t>
            </a:r>
            <a:endParaRPr lang="de-DE" sz="2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1568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 txBox="1">
            <a:spLocks/>
          </p:cNvSpPr>
          <p:nvPr/>
        </p:nvSpPr>
        <p:spPr>
          <a:xfrm>
            <a:off x="8486204" y="6988373"/>
            <a:ext cx="622300" cy="47307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411760" y="1628801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Direct open access publishing without journals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Rectangle 2"/>
          <p:cNvSpPr txBox="1">
            <a:spLocks/>
          </p:cNvSpPr>
          <p:nvPr/>
        </p:nvSpPr>
        <p:spPr bwMode="auto">
          <a:xfrm>
            <a:off x="683568" y="188640"/>
            <a:ext cx="7848872" cy="64807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Beyond traditional publishing and traditional business models</a:t>
            </a:r>
            <a:endParaRPr lang="de-D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411760" y="2708921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Freeconomics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 (Google etc.) 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411760" y="3933057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Zero marginal cost economy (Rifkin)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95536" y="1484784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Without publisher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95536" y="2564904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With publisher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95536" y="3717032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With publisher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1358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4" grpId="0"/>
      <p:bldP spid="16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 txBox="1">
            <a:spLocks/>
          </p:cNvSpPr>
          <p:nvPr/>
        </p:nvSpPr>
        <p:spPr>
          <a:xfrm>
            <a:off x="8486204" y="6988373"/>
            <a:ext cx="622300" cy="47307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/>
          </p:cNvSpPr>
          <p:nvPr/>
        </p:nvSpPr>
        <p:spPr bwMode="auto">
          <a:xfrm>
            <a:off x="2051720" y="1340768"/>
            <a:ext cx="5256584" cy="3168352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+mn-lt"/>
              </a:rPr>
              <a:t>Is there still a need for copyright regulation in science and education?</a:t>
            </a:r>
            <a:endParaRPr lang="de-DE" sz="4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8838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43608" y="1772816"/>
            <a:ext cx="6408712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smtClean="0">
                <a:latin typeface="+mn-lt"/>
              </a:rPr>
              <a:t>(Existing) </a:t>
            </a:r>
            <a:r>
              <a:rPr lang="en-US" sz="2400" b="1" dirty="0" smtClean="0">
                <a:latin typeface="+mn-lt"/>
              </a:rPr>
              <a:t>copyright </a:t>
            </a:r>
            <a:r>
              <a:rPr lang="en-US" sz="2400" dirty="0" smtClean="0">
                <a:latin typeface="+mn-lt"/>
              </a:rPr>
              <a:t>regulation/laws turn out to be an </a:t>
            </a:r>
            <a:r>
              <a:rPr lang="en-US" sz="2400" b="1" dirty="0" smtClean="0">
                <a:latin typeface="+mn-lt"/>
              </a:rPr>
              <a:t>disabling means </a:t>
            </a:r>
            <a:r>
              <a:rPr lang="en-US" sz="2400" dirty="0" smtClean="0">
                <a:latin typeface="+mn-lt"/>
              </a:rPr>
              <a:t>for new business models and information services in the Internet  </a:t>
            </a:r>
            <a:r>
              <a:rPr lang="en-US" sz="2400" b="1" dirty="0" smtClean="0">
                <a:latin typeface="+mn-lt"/>
              </a:rPr>
              <a:t>rather than an enabling</a:t>
            </a:r>
            <a:r>
              <a:rPr lang="en-US" sz="2400" dirty="0" smtClean="0">
                <a:latin typeface="+mn-lt"/>
              </a:rPr>
              <a:t> one.</a:t>
            </a:r>
            <a:endParaRPr lang="en-US" sz="2400" dirty="0">
              <a:latin typeface="+mn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203848" y="4437112"/>
            <a:ext cx="2016224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Why is that?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feld 13"/>
          <p:cNvSpPr txBox="1">
            <a:spLocks noChangeArrowheads="1"/>
          </p:cNvSpPr>
          <p:nvPr/>
        </p:nvSpPr>
        <p:spPr bwMode="auto">
          <a:xfrm>
            <a:off x="323528" y="44624"/>
            <a:ext cx="8640960" cy="954107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Is there still a need for copyright related to science and education?</a:t>
            </a:r>
            <a:endParaRPr lang="en-US" sz="28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7342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13"/>
          <p:cNvSpPr txBox="1">
            <a:spLocks noChangeArrowheads="1"/>
          </p:cNvSpPr>
          <p:nvPr/>
        </p:nvSpPr>
        <p:spPr bwMode="auto">
          <a:xfrm>
            <a:off x="323528" y="44624"/>
            <a:ext cx="8640960" cy="954107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Is there still a need for copyright related to science and education?</a:t>
            </a:r>
            <a:endParaRPr lang="en-US" sz="28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331640" y="2132856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Strong copyright will stimulate creativity in science and will further commercial innovation</a:t>
            </a:r>
            <a:endParaRPr lang="en-US" sz="2400" dirty="0"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971600" y="3645024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The opposite is true (according to many empirical studies)</a:t>
            </a:r>
          </a:p>
          <a:p>
            <a:pPr algn="ctr"/>
            <a:endParaRPr lang="en-US" sz="2400" dirty="0" smtClean="0">
              <a:latin typeface="+mn-lt"/>
            </a:endParaRPr>
          </a:p>
          <a:p>
            <a:pPr algn="ctr"/>
            <a:r>
              <a:rPr lang="en-US" sz="2400" b="1" dirty="0" smtClean="0">
                <a:latin typeface="+mn-lt"/>
              </a:rPr>
              <a:t>The more open the system of copyright limitations is the better creativity and innovation are promoted</a:t>
            </a:r>
            <a:endParaRPr lang="en-US" sz="2400" b="1" dirty="0"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691680" y="1484784"/>
            <a:ext cx="56886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The copyright myth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1685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899592" y="260648"/>
            <a:ext cx="7128792" cy="83099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The more open the system of copyright limitations is the better creativity and innovation are promoted</a:t>
            </a:r>
            <a:endParaRPr lang="en-US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67544" y="1628800"/>
            <a:ext cx="8352928" cy="2095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+mn-lt"/>
              </a:rPr>
              <a:t>“The analysis of … </a:t>
            </a:r>
            <a:r>
              <a:rPr lang="en-US" sz="2200" b="1" dirty="0" smtClean="0">
                <a:latin typeface="+mn-lt"/>
              </a:rPr>
              <a:t>innovation processes </a:t>
            </a:r>
            <a:r>
              <a:rPr lang="en-US" sz="2200" dirty="0" smtClean="0">
                <a:latin typeface="+mn-lt"/>
              </a:rPr>
              <a:t>has also often shown a puzzling phenomenon: innovating users often </a:t>
            </a:r>
            <a:r>
              <a:rPr lang="en-US" sz="2200" b="1" dirty="0" smtClean="0">
                <a:latin typeface="+mn-lt"/>
              </a:rPr>
              <a:t>do not sell or license </a:t>
            </a:r>
            <a:r>
              <a:rPr lang="en-US" sz="2200" dirty="0" smtClean="0">
                <a:latin typeface="+mn-lt"/>
              </a:rPr>
              <a:t>their innovations to manufacturers. Instead, they </a:t>
            </a:r>
            <a:r>
              <a:rPr lang="en-US" sz="2200" b="1" dirty="0" smtClean="0">
                <a:latin typeface="+mn-lt"/>
              </a:rPr>
              <a:t>freely reveal </a:t>
            </a:r>
            <a:r>
              <a:rPr lang="en-US" sz="2200" dirty="0" smtClean="0">
                <a:latin typeface="+mn-lt"/>
              </a:rPr>
              <a:t>details of their innovations to other users and to manufacturers.”</a:t>
            </a:r>
            <a:endParaRPr lang="en-US" sz="2200" dirty="0"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39552" y="3933056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Dietmar</a:t>
            </a:r>
            <a:r>
              <a:rPr lang="en-US" b="1" dirty="0" smtClean="0"/>
              <a:t> </a:t>
            </a:r>
            <a:r>
              <a:rPr lang="en-US" b="1" dirty="0" err="1" smtClean="0"/>
              <a:t>Harhoff</a:t>
            </a:r>
            <a:r>
              <a:rPr lang="en-US" b="1" dirty="0" smtClean="0"/>
              <a:t>;  Joachim Henkel; Eric von </a:t>
            </a:r>
            <a:r>
              <a:rPr lang="en-US" b="1" dirty="0" err="1" smtClean="0"/>
              <a:t>Hippel</a:t>
            </a:r>
            <a:r>
              <a:rPr lang="en-US" b="1" dirty="0" smtClean="0"/>
              <a:t> (2003): Profiting from voluntary information spillovers: </a:t>
            </a:r>
            <a:r>
              <a:rPr lang="en-US" dirty="0" smtClean="0"/>
              <a:t>how users benefit by freely revealing their innovation</a:t>
            </a:r>
            <a:br>
              <a:rPr lang="en-US" dirty="0" smtClean="0"/>
            </a:br>
            <a:endParaRPr lang="de-DE" dirty="0" smtClean="0"/>
          </a:p>
          <a:p>
            <a:r>
              <a:rPr lang="en-US" dirty="0" smtClean="0"/>
              <a:t>Research Policy 32 (2003) 1753–17 - </a:t>
            </a:r>
            <a:r>
              <a:rPr lang="en-US" u="sng" dirty="0" smtClean="0">
                <a:hlinkClick r:id="rId3"/>
              </a:rPr>
              <a:t>http://www.inno-tec.bwl.uni-muenchen.de/files/forschung/publikationen/harhoff/Profiting_20from_20voluntary_20information_20spillovers.pdf</a:t>
            </a:r>
            <a:endParaRPr lang="de-D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771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67544" y="1340768"/>
            <a:ext cx="83529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n-lt"/>
              </a:rPr>
              <a:t>“</a:t>
            </a:r>
            <a:r>
              <a:rPr lang="en-US" sz="2000" dirty="0" smtClean="0">
                <a:latin typeface="+mn-lt"/>
              </a:rPr>
              <a:t>from the side of the copyright industries there is preference for </a:t>
            </a:r>
            <a:r>
              <a:rPr lang="en-US" sz="2000" b="1" dirty="0" smtClean="0">
                <a:latin typeface="+mn-lt"/>
              </a:rPr>
              <a:t>a strong copyright </a:t>
            </a:r>
            <a:r>
              <a:rPr lang="en-US" sz="2000" dirty="0" smtClean="0">
                <a:latin typeface="+mn-lt"/>
              </a:rPr>
              <a:t>(strong protection of the authors´ and exploiters´ rights): “, no more incentive to create or to invest in the creation of the new works will exist“ when „too much is taken away from right holder” (518). </a:t>
            </a:r>
          </a:p>
          <a:p>
            <a:endParaRPr lang="en-US" sz="20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“This Article takes the opposite position. It argues that in </a:t>
            </a:r>
            <a:r>
              <a:rPr lang="en-US" sz="2000" b="1" dirty="0" smtClean="0">
                <a:latin typeface="+mn-lt"/>
              </a:rPr>
              <a:t>a knowledge-based society, a </a:t>
            </a:r>
            <a:r>
              <a:rPr lang="en-US" sz="2800" b="1" dirty="0" smtClean="0">
                <a:latin typeface="+mn-lt"/>
              </a:rPr>
              <a:t>well - designed limitation system </a:t>
            </a:r>
            <a:r>
              <a:rPr lang="en-US" sz="2000" b="1" dirty="0" smtClean="0">
                <a:latin typeface="+mn-lt"/>
              </a:rPr>
              <a:t>can greatly benefit innovation and creativit</a:t>
            </a:r>
            <a:r>
              <a:rPr lang="en-US" sz="2000" dirty="0" smtClean="0">
                <a:latin typeface="+mn-lt"/>
              </a:rPr>
              <a:t>y, and also readjust the </a:t>
            </a:r>
            <a:r>
              <a:rPr lang="en-US" sz="2000" b="1" dirty="0" smtClean="0">
                <a:latin typeface="+mn-lt"/>
              </a:rPr>
              <a:t>copyright balance in favor of creators</a:t>
            </a:r>
            <a:r>
              <a:rPr lang="en-US" sz="2000" dirty="0" smtClean="0">
                <a:latin typeface="+mn-lt"/>
              </a:rPr>
              <a:t>, assuring that they receive their fair share of profits generated by their works.” (518) </a:t>
            </a:r>
            <a:endParaRPr lang="en-US" sz="2000" dirty="0"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39552" y="4687976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Christophe Geiger (2010): Promoting Creativity through Copyright Limitations: Reflections on the Concept of Exclusivity in Copyright Law. </a:t>
            </a:r>
            <a:endParaRPr lang="de-DE" b="1" dirty="0" smtClean="0"/>
          </a:p>
          <a:p>
            <a:r>
              <a:rPr lang="en-US" i="1" dirty="0" smtClean="0"/>
              <a:t>Vanderbilt Journal of Entertainment &amp; Technology Law</a:t>
            </a:r>
            <a:r>
              <a:rPr lang="en-US" dirty="0" smtClean="0"/>
              <a:t>, vol. 12, No. 3 (spring 2010)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899592" y="260648"/>
            <a:ext cx="7128792" cy="83099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The more open the system of copyright limitations is the better creativity and innovation are promoted</a:t>
            </a:r>
            <a:endParaRPr lang="en-US" sz="2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72280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21"/>
          <p:cNvSpPr>
            <a:spLocks noGrp="1"/>
          </p:cNvSpPr>
          <p:nvPr>
            <p:ph type="sldNum" sz="quarter" idx="4294967295"/>
          </p:nvPr>
        </p:nvSpPr>
        <p:spPr>
          <a:xfrm>
            <a:off x="8388424" y="5877272"/>
            <a:ext cx="442392" cy="4730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3C4F691-8554-4161-90FF-FFBE54F062D2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467544" y="1363415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When  everything will be published in the open access paradigm</a:t>
            </a:r>
            <a:endParaRPr lang="en-US" sz="2400" dirty="0">
              <a:latin typeface="+mn-lt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23528" y="2731567"/>
            <a:ext cx="1512168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yes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4572000" y="2731567"/>
            <a:ext cx="1512168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no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251520" y="3379639"/>
            <a:ext cx="2376264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+mn-lt"/>
              </a:rPr>
              <a:t>protection of moral rights</a:t>
            </a:r>
            <a:endParaRPr lang="en-US" sz="2200" b="1" dirty="0">
              <a:latin typeface="+mn-lt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179512" y="4171727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n-lt"/>
              </a:rPr>
              <a:t>right to decide when and how to publish</a:t>
            </a:r>
            <a:endParaRPr lang="en-US" sz="2200" dirty="0">
              <a:latin typeface="+mn-lt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107504" y="4963815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n-lt"/>
              </a:rPr>
              <a:t>attribution of authorship</a:t>
            </a:r>
            <a:endParaRPr lang="en-US" sz="2200" dirty="0">
              <a:latin typeface="+mn-lt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35496" y="5683895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n-lt"/>
              </a:rPr>
              <a:t>protection of works´ authenticity</a:t>
            </a:r>
            <a:endParaRPr lang="en-US" sz="2200" dirty="0">
              <a:latin typeface="+mn-lt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20072" y="3739679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n-lt"/>
              </a:rPr>
              <a:t>no need for exploitation rights</a:t>
            </a:r>
            <a:endParaRPr lang="en-US" sz="2200" dirty="0">
              <a:latin typeface="+mn-lt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220072" y="4603775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n-lt"/>
              </a:rPr>
              <a:t>no need for contractual licensing agreements</a:t>
            </a:r>
            <a:endParaRPr lang="en-US" sz="2200" dirty="0">
              <a:latin typeface="+mn-lt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779912" y="5467871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But this is momentarily not a realistic perspective</a:t>
            </a:r>
            <a:endParaRPr lang="en-US" sz="2400" dirty="0"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6263680" y="2165955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n-lt"/>
              </a:rPr>
              <a:t>With comprehensive community open access</a:t>
            </a:r>
            <a:endParaRPr lang="en-US" sz="2200" dirty="0">
              <a:latin typeface="+mn-lt"/>
            </a:endParaRPr>
          </a:p>
        </p:txBody>
      </p:sp>
      <p:sp>
        <p:nvSpPr>
          <p:cNvPr id="16" name="Textfeld 13"/>
          <p:cNvSpPr txBox="1">
            <a:spLocks noChangeArrowheads="1"/>
          </p:cNvSpPr>
          <p:nvPr/>
        </p:nvSpPr>
        <p:spPr bwMode="auto">
          <a:xfrm>
            <a:off x="323528" y="44624"/>
            <a:ext cx="8640960" cy="52322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Is there still a need for copyright related to science and education?</a:t>
            </a:r>
          </a:p>
        </p:txBody>
      </p:sp>
    </p:spTree>
    <p:extLst>
      <p:ext uri="{BB962C8B-B14F-4D97-AF65-F5344CB8AC3E}">
        <p14:creationId xmlns:p14="http://schemas.microsoft.com/office/powerpoint/2010/main" val="11415133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3" grpId="0" animBg="1"/>
      <p:bldP spid="34" grpId="0"/>
      <p:bldP spid="35" grpId="0"/>
      <p:bldP spid="36" grpId="0"/>
      <p:bldP spid="37" grpId="0"/>
      <p:bldP spid="38" grpId="0"/>
      <p:bldP spid="20" grpId="0"/>
      <p:bldP spid="2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21"/>
          <p:cNvSpPr>
            <a:spLocks noGrp="1"/>
          </p:cNvSpPr>
          <p:nvPr>
            <p:ph type="sldNum" sz="quarter" idx="4294967295"/>
          </p:nvPr>
        </p:nvSpPr>
        <p:spPr>
          <a:xfrm>
            <a:off x="8388424" y="6093296"/>
            <a:ext cx="442392" cy="4730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3C4F691-8554-4161-90FF-FFBE54F062D2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323528" y="1988840"/>
            <a:ext cx="2376264" cy="21236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n-lt"/>
              </a:rPr>
              <a:t>protection and exceptions for published works from the pre-OA-era (still about 90%)</a:t>
            </a:r>
            <a:endParaRPr lang="en-US" sz="2200" dirty="0"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228184" y="1988840"/>
            <a:ext cx="2520280" cy="17851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n-lt"/>
              </a:rPr>
              <a:t>protection and exceptions for special products in the </a:t>
            </a:r>
            <a:r>
              <a:rPr lang="en-US" sz="2200" b="1" dirty="0" smtClean="0">
                <a:latin typeface="+mn-lt"/>
              </a:rPr>
              <a:t>close access paradigm</a:t>
            </a:r>
            <a:endParaRPr lang="en-US" sz="2200" b="1" dirty="0">
              <a:latin typeface="+mn-lt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383868" y="1988840"/>
            <a:ext cx="2376264" cy="14465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n-lt"/>
              </a:rPr>
              <a:t>protection of new commercially produced value-added services</a:t>
            </a:r>
            <a:endParaRPr lang="en-US" sz="2200" dirty="0">
              <a:latin typeface="+mn-lt"/>
            </a:endParaRPr>
          </a:p>
        </p:txBody>
      </p:sp>
      <p:sp>
        <p:nvSpPr>
          <p:cNvPr id="23" name="Rectangle 1067"/>
          <p:cNvSpPr>
            <a:spLocks noChangeArrowheads="1"/>
          </p:cNvSpPr>
          <p:nvPr/>
        </p:nvSpPr>
        <p:spPr bwMode="auto">
          <a:xfrm>
            <a:off x="2843808" y="3497080"/>
            <a:ext cx="3312368" cy="31722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multimedia presentation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hypertextification, dossiers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summaries, translations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retrieval and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data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mining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innovative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reviewing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models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personal und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institutional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background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information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etc. etc.</a:t>
            </a:r>
          </a:p>
        </p:txBody>
      </p:sp>
      <p:grpSp>
        <p:nvGrpSpPr>
          <p:cNvPr id="2" name="Gruppieren 28"/>
          <p:cNvGrpSpPr/>
          <p:nvPr/>
        </p:nvGrpSpPr>
        <p:grpSpPr>
          <a:xfrm>
            <a:off x="3635896" y="908720"/>
            <a:ext cx="5040560" cy="769441"/>
            <a:chOff x="3635896" y="2132856"/>
            <a:chExt cx="5040560" cy="769441"/>
          </a:xfrm>
        </p:grpSpPr>
        <p:sp>
          <p:nvSpPr>
            <p:cNvPr id="27" name="Textfeld 26"/>
            <p:cNvSpPr txBox="1"/>
            <p:nvPr/>
          </p:nvSpPr>
          <p:spPr>
            <a:xfrm>
              <a:off x="3635896" y="2276872"/>
              <a:ext cx="1512168" cy="430887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>
                  <a:solidFill>
                    <a:schemeClr val="bg1"/>
                  </a:solidFill>
                  <a:latin typeface="+mn-lt"/>
                </a:rPr>
                <a:t>yes</a:t>
              </a:r>
              <a:endParaRPr lang="en-US" sz="2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5436096" y="2132856"/>
              <a:ext cx="3240360" cy="7694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in addition to the protection of moral rights</a:t>
              </a:r>
              <a:endParaRPr lang="en-US" sz="2200" dirty="0">
                <a:latin typeface="+mn-lt"/>
              </a:endParaRPr>
            </a:p>
          </p:txBody>
        </p:sp>
      </p:grpSp>
      <p:sp>
        <p:nvSpPr>
          <p:cNvPr id="14" name="Pfeil nach links 13"/>
          <p:cNvSpPr/>
          <p:nvPr/>
        </p:nvSpPr>
        <p:spPr>
          <a:xfrm>
            <a:off x="5796136" y="2780928"/>
            <a:ext cx="360040" cy="360040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feld 14"/>
          <p:cNvSpPr txBox="1"/>
          <p:nvPr/>
        </p:nvSpPr>
        <p:spPr>
          <a:xfrm>
            <a:off x="6300192" y="4246056"/>
            <a:ext cx="2520280" cy="21236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A </a:t>
            </a:r>
            <a:r>
              <a:rPr lang="en-US" sz="2200" dirty="0" smtClean="0">
                <a:latin typeface="+mn-lt"/>
              </a:rPr>
              <a:t>future market-oriented model for commercial publishing independent from public subsidy?</a:t>
            </a:r>
            <a:endParaRPr lang="en-US" sz="2200" dirty="0">
              <a:latin typeface="+mn-lt"/>
            </a:endParaRPr>
          </a:p>
        </p:txBody>
      </p:sp>
      <p:sp>
        <p:nvSpPr>
          <p:cNvPr id="13" name="Textfeld 13"/>
          <p:cNvSpPr txBox="1">
            <a:spLocks noChangeArrowheads="1"/>
          </p:cNvSpPr>
          <p:nvPr/>
        </p:nvSpPr>
        <p:spPr bwMode="auto">
          <a:xfrm>
            <a:off x="323528" y="44624"/>
            <a:ext cx="8640960" cy="52322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Is there still a need for copyright related to science and education?</a:t>
            </a:r>
          </a:p>
        </p:txBody>
      </p:sp>
    </p:spTree>
    <p:extLst>
      <p:ext uri="{BB962C8B-B14F-4D97-AF65-F5344CB8AC3E}">
        <p14:creationId xmlns:p14="http://schemas.microsoft.com/office/powerpoint/2010/main" val="25005476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3" grpId="0" build="p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3E003E"/>
          </a:solidFill>
        </p:spPr>
        <p:txBody>
          <a:bodyPr wrap="square">
            <a:spAutoFit/>
          </a:bodyPr>
          <a:lstStyle/>
          <a:p>
            <a:pPr algn="ctr"/>
            <a:r>
              <a:rPr lang="de-DE" sz="2800" dirty="0" err="1" smtClean="0">
                <a:solidFill>
                  <a:schemeClr val="bg1"/>
                </a:solidFill>
                <a:latin typeface="+mn-lt"/>
              </a:rPr>
              <a:t>Proprietary</a:t>
            </a:r>
            <a:r>
              <a:rPr lang="de-DE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800" dirty="0" err="1" smtClean="0">
                <a:solidFill>
                  <a:schemeClr val="bg1"/>
                </a:solidFill>
                <a:latin typeface="+mn-lt"/>
              </a:rPr>
              <a:t>and</a:t>
            </a:r>
            <a:r>
              <a:rPr lang="de-DE" sz="2800" dirty="0" smtClean="0">
                <a:solidFill>
                  <a:schemeClr val="bg1"/>
                </a:solidFill>
                <a:latin typeface="+mn-lt"/>
              </a:rPr>
              <a:t> open </a:t>
            </a:r>
            <a:r>
              <a:rPr lang="de-DE" sz="2800" dirty="0" err="1" smtClean="0">
                <a:solidFill>
                  <a:schemeClr val="bg1"/>
                </a:solidFill>
                <a:latin typeface="+mn-lt"/>
              </a:rPr>
              <a:t>Informations</a:t>
            </a:r>
            <a:r>
              <a:rPr lang="de-DE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800" dirty="0" err="1" smtClean="0">
                <a:solidFill>
                  <a:schemeClr val="bg1"/>
                </a:solidFill>
                <a:latin typeface="+mn-lt"/>
              </a:rPr>
              <a:t>markets</a:t>
            </a:r>
            <a:endParaRPr lang="de-DE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611560" y="764704"/>
            <a:ext cx="77768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800" b="1" dirty="0" err="1" smtClean="0">
                <a:solidFill>
                  <a:srgbClr val="002060"/>
                </a:solidFill>
                <a:latin typeface="+mn-lt"/>
              </a:rPr>
              <a:t>access</a:t>
            </a:r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  <a:latin typeface="+mn-lt"/>
              </a:rPr>
              <a:t>to</a:t>
            </a:r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  <a:latin typeface="+mn-lt"/>
              </a:rPr>
              <a:t>and</a:t>
            </a:r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  <a:latin typeface="+mn-lt"/>
              </a:rPr>
              <a:t>use</a:t>
            </a:r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  <a:latin typeface="+mn-lt"/>
              </a:rPr>
              <a:t>of</a:t>
            </a:r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  <a:latin typeface="+mn-lt"/>
              </a:rPr>
              <a:t>knowledge</a:t>
            </a:r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  <a:latin typeface="+mn-lt"/>
              </a:rPr>
              <a:t>and</a:t>
            </a:r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  <a:latin typeface="+mn-lt"/>
              </a:rPr>
              <a:t>information</a:t>
            </a:r>
            <a:endParaRPr lang="de-DE" sz="28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9" name="Gruppieren 6"/>
          <p:cNvGrpSpPr/>
          <p:nvPr/>
        </p:nvGrpSpPr>
        <p:grpSpPr>
          <a:xfrm>
            <a:off x="671736" y="1628800"/>
            <a:ext cx="3048000" cy="2354197"/>
            <a:chOff x="467544" y="4437112"/>
            <a:chExt cx="3048000" cy="2354197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>
              <a:off x="467544" y="5221649"/>
              <a:ext cx="3048000" cy="1569660"/>
            </a:xfrm>
            <a:prstGeom prst="rect">
              <a:avLst/>
            </a:prstGeom>
            <a:solidFill>
              <a:srgbClr val="E9E9E9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de-DE" sz="2400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proprietary</a:t>
              </a:r>
            </a:p>
            <a:p>
              <a:pPr algn="ctr" eaLnBrk="0" hangingPunct="0"/>
              <a:r>
                <a:rPr lang="de-DE" sz="2400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private</a:t>
              </a:r>
            </a:p>
            <a:p>
              <a:pPr algn="ctr" eaLnBrk="0" hangingPunct="0"/>
              <a:r>
                <a:rPr lang="de-DE" sz="2400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commercial</a:t>
              </a:r>
            </a:p>
            <a:p>
              <a:pPr algn="ctr" eaLnBrk="0" hangingPunct="0"/>
              <a:r>
                <a:rPr lang="de-DE" sz="2400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Information markets</a:t>
              </a:r>
              <a:endParaRPr lang="de-DE" sz="2400" b="1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11" name="Pfeil nach unten 10"/>
            <p:cNvSpPr/>
            <p:nvPr/>
          </p:nvSpPr>
          <p:spPr>
            <a:xfrm>
              <a:off x="2051720" y="4437112"/>
              <a:ext cx="360040" cy="6480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/>
            </a:p>
          </p:txBody>
        </p:sp>
      </p:grpSp>
      <p:grpSp>
        <p:nvGrpSpPr>
          <p:cNvPr id="12" name="Gruppieren 9"/>
          <p:cNvGrpSpPr/>
          <p:nvPr/>
        </p:nvGrpSpPr>
        <p:grpSpPr>
          <a:xfrm>
            <a:off x="5310336" y="1628800"/>
            <a:ext cx="3048000" cy="2425635"/>
            <a:chOff x="5044306" y="4437112"/>
            <a:chExt cx="3048000" cy="2425635"/>
          </a:xfrm>
        </p:grpSpPr>
        <p:sp>
          <p:nvSpPr>
            <p:cNvPr id="13" name="Rectangle 3"/>
            <p:cNvSpPr>
              <a:spLocks noChangeArrowheads="1"/>
            </p:cNvSpPr>
            <p:nvPr/>
          </p:nvSpPr>
          <p:spPr bwMode="auto">
            <a:xfrm>
              <a:off x="5044306" y="5293087"/>
              <a:ext cx="3048000" cy="1569660"/>
            </a:xfrm>
            <a:prstGeom prst="rect">
              <a:avLst/>
            </a:prstGeom>
            <a:solidFill>
              <a:srgbClr val="E9E9E9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de-DE" sz="2400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open</a:t>
              </a:r>
            </a:p>
            <a:p>
              <a:pPr algn="ctr" eaLnBrk="0" hangingPunct="0"/>
              <a:r>
                <a:rPr lang="de-DE" sz="2400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public</a:t>
              </a:r>
            </a:p>
            <a:p>
              <a:pPr algn="ctr" eaLnBrk="0" hangingPunct="0"/>
              <a:r>
                <a:rPr lang="de-DE" sz="2400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commons-based</a:t>
              </a:r>
            </a:p>
            <a:p>
              <a:pPr algn="ctr" eaLnBrk="0" hangingPunct="0"/>
              <a:r>
                <a:rPr lang="de-DE" sz="2400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Information markets</a:t>
              </a:r>
              <a:endParaRPr lang="de-DE" sz="2400" b="1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14" name="Pfeil nach unten 13"/>
            <p:cNvSpPr/>
            <p:nvPr/>
          </p:nvSpPr>
          <p:spPr>
            <a:xfrm>
              <a:off x="6372200" y="4437112"/>
              <a:ext cx="360040" cy="6480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/>
            </a:p>
          </p:txBody>
        </p:sp>
      </p:grp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641648" y="4479503"/>
            <a:ext cx="3048000" cy="46166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400" b="1" dirty="0" err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Knowledge</a:t>
            </a:r>
            <a:r>
              <a:rPr lang="de-DE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economy</a:t>
            </a:r>
            <a:endParaRPr lang="de-DE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280248" y="4479503"/>
            <a:ext cx="3048000" cy="46166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400" b="1" dirty="0" err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Knowledge</a:t>
            </a:r>
            <a:r>
              <a:rPr lang="de-DE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ecology</a:t>
            </a:r>
            <a:endParaRPr lang="de-DE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8" name="Foliennummernplatzhalter 5"/>
          <p:cNvSpPr txBox="1">
            <a:spLocks/>
          </p:cNvSpPr>
          <p:nvPr/>
        </p:nvSpPr>
        <p:spPr>
          <a:xfrm>
            <a:off x="8388424" y="6309320"/>
            <a:ext cx="442392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E4C168-7654-4AAF-8DE9-1D57212A5421}" type="slidenum">
              <a:rPr kumimoji="0" lang="de-DE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53049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6" grpId="0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28"/>
          <p:cNvGrpSpPr/>
          <p:nvPr/>
        </p:nvGrpSpPr>
        <p:grpSpPr>
          <a:xfrm>
            <a:off x="3635896" y="908720"/>
            <a:ext cx="5040560" cy="769441"/>
            <a:chOff x="3635896" y="2132856"/>
            <a:chExt cx="5040560" cy="769441"/>
          </a:xfrm>
        </p:grpSpPr>
        <p:sp>
          <p:nvSpPr>
            <p:cNvPr id="27" name="Textfeld 26"/>
            <p:cNvSpPr txBox="1"/>
            <p:nvPr/>
          </p:nvSpPr>
          <p:spPr>
            <a:xfrm>
              <a:off x="3635896" y="2276872"/>
              <a:ext cx="1512168" cy="430887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>
                  <a:solidFill>
                    <a:schemeClr val="bg1"/>
                  </a:solidFill>
                  <a:latin typeface="+mn-lt"/>
                </a:rPr>
                <a:t>???</a:t>
              </a:r>
              <a:endParaRPr lang="en-US" sz="2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5436096" y="2132856"/>
              <a:ext cx="3240360" cy="7694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in addition to the protection of moral rights</a:t>
              </a:r>
              <a:endParaRPr lang="en-US" sz="2200" dirty="0">
                <a:latin typeface="+mn-lt"/>
              </a:endParaRPr>
            </a:p>
          </p:txBody>
        </p:sp>
      </p:grpSp>
      <p:sp>
        <p:nvSpPr>
          <p:cNvPr id="13" name="Textfeld 13"/>
          <p:cNvSpPr txBox="1">
            <a:spLocks noChangeArrowheads="1"/>
          </p:cNvSpPr>
          <p:nvPr/>
        </p:nvSpPr>
        <p:spPr bwMode="auto">
          <a:xfrm>
            <a:off x="323528" y="44624"/>
            <a:ext cx="8640960" cy="52322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Is there still a need for copyright related to science and education?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259632" y="2636912"/>
            <a:ext cx="5904656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n-lt"/>
              </a:rPr>
              <a:t>Everything may change in zero marginal cost publishing markets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641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n-lt"/>
                <a:cs typeface="Calibri" pitchFamily="34" charset="0"/>
              </a:rPr>
              <a:t>Fragen – „Antworten“</a:t>
            </a:r>
            <a:endParaRPr lang="de-DE" sz="2800" b="1" dirty="0">
              <a:solidFill>
                <a:schemeClr val="bg1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95536" y="76470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+mn-lt"/>
              </a:rPr>
              <a:t>1.Gibt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es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eine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Krise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im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kommerziellen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Informationsmarkt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7452320" y="7647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ja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95536" y="207885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3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Werden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kommerzielle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Verleger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akzeptieren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452320" y="207885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ja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95536" y="2582035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n-US" b="1" dirty="0">
                <a:solidFill>
                  <a:srgbClr val="002060"/>
                </a:solidFill>
                <a:latin typeface="+mn-lt"/>
              </a:rPr>
              <a:t>4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. Sind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öffentliche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Institutionen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bereit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kommerzielles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zu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finanzieren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Sollten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Sie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das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tun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7452320" y="258203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2060"/>
                </a:solidFill>
                <a:latin typeface="+mn-lt"/>
              </a:rPr>
              <a:t>Ja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 – </a:t>
            </a:r>
            <a:r>
              <a:rPr lang="en-US" b="1" dirty="0" err="1">
                <a:solidFill>
                  <a:srgbClr val="002060"/>
                </a:solidFill>
                <a:latin typeface="+mn-lt"/>
              </a:rPr>
              <a:t>aber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95536" y="339299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n-US" b="1" dirty="0">
                <a:solidFill>
                  <a:srgbClr val="002060"/>
                </a:solidFill>
                <a:latin typeface="+mn-lt"/>
              </a:rPr>
              <a:t>5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Wird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in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absehbarer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Zukunft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zum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Default-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Publikationsmodell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7452320" y="339299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2060"/>
                </a:solidFill>
                <a:latin typeface="+mn-lt"/>
              </a:rPr>
              <a:t>Ja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 –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aber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452320" y="126788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Ja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–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aber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0" name="Textfeld 13"/>
          <p:cNvSpPr txBox="1">
            <a:spLocks noChangeArrowheads="1"/>
          </p:cNvSpPr>
          <p:nvPr/>
        </p:nvSpPr>
        <p:spPr bwMode="auto">
          <a:xfrm>
            <a:off x="395536" y="1267889"/>
            <a:ext cx="6696744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/>
            <a:r>
              <a:rPr lang="en-US" b="1" dirty="0" smtClean="0">
                <a:solidFill>
                  <a:srgbClr val="002060"/>
                </a:solidFill>
                <a:latin typeface="+mn-lt"/>
              </a:rPr>
              <a:t>2.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Ist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Publizieren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kompetitiv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oder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sogar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substitutiv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zum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kommerziellen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Publizieren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95536" y="5805264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en-US" b="1" dirty="0">
                <a:solidFill>
                  <a:srgbClr val="002060"/>
                </a:solidFill>
                <a:latin typeface="+mn-lt"/>
              </a:rPr>
              <a:t>9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Wird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noch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Urheberrechtsregulierung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gebraucht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wenn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das Default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-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Publikationsmodell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ist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7236296" y="596147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2060"/>
                </a:solidFill>
                <a:latin typeface="+mn-lt"/>
              </a:rPr>
              <a:t>Ja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– </a:t>
            </a:r>
            <a:r>
              <a:rPr lang="en-US" b="1" dirty="0" err="1">
                <a:solidFill>
                  <a:srgbClr val="002060"/>
                </a:solidFill>
                <a:latin typeface="+mn-lt"/>
              </a:rPr>
              <a:t>aber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395536" y="4203957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n-US" b="1" dirty="0" smtClean="0">
                <a:solidFill>
                  <a:srgbClr val="002060"/>
                </a:solidFill>
                <a:latin typeface="+mn-lt"/>
              </a:rPr>
              <a:t>6.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Ist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kreativitätsfördernd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für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Wissenschaft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 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7452320" y="420395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ja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95536" y="4707142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n-US" b="1" dirty="0" smtClean="0">
                <a:solidFill>
                  <a:srgbClr val="002060"/>
                </a:solidFill>
                <a:latin typeface="+mn-lt"/>
              </a:rPr>
              <a:t>7.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Ist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Open Access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innovationsfördernd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n-lt"/>
              </a:rPr>
              <a:t>für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Wirtschaft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 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7452320" y="470714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2060"/>
                </a:solidFill>
                <a:latin typeface="+mn-lt"/>
              </a:rPr>
              <a:t>Ja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 – </a:t>
            </a:r>
            <a:r>
              <a:rPr lang="en-US" b="1" dirty="0" err="1">
                <a:solidFill>
                  <a:srgbClr val="002060"/>
                </a:solidFill>
                <a:latin typeface="+mn-lt"/>
              </a:rPr>
              <a:t>aber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395536" y="5210327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n-US" b="1" dirty="0">
                <a:solidFill>
                  <a:srgbClr val="002060"/>
                </a:solidFill>
                <a:latin typeface="+mn-lt"/>
              </a:rPr>
              <a:t>8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Stärkt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durchgängiges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Open Access die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Arbeit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der </a:t>
            </a:r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Bibliotheken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7452320" y="521032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2060"/>
                </a:solidFill>
                <a:latin typeface="+mn-lt"/>
              </a:rPr>
              <a:t>Ja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 – </a:t>
            </a:r>
            <a:r>
              <a:rPr lang="en-US" b="1" dirty="0" err="1">
                <a:solidFill>
                  <a:srgbClr val="002060"/>
                </a:solidFill>
                <a:latin typeface="+mn-lt"/>
              </a:rPr>
              <a:t>aber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910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/>
      <p:bldP spid="21" grpId="0"/>
      <p:bldP spid="27" grpId="0"/>
      <p:bldP spid="22" grpId="0"/>
      <p:bldP spid="28" grpId="0"/>
      <p:bldP spid="20" grpId="0"/>
      <p:bldP spid="29" grpId="0"/>
      <p:bldP spid="24" grpId="0"/>
      <p:bldP spid="30" grpId="0" animBg="1"/>
      <p:bldP spid="17" grpId="0"/>
      <p:bldP spid="32" grpId="0"/>
      <p:bldP spid="23" grpId="0"/>
      <p:bldP spid="31" grpId="0"/>
      <p:bldP spid="33" grpId="0"/>
      <p:bldP spid="34" grpId="0"/>
      <p:bldP spid="36" grpId="0"/>
      <p:bldP spid="3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n-lt"/>
                <a:cs typeface="Calibri" pitchFamily="34" charset="0"/>
              </a:rPr>
              <a:t>DIE Fragen</a:t>
            </a:r>
            <a:endParaRPr lang="de-DE" sz="2800" b="1" dirty="0">
              <a:solidFill>
                <a:schemeClr val="bg1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95536" y="1844824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Sind </a:t>
            </a:r>
            <a:r>
              <a:rPr lang="en-US" sz="2400" b="1" i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commons-based 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Informationsmärkte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sowohl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kreativitäts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- 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als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auch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innovationsfördernd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?</a:t>
            </a:r>
            <a:endParaRPr lang="en-US" sz="24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452320" y="198884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ja</a:t>
            </a:r>
            <a:endParaRPr lang="en-US" sz="28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395536" y="3429000"/>
            <a:ext cx="6624637" cy="1646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Wissensökonomie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und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Wissensökologie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–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sind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sie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miteinander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verträglich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?</a:t>
            </a:r>
            <a:endParaRPr kumimoji="0" lang="de-DE" sz="2400" b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308304" y="400506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Ja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–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aber</a:t>
            </a:r>
            <a:endParaRPr lang="en-US" sz="28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051720" y="5517232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a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ber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nur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in </a:t>
            </a:r>
            <a:r>
              <a:rPr lang="en-US" sz="2400" b="1" i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commons-based </a:t>
            </a:r>
            <a:r>
              <a:rPr lang="en-US" sz="2400" b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Informationsmärkten</a:t>
            </a:r>
            <a:endParaRPr lang="en-US" sz="24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22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3" grpId="0"/>
      <p:bldP spid="5" grpId="0" animBg="1"/>
      <p:bldP spid="6" grpId="0"/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1547664" y="2420888"/>
            <a:ext cx="62646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Vielen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 Dank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für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Ihre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Aufmerksamkeit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/>
            </a:r>
            <a:br>
              <a:rPr lang="en-US" sz="3600" b="1" dirty="0">
                <a:solidFill>
                  <a:srgbClr val="002060"/>
                </a:solidFill>
                <a:latin typeface="+mn-lt"/>
              </a:rPr>
            </a:br>
            <a:endParaRPr lang="en-US" sz="3600" b="1" dirty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en-US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wenn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noch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Zeit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ist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freue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ich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mich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 auf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eine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+mn-lt"/>
              </a:rPr>
              <a:t>Diskussion</a:t>
            </a:r>
            <a:endParaRPr lang="en-US" sz="3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37567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06"/>
            <a:ext cx="9144000" cy="6858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feil nach links 9">
            <a:hlinkClick r:id="" action="ppaction://hlinkshowjump?jump=firstslide"/>
          </p:cNvPr>
          <p:cNvSpPr/>
          <p:nvPr/>
        </p:nvSpPr>
        <p:spPr>
          <a:xfrm>
            <a:off x="7884368" y="5733256"/>
            <a:ext cx="792088" cy="432048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99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692696"/>
            <a:ext cx="889248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2"/>
          <p:cNvSpPr txBox="1">
            <a:spLocks/>
          </p:cNvSpPr>
          <p:nvPr/>
        </p:nvSpPr>
        <p:spPr bwMode="auto">
          <a:xfrm>
            <a:off x="0" y="-27384"/>
            <a:ext cx="9144000" cy="72008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Knowledge economy – knowledge ecology</a:t>
            </a: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486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0" y="0"/>
            <a:ext cx="9144000" cy="72008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Towards a commons-based understanding of knowledge and information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/>
          </p:cNvSpPr>
          <p:nvPr/>
        </p:nvSpPr>
        <p:spPr>
          <a:xfrm>
            <a:off x="179512" y="1556792"/>
            <a:ext cx="2806453" cy="512738"/>
          </a:xfrm>
          <a:prstGeom prst="rect">
            <a:avLst/>
          </a:prstGeom>
          <a:solidFill>
            <a:srgbClr val="002060"/>
          </a:solidFill>
        </p:spPr>
        <p:txBody>
          <a:bodyPr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Commons</a:t>
            </a: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Untertitel 2"/>
          <p:cNvSpPr txBox="1">
            <a:spLocks/>
          </p:cNvSpPr>
          <p:nvPr/>
        </p:nvSpPr>
        <p:spPr bwMode="auto">
          <a:xfrm>
            <a:off x="323528" y="2348880"/>
            <a:ext cx="230425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Common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heritage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of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nature</a:t>
            </a:r>
            <a:endParaRPr lang="de-DE" sz="11200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Untertitel 2"/>
          <p:cNvSpPr txBox="1">
            <a:spLocks/>
          </p:cNvSpPr>
          <p:nvPr/>
        </p:nvSpPr>
        <p:spPr bwMode="auto">
          <a:xfrm>
            <a:off x="251520" y="3501008"/>
            <a:ext cx="27363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Common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heritage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of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social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life</a:t>
            </a:r>
            <a:endParaRPr lang="de-DE" sz="11200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Untertitel 2"/>
          <p:cNvSpPr txBox="1">
            <a:spLocks/>
          </p:cNvSpPr>
          <p:nvPr/>
        </p:nvSpPr>
        <p:spPr bwMode="auto">
          <a:xfrm>
            <a:off x="-108520" y="4509120"/>
            <a:ext cx="280831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algn="ctr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   Commons heritage of cultural creativity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feld 4"/>
          <p:cNvSpPr txBox="1"/>
          <p:nvPr/>
        </p:nvSpPr>
        <p:spPr>
          <a:xfrm>
            <a:off x="4716016" y="2492896"/>
            <a:ext cx="4176464" cy="843693"/>
          </a:xfrm>
          <a:prstGeom prst="rect">
            <a:avLst/>
          </a:prstGeom>
          <a:noFill/>
          <a:ln>
            <a:noFill/>
          </a:ln>
        </p:spPr>
        <p:txBody>
          <a:bodyPr wrap="square" anchorCtr="1" compatLnSpc="0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kern="0" dirty="0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Commons are institutionalized „</a:t>
            </a:r>
            <a:r>
              <a:rPr lang="de-DE" sz="2400" b="1" kern="0" dirty="0" err="1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common-pool</a:t>
            </a:r>
            <a:r>
              <a:rPr lang="de-DE" sz="2400" b="1" kern="0" dirty="0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 </a:t>
            </a:r>
            <a:r>
              <a:rPr lang="de-DE" sz="2400" b="1" kern="0" dirty="0" err="1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resources</a:t>
            </a:r>
            <a:r>
              <a:rPr lang="de-DE" sz="2400" b="1" kern="0" dirty="0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“</a:t>
            </a:r>
            <a:endParaRPr lang="de-DE" sz="2400" b="1" kern="0" dirty="0">
              <a:solidFill>
                <a:srgbClr val="333366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13" name="Rectangle 2"/>
          <p:cNvSpPr txBox="1">
            <a:spLocks/>
          </p:cNvSpPr>
          <p:nvPr/>
        </p:nvSpPr>
        <p:spPr>
          <a:xfrm>
            <a:off x="4644008" y="1556792"/>
            <a:ext cx="4032448" cy="512738"/>
          </a:xfrm>
          <a:prstGeom prst="rect">
            <a:avLst/>
          </a:prstGeom>
          <a:solidFill>
            <a:srgbClr val="002060"/>
          </a:solidFill>
        </p:spPr>
        <p:txBody>
          <a:bodyPr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 Pool Resources</a:t>
            </a: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5" name="Untertitel 2"/>
          <p:cNvSpPr txBox="1">
            <a:spLocks/>
          </p:cNvSpPr>
          <p:nvPr/>
        </p:nvSpPr>
        <p:spPr bwMode="auto">
          <a:xfrm>
            <a:off x="2987824" y="4653136"/>
            <a:ext cx="4680520" cy="1152128"/>
          </a:xfrm>
          <a:prstGeom prst="rect">
            <a:avLst/>
          </a:prstGeom>
          <a:solidFill>
            <a:srgbClr val="002060"/>
          </a:solidFill>
        </p:spPr>
        <p:txBody>
          <a:bodyPr anchorCtr="1"/>
          <a:lstStyle>
            <a:defPPr>
              <a:defRPr lang="de-DE"/>
            </a:defPPr>
            <a:lvl1pPr marL="0" marR="0" lvl="0" indent="0" algn="ctr" defTabSz="914400" eaLnBrk="1" latinLnBrk="0" hangingPunct="1">
              <a:lnSpc>
                <a:spcPct val="100000"/>
              </a:lnSpc>
              <a:buClrTx/>
              <a:buSzPct val="45000"/>
              <a:buFont typeface="StarSymbol"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defRPr>
            </a:lvl1pPr>
          </a:lstStyle>
          <a:p>
            <a:r>
              <a:rPr lang="de-DE" dirty="0"/>
              <a:t>  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arts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DE" dirty="0"/>
          </a:p>
        </p:txBody>
      </p:sp>
      <p:sp>
        <p:nvSpPr>
          <p:cNvPr id="17" name="Untertitel 2"/>
          <p:cNvSpPr txBox="1">
            <a:spLocks/>
          </p:cNvSpPr>
          <p:nvPr/>
        </p:nvSpPr>
        <p:spPr bwMode="auto">
          <a:xfrm>
            <a:off x="2771801" y="2348880"/>
            <a:ext cx="172819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dirty="0" err="1" smtClean="0">
                <a:solidFill>
                  <a:srgbClr val="002060"/>
                </a:solidFill>
                <a:latin typeface="+mn-lt"/>
              </a:rPr>
              <a:t>water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sz="2000" dirty="0" err="1" smtClean="0">
                <a:solidFill>
                  <a:srgbClr val="002060"/>
                </a:solidFill>
                <a:latin typeface="+mn-lt"/>
              </a:rPr>
              <a:t>air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" name="Untertitel 2"/>
          <p:cNvSpPr txBox="1">
            <a:spLocks/>
          </p:cNvSpPr>
          <p:nvPr/>
        </p:nvSpPr>
        <p:spPr bwMode="auto">
          <a:xfrm>
            <a:off x="2771800" y="3429000"/>
            <a:ext cx="172819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70000" lnSpcReduction="20000"/>
          </a:bodyPr>
          <a:lstStyle/>
          <a:p>
            <a:pPr algn="ctr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400" dirty="0" smtClean="0">
                <a:solidFill>
                  <a:srgbClr val="002060"/>
                </a:solidFill>
                <a:latin typeface="+mn-lt"/>
              </a:rPr>
              <a:t>Public </a:t>
            </a:r>
            <a:r>
              <a:rPr lang="de-DE" sz="2400" dirty="0" err="1" smtClean="0">
                <a:solidFill>
                  <a:srgbClr val="002060"/>
                </a:solidFill>
                <a:latin typeface="+mn-lt"/>
              </a:rPr>
              <a:t>spaces</a:t>
            </a:r>
            <a:r>
              <a:rPr lang="de-DE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  <a:latin typeface="+mn-lt"/>
              </a:rPr>
              <a:t>law</a:t>
            </a:r>
            <a:r>
              <a:rPr lang="de-DE" sz="2400" dirty="0" smtClean="0">
                <a:solidFill>
                  <a:srgbClr val="002060"/>
                </a:solidFill>
                <a:latin typeface="+mn-lt"/>
              </a:rPr>
              <a:t>,  </a:t>
            </a:r>
            <a:r>
              <a:rPr lang="de-DE" sz="2400" dirty="0" err="1" smtClean="0">
                <a:solidFill>
                  <a:srgbClr val="002060"/>
                </a:solidFill>
                <a:latin typeface="+mn-lt"/>
              </a:rPr>
              <a:t>libraries</a:t>
            </a:r>
            <a:endParaRPr lang="de-DE" sz="2400" dirty="0">
              <a:solidFill>
                <a:srgbClr val="002060"/>
              </a:solidFill>
              <a:latin typeface="+mn-lt"/>
            </a:endParaRPr>
          </a:p>
          <a:p>
            <a:pPr marL="342900" indent="-342900" algn="ctr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1385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2" grpId="0"/>
      <p:bldP spid="13" grpId="0" animBg="1"/>
      <p:bldP spid="15" grpId="0" animBg="1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0" y="0"/>
            <a:ext cx="9144000" cy="72008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Towards a commons-based understanding of knowledge and information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/>
          </p:cNvSpPr>
          <p:nvPr/>
        </p:nvSpPr>
        <p:spPr>
          <a:xfrm>
            <a:off x="179512" y="2916262"/>
            <a:ext cx="2806453" cy="944786"/>
          </a:xfrm>
          <a:prstGeom prst="rect">
            <a:avLst/>
          </a:prstGeom>
          <a:solidFill>
            <a:schemeClr val="tx1"/>
          </a:solidFill>
        </p:spPr>
        <p:txBody>
          <a:bodyPr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Commons</a:t>
            </a:r>
            <a:endParaRPr kumimoji="0" lang="de-DE" sz="4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3" name="Rectangle 2"/>
          <p:cNvSpPr txBox="1">
            <a:spLocks/>
          </p:cNvSpPr>
          <p:nvPr/>
        </p:nvSpPr>
        <p:spPr>
          <a:xfrm>
            <a:off x="4644008" y="2708920"/>
            <a:ext cx="4032448" cy="1736874"/>
          </a:xfrm>
          <a:prstGeom prst="rect">
            <a:avLst/>
          </a:prstGeom>
          <a:solidFill>
            <a:schemeClr val="tx1"/>
          </a:solidFill>
        </p:spPr>
        <p:txBody>
          <a:bodyPr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 Pool Resources</a:t>
            </a:r>
            <a:endParaRPr kumimoji="0" lang="de-DE" sz="4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491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0" y="0"/>
            <a:ext cx="9144000" cy="72008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Towards a commons-based understanding of knowledge and information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7" name="Wolkenförmige Legende 16"/>
          <p:cNvSpPr/>
          <p:nvPr/>
        </p:nvSpPr>
        <p:spPr>
          <a:xfrm>
            <a:off x="179512" y="2095688"/>
            <a:ext cx="2808312" cy="2808312"/>
          </a:xfrm>
          <a:prstGeom prst="cloudCallout">
            <a:avLst>
              <a:gd name="adj1" fmla="val 74135"/>
              <a:gd name="adj2" fmla="val 719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800" b="1" dirty="0" err="1" smtClean="0">
                <a:solidFill>
                  <a:srgbClr val="002060"/>
                </a:solidFill>
              </a:rPr>
              <a:t>knowledge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resources</a:t>
            </a:r>
            <a:endParaRPr lang="de-DE" sz="2800" b="1" dirty="0">
              <a:solidFill>
                <a:srgbClr val="002060"/>
              </a:solidFill>
            </a:endParaRPr>
          </a:p>
        </p:txBody>
      </p:sp>
      <p:sp>
        <p:nvSpPr>
          <p:cNvPr id="18" name="Legende mit Pfeil nach rechts 17"/>
          <p:cNvSpPr/>
          <p:nvPr/>
        </p:nvSpPr>
        <p:spPr>
          <a:xfrm>
            <a:off x="3563888" y="2815768"/>
            <a:ext cx="2808312" cy="1368152"/>
          </a:xfrm>
          <a:prstGeom prst="rightArrowCallo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dirty="0" err="1">
                <a:solidFill>
                  <a:srgbClr val="002060"/>
                </a:solidFill>
              </a:rPr>
              <a:t>i</a:t>
            </a:r>
            <a:r>
              <a:rPr lang="de-DE" sz="2400" dirty="0" err="1" smtClean="0">
                <a:solidFill>
                  <a:srgbClr val="002060"/>
                </a:solidFill>
              </a:rPr>
              <a:t>nstitution-alization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6516216" y="2527736"/>
            <a:ext cx="2448272" cy="20882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solidFill>
                  <a:srgbClr val="002060"/>
                </a:solidFill>
              </a:rPr>
              <a:t>access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to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and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use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of</a:t>
            </a:r>
            <a:r>
              <a:rPr lang="de-DE" sz="2800" b="1" dirty="0" smtClean="0">
                <a:solidFill>
                  <a:srgbClr val="002060"/>
                </a:solidFill>
              </a:rPr>
              <a:t> </a:t>
            </a:r>
            <a:r>
              <a:rPr lang="de-DE" sz="2800" b="1" dirty="0" err="1" smtClean="0">
                <a:solidFill>
                  <a:srgbClr val="002060"/>
                </a:solidFill>
              </a:rPr>
              <a:t>information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products</a:t>
            </a:r>
            <a:endParaRPr lang="de-DE" sz="2400" b="1" dirty="0" smtClean="0">
              <a:solidFill>
                <a:srgbClr val="002060"/>
              </a:solidFill>
            </a:endParaRPr>
          </a:p>
          <a:p>
            <a:pPr algn="ctr"/>
            <a:r>
              <a:rPr lang="de-DE" sz="2400" b="1" dirty="0" err="1" smtClean="0">
                <a:solidFill>
                  <a:srgbClr val="002060"/>
                </a:solidFill>
              </a:rPr>
              <a:t>services</a:t>
            </a:r>
            <a:endParaRPr lang="de-DE" sz="2400" b="1" dirty="0" smtClean="0">
              <a:solidFill>
                <a:srgbClr val="002060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563887" y="2374428"/>
            <a:ext cx="182488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principles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values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563888" y="4255928"/>
            <a:ext cx="18002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procedures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3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+mn-lt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lang="de-DE" sz="1400" kern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grpSp>
        <p:nvGrpSpPr>
          <p:cNvPr id="2" name="Gruppieren 37"/>
          <p:cNvGrpSpPr/>
          <p:nvPr/>
        </p:nvGrpSpPr>
        <p:grpSpPr>
          <a:xfrm>
            <a:off x="4716016" y="764704"/>
            <a:ext cx="2520280" cy="1440160"/>
            <a:chOff x="4716016" y="764704"/>
            <a:chExt cx="2520280" cy="1440160"/>
          </a:xfrm>
        </p:grpSpPr>
        <p:sp>
          <p:nvSpPr>
            <p:cNvPr id="22" name="Textfeld 21"/>
            <p:cNvSpPr txBox="1"/>
            <p:nvPr/>
          </p:nvSpPr>
          <p:spPr>
            <a:xfrm>
              <a:off x="5436096" y="764704"/>
              <a:ext cx="1800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sharing</a:t>
              </a:r>
              <a:endParaRPr lang="de-DE" dirty="0" smtClean="0">
                <a:solidFill>
                  <a:srgbClr val="002060"/>
                </a:solidFill>
                <a:latin typeface="+mn-lt"/>
              </a:endParaRPr>
            </a:p>
            <a:p>
              <a:pPr algn="ctr"/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free</a:t>
              </a:r>
              <a:r>
                <a:rPr lang="de-DE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use</a:t>
              </a:r>
              <a:endParaRPr lang="de-DE" dirty="0" smtClean="0">
                <a:solidFill>
                  <a:srgbClr val="002060"/>
                </a:solidFill>
                <a:latin typeface="+mn-lt"/>
              </a:endParaRPr>
            </a:p>
            <a:p>
              <a:pPr algn="ctr"/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inclusion</a:t>
              </a:r>
              <a:endParaRPr lang="de-DE" dirty="0" smtClean="0">
                <a:solidFill>
                  <a:srgbClr val="002060"/>
                </a:solidFill>
                <a:latin typeface="+mn-lt"/>
              </a:endParaRPr>
            </a:p>
            <a:p>
              <a:pPr algn="ctr"/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sustainability</a:t>
              </a:r>
              <a:endParaRPr lang="de-DE" dirty="0" smtClean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25" name="Gerade Verbindung mit Pfeil 24"/>
            <p:cNvCxnSpPr/>
            <p:nvPr/>
          </p:nvCxnSpPr>
          <p:spPr>
            <a:xfrm rot="10800000" flipV="1">
              <a:off x="4716016" y="1556792"/>
              <a:ext cx="792088" cy="648072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36"/>
          <p:cNvGrpSpPr/>
          <p:nvPr/>
        </p:nvGrpSpPr>
        <p:grpSpPr>
          <a:xfrm>
            <a:off x="1619672" y="764704"/>
            <a:ext cx="2664296" cy="1440160"/>
            <a:chOff x="1619672" y="764704"/>
            <a:chExt cx="2664296" cy="1440160"/>
          </a:xfrm>
        </p:grpSpPr>
        <p:sp>
          <p:nvSpPr>
            <p:cNvPr id="24" name="Textfeld 23"/>
            <p:cNvSpPr txBox="1"/>
            <p:nvPr/>
          </p:nvSpPr>
          <p:spPr>
            <a:xfrm>
              <a:off x="1619672" y="764704"/>
              <a:ext cx="244827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>
                  <a:solidFill>
                    <a:srgbClr val="002060"/>
                  </a:solidFill>
                  <a:latin typeface="+mn-lt"/>
                </a:rPr>
                <a:t>privatization</a:t>
              </a:r>
            </a:p>
            <a:p>
              <a:pPr algn="ctr"/>
              <a:r>
                <a:rPr lang="de-DE" dirty="0" smtClean="0">
                  <a:solidFill>
                    <a:srgbClr val="002060"/>
                  </a:solidFill>
                  <a:latin typeface="+mn-lt"/>
                </a:rPr>
                <a:t>enclosure of the </a:t>
              </a:r>
              <a:r>
                <a:rPr lang="de-DE" dirty="0" err="1" smtClean="0">
                  <a:solidFill>
                    <a:srgbClr val="002060"/>
                  </a:solidFill>
                  <a:latin typeface="+mn-lt"/>
                </a:rPr>
                <a:t>mind</a:t>
              </a:r>
              <a:endParaRPr lang="de-DE" dirty="0" smtClean="0">
                <a:solidFill>
                  <a:srgbClr val="002060"/>
                </a:solidFill>
                <a:latin typeface="+mn-lt"/>
              </a:endParaRPr>
            </a:p>
            <a:p>
              <a:pPr algn="ctr"/>
              <a:r>
                <a:rPr lang="de-DE" dirty="0" smtClean="0">
                  <a:solidFill>
                    <a:srgbClr val="002060"/>
                  </a:solidFill>
                  <a:latin typeface="+mn-lt"/>
                </a:rPr>
                <a:t>profitability</a:t>
              </a:r>
            </a:p>
            <a:p>
              <a:pPr algn="ctr"/>
              <a:r>
                <a:rPr lang="de-DE" dirty="0" smtClean="0">
                  <a:solidFill>
                    <a:srgbClr val="002060"/>
                  </a:solidFill>
                  <a:latin typeface="+mn-lt"/>
                </a:rPr>
                <a:t>scarce resource</a:t>
              </a:r>
            </a:p>
          </p:txBody>
        </p:sp>
        <p:cxnSp>
          <p:nvCxnSpPr>
            <p:cNvPr id="26" name="Gerade Verbindung mit Pfeil 25"/>
            <p:cNvCxnSpPr/>
            <p:nvPr/>
          </p:nvCxnSpPr>
          <p:spPr>
            <a:xfrm rot="16200000" flipH="1">
              <a:off x="3563888" y="1484784"/>
              <a:ext cx="720080" cy="72008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feld 26"/>
          <p:cNvSpPr txBox="1"/>
          <p:nvPr/>
        </p:nvSpPr>
        <p:spPr>
          <a:xfrm>
            <a:off x="3923928" y="908720"/>
            <a:ext cx="1368152" cy="769441"/>
          </a:xfrm>
          <a:prstGeom prst="rect">
            <a:avLst/>
          </a:prstGeom>
          <a:solidFill>
            <a:srgbClr val="3E0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err="1" smtClean="0">
                <a:solidFill>
                  <a:schemeClr val="bg1"/>
                </a:solidFill>
                <a:latin typeface="+mn-lt"/>
              </a:rPr>
              <a:t>It´s</a:t>
            </a:r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200" b="1" dirty="0" err="1" smtClean="0">
                <a:solidFill>
                  <a:schemeClr val="bg1"/>
                </a:solidFill>
                <a:latin typeface="+mn-lt"/>
              </a:rPr>
              <a:t>our</a:t>
            </a:r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200" b="1" dirty="0" err="1" smtClean="0">
                <a:solidFill>
                  <a:schemeClr val="bg1"/>
                </a:solidFill>
                <a:latin typeface="+mn-lt"/>
              </a:rPr>
              <a:t>choice</a:t>
            </a:r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(?)</a:t>
            </a:r>
            <a:endParaRPr lang="de-DE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555776" y="4725144"/>
            <a:ext cx="4248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2060"/>
                </a:solidFill>
                <a:latin typeface="+mn-lt"/>
              </a:rPr>
              <a:t>c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ommunication (reaching a consensus)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commitments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contracts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rules, laws, legal norms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control mechanisms, sanctions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5" name="Gruppieren 38"/>
          <p:cNvGrpSpPr/>
          <p:nvPr/>
        </p:nvGrpSpPr>
        <p:grpSpPr>
          <a:xfrm>
            <a:off x="179512" y="4409728"/>
            <a:ext cx="2520280" cy="1366411"/>
            <a:chOff x="179512" y="4409728"/>
            <a:chExt cx="2520280" cy="1366411"/>
          </a:xfrm>
          <a:solidFill>
            <a:srgbClr val="3E003E"/>
          </a:solidFill>
        </p:grpSpPr>
        <p:cxnSp>
          <p:nvCxnSpPr>
            <p:cNvPr id="29" name="Gerade Verbindung mit Pfeil 28"/>
            <p:cNvCxnSpPr/>
            <p:nvPr/>
          </p:nvCxnSpPr>
          <p:spPr>
            <a:xfrm rot="10800000" flipV="1">
              <a:off x="1907704" y="4409728"/>
              <a:ext cx="792088" cy="648072"/>
            </a:xfrm>
            <a:prstGeom prst="straightConnector1">
              <a:avLst/>
            </a:prstGeom>
            <a:grpFill/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feld 29"/>
            <p:cNvSpPr txBox="1"/>
            <p:nvPr/>
          </p:nvSpPr>
          <p:spPr>
            <a:xfrm>
              <a:off x="179512" y="5129808"/>
              <a:ext cx="2016224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>
                  <a:solidFill>
                    <a:schemeClr val="bg1"/>
                  </a:solidFill>
                  <a:latin typeface="+mn-lt"/>
                </a:rPr>
                <a:t>Knowledge</a:t>
              </a:r>
              <a:r>
                <a:rPr lang="de-DE" dirty="0" smtClean="0">
                  <a:solidFill>
                    <a:schemeClr val="bg1"/>
                  </a:solidFill>
                  <a:latin typeface="+mn-lt"/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  <a:latin typeface="+mn-lt"/>
                </a:rPr>
                <a:t>economy</a:t>
              </a:r>
              <a:endParaRPr lang="de-DE" dirty="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6" name="Gruppieren 39"/>
          <p:cNvGrpSpPr/>
          <p:nvPr/>
        </p:nvGrpSpPr>
        <p:grpSpPr>
          <a:xfrm>
            <a:off x="6012160" y="4121696"/>
            <a:ext cx="2736304" cy="2331640"/>
            <a:chOff x="6012160" y="4121696"/>
            <a:chExt cx="2736304" cy="2331640"/>
          </a:xfrm>
          <a:solidFill>
            <a:srgbClr val="000090"/>
          </a:solidFill>
        </p:grpSpPr>
        <p:sp>
          <p:nvSpPr>
            <p:cNvPr id="31" name="Textfeld 30"/>
            <p:cNvSpPr txBox="1"/>
            <p:nvPr/>
          </p:nvSpPr>
          <p:spPr>
            <a:xfrm>
              <a:off x="6732240" y="5057800"/>
              <a:ext cx="2016224" cy="923330"/>
            </a:xfrm>
            <a:prstGeom prst="rect">
              <a:avLst/>
            </a:prstGeom>
            <a:solidFill>
              <a:srgbClr val="3E003E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>
                  <a:solidFill>
                    <a:schemeClr val="bg1"/>
                  </a:solidFill>
                  <a:latin typeface="+mn-lt"/>
                </a:rPr>
                <a:t>Commons-based information markets</a:t>
              </a:r>
              <a:endParaRPr lang="de-DE" dirty="0">
                <a:solidFill>
                  <a:schemeClr val="bg1"/>
                </a:solidFill>
                <a:latin typeface="+mn-lt"/>
              </a:endParaRPr>
            </a:p>
          </p:txBody>
        </p:sp>
        <p:cxnSp>
          <p:nvCxnSpPr>
            <p:cNvPr id="32" name="Gerade Verbindung mit Pfeil 31"/>
            <p:cNvCxnSpPr/>
            <p:nvPr/>
          </p:nvCxnSpPr>
          <p:spPr>
            <a:xfrm rot="16200000" flipH="1">
              <a:off x="6012160" y="4121696"/>
              <a:ext cx="720080" cy="720080"/>
            </a:xfrm>
            <a:prstGeom prst="straightConnector1">
              <a:avLst/>
            </a:prstGeom>
            <a:grpFill/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feld 40"/>
            <p:cNvSpPr txBox="1"/>
            <p:nvPr/>
          </p:nvSpPr>
          <p:spPr>
            <a:xfrm>
              <a:off x="6732240" y="6084004"/>
              <a:ext cx="2016224" cy="369332"/>
            </a:xfrm>
            <a:prstGeom prst="rect">
              <a:avLst/>
            </a:prstGeom>
            <a:solidFill>
              <a:srgbClr val="3E003E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>
                  <a:solidFill>
                    <a:schemeClr val="bg1"/>
                  </a:solidFill>
                  <a:latin typeface="+mn-lt"/>
                </a:rPr>
                <a:t>Knowledge</a:t>
              </a:r>
              <a:r>
                <a:rPr lang="de-DE" dirty="0" smtClean="0">
                  <a:solidFill>
                    <a:schemeClr val="bg1"/>
                  </a:solidFill>
                  <a:latin typeface="+mn-lt"/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  <a:latin typeface="+mn-lt"/>
                </a:rPr>
                <a:t>ecology</a:t>
              </a:r>
              <a:endParaRPr lang="de-DE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33" name="Textfeld 32"/>
          <p:cNvSpPr txBox="1"/>
          <p:nvPr/>
        </p:nvSpPr>
        <p:spPr>
          <a:xfrm>
            <a:off x="251520" y="692696"/>
            <a:ext cx="1475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regulated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by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contracts</a:t>
            </a:r>
            <a:endParaRPr lang="de-DE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251520" y="1412776"/>
            <a:ext cx="1475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protected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by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copyright</a:t>
            </a:r>
            <a:endParaRPr lang="de-DE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7308304" y="1556792"/>
            <a:ext cx="147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enabled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by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+mn-lt"/>
              </a:rPr>
              <a:t>copyright-limitations</a:t>
            </a:r>
            <a:endParaRPr lang="de-DE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236296" y="764704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>
                <a:solidFill>
                  <a:srgbClr val="002060"/>
                </a:solidFill>
                <a:latin typeface="+mn-lt"/>
              </a:rPr>
              <a:t>commitments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CC, Open Access</a:t>
            </a:r>
          </a:p>
        </p:txBody>
      </p:sp>
    </p:spTree>
    <p:extLst>
      <p:ext uri="{BB962C8B-B14F-4D97-AF65-F5344CB8AC3E}">
        <p14:creationId xmlns:p14="http://schemas.microsoft.com/office/powerpoint/2010/main" val="3780158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7" grpId="0" animBg="1"/>
      <p:bldP spid="28" grpId="0"/>
      <p:bldP spid="33" grpId="0"/>
      <p:bldP spid="34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2627784" y="2780928"/>
            <a:ext cx="4752528" cy="720080"/>
          </a:xfrm>
          <a:prstGeom prst="rect">
            <a:avLst/>
          </a:prstGeom>
          <a:solidFill>
            <a:srgbClr val="3E003E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Knowledge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 Economy</a:t>
            </a:r>
            <a:endParaRPr kumimoji="0" lang="de-DE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3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+mn-lt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lang="de-DE" sz="1400" kern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27020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2658</Words>
  <Application>Microsoft Macintosh PowerPoint</Application>
  <PresentationFormat>Bildschirmpräsentation (4:3)</PresentationFormat>
  <Paragraphs>537</Paragraphs>
  <Slides>44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45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 Konstanz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Commons – Bewahrung und Entwicklung der Gemeingüter</dc:title>
  <dc:creator>rk</dc:creator>
  <cp:lastModifiedBy>Rainer Kuhlen</cp:lastModifiedBy>
  <cp:revision>175</cp:revision>
  <dcterms:created xsi:type="dcterms:W3CDTF">2009-03-12T10:45:45Z</dcterms:created>
  <dcterms:modified xsi:type="dcterms:W3CDTF">2016-06-09T07:38:37Z</dcterms:modified>
</cp:coreProperties>
</file>