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75"/>
  </p:notesMasterIdLst>
  <p:sldIdLst>
    <p:sldId id="262" r:id="rId2"/>
    <p:sldId id="306" r:id="rId3"/>
    <p:sldId id="347" r:id="rId4"/>
    <p:sldId id="320" r:id="rId5"/>
    <p:sldId id="364" r:id="rId6"/>
    <p:sldId id="365" r:id="rId7"/>
    <p:sldId id="367" r:id="rId8"/>
    <p:sldId id="311" r:id="rId9"/>
    <p:sldId id="314" r:id="rId10"/>
    <p:sldId id="376" r:id="rId11"/>
    <p:sldId id="380" r:id="rId12"/>
    <p:sldId id="379" r:id="rId13"/>
    <p:sldId id="381" r:id="rId14"/>
    <p:sldId id="387" r:id="rId15"/>
    <p:sldId id="384" r:id="rId16"/>
    <p:sldId id="385" r:id="rId17"/>
    <p:sldId id="386" r:id="rId18"/>
    <p:sldId id="400" r:id="rId19"/>
    <p:sldId id="389" r:id="rId20"/>
    <p:sldId id="310" r:id="rId21"/>
    <p:sldId id="388" r:id="rId22"/>
    <p:sldId id="393" r:id="rId23"/>
    <p:sldId id="394" r:id="rId24"/>
    <p:sldId id="395" r:id="rId25"/>
    <p:sldId id="396" r:id="rId26"/>
    <p:sldId id="390" r:id="rId27"/>
    <p:sldId id="360" r:id="rId28"/>
    <p:sldId id="361" r:id="rId29"/>
    <p:sldId id="312" r:id="rId30"/>
    <p:sldId id="259" r:id="rId31"/>
    <p:sldId id="391" r:id="rId32"/>
    <p:sldId id="392" r:id="rId33"/>
    <p:sldId id="398" r:id="rId34"/>
    <p:sldId id="315" r:id="rId35"/>
    <p:sldId id="318" r:id="rId36"/>
    <p:sldId id="332" r:id="rId37"/>
    <p:sldId id="399" r:id="rId38"/>
    <p:sldId id="418" r:id="rId39"/>
    <p:sldId id="342" r:id="rId40"/>
    <p:sldId id="348" r:id="rId41"/>
    <p:sldId id="349" r:id="rId42"/>
    <p:sldId id="362" r:id="rId43"/>
    <p:sldId id="350" r:id="rId44"/>
    <p:sldId id="351" r:id="rId45"/>
    <p:sldId id="352" r:id="rId46"/>
    <p:sldId id="353" r:id="rId47"/>
    <p:sldId id="357" r:id="rId48"/>
    <p:sldId id="358" r:id="rId49"/>
    <p:sldId id="359" r:id="rId50"/>
    <p:sldId id="401" r:id="rId51"/>
    <p:sldId id="402" r:id="rId52"/>
    <p:sldId id="406" r:id="rId53"/>
    <p:sldId id="407" r:id="rId54"/>
    <p:sldId id="408" r:id="rId55"/>
    <p:sldId id="409" r:id="rId56"/>
    <p:sldId id="413" r:id="rId57"/>
    <p:sldId id="410" r:id="rId58"/>
    <p:sldId id="414" r:id="rId59"/>
    <p:sldId id="403" r:id="rId60"/>
    <p:sldId id="415" r:id="rId61"/>
    <p:sldId id="404" r:id="rId62"/>
    <p:sldId id="416" r:id="rId63"/>
    <p:sldId id="417" r:id="rId64"/>
    <p:sldId id="405" r:id="rId65"/>
    <p:sldId id="264" r:id="rId66"/>
    <p:sldId id="344" r:id="rId67"/>
    <p:sldId id="345" r:id="rId68"/>
    <p:sldId id="368" r:id="rId69"/>
    <p:sldId id="369" r:id="rId70"/>
    <p:sldId id="370" r:id="rId71"/>
    <p:sldId id="371" r:id="rId72"/>
    <p:sldId id="372" r:id="rId73"/>
    <p:sldId id="373" r:id="rId7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79" autoAdjust="0"/>
    <p:restoredTop sz="94660" autoAdjust="0"/>
  </p:normalViewPr>
  <p:slideViewPr>
    <p:cSldViewPr snapToGrid="0" snapToObjects="1">
      <p:cViewPr varScale="1">
        <p:scale>
          <a:sx n="50" d="100"/>
          <a:sy n="50" d="100"/>
        </p:scale>
        <p:origin x="-2264" y="-104"/>
      </p:cViewPr>
      <p:guideLst>
        <p:guide orient="horz" pos="2160"/>
        <p:guide pos="2880"/>
      </p:guideLst>
    </p:cSldViewPr>
  </p:slideViewPr>
  <p:outlineViewPr>
    <p:cViewPr>
      <p:scale>
        <a:sx n="33" d="100"/>
        <a:sy n="33" d="100"/>
      </p:scale>
      <p:origin x="0" y="9752"/>
    </p:cViewPr>
  </p:outlineViewPr>
  <p:notesTextViewPr>
    <p:cViewPr>
      <p:scale>
        <a:sx n="100" d="100"/>
        <a:sy n="100" d="100"/>
      </p:scale>
      <p:origin x="0" y="0"/>
    </p:cViewPr>
  </p:notesTextViewPr>
  <p:sorterViewPr>
    <p:cViewPr>
      <p:scale>
        <a:sx n="66" d="100"/>
        <a:sy n="66" d="100"/>
      </p:scale>
      <p:origin x="0" y="35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notesMaster" Target="notesMasters/notesMaster1.xml"/><Relationship Id="rId76" Type="http://schemas.openxmlformats.org/officeDocument/2006/relationships/printerSettings" Target="printerSettings/printerSettings1.bin"/><Relationship Id="rId77" Type="http://schemas.openxmlformats.org/officeDocument/2006/relationships/presProps" Target="presProps.xml"/><Relationship Id="rId78" Type="http://schemas.openxmlformats.org/officeDocument/2006/relationships/viewProps" Target="viewProps.xml"/><Relationship Id="rId79" Type="http://schemas.openxmlformats.org/officeDocument/2006/relationships/theme" Target="theme/theme1.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652D33-A3C7-42CA-AE2B-AB5BA1D96F5B}" type="datetimeFigureOut">
              <a:rPr lang="en-US" smtClean="0"/>
              <a:pPr/>
              <a:t>06.02.17</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55BCAA-2AFA-41B1-BD98-377C35213BB2}" type="slidenum">
              <a:rPr lang="en-US" smtClean="0"/>
              <a:pPr/>
              <a:t>‹Nr.›</a:t>
            </a:fld>
            <a:endParaRPr lang="en-US"/>
          </a:p>
        </p:txBody>
      </p:sp>
    </p:spTree>
    <p:extLst>
      <p:ext uri="{BB962C8B-B14F-4D97-AF65-F5344CB8AC3E}">
        <p14:creationId xmlns:p14="http://schemas.microsoft.com/office/powerpoint/2010/main" val="2123870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dirty="0"/>
          </a:p>
        </p:txBody>
      </p:sp>
      <p:sp>
        <p:nvSpPr>
          <p:cNvPr id="4" name="Foliennummernplatzhalter 3"/>
          <p:cNvSpPr>
            <a:spLocks noGrp="1"/>
          </p:cNvSpPr>
          <p:nvPr>
            <p:ph type="sldNum" sz="quarter" idx="10"/>
          </p:nvPr>
        </p:nvSpPr>
        <p:spPr/>
        <p:txBody>
          <a:bodyPr/>
          <a:lstStyle/>
          <a:p>
            <a:fld id="{1655BCAA-2AFA-41B1-BD98-377C35213BB2}" type="slidenum">
              <a:rPr lang="en-US" smtClean="0"/>
              <a:pPr/>
              <a:t>30</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8372F6C-B2BC-43EF-8F55-F26BE474990D}" type="slidenum">
              <a:rPr lang="de-DE" smtClean="0"/>
              <a:pPr/>
              <a:t>65</a:t>
            </a:fld>
            <a:endParaRPr lang="de-DE" smtClean="0"/>
          </a:p>
        </p:txBody>
      </p:sp>
      <p:sp>
        <p:nvSpPr>
          <p:cNvPr id="78851" name="Rectangle 2"/>
          <p:cNvSpPr>
            <a:spLocks noGrp="1" noRot="1" noChangeAspect="1" noChangeArrowheads="1" noTextEdit="1"/>
          </p:cNvSpPr>
          <p:nvPr>
            <p:ph type="sldImg"/>
          </p:nvPr>
        </p:nvSpPr>
        <p:spPr bwMode="auto">
          <a:xfrm>
            <a:off x="1141413" y="685800"/>
            <a:ext cx="4575175" cy="3430588"/>
          </a:xfrm>
          <a:solidFill>
            <a:srgbClr val="FFFFFF"/>
          </a:solidFill>
          <a:ln>
            <a:solidFill>
              <a:srgbClr val="000000"/>
            </a:solidFill>
            <a:miter lim="800000"/>
            <a:headEnd/>
            <a:tailEnd/>
          </a:ln>
        </p:spPr>
      </p:sp>
      <p:sp>
        <p:nvSpPr>
          <p:cNvPr id="78852"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lIns="91221" tIns="45610" rIns="91221" bIns="45610" numCol="1" anchor="t" anchorCtr="0" compatLnSpc="1">
            <a:prstTxWarp prst="textNoShape">
              <a:avLst/>
            </a:prstTxWarp>
          </a:bodyPr>
          <a:lstStyle/>
          <a:p>
            <a:pPr eaLnBrk="1" hangingPunct="1"/>
            <a:endParaRPr lang="de-DE"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hlink"/>
                </a:solidFill>
                <a:latin typeface="Arial" charset="0"/>
                <a:ea typeface="ＭＳ Ｐゴシック" charset="0"/>
              </a:defRPr>
            </a:lvl1pPr>
            <a:lvl2pPr marL="742950" indent="-285750" defTabSz="911225">
              <a:defRPr>
                <a:solidFill>
                  <a:schemeClr val="hlink"/>
                </a:solidFill>
                <a:latin typeface="Arial" charset="0"/>
                <a:ea typeface="ＭＳ Ｐゴシック" charset="0"/>
              </a:defRPr>
            </a:lvl2pPr>
            <a:lvl3pPr marL="1143000" indent="-228600" defTabSz="911225">
              <a:defRPr>
                <a:solidFill>
                  <a:schemeClr val="hlink"/>
                </a:solidFill>
                <a:latin typeface="Arial" charset="0"/>
                <a:ea typeface="ＭＳ Ｐゴシック" charset="0"/>
              </a:defRPr>
            </a:lvl3pPr>
            <a:lvl4pPr marL="1600200" indent="-228600" defTabSz="911225">
              <a:defRPr>
                <a:solidFill>
                  <a:schemeClr val="hlink"/>
                </a:solidFill>
                <a:latin typeface="Arial" charset="0"/>
                <a:ea typeface="ＭＳ Ｐゴシック" charset="0"/>
              </a:defRPr>
            </a:lvl4pPr>
            <a:lvl5pPr marL="2057400" indent="-228600" defTabSz="911225">
              <a:defRPr>
                <a:solidFill>
                  <a:schemeClr val="hlink"/>
                </a:solidFill>
                <a:latin typeface="Arial" charset="0"/>
                <a:ea typeface="ＭＳ Ｐゴシック" charset="0"/>
              </a:defRPr>
            </a:lvl5pPr>
            <a:lvl6pPr marL="2514600" indent="-228600" algn="ctr" defTabSz="911225" eaLnBrk="0" fontAlgn="base" hangingPunct="0">
              <a:spcBef>
                <a:spcPct val="0"/>
              </a:spcBef>
              <a:spcAft>
                <a:spcPct val="0"/>
              </a:spcAft>
              <a:defRPr>
                <a:solidFill>
                  <a:schemeClr val="hlink"/>
                </a:solidFill>
                <a:latin typeface="Arial" charset="0"/>
                <a:ea typeface="ＭＳ Ｐゴシック" charset="0"/>
              </a:defRPr>
            </a:lvl6pPr>
            <a:lvl7pPr marL="2971800" indent="-228600" algn="ctr" defTabSz="911225" eaLnBrk="0" fontAlgn="base" hangingPunct="0">
              <a:spcBef>
                <a:spcPct val="0"/>
              </a:spcBef>
              <a:spcAft>
                <a:spcPct val="0"/>
              </a:spcAft>
              <a:defRPr>
                <a:solidFill>
                  <a:schemeClr val="hlink"/>
                </a:solidFill>
                <a:latin typeface="Arial" charset="0"/>
                <a:ea typeface="ＭＳ Ｐゴシック" charset="0"/>
              </a:defRPr>
            </a:lvl7pPr>
            <a:lvl8pPr marL="3429000" indent="-228600" algn="ctr" defTabSz="911225" eaLnBrk="0" fontAlgn="base" hangingPunct="0">
              <a:spcBef>
                <a:spcPct val="0"/>
              </a:spcBef>
              <a:spcAft>
                <a:spcPct val="0"/>
              </a:spcAft>
              <a:defRPr>
                <a:solidFill>
                  <a:schemeClr val="hlink"/>
                </a:solidFill>
                <a:latin typeface="Arial" charset="0"/>
                <a:ea typeface="ＭＳ Ｐゴシック" charset="0"/>
              </a:defRPr>
            </a:lvl8pPr>
            <a:lvl9pPr marL="3886200" indent="-228600" algn="ctr" defTabSz="911225" eaLnBrk="0" fontAlgn="base" hangingPunct="0">
              <a:spcBef>
                <a:spcPct val="0"/>
              </a:spcBef>
              <a:spcAft>
                <a:spcPct val="0"/>
              </a:spcAft>
              <a:defRPr>
                <a:solidFill>
                  <a:schemeClr val="hlink"/>
                </a:solidFill>
                <a:latin typeface="Arial" charset="0"/>
                <a:ea typeface="ＭＳ Ｐゴシック" charset="0"/>
              </a:defRPr>
            </a:lvl9pPr>
          </a:lstStyle>
          <a:p>
            <a:fld id="{6022A7C5-5425-C345-A39D-112A0BF46D7F}" type="slidenum">
              <a:rPr lang="de-DE">
                <a:solidFill>
                  <a:schemeClr val="tx1"/>
                </a:solidFill>
              </a:rPr>
              <a:pPr/>
              <a:t>41</a:t>
            </a:fld>
            <a:endParaRPr lang="de-DE">
              <a:solidFill>
                <a:schemeClr val="tx1"/>
              </a:solidFill>
            </a:endParaRPr>
          </a:p>
        </p:txBody>
      </p:sp>
      <p:sp>
        <p:nvSpPr>
          <p:cNvPr id="66563" name="Rectangle 2"/>
          <p:cNvSpPr>
            <a:spLocks noGrp="1" noRot="1" noChangeAspect="1" noChangeArrowheads="1" noTextEdit="1"/>
          </p:cNvSpPr>
          <p:nvPr>
            <p:ph type="sldImg"/>
          </p:nvPr>
        </p:nvSpPr>
        <p:spPr>
          <a:xfrm>
            <a:off x="1152525" y="690563"/>
            <a:ext cx="4556125" cy="3417887"/>
          </a:xfrm>
          <a:solidFill>
            <a:srgbClr val="FFFFFF"/>
          </a:solidFill>
          <a:ln/>
        </p:spPr>
      </p:sp>
      <p:sp>
        <p:nvSpPr>
          <p:cNvPr id="66564" name="Rectangle 3"/>
          <p:cNvSpPr>
            <a:spLocks noGrp="1" noChangeArrowheads="1"/>
          </p:cNvSpPr>
          <p:nvPr>
            <p:ph type="body" idx="1"/>
          </p:nvPr>
        </p:nvSpPr>
        <p:spPr>
          <a:xfrm>
            <a:off x="913745" y="4341991"/>
            <a:ext cx="5030510" cy="4116432"/>
          </a:xfrm>
          <a:solidFill>
            <a:srgbClr val="FFFFFF"/>
          </a:solidFill>
          <a:ln>
            <a:solidFill>
              <a:srgbClr val="000000"/>
            </a:solidFill>
          </a:ln>
        </p:spPr>
        <p:txBody>
          <a:bodyPr lIns="91221" tIns="45610" rIns="91221" bIns="45610"/>
          <a:lstStyle/>
          <a:p>
            <a:endParaRPr lang="de-DE" dirty="0">
              <a:latin typeface="Arial" charset="0"/>
            </a:endParaRPr>
          </a:p>
          <a:p>
            <a:endParaRPr lang="de-DE" dirty="0">
              <a:latin typeface="Arial" charset="0"/>
            </a:endParaRPr>
          </a:p>
          <a:p>
            <a:endParaRPr lang="de-DE" dirty="0">
              <a:latin typeface="Arial" charset="0"/>
            </a:endParaRPr>
          </a:p>
          <a:p>
            <a:endParaRPr lang="de-DE" dirty="0">
              <a:latin typeface="Arial" charset="0"/>
            </a:endParaRPr>
          </a:p>
          <a:p>
            <a:endParaRPr lang="de-DE" dirty="0">
              <a:latin typeface="Arial" charset="0"/>
            </a:endParaRPr>
          </a:p>
          <a:p>
            <a:endParaRPr lang="de-DE" dirty="0">
              <a:latin typeface="Arial" charset="0"/>
            </a:endParaRPr>
          </a:p>
          <a:p>
            <a:endParaRPr lang="de-DE" dirty="0">
              <a:latin typeface="Arial" charset="0"/>
            </a:endParaRPr>
          </a:p>
          <a:p>
            <a:endParaRPr lang="de-DE" dirty="0">
              <a:latin typeface="Arial" charset="0"/>
            </a:endParaRPr>
          </a:p>
          <a:p>
            <a:endParaRPr lang="de-DE" dirty="0">
              <a:latin typeface="Arial" charset="0"/>
            </a:endParaRPr>
          </a:p>
          <a:p>
            <a:endParaRPr lang="de-DE" dirty="0">
              <a:latin typeface="Arial" charset="0"/>
            </a:endParaRPr>
          </a:p>
          <a:p>
            <a:endParaRPr lang="de-DE" dirty="0">
              <a:latin typeface="Arial" charset="0"/>
            </a:endParaRPr>
          </a:p>
          <a:p>
            <a:endParaRPr lang="de-DE" dirty="0">
              <a:latin typeface="Arial" charset="0"/>
            </a:endParaRPr>
          </a:p>
          <a:p>
            <a:endParaRPr lang="de-DE" dirty="0">
              <a:latin typeface="Arial" charset="0"/>
            </a:endParaRPr>
          </a:p>
          <a:p>
            <a:endParaRPr lang="de-DE" dirty="0">
              <a:latin typeface="Arial" charset="0"/>
            </a:endParaRPr>
          </a:p>
          <a:p>
            <a:endParaRPr lang="de-DE" dirty="0">
              <a:latin typeface="Arial" charset="0"/>
            </a:endParaRPr>
          </a:p>
          <a:p>
            <a:endParaRPr lang="de-DE" dirty="0">
              <a:latin typeface="Arial" charset="0"/>
            </a:endParaRPr>
          </a:p>
          <a:p>
            <a:endParaRPr lang="de-DE" dirty="0">
              <a:latin typeface="Arial" charset="0"/>
            </a:endParaRPr>
          </a:p>
          <a:p>
            <a:endParaRPr lang="de-DE" dirty="0">
              <a:latin typeface="Arial" charset="0"/>
            </a:endParaRPr>
          </a:p>
          <a:p>
            <a:endParaRPr lang="de-DE" dirty="0">
              <a:latin typeface="Arial" charset="0"/>
            </a:endParaRPr>
          </a:p>
          <a:p>
            <a:endParaRPr lang="de-DE" dirty="0">
              <a:latin typeface="Arial" charset="0"/>
            </a:endParaRPr>
          </a:p>
          <a:p>
            <a:endParaRPr lang="de-DE" dirty="0">
              <a:latin typeface="Arial" charset="0"/>
            </a:endParaRPr>
          </a:p>
          <a:p>
            <a:endParaRPr lang="de-DE" dirty="0">
              <a:latin typeface="Arial" charset="0"/>
            </a:endParaRPr>
          </a:p>
          <a:p>
            <a:endParaRPr lang="de-DE" dirty="0">
              <a:latin typeface="Arial" charset="0"/>
            </a:endParaRPr>
          </a:p>
          <a:p>
            <a:endParaRPr lang="de-DE" dirty="0">
              <a:latin typeface="Arial" charset="0"/>
            </a:endParaRPr>
          </a:p>
          <a:p>
            <a:endParaRPr lang="de-DE" dirty="0">
              <a:latin typeface="Arial" charset="0"/>
            </a:endParaRPr>
          </a:p>
          <a:p>
            <a:endParaRPr lang="de-DE" dirty="0">
              <a:latin typeface="Arial" charset="0"/>
            </a:endParaRPr>
          </a:p>
          <a:p>
            <a:endParaRPr lang="de-DE" dirty="0">
              <a:latin typeface="Arial" charset="0"/>
            </a:endParaRPr>
          </a:p>
          <a:p>
            <a:endParaRPr lang="de-DE" dirty="0">
              <a:latin typeface="Arial" charset="0"/>
            </a:endParaRPr>
          </a:p>
          <a:p>
            <a:endParaRPr lang="de-DE" dirty="0">
              <a:latin typeface="Arial" charset="0"/>
            </a:endParaRPr>
          </a:p>
          <a:p>
            <a:endParaRPr lang="de-DE" dirty="0">
              <a:latin typeface="Arial" charset="0"/>
            </a:endParaRPr>
          </a:p>
          <a:p>
            <a:endParaRPr lang="de-DE" dirty="0">
              <a:latin typeface="Arial" charset="0"/>
            </a:endParaRPr>
          </a:p>
          <a:p>
            <a:endParaRPr lang="de-DE" dirty="0">
              <a:latin typeface="Arial" charset="0"/>
            </a:endParaRPr>
          </a:p>
          <a:p>
            <a:endParaRPr lang="de-DE" dirty="0">
              <a:latin typeface="Arial" charset="0"/>
            </a:endParaRPr>
          </a:p>
          <a:p>
            <a:endParaRPr lang="de-DE" dirty="0">
              <a:latin typeface="Arial" charset="0"/>
            </a:endParaRPr>
          </a:p>
          <a:p>
            <a:endParaRPr lang="de-DE" dirty="0">
              <a:latin typeface="Arial" charset="0"/>
            </a:endParaRPr>
          </a:p>
          <a:p>
            <a:endParaRPr lang="de-DE" dirty="0">
              <a:latin typeface="Arial" charset="0"/>
            </a:endParaRPr>
          </a:p>
          <a:p>
            <a:endParaRPr lang="de-DE" dirty="0">
              <a:latin typeface="Arial" charset="0"/>
            </a:endParaRPr>
          </a:p>
          <a:p>
            <a:endParaRPr lang="de-DE" dirty="0">
              <a:latin typeface="Arial" charset="0"/>
            </a:endParaRPr>
          </a:p>
          <a:p>
            <a:endParaRPr lang="de-DE" dirty="0">
              <a:latin typeface="Arial" charset="0"/>
            </a:endParaRPr>
          </a:p>
          <a:p>
            <a:endParaRPr lang="de-DE" dirty="0">
              <a:latin typeface="Arial" charset="0"/>
            </a:endParaRPr>
          </a:p>
          <a:p>
            <a:endParaRPr lang="de-DE" dirty="0">
              <a:latin typeface="Arial" charset="0"/>
            </a:endParaRPr>
          </a:p>
          <a:p>
            <a:endParaRPr lang="de-DE" dirty="0">
              <a:latin typeface="Arial" charset="0"/>
            </a:endParaRPr>
          </a:p>
          <a:p>
            <a:endParaRPr lang="de-DE" dirty="0">
              <a:latin typeface="Arial" charset="0"/>
            </a:endParaRPr>
          </a:p>
          <a:p>
            <a:endParaRPr lang="de-DE" dirty="0">
              <a:latin typeface="Arial" charset="0"/>
            </a:endParaRPr>
          </a:p>
          <a:p>
            <a:endParaRPr lang="de-DE" dirty="0">
              <a:latin typeface="Arial" charset="0"/>
            </a:endParaRPr>
          </a:p>
          <a:p>
            <a:endParaRPr lang="de-DE" dirty="0">
              <a:latin typeface="Arial" charset="0"/>
            </a:endParaRPr>
          </a:p>
          <a:p>
            <a:endParaRPr lang="de-DE" dirty="0">
              <a:latin typeface="Arial" charset="0"/>
            </a:endParaRPr>
          </a:p>
          <a:p>
            <a:endParaRPr lang="de-DE" dirty="0">
              <a:latin typeface="Arial" charset="0"/>
            </a:endParaRPr>
          </a:p>
          <a:p>
            <a:endParaRPr lang="de-DE" dirty="0">
              <a:latin typeface="Arial" charset="0"/>
            </a:endParaRPr>
          </a:p>
          <a:p>
            <a:endParaRPr lang="de-DE" dirty="0">
              <a:latin typeface="Arial" charset="0"/>
            </a:endParaRPr>
          </a:p>
          <a:p>
            <a:endParaRPr lang="de-DE" dirty="0">
              <a:latin typeface="Arial" charset="0"/>
            </a:endParaRPr>
          </a:p>
          <a:p>
            <a:endParaRPr lang="de-DE" dirty="0">
              <a:latin typeface="Arial" charset="0"/>
            </a:endParaRPr>
          </a:p>
          <a:p>
            <a:endParaRPr lang="de-DE" dirty="0">
              <a:latin typeface="Arial" charset="0"/>
            </a:endParaRPr>
          </a:p>
          <a:p>
            <a:endParaRPr lang="de-DE" dirty="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hlink"/>
                </a:solidFill>
                <a:latin typeface="Arial" charset="0"/>
                <a:ea typeface="ＭＳ Ｐゴシック" charset="0"/>
              </a:defRPr>
            </a:lvl1pPr>
            <a:lvl2pPr marL="742950" indent="-285750" defTabSz="911225">
              <a:defRPr>
                <a:solidFill>
                  <a:schemeClr val="hlink"/>
                </a:solidFill>
                <a:latin typeface="Arial" charset="0"/>
                <a:ea typeface="ＭＳ Ｐゴシック" charset="0"/>
              </a:defRPr>
            </a:lvl2pPr>
            <a:lvl3pPr marL="1143000" indent="-228600" defTabSz="911225">
              <a:defRPr>
                <a:solidFill>
                  <a:schemeClr val="hlink"/>
                </a:solidFill>
                <a:latin typeface="Arial" charset="0"/>
                <a:ea typeface="ＭＳ Ｐゴシック" charset="0"/>
              </a:defRPr>
            </a:lvl3pPr>
            <a:lvl4pPr marL="1600200" indent="-228600" defTabSz="911225">
              <a:defRPr>
                <a:solidFill>
                  <a:schemeClr val="hlink"/>
                </a:solidFill>
                <a:latin typeface="Arial" charset="0"/>
                <a:ea typeface="ＭＳ Ｐゴシック" charset="0"/>
              </a:defRPr>
            </a:lvl4pPr>
            <a:lvl5pPr marL="2057400" indent="-228600" defTabSz="911225">
              <a:defRPr>
                <a:solidFill>
                  <a:schemeClr val="hlink"/>
                </a:solidFill>
                <a:latin typeface="Arial" charset="0"/>
                <a:ea typeface="ＭＳ Ｐゴシック" charset="0"/>
              </a:defRPr>
            </a:lvl5pPr>
            <a:lvl6pPr marL="2514600" indent="-228600" algn="ctr" defTabSz="911225" eaLnBrk="0" fontAlgn="base" hangingPunct="0">
              <a:spcBef>
                <a:spcPct val="0"/>
              </a:spcBef>
              <a:spcAft>
                <a:spcPct val="0"/>
              </a:spcAft>
              <a:defRPr>
                <a:solidFill>
                  <a:schemeClr val="hlink"/>
                </a:solidFill>
                <a:latin typeface="Arial" charset="0"/>
                <a:ea typeface="ＭＳ Ｐゴシック" charset="0"/>
              </a:defRPr>
            </a:lvl6pPr>
            <a:lvl7pPr marL="2971800" indent="-228600" algn="ctr" defTabSz="911225" eaLnBrk="0" fontAlgn="base" hangingPunct="0">
              <a:spcBef>
                <a:spcPct val="0"/>
              </a:spcBef>
              <a:spcAft>
                <a:spcPct val="0"/>
              </a:spcAft>
              <a:defRPr>
                <a:solidFill>
                  <a:schemeClr val="hlink"/>
                </a:solidFill>
                <a:latin typeface="Arial" charset="0"/>
                <a:ea typeface="ＭＳ Ｐゴシック" charset="0"/>
              </a:defRPr>
            </a:lvl7pPr>
            <a:lvl8pPr marL="3429000" indent="-228600" algn="ctr" defTabSz="911225" eaLnBrk="0" fontAlgn="base" hangingPunct="0">
              <a:spcBef>
                <a:spcPct val="0"/>
              </a:spcBef>
              <a:spcAft>
                <a:spcPct val="0"/>
              </a:spcAft>
              <a:defRPr>
                <a:solidFill>
                  <a:schemeClr val="hlink"/>
                </a:solidFill>
                <a:latin typeface="Arial" charset="0"/>
                <a:ea typeface="ＭＳ Ｐゴシック" charset="0"/>
              </a:defRPr>
            </a:lvl8pPr>
            <a:lvl9pPr marL="3886200" indent="-228600" algn="ctr" defTabSz="911225" eaLnBrk="0" fontAlgn="base" hangingPunct="0">
              <a:spcBef>
                <a:spcPct val="0"/>
              </a:spcBef>
              <a:spcAft>
                <a:spcPct val="0"/>
              </a:spcAft>
              <a:defRPr>
                <a:solidFill>
                  <a:schemeClr val="hlink"/>
                </a:solidFill>
                <a:latin typeface="Arial" charset="0"/>
                <a:ea typeface="ＭＳ Ｐゴシック" charset="0"/>
              </a:defRPr>
            </a:lvl9pPr>
          </a:lstStyle>
          <a:p>
            <a:fld id="{A916733B-2EE4-F849-8190-CB4E28FDB17C}" type="slidenum">
              <a:rPr lang="de-DE">
                <a:solidFill>
                  <a:schemeClr val="tx1"/>
                </a:solidFill>
              </a:rPr>
              <a:pPr/>
              <a:t>43</a:t>
            </a:fld>
            <a:endParaRPr lang="de-DE">
              <a:solidFill>
                <a:schemeClr val="tx1"/>
              </a:solidFill>
            </a:endParaRPr>
          </a:p>
        </p:txBody>
      </p:sp>
      <p:sp>
        <p:nvSpPr>
          <p:cNvPr id="67587" name="Rectangle 2"/>
          <p:cNvSpPr>
            <a:spLocks noGrp="1" noRot="1" noChangeAspect="1" noChangeArrowheads="1" noTextEdit="1"/>
          </p:cNvSpPr>
          <p:nvPr>
            <p:ph type="sldImg"/>
          </p:nvPr>
        </p:nvSpPr>
        <p:spPr>
          <a:xfrm>
            <a:off x="1152525" y="690563"/>
            <a:ext cx="4556125" cy="3417887"/>
          </a:xfrm>
          <a:solidFill>
            <a:srgbClr val="FFFFFF"/>
          </a:solidFill>
          <a:ln/>
        </p:spPr>
      </p:sp>
      <p:sp>
        <p:nvSpPr>
          <p:cNvPr id="67588" name="Rectangle 3"/>
          <p:cNvSpPr>
            <a:spLocks noGrp="1" noChangeArrowheads="1"/>
          </p:cNvSpPr>
          <p:nvPr>
            <p:ph type="body" idx="1"/>
          </p:nvPr>
        </p:nvSpPr>
        <p:spPr>
          <a:xfrm>
            <a:off x="913745" y="4341991"/>
            <a:ext cx="5030510" cy="4116432"/>
          </a:xfrm>
          <a:solidFill>
            <a:srgbClr val="FFFFFF"/>
          </a:solidFill>
          <a:ln>
            <a:solidFill>
              <a:srgbClr val="000000"/>
            </a:solidFill>
          </a:ln>
        </p:spPr>
        <p:txBody>
          <a:bodyPr lIns="91221" tIns="45610" rIns="91221" bIns="45610"/>
          <a:lstStyle/>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hlink"/>
                </a:solidFill>
                <a:latin typeface="Arial" charset="0"/>
                <a:ea typeface="ＭＳ Ｐゴシック" charset="0"/>
              </a:defRPr>
            </a:lvl1pPr>
            <a:lvl2pPr marL="742950" indent="-285750" defTabSz="911225">
              <a:defRPr>
                <a:solidFill>
                  <a:schemeClr val="hlink"/>
                </a:solidFill>
                <a:latin typeface="Arial" charset="0"/>
                <a:ea typeface="ＭＳ Ｐゴシック" charset="0"/>
              </a:defRPr>
            </a:lvl2pPr>
            <a:lvl3pPr marL="1143000" indent="-228600" defTabSz="911225">
              <a:defRPr>
                <a:solidFill>
                  <a:schemeClr val="hlink"/>
                </a:solidFill>
                <a:latin typeface="Arial" charset="0"/>
                <a:ea typeface="ＭＳ Ｐゴシック" charset="0"/>
              </a:defRPr>
            </a:lvl3pPr>
            <a:lvl4pPr marL="1600200" indent="-228600" defTabSz="911225">
              <a:defRPr>
                <a:solidFill>
                  <a:schemeClr val="hlink"/>
                </a:solidFill>
                <a:latin typeface="Arial" charset="0"/>
                <a:ea typeface="ＭＳ Ｐゴシック" charset="0"/>
              </a:defRPr>
            </a:lvl4pPr>
            <a:lvl5pPr marL="2057400" indent="-228600" defTabSz="911225">
              <a:defRPr>
                <a:solidFill>
                  <a:schemeClr val="hlink"/>
                </a:solidFill>
                <a:latin typeface="Arial" charset="0"/>
                <a:ea typeface="ＭＳ Ｐゴシック" charset="0"/>
              </a:defRPr>
            </a:lvl5pPr>
            <a:lvl6pPr marL="2514600" indent="-228600" algn="ctr" defTabSz="911225" eaLnBrk="0" fontAlgn="base" hangingPunct="0">
              <a:spcBef>
                <a:spcPct val="0"/>
              </a:spcBef>
              <a:spcAft>
                <a:spcPct val="0"/>
              </a:spcAft>
              <a:defRPr>
                <a:solidFill>
                  <a:schemeClr val="hlink"/>
                </a:solidFill>
                <a:latin typeface="Arial" charset="0"/>
                <a:ea typeface="ＭＳ Ｐゴシック" charset="0"/>
              </a:defRPr>
            </a:lvl6pPr>
            <a:lvl7pPr marL="2971800" indent="-228600" algn="ctr" defTabSz="911225" eaLnBrk="0" fontAlgn="base" hangingPunct="0">
              <a:spcBef>
                <a:spcPct val="0"/>
              </a:spcBef>
              <a:spcAft>
                <a:spcPct val="0"/>
              </a:spcAft>
              <a:defRPr>
                <a:solidFill>
                  <a:schemeClr val="hlink"/>
                </a:solidFill>
                <a:latin typeface="Arial" charset="0"/>
                <a:ea typeface="ＭＳ Ｐゴシック" charset="0"/>
              </a:defRPr>
            </a:lvl7pPr>
            <a:lvl8pPr marL="3429000" indent="-228600" algn="ctr" defTabSz="911225" eaLnBrk="0" fontAlgn="base" hangingPunct="0">
              <a:spcBef>
                <a:spcPct val="0"/>
              </a:spcBef>
              <a:spcAft>
                <a:spcPct val="0"/>
              </a:spcAft>
              <a:defRPr>
                <a:solidFill>
                  <a:schemeClr val="hlink"/>
                </a:solidFill>
                <a:latin typeface="Arial" charset="0"/>
                <a:ea typeface="ＭＳ Ｐゴシック" charset="0"/>
              </a:defRPr>
            </a:lvl8pPr>
            <a:lvl9pPr marL="3886200" indent="-228600" algn="ctr" defTabSz="911225" eaLnBrk="0" fontAlgn="base" hangingPunct="0">
              <a:spcBef>
                <a:spcPct val="0"/>
              </a:spcBef>
              <a:spcAft>
                <a:spcPct val="0"/>
              </a:spcAft>
              <a:defRPr>
                <a:solidFill>
                  <a:schemeClr val="hlink"/>
                </a:solidFill>
                <a:latin typeface="Arial" charset="0"/>
                <a:ea typeface="ＭＳ Ｐゴシック" charset="0"/>
              </a:defRPr>
            </a:lvl9pPr>
          </a:lstStyle>
          <a:p>
            <a:fld id="{7AB592CC-D994-E74E-AAE4-076FC9723ADF}" type="slidenum">
              <a:rPr lang="de-DE">
                <a:solidFill>
                  <a:schemeClr val="tx1"/>
                </a:solidFill>
              </a:rPr>
              <a:pPr/>
              <a:t>44</a:t>
            </a:fld>
            <a:endParaRPr lang="de-DE">
              <a:solidFill>
                <a:schemeClr val="tx1"/>
              </a:solidFill>
            </a:endParaRPr>
          </a:p>
        </p:txBody>
      </p:sp>
      <p:sp>
        <p:nvSpPr>
          <p:cNvPr id="68611" name="Rectangle 2"/>
          <p:cNvSpPr>
            <a:spLocks noGrp="1" noRot="1" noChangeAspect="1" noChangeArrowheads="1" noTextEdit="1"/>
          </p:cNvSpPr>
          <p:nvPr>
            <p:ph type="sldImg"/>
          </p:nvPr>
        </p:nvSpPr>
        <p:spPr>
          <a:xfrm>
            <a:off x="1152525" y="690563"/>
            <a:ext cx="4556125" cy="3417887"/>
          </a:xfrm>
          <a:solidFill>
            <a:srgbClr val="FFFFFF"/>
          </a:solidFill>
          <a:ln/>
        </p:spPr>
      </p:sp>
      <p:sp>
        <p:nvSpPr>
          <p:cNvPr id="68612" name="Rectangle 3"/>
          <p:cNvSpPr>
            <a:spLocks noGrp="1" noChangeArrowheads="1"/>
          </p:cNvSpPr>
          <p:nvPr>
            <p:ph type="body" idx="1"/>
          </p:nvPr>
        </p:nvSpPr>
        <p:spPr>
          <a:xfrm>
            <a:off x="913745" y="4341991"/>
            <a:ext cx="5030510" cy="4116432"/>
          </a:xfrm>
          <a:solidFill>
            <a:srgbClr val="FFFFFF"/>
          </a:solidFill>
          <a:ln>
            <a:solidFill>
              <a:srgbClr val="000000"/>
            </a:solidFill>
          </a:ln>
        </p:spPr>
        <p:txBody>
          <a:bodyPr lIns="91221" tIns="45610" rIns="91221" bIns="45610"/>
          <a:lstStyle/>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hlink"/>
                </a:solidFill>
                <a:latin typeface="Arial" charset="0"/>
                <a:ea typeface="ＭＳ Ｐゴシック" charset="0"/>
              </a:defRPr>
            </a:lvl1pPr>
            <a:lvl2pPr marL="742950" indent="-285750" defTabSz="911225">
              <a:defRPr>
                <a:solidFill>
                  <a:schemeClr val="hlink"/>
                </a:solidFill>
                <a:latin typeface="Arial" charset="0"/>
                <a:ea typeface="ＭＳ Ｐゴシック" charset="0"/>
              </a:defRPr>
            </a:lvl2pPr>
            <a:lvl3pPr marL="1143000" indent="-228600" defTabSz="911225">
              <a:defRPr>
                <a:solidFill>
                  <a:schemeClr val="hlink"/>
                </a:solidFill>
                <a:latin typeface="Arial" charset="0"/>
                <a:ea typeface="ＭＳ Ｐゴシック" charset="0"/>
              </a:defRPr>
            </a:lvl3pPr>
            <a:lvl4pPr marL="1600200" indent="-228600" defTabSz="911225">
              <a:defRPr>
                <a:solidFill>
                  <a:schemeClr val="hlink"/>
                </a:solidFill>
                <a:latin typeface="Arial" charset="0"/>
                <a:ea typeface="ＭＳ Ｐゴシック" charset="0"/>
              </a:defRPr>
            </a:lvl4pPr>
            <a:lvl5pPr marL="2057400" indent="-228600" defTabSz="911225">
              <a:defRPr>
                <a:solidFill>
                  <a:schemeClr val="hlink"/>
                </a:solidFill>
                <a:latin typeface="Arial" charset="0"/>
                <a:ea typeface="ＭＳ Ｐゴシック" charset="0"/>
              </a:defRPr>
            </a:lvl5pPr>
            <a:lvl6pPr marL="2514600" indent="-228600" algn="ctr" defTabSz="911225" eaLnBrk="0" fontAlgn="base" hangingPunct="0">
              <a:spcBef>
                <a:spcPct val="0"/>
              </a:spcBef>
              <a:spcAft>
                <a:spcPct val="0"/>
              </a:spcAft>
              <a:defRPr>
                <a:solidFill>
                  <a:schemeClr val="hlink"/>
                </a:solidFill>
                <a:latin typeface="Arial" charset="0"/>
                <a:ea typeface="ＭＳ Ｐゴシック" charset="0"/>
              </a:defRPr>
            </a:lvl6pPr>
            <a:lvl7pPr marL="2971800" indent="-228600" algn="ctr" defTabSz="911225" eaLnBrk="0" fontAlgn="base" hangingPunct="0">
              <a:spcBef>
                <a:spcPct val="0"/>
              </a:spcBef>
              <a:spcAft>
                <a:spcPct val="0"/>
              </a:spcAft>
              <a:defRPr>
                <a:solidFill>
                  <a:schemeClr val="hlink"/>
                </a:solidFill>
                <a:latin typeface="Arial" charset="0"/>
                <a:ea typeface="ＭＳ Ｐゴシック" charset="0"/>
              </a:defRPr>
            </a:lvl7pPr>
            <a:lvl8pPr marL="3429000" indent="-228600" algn="ctr" defTabSz="911225" eaLnBrk="0" fontAlgn="base" hangingPunct="0">
              <a:spcBef>
                <a:spcPct val="0"/>
              </a:spcBef>
              <a:spcAft>
                <a:spcPct val="0"/>
              </a:spcAft>
              <a:defRPr>
                <a:solidFill>
                  <a:schemeClr val="hlink"/>
                </a:solidFill>
                <a:latin typeface="Arial" charset="0"/>
                <a:ea typeface="ＭＳ Ｐゴシック" charset="0"/>
              </a:defRPr>
            </a:lvl8pPr>
            <a:lvl9pPr marL="3886200" indent="-228600" algn="ctr" defTabSz="911225" eaLnBrk="0" fontAlgn="base" hangingPunct="0">
              <a:spcBef>
                <a:spcPct val="0"/>
              </a:spcBef>
              <a:spcAft>
                <a:spcPct val="0"/>
              </a:spcAft>
              <a:defRPr>
                <a:solidFill>
                  <a:schemeClr val="hlink"/>
                </a:solidFill>
                <a:latin typeface="Arial" charset="0"/>
                <a:ea typeface="ＭＳ Ｐゴシック" charset="0"/>
              </a:defRPr>
            </a:lvl9pPr>
          </a:lstStyle>
          <a:p>
            <a:fld id="{EADB1619-0F75-BF47-897F-9FBF1ADD8AEE}" type="slidenum">
              <a:rPr lang="de-DE">
                <a:solidFill>
                  <a:schemeClr val="tx1"/>
                </a:solidFill>
              </a:rPr>
              <a:pPr/>
              <a:t>45</a:t>
            </a:fld>
            <a:endParaRPr lang="de-DE">
              <a:solidFill>
                <a:schemeClr val="tx1"/>
              </a:solidFill>
            </a:endParaRPr>
          </a:p>
        </p:txBody>
      </p:sp>
      <p:sp>
        <p:nvSpPr>
          <p:cNvPr id="69635" name="Rectangle 2"/>
          <p:cNvSpPr>
            <a:spLocks noGrp="1" noRot="1" noChangeAspect="1" noChangeArrowheads="1" noTextEdit="1"/>
          </p:cNvSpPr>
          <p:nvPr>
            <p:ph type="sldImg"/>
          </p:nvPr>
        </p:nvSpPr>
        <p:spPr>
          <a:xfrm>
            <a:off x="1152525" y="690563"/>
            <a:ext cx="4556125" cy="3417887"/>
          </a:xfrm>
          <a:solidFill>
            <a:srgbClr val="FFFFFF"/>
          </a:solidFill>
          <a:ln/>
        </p:spPr>
      </p:sp>
      <p:sp>
        <p:nvSpPr>
          <p:cNvPr id="69636" name="Rectangle 3"/>
          <p:cNvSpPr>
            <a:spLocks noGrp="1" noChangeArrowheads="1"/>
          </p:cNvSpPr>
          <p:nvPr>
            <p:ph type="body" idx="1"/>
          </p:nvPr>
        </p:nvSpPr>
        <p:spPr>
          <a:xfrm>
            <a:off x="913745" y="4341991"/>
            <a:ext cx="5030510" cy="4116432"/>
          </a:xfrm>
          <a:solidFill>
            <a:srgbClr val="FFFFFF"/>
          </a:solidFill>
          <a:ln>
            <a:solidFill>
              <a:srgbClr val="000000"/>
            </a:solidFill>
          </a:ln>
        </p:spPr>
        <p:txBody>
          <a:bodyPr lIns="91221" tIns="45610" rIns="91221" bIns="45610"/>
          <a:lstStyle/>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hlink"/>
                </a:solidFill>
                <a:latin typeface="Arial" charset="0"/>
                <a:ea typeface="ＭＳ Ｐゴシック" charset="0"/>
              </a:defRPr>
            </a:lvl1pPr>
            <a:lvl2pPr marL="742950" indent="-285750" defTabSz="911225">
              <a:defRPr>
                <a:solidFill>
                  <a:schemeClr val="hlink"/>
                </a:solidFill>
                <a:latin typeface="Arial" charset="0"/>
                <a:ea typeface="ＭＳ Ｐゴシック" charset="0"/>
              </a:defRPr>
            </a:lvl2pPr>
            <a:lvl3pPr marL="1143000" indent="-228600" defTabSz="911225">
              <a:defRPr>
                <a:solidFill>
                  <a:schemeClr val="hlink"/>
                </a:solidFill>
                <a:latin typeface="Arial" charset="0"/>
                <a:ea typeface="ＭＳ Ｐゴシック" charset="0"/>
              </a:defRPr>
            </a:lvl3pPr>
            <a:lvl4pPr marL="1600200" indent="-228600" defTabSz="911225">
              <a:defRPr>
                <a:solidFill>
                  <a:schemeClr val="hlink"/>
                </a:solidFill>
                <a:latin typeface="Arial" charset="0"/>
                <a:ea typeface="ＭＳ Ｐゴシック" charset="0"/>
              </a:defRPr>
            </a:lvl4pPr>
            <a:lvl5pPr marL="2057400" indent="-228600" defTabSz="911225">
              <a:defRPr>
                <a:solidFill>
                  <a:schemeClr val="hlink"/>
                </a:solidFill>
                <a:latin typeface="Arial" charset="0"/>
                <a:ea typeface="ＭＳ Ｐゴシック" charset="0"/>
              </a:defRPr>
            </a:lvl5pPr>
            <a:lvl6pPr marL="2514600" indent="-228600" algn="ctr" defTabSz="911225" eaLnBrk="0" fontAlgn="base" hangingPunct="0">
              <a:spcBef>
                <a:spcPct val="0"/>
              </a:spcBef>
              <a:spcAft>
                <a:spcPct val="0"/>
              </a:spcAft>
              <a:defRPr>
                <a:solidFill>
                  <a:schemeClr val="hlink"/>
                </a:solidFill>
                <a:latin typeface="Arial" charset="0"/>
                <a:ea typeface="ＭＳ Ｐゴシック" charset="0"/>
              </a:defRPr>
            </a:lvl6pPr>
            <a:lvl7pPr marL="2971800" indent="-228600" algn="ctr" defTabSz="911225" eaLnBrk="0" fontAlgn="base" hangingPunct="0">
              <a:spcBef>
                <a:spcPct val="0"/>
              </a:spcBef>
              <a:spcAft>
                <a:spcPct val="0"/>
              </a:spcAft>
              <a:defRPr>
                <a:solidFill>
                  <a:schemeClr val="hlink"/>
                </a:solidFill>
                <a:latin typeface="Arial" charset="0"/>
                <a:ea typeface="ＭＳ Ｐゴシック" charset="0"/>
              </a:defRPr>
            </a:lvl7pPr>
            <a:lvl8pPr marL="3429000" indent="-228600" algn="ctr" defTabSz="911225" eaLnBrk="0" fontAlgn="base" hangingPunct="0">
              <a:spcBef>
                <a:spcPct val="0"/>
              </a:spcBef>
              <a:spcAft>
                <a:spcPct val="0"/>
              </a:spcAft>
              <a:defRPr>
                <a:solidFill>
                  <a:schemeClr val="hlink"/>
                </a:solidFill>
                <a:latin typeface="Arial" charset="0"/>
                <a:ea typeface="ＭＳ Ｐゴシック" charset="0"/>
              </a:defRPr>
            </a:lvl8pPr>
            <a:lvl9pPr marL="3886200" indent="-228600" algn="ctr" defTabSz="911225" eaLnBrk="0" fontAlgn="base" hangingPunct="0">
              <a:spcBef>
                <a:spcPct val="0"/>
              </a:spcBef>
              <a:spcAft>
                <a:spcPct val="0"/>
              </a:spcAft>
              <a:defRPr>
                <a:solidFill>
                  <a:schemeClr val="hlink"/>
                </a:solidFill>
                <a:latin typeface="Arial" charset="0"/>
                <a:ea typeface="ＭＳ Ｐゴシック" charset="0"/>
              </a:defRPr>
            </a:lvl9pPr>
          </a:lstStyle>
          <a:p>
            <a:fld id="{C7BE747E-5D39-8248-95F3-800CE15DE87B}" type="slidenum">
              <a:rPr lang="de-DE">
                <a:solidFill>
                  <a:schemeClr val="tx1"/>
                </a:solidFill>
              </a:rPr>
              <a:pPr/>
              <a:t>46</a:t>
            </a:fld>
            <a:endParaRPr lang="de-DE">
              <a:solidFill>
                <a:schemeClr val="tx1"/>
              </a:solidFill>
            </a:endParaRPr>
          </a:p>
        </p:txBody>
      </p:sp>
      <p:sp>
        <p:nvSpPr>
          <p:cNvPr id="70659" name="Rectangle 2"/>
          <p:cNvSpPr>
            <a:spLocks noGrp="1" noRot="1" noChangeAspect="1" noChangeArrowheads="1" noTextEdit="1"/>
          </p:cNvSpPr>
          <p:nvPr>
            <p:ph type="sldImg"/>
          </p:nvPr>
        </p:nvSpPr>
        <p:spPr>
          <a:xfrm>
            <a:off x="1152525" y="690563"/>
            <a:ext cx="4556125" cy="3417887"/>
          </a:xfrm>
          <a:solidFill>
            <a:srgbClr val="FFFFFF"/>
          </a:solidFill>
          <a:ln/>
        </p:spPr>
      </p:sp>
      <p:sp>
        <p:nvSpPr>
          <p:cNvPr id="70660" name="Rectangle 3"/>
          <p:cNvSpPr>
            <a:spLocks noGrp="1" noChangeArrowheads="1"/>
          </p:cNvSpPr>
          <p:nvPr>
            <p:ph type="body" idx="1"/>
          </p:nvPr>
        </p:nvSpPr>
        <p:spPr>
          <a:xfrm>
            <a:off x="913745" y="4341991"/>
            <a:ext cx="5030510" cy="4116432"/>
          </a:xfrm>
          <a:solidFill>
            <a:srgbClr val="FFFFFF"/>
          </a:solidFill>
          <a:ln>
            <a:solidFill>
              <a:srgbClr val="000000"/>
            </a:solidFill>
          </a:ln>
        </p:spPr>
        <p:txBody>
          <a:bodyPr lIns="91221" tIns="45610" rIns="91221" bIns="45610"/>
          <a:lstStyle/>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hlink"/>
                </a:solidFill>
                <a:latin typeface="Arial" charset="0"/>
                <a:ea typeface="ＭＳ Ｐゴシック" charset="0"/>
              </a:defRPr>
            </a:lvl1pPr>
            <a:lvl2pPr marL="742950" indent="-285750" defTabSz="911225">
              <a:defRPr>
                <a:solidFill>
                  <a:schemeClr val="hlink"/>
                </a:solidFill>
                <a:latin typeface="Arial" charset="0"/>
                <a:ea typeface="ＭＳ Ｐゴシック" charset="0"/>
              </a:defRPr>
            </a:lvl2pPr>
            <a:lvl3pPr marL="1143000" indent="-228600" defTabSz="911225">
              <a:defRPr>
                <a:solidFill>
                  <a:schemeClr val="hlink"/>
                </a:solidFill>
                <a:latin typeface="Arial" charset="0"/>
                <a:ea typeface="ＭＳ Ｐゴシック" charset="0"/>
              </a:defRPr>
            </a:lvl3pPr>
            <a:lvl4pPr marL="1600200" indent="-228600" defTabSz="911225">
              <a:defRPr>
                <a:solidFill>
                  <a:schemeClr val="hlink"/>
                </a:solidFill>
                <a:latin typeface="Arial" charset="0"/>
                <a:ea typeface="ＭＳ Ｐゴシック" charset="0"/>
              </a:defRPr>
            </a:lvl4pPr>
            <a:lvl5pPr marL="2057400" indent="-228600" defTabSz="911225">
              <a:defRPr>
                <a:solidFill>
                  <a:schemeClr val="hlink"/>
                </a:solidFill>
                <a:latin typeface="Arial" charset="0"/>
                <a:ea typeface="ＭＳ Ｐゴシック" charset="0"/>
              </a:defRPr>
            </a:lvl5pPr>
            <a:lvl6pPr marL="2514600" indent="-228600" algn="ctr" defTabSz="911225" eaLnBrk="0" fontAlgn="base" hangingPunct="0">
              <a:spcBef>
                <a:spcPct val="0"/>
              </a:spcBef>
              <a:spcAft>
                <a:spcPct val="0"/>
              </a:spcAft>
              <a:defRPr>
                <a:solidFill>
                  <a:schemeClr val="hlink"/>
                </a:solidFill>
                <a:latin typeface="Arial" charset="0"/>
                <a:ea typeface="ＭＳ Ｐゴシック" charset="0"/>
              </a:defRPr>
            </a:lvl6pPr>
            <a:lvl7pPr marL="2971800" indent="-228600" algn="ctr" defTabSz="911225" eaLnBrk="0" fontAlgn="base" hangingPunct="0">
              <a:spcBef>
                <a:spcPct val="0"/>
              </a:spcBef>
              <a:spcAft>
                <a:spcPct val="0"/>
              </a:spcAft>
              <a:defRPr>
                <a:solidFill>
                  <a:schemeClr val="hlink"/>
                </a:solidFill>
                <a:latin typeface="Arial" charset="0"/>
                <a:ea typeface="ＭＳ Ｐゴシック" charset="0"/>
              </a:defRPr>
            </a:lvl7pPr>
            <a:lvl8pPr marL="3429000" indent="-228600" algn="ctr" defTabSz="911225" eaLnBrk="0" fontAlgn="base" hangingPunct="0">
              <a:spcBef>
                <a:spcPct val="0"/>
              </a:spcBef>
              <a:spcAft>
                <a:spcPct val="0"/>
              </a:spcAft>
              <a:defRPr>
                <a:solidFill>
                  <a:schemeClr val="hlink"/>
                </a:solidFill>
                <a:latin typeface="Arial" charset="0"/>
                <a:ea typeface="ＭＳ Ｐゴシック" charset="0"/>
              </a:defRPr>
            </a:lvl8pPr>
            <a:lvl9pPr marL="3886200" indent="-228600" algn="ctr" defTabSz="911225" eaLnBrk="0" fontAlgn="base" hangingPunct="0">
              <a:spcBef>
                <a:spcPct val="0"/>
              </a:spcBef>
              <a:spcAft>
                <a:spcPct val="0"/>
              </a:spcAft>
              <a:defRPr>
                <a:solidFill>
                  <a:schemeClr val="hlink"/>
                </a:solidFill>
                <a:latin typeface="Arial" charset="0"/>
                <a:ea typeface="ＭＳ Ｐゴシック" charset="0"/>
              </a:defRPr>
            </a:lvl9pPr>
          </a:lstStyle>
          <a:p>
            <a:fld id="{1410AC20-D02B-8841-ADE6-E894545E3EC6}" type="slidenum">
              <a:rPr lang="de-DE">
                <a:solidFill>
                  <a:schemeClr val="tx1"/>
                </a:solidFill>
              </a:rPr>
              <a:pPr/>
              <a:t>47</a:t>
            </a:fld>
            <a:endParaRPr lang="de-DE">
              <a:solidFill>
                <a:schemeClr val="tx1"/>
              </a:solidFill>
            </a:endParaRPr>
          </a:p>
        </p:txBody>
      </p:sp>
      <p:sp>
        <p:nvSpPr>
          <p:cNvPr id="74755" name="Rectangle 2"/>
          <p:cNvSpPr>
            <a:spLocks noGrp="1" noRot="1" noChangeAspect="1" noChangeArrowheads="1" noTextEdit="1"/>
          </p:cNvSpPr>
          <p:nvPr>
            <p:ph type="sldImg"/>
          </p:nvPr>
        </p:nvSpPr>
        <p:spPr>
          <a:xfrm>
            <a:off x="1152525" y="690563"/>
            <a:ext cx="4556125" cy="3417887"/>
          </a:xfrm>
          <a:solidFill>
            <a:srgbClr val="FFFFFF"/>
          </a:solidFill>
          <a:ln/>
        </p:spPr>
      </p:sp>
      <p:sp>
        <p:nvSpPr>
          <p:cNvPr id="74756" name="Rectangle 3"/>
          <p:cNvSpPr>
            <a:spLocks noGrp="1" noChangeArrowheads="1"/>
          </p:cNvSpPr>
          <p:nvPr>
            <p:ph type="body" idx="1"/>
          </p:nvPr>
        </p:nvSpPr>
        <p:spPr>
          <a:xfrm>
            <a:off x="913745" y="4341991"/>
            <a:ext cx="5030510" cy="4116432"/>
          </a:xfrm>
          <a:solidFill>
            <a:srgbClr val="FFFFFF"/>
          </a:solidFill>
          <a:ln>
            <a:solidFill>
              <a:srgbClr val="000000"/>
            </a:solidFill>
          </a:ln>
        </p:spPr>
        <p:txBody>
          <a:bodyPr lIns="91221" tIns="45610" rIns="91221" bIns="45610"/>
          <a:lstStyle/>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hlink"/>
                </a:solidFill>
                <a:latin typeface="Arial" charset="0"/>
                <a:ea typeface="ＭＳ Ｐゴシック" charset="0"/>
              </a:defRPr>
            </a:lvl1pPr>
            <a:lvl2pPr marL="742950" indent="-285750" defTabSz="911225">
              <a:defRPr>
                <a:solidFill>
                  <a:schemeClr val="hlink"/>
                </a:solidFill>
                <a:latin typeface="Arial" charset="0"/>
                <a:ea typeface="ＭＳ Ｐゴシック" charset="0"/>
              </a:defRPr>
            </a:lvl2pPr>
            <a:lvl3pPr marL="1143000" indent="-228600" defTabSz="911225">
              <a:defRPr>
                <a:solidFill>
                  <a:schemeClr val="hlink"/>
                </a:solidFill>
                <a:latin typeface="Arial" charset="0"/>
                <a:ea typeface="ＭＳ Ｐゴシック" charset="0"/>
              </a:defRPr>
            </a:lvl3pPr>
            <a:lvl4pPr marL="1600200" indent="-228600" defTabSz="911225">
              <a:defRPr>
                <a:solidFill>
                  <a:schemeClr val="hlink"/>
                </a:solidFill>
                <a:latin typeface="Arial" charset="0"/>
                <a:ea typeface="ＭＳ Ｐゴシック" charset="0"/>
              </a:defRPr>
            </a:lvl4pPr>
            <a:lvl5pPr marL="2057400" indent="-228600" defTabSz="911225">
              <a:defRPr>
                <a:solidFill>
                  <a:schemeClr val="hlink"/>
                </a:solidFill>
                <a:latin typeface="Arial" charset="0"/>
                <a:ea typeface="ＭＳ Ｐゴシック" charset="0"/>
              </a:defRPr>
            </a:lvl5pPr>
            <a:lvl6pPr marL="2514600" indent="-228600" algn="ctr" defTabSz="911225" eaLnBrk="0" fontAlgn="base" hangingPunct="0">
              <a:spcBef>
                <a:spcPct val="0"/>
              </a:spcBef>
              <a:spcAft>
                <a:spcPct val="0"/>
              </a:spcAft>
              <a:defRPr>
                <a:solidFill>
                  <a:schemeClr val="hlink"/>
                </a:solidFill>
                <a:latin typeface="Arial" charset="0"/>
                <a:ea typeface="ＭＳ Ｐゴシック" charset="0"/>
              </a:defRPr>
            </a:lvl6pPr>
            <a:lvl7pPr marL="2971800" indent="-228600" algn="ctr" defTabSz="911225" eaLnBrk="0" fontAlgn="base" hangingPunct="0">
              <a:spcBef>
                <a:spcPct val="0"/>
              </a:spcBef>
              <a:spcAft>
                <a:spcPct val="0"/>
              </a:spcAft>
              <a:defRPr>
                <a:solidFill>
                  <a:schemeClr val="hlink"/>
                </a:solidFill>
                <a:latin typeface="Arial" charset="0"/>
                <a:ea typeface="ＭＳ Ｐゴシック" charset="0"/>
              </a:defRPr>
            </a:lvl7pPr>
            <a:lvl8pPr marL="3429000" indent="-228600" algn="ctr" defTabSz="911225" eaLnBrk="0" fontAlgn="base" hangingPunct="0">
              <a:spcBef>
                <a:spcPct val="0"/>
              </a:spcBef>
              <a:spcAft>
                <a:spcPct val="0"/>
              </a:spcAft>
              <a:defRPr>
                <a:solidFill>
                  <a:schemeClr val="hlink"/>
                </a:solidFill>
                <a:latin typeface="Arial" charset="0"/>
                <a:ea typeface="ＭＳ Ｐゴシック" charset="0"/>
              </a:defRPr>
            </a:lvl8pPr>
            <a:lvl9pPr marL="3886200" indent="-228600" algn="ctr" defTabSz="911225" eaLnBrk="0" fontAlgn="base" hangingPunct="0">
              <a:spcBef>
                <a:spcPct val="0"/>
              </a:spcBef>
              <a:spcAft>
                <a:spcPct val="0"/>
              </a:spcAft>
              <a:defRPr>
                <a:solidFill>
                  <a:schemeClr val="hlink"/>
                </a:solidFill>
                <a:latin typeface="Arial" charset="0"/>
                <a:ea typeface="ＭＳ Ｐゴシック" charset="0"/>
              </a:defRPr>
            </a:lvl9pPr>
          </a:lstStyle>
          <a:p>
            <a:fld id="{6B7ECF9E-FEBA-2C4B-BD46-24DB9D4A765B}" type="slidenum">
              <a:rPr lang="de-DE">
                <a:solidFill>
                  <a:schemeClr val="tx1"/>
                </a:solidFill>
              </a:rPr>
              <a:pPr/>
              <a:t>48</a:t>
            </a:fld>
            <a:endParaRPr lang="de-DE">
              <a:solidFill>
                <a:schemeClr val="tx1"/>
              </a:solidFill>
            </a:endParaRPr>
          </a:p>
        </p:txBody>
      </p:sp>
      <p:sp>
        <p:nvSpPr>
          <p:cNvPr id="75779" name="Rectangle 2"/>
          <p:cNvSpPr>
            <a:spLocks noGrp="1" noRot="1" noChangeAspect="1" noChangeArrowheads="1" noTextEdit="1"/>
          </p:cNvSpPr>
          <p:nvPr>
            <p:ph type="sldImg"/>
          </p:nvPr>
        </p:nvSpPr>
        <p:spPr>
          <a:xfrm>
            <a:off x="1152525" y="690563"/>
            <a:ext cx="4556125" cy="3417887"/>
          </a:xfrm>
          <a:solidFill>
            <a:srgbClr val="FFFFFF"/>
          </a:solidFill>
          <a:ln/>
        </p:spPr>
      </p:sp>
      <p:sp>
        <p:nvSpPr>
          <p:cNvPr id="75780" name="Rectangle 3"/>
          <p:cNvSpPr>
            <a:spLocks noGrp="1" noChangeArrowheads="1"/>
          </p:cNvSpPr>
          <p:nvPr>
            <p:ph type="body" idx="1"/>
          </p:nvPr>
        </p:nvSpPr>
        <p:spPr>
          <a:xfrm>
            <a:off x="913745" y="4341991"/>
            <a:ext cx="5030510" cy="4116432"/>
          </a:xfrm>
          <a:solidFill>
            <a:srgbClr val="FFFFFF"/>
          </a:solidFill>
          <a:ln>
            <a:solidFill>
              <a:srgbClr val="000000"/>
            </a:solidFill>
          </a:ln>
        </p:spPr>
        <p:txBody>
          <a:bodyPr lIns="91221" tIns="45610" rIns="91221" bIns="45610"/>
          <a:lstStyle/>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hlink"/>
                </a:solidFill>
                <a:latin typeface="Arial" charset="0"/>
                <a:ea typeface="ＭＳ Ｐゴシック" charset="0"/>
              </a:defRPr>
            </a:lvl1pPr>
            <a:lvl2pPr marL="742950" indent="-285750" defTabSz="911225">
              <a:defRPr>
                <a:solidFill>
                  <a:schemeClr val="hlink"/>
                </a:solidFill>
                <a:latin typeface="Arial" charset="0"/>
                <a:ea typeface="ＭＳ Ｐゴシック" charset="0"/>
              </a:defRPr>
            </a:lvl2pPr>
            <a:lvl3pPr marL="1143000" indent="-228600" defTabSz="911225">
              <a:defRPr>
                <a:solidFill>
                  <a:schemeClr val="hlink"/>
                </a:solidFill>
                <a:latin typeface="Arial" charset="0"/>
                <a:ea typeface="ＭＳ Ｐゴシック" charset="0"/>
              </a:defRPr>
            </a:lvl3pPr>
            <a:lvl4pPr marL="1600200" indent="-228600" defTabSz="911225">
              <a:defRPr>
                <a:solidFill>
                  <a:schemeClr val="hlink"/>
                </a:solidFill>
                <a:latin typeface="Arial" charset="0"/>
                <a:ea typeface="ＭＳ Ｐゴシック" charset="0"/>
              </a:defRPr>
            </a:lvl4pPr>
            <a:lvl5pPr marL="2057400" indent="-228600" defTabSz="911225">
              <a:defRPr>
                <a:solidFill>
                  <a:schemeClr val="hlink"/>
                </a:solidFill>
                <a:latin typeface="Arial" charset="0"/>
                <a:ea typeface="ＭＳ Ｐゴシック" charset="0"/>
              </a:defRPr>
            </a:lvl5pPr>
            <a:lvl6pPr marL="2514600" indent="-228600" algn="ctr" defTabSz="911225" eaLnBrk="0" fontAlgn="base" hangingPunct="0">
              <a:spcBef>
                <a:spcPct val="0"/>
              </a:spcBef>
              <a:spcAft>
                <a:spcPct val="0"/>
              </a:spcAft>
              <a:defRPr>
                <a:solidFill>
                  <a:schemeClr val="hlink"/>
                </a:solidFill>
                <a:latin typeface="Arial" charset="0"/>
                <a:ea typeface="ＭＳ Ｐゴシック" charset="0"/>
              </a:defRPr>
            </a:lvl6pPr>
            <a:lvl7pPr marL="2971800" indent="-228600" algn="ctr" defTabSz="911225" eaLnBrk="0" fontAlgn="base" hangingPunct="0">
              <a:spcBef>
                <a:spcPct val="0"/>
              </a:spcBef>
              <a:spcAft>
                <a:spcPct val="0"/>
              </a:spcAft>
              <a:defRPr>
                <a:solidFill>
                  <a:schemeClr val="hlink"/>
                </a:solidFill>
                <a:latin typeface="Arial" charset="0"/>
                <a:ea typeface="ＭＳ Ｐゴシック" charset="0"/>
              </a:defRPr>
            </a:lvl7pPr>
            <a:lvl8pPr marL="3429000" indent="-228600" algn="ctr" defTabSz="911225" eaLnBrk="0" fontAlgn="base" hangingPunct="0">
              <a:spcBef>
                <a:spcPct val="0"/>
              </a:spcBef>
              <a:spcAft>
                <a:spcPct val="0"/>
              </a:spcAft>
              <a:defRPr>
                <a:solidFill>
                  <a:schemeClr val="hlink"/>
                </a:solidFill>
                <a:latin typeface="Arial" charset="0"/>
                <a:ea typeface="ＭＳ Ｐゴシック" charset="0"/>
              </a:defRPr>
            </a:lvl8pPr>
            <a:lvl9pPr marL="3886200" indent="-228600" algn="ctr" defTabSz="911225" eaLnBrk="0" fontAlgn="base" hangingPunct="0">
              <a:spcBef>
                <a:spcPct val="0"/>
              </a:spcBef>
              <a:spcAft>
                <a:spcPct val="0"/>
              </a:spcAft>
              <a:defRPr>
                <a:solidFill>
                  <a:schemeClr val="hlink"/>
                </a:solidFill>
                <a:latin typeface="Arial" charset="0"/>
                <a:ea typeface="ＭＳ Ｐゴシック" charset="0"/>
              </a:defRPr>
            </a:lvl9pPr>
          </a:lstStyle>
          <a:p>
            <a:fld id="{BC9469E2-8B6C-F342-A857-8A2F7984635D}" type="slidenum">
              <a:rPr lang="de-DE">
                <a:solidFill>
                  <a:schemeClr val="tx1"/>
                </a:solidFill>
              </a:rPr>
              <a:pPr/>
              <a:t>49</a:t>
            </a:fld>
            <a:endParaRPr lang="de-DE">
              <a:solidFill>
                <a:schemeClr val="tx1"/>
              </a:solidFill>
            </a:endParaRPr>
          </a:p>
        </p:txBody>
      </p:sp>
      <p:sp>
        <p:nvSpPr>
          <p:cNvPr id="76803" name="Rectangle 2"/>
          <p:cNvSpPr>
            <a:spLocks noGrp="1" noRot="1" noChangeAspect="1" noChangeArrowheads="1" noTextEdit="1"/>
          </p:cNvSpPr>
          <p:nvPr>
            <p:ph type="sldImg"/>
          </p:nvPr>
        </p:nvSpPr>
        <p:spPr>
          <a:xfrm>
            <a:off x="1152525" y="690563"/>
            <a:ext cx="4556125" cy="3417887"/>
          </a:xfrm>
          <a:solidFill>
            <a:srgbClr val="FFFFFF"/>
          </a:solidFill>
          <a:ln/>
        </p:spPr>
      </p:sp>
      <p:sp>
        <p:nvSpPr>
          <p:cNvPr id="76804" name="Rectangle 3"/>
          <p:cNvSpPr>
            <a:spLocks noGrp="1" noChangeArrowheads="1"/>
          </p:cNvSpPr>
          <p:nvPr>
            <p:ph type="body" idx="1"/>
          </p:nvPr>
        </p:nvSpPr>
        <p:spPr>
          <a:xfrm>
            <a:off x="913745" y="4341991"/>
            <a:ext cx="5030510" cy="4116432"/>
          </a:xfrm>
          <a:solidFill>
            <a:srgbClr val="FFFFFF"/>
          </a:solidFill>
          <a:ln>
            <a:solidFill>
              <a:srgbClr val="000000"/>
            </a:solidFill>
          </a:ln>
        </p:spPr>
        <p:txBody>
          <a:bodyPr lIns="91221" tIns="45610" rIns="91221" bIns="45610"/>
          <a:lstStyle/>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a:p>
            <a:endParaRPr lang="de-DE">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a:p>
        </p:txBody>
      </p:sp>
      <p:sp>
        <p:nvSpPr>
          <p:cNvPr id="4" name="Datumsplatzhalter 3"/>
          <p:cNvSpPr>
            <a:spLocks noGrp="1"/>
          </p:cNvSpPr>
          <p:nvPr>
            <p:ph type="dt" sz="half" idx="10"/>
          </p:nvPr>
        </p:nvSpPr>
        <p:spPr/>
        <p:txBody>
          <a:bodyPr/>
          <a:lstStyle/>
          <a:p>
            <a:fld id="{2DCCB576-3ACF-4EA7-85FD-748B0AC7CE1D}" type="datetimeFigureOut">
              <a:rPr lang="en-US" smtClean="0"/>
              <a:pPr/>
              <a:t>06.02.17</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664A3C05-F160-4340-8718-0147775F3D29}"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fld id="{2DCCB576-3ACF-4EA7-85FD-748B0AC7CE1D}" type="datetimeFigureOut">
              <a:rPr lang="en-US" smtClean="0"/>
              <a:pPr/>
              <a:t>06.02.17</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664A3C05-F160-4340-8718-0147775F3D29}"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fld id="{2DCCB576-3ACF-4EA7-85FD-748B0AC7CE1D}" type="datetimeFigureOut">
              <a:rPr lang="en-US" smtClean="0"/>
              <a:pPr/>
              <a:t>06.02.17</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664A3C05-F160-4340-8718-0147775F3D29}" type="slidenum">
              <a:rPr lang="en-US" smtClean="0"/>
              <a:pPr/>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3" name="Datumsplatzhalter 3"/>
          <p:cNvSpPr>
            <a:spLocks noGrp="1"/>
          </p:cNvSpPr>
          <p:nvPr>
            <p:ph type="dt" sz="half" idx="10"/>
          </p:nvPr>
        </p:nvSpPr>
        <p:spPr/>
        <p:txBody>
          <a:bodyPr/>
          <a:lstStyle>
            <a:lvl1pPr>
              <a:defRPr/>
            </a:lvl1pPr>
          </a:lstStyle>
          <a:p>
            <a:pPr>
              <a:defRPr/>
            </a:pPr>
            <a:r>
              <a:rPr lang="de-DE"/>
              <a:t>V2 </a:t>
            </a:r>
            <a:r>
              <a:rPr lang="de-DE" smtClean="0"/>
              <a:t>-</a:t>
            </a:r>
            <a:fld id="{8A3D6552-D710-4708-94FE-79C2AB311707}" type="datetime1">
              <a:rPr lang="de-DE" smtClean="0"/>
              <a:pPr>
                <a:defRPr/>
              </a:pPr>
              <a:t>06.02.17</a:t>
            </a:fld>
            <a:endParaRPr lang="de-DE"/>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txBox="1">
            <a:spLocks/>
          </p:cNvSpPr>
          <p:nvPr userDrawn="1"/>
        </p:nvSpPr>
        <p:spPr>
          <a:xfrm>
            <a:off x="6705600" y="6508750"/>
            <a:ext cx="2133600" cy="365125"/>
          </a:xfrm>
          <a:prstGeom prst="rect">
            <a:avLst/>
          </a:prstGeom>
        </p:spPr>
        <p:txBody>
          <a:bodyPr vert="horz" lIns="91440" tIns="45720" rIns="91440" bIns="45720" rtlCol="0" anchor="ctr"/>
          <a:lstStyle>
            <a:lvl1pPr>
              <a:defRPr sz="18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A641DC-A43D-4F79-95D5-72D52FF4A8DF}" type="slidenum">
              <a:rPr kumimoji="0" lang="de-DE"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elfolie">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8061325" y="0"/>
            <a:ext cx="1082675" cy="646113"/>
          </a:xfrm>
          <a:prstGeom prst="rect">
            <a:avLst/>
          </a:prstGeom>
          <a:noFill/>
          <a:ln w="12700">
            <a:noFill/>
            <a:miter lim="800000"/>
            <a:headEnd type="none" w="sm" len="sm"/>
            <a:tailEnd type="none" w="sm" len="sm"/>
          </a:ln>
          <a:effectLst/>
        </p:spPr>
        <p:txBody>
          <a:bodyPr>
            <a:spAutoFit/>
          </a:bodyPr>
          <a:lstStyle/>
          <a:p>
            <a:pPr eaLnBrk="0" hangingPunct="0">
              <a:defRPr/>
            </a:pPr>
            <a:endParaRPr lang="de-DE" sz="3600" b="1" dirty="0">
              <a:latin typeface="Arial" pitchFamily="34" charset="0"/>
            </a:endParaRPr>
          </a:p>
        </p:txBody>
      </p:sp>
      <p:sp>
        <p:nvSpPr>
          <p:cNvPr id="4" name="Text Box 6"/>
          <p:cNvSpPr txBox="1">
            <a:spLocks noChangeArrowheads="1"/>
          </p:cNvSpPr>
          <p:nvPr/>
        </p:nvSpPr>
        <p:spPr bwMode="auto">
          <a:xfrm>
            <a:off x="8061325" y="0"/>
            <a:ext cx="1082675" cy="646113"/>
          </a:xfrm>
          <a:prstGeom prst="rect">
            <a:avLst/>
          </a:prstGeom>
          <a:noFill/>
          <a:ln w="12700">
            <a:noFill/>
            <a:miter lim="800000"/>
            <a:headEnd type="none" w="sm" len="sm"/>
            <a:tailEnd type="none" w="sm" len="sm"/>
          </a:ln>
          <a:effectLst/>
        </p:spPr>
        <p:txBody>
          <a:bodyPr>
            <a:spAutoFit/>
          </a:bodyPr>
          <a:lstStyle/>
          <a:p>
            <a:pPr eaLnBrk="0" hangingPunct="0">
              <a:defRPr/>
            </a:pPr>
            <a:endParaRPr lang="de-DE" sz="3600" b="1" dirty="0">
              <a:latin typeface="Arial" pitchFamily="34" charset="0"/>
            </a:endParaRPr>
          </a:p>
        </p:txBody>
      </p:sp>
      <p:sp>
        <p:nvSpPr>
          <p:cNvPr id="5" name="Text Box 8"/>
          <p:cNvSpPr txBox="1">
            <a:spLocks noChangeArrowheads="1"/>
          </p:cNvSpPr>
          <p:nvPr/>
        </p:nvSpPr>
        <p:spPr bwMode="auto">
          <a:xfrm>
            <a:off x="8061325" y="0"/>
            <a:ext cx="1082675" cy="646113"/>
          </a:xfrm>
          <a:prstGeom prst="rect">
            <a:avLst/>
          </a:prstGeom>
          <a:noFill/>
          <a:ln w="12700">
            <a:noFill/>
            <a:miter lim="800000"/>
            <a:headEnd type="none" w="sm" len="sm"/>
            <a:tailEnd type="none" w="sm" len="sm"/>
          </a:ln>
          <a:effectLst/>
        </p:spPr>
        <p:txBody>
          <a:bodyPr>
            <a:spAutoFit/>
          </a:bodyPr>
          <a:lstStyle/>
          <a:p>
            <a:pPr eaLnBrk="0" hangingPunct="0">
              <a:defRPr/>
            </a:pPr>
            <a:endParaRPr lang="de-DE" sz="3600" b="1" dirty="0">
              <a:latin typeface="Arial" pitchFamily="34" charset="0"/>
            </a:endParaRPr>
          </a:p>
        </p:txBody>
      </p:sp>
      <p:sp>
        <p:nvSpPr>
          <p:cNvPr id="6" name="Text Box 11"/>
          <p:cNvSpPr txBox="1">
            <a:spLocks noChangeArrowheads="1"/>
          </p:cNvSpPr>
          <p:nvPr/>
        </p:nvSpPr>
        <p:spPr bwMode="auto">
          <a:xfrm>
            <a:off x="593725" y="6213475"/>
            <a:ext cx="184150" cy="461963"/>
          </a:xfrm>
          <a:prstGeom prst="rect">
            <a:avLst/>
          </a:prstGeom>
          <a:noFill/>
          <a:ln w="12700">
            <a:noFill/>
            <a:miter lim="800000"/>
            <a:headEnd type="none" w="sm" len="sm"/>
            <a:tailEnd type="none" w="sm" len="sm"/>
          </a:ln>
          <a:effectLst/>
        </p:spPr>
        <p:txBody>
          <a:bodyPr wrap="none">
            <a:spAutoFit/>
          </a:bodyPr>
          <a:lstStyle/>
          <a:p>
            <a:pPr eaLnBrk="0" hangingPunct="0">
              <a:defRPr/>
            </a:pPr>
            <a:endParaRPr lang="de-DE" sz="2400" dirty="0">
              <a:latin typeface="Arial" pitchFamily="34" charset="0"/>
            </a:endParaRPr>
          </a:p>
        </p:txBody>
      </p:sp>
      <p:sp>
        <p:nvSpPr>
          <p:cNvPr id="8" name="Text Box 13"/>
          <p:cNvSpPr txBox="1">
            <a:spLocks noChangeArrowheads="1"/>
          </p:cNvSpPr>
          <p:nvPr/>
        </p:nvSpPr>
        <p:spPr bwMode="auto">
          <a:xfrm>
            <a:off x="8061325" y="0"/>
            <a:ext cx="1082675" cy="646113"/>
          </a:xfrm>
          <a:prstGeom prst="rect">
            <a:avLst/>
          </a:prstGeom>
          <a:noFill/>
          <a:ln w="12700">
            <a:noFill/>
            <a:miter lim="800000"/>
            <a:headEnd type="none" w="sm" len="sm"/>
            <a:tailEnd type="none" w="sm" len="sm"/>
          </a:ln>
          <a:effectLst/>
        </p:spPr>
        <p:txBody>
          <a:bodyPr>
            <a:spAutoFit/>
          </a:bodyPr>
          <a:lstStyle/>
          <a:p>
            <a:pPr eaLnBrk="0" hangingPunct="0">
              <a:defRPr/>
            </a:pPr>
            <a:endParaRPr lang="de-DE" sz="3600" b="1" dirty="0">
              <a:latin typeface="Arial" pitchFamily="34" charset="0"/>
            </a:endParaRPr>
          </a:p>
        </p:txBody>
      </p:sp>
      <p:sp>
        <p:nvSpPr>
          <p:cNvPr id="9" name="Text Box 15"/>
          <p:cNvSpPr txBox="1">
            <a:spLocks noChangeArrowheads="1"/>
          </p:cNvSpPr>
          <p:nvPr/>
        </p:nvSpPr>
        <p:spPr bwMode="auto">
          <a:xfrm>
            <a:off x="8061325" y="0"/>
            <a:ext cx="1082675" cy="646113"/>
          </a:xfrm>
          <a:prstGeom prst="rect">
            <a:avLst/>
          </a:prstGeom>
          <a:noFill/>
          <a:ln w="12700">
            <a:noFill/>
            <a:miter lim="800000"/>
            <a:headEnd type="none" w="sm" len="sm"/>
            <a:tailEnd type="none" w="sm" len="sm"/>
          </a:ln>
          <a:effectLst/>
        </p:spPr>
        <p:txBody>
          <a:bodyPr>
            <a:spAutoFit/>
          </a:bodyPr>
          <a:lstStyle/>
          <a:p>
            <a:pPr eaLnBrk="0" hangingPunct="0">
              <a:defRPr/>
            </a:pPr>
            <a:endParaRPr lang="de-DE" sz="3600" b="1" dirty="0">
              <a:latin typeface="Arial" pitchFamily="34" charset="0"/>
            </a:endParaRPr>
          </a:p>
        </p:txBody>
      </p:sp>
      <p:sp>
        <p:nvSpPr>
          <p:cNvPr id="10" name="Rectangle 17"/>
          <p:cNvSpPr>
            <a:spLocks noChangeArrowheads="1"/>
          </p:cNvSpPr>
          <p:nvPr/>
        </p:nvSpPr>
        <p:spPr bwMode="auto">
          <a:xfrm>
            <a:off x="457200" y="1219200"/>
            <a:ext cx="8050213" cy="4648200"/>
          </a:xfrm>
          <a:prstGeom prst="rect">
            <a:avLst/>
          </a:prstGeom>
          <a:noFill/>
          <a:ln w="9525">
            <a:noFill/>
            <a:miter lim="800000"/>
            <a:headEnd type="none" w="sm" len="sm"/>
            <a:tailEnd type="none" w="sm" len="sm"/>
          </a:ln>
          <a:effectLst/>
        </p:spPr>
        <p:txBody>
          <a:bodyPr lIns="0" tIns="0" rIns="0" bIns="0"/>
          <a:lstStyle/>
          <a:p>
            <a:pPr eaLnBrk="0" hangingPunct="0">
              <a:spcBef>
                <a:spcPct val="40000"/>
              </a:spcBef>
              <a:spcAft>
                <a:spcPct val="30000"/>
              </a:spcAft>
              <a:buClr>
                <a:srgbClr val="008080"/>
              </a:buClr>
              <a:buSzPct val="100000"/>
              <a:buFont typeface="Monotype Sorts" pitchFamily="2" charset="2"/>
              <a:buNone/>
              <a:defRPr/>
            </a:pPr>
            <a:endParaRPr lang="de-DE" sz="2200" dirty="0">
              <a:solidFill>
                <a:srgbClr val="060209"/>
              </a:solidFill>
              <a:latin typeface="Arial" pitchFamily="34" charset="0"/>
            </a:endParaRPr>
          </a:p>
        </p:txBody>
      </p:sp>
      <p:sp>
        <p:nvSpPr>
          <p:cNvPr id="336899" name="Rectangle 3"/>
          <p:cNvSpPr>
            <a:spLocks noGrp="1" noChangeArrowheads="1"/>
          </p:cNvSpPr>
          <p:nvPr>
            <p:ph type="subTitle" sz="quarter" idx="1"/>
          </p:nvPr>
        </p:nvSpPr>
        <p:spPr>
          <a:xfrm>
            <a:off x="609600" y="2971800"/>
            <a:ext cx="7924800" cy="990600"/>
          </a:xfrm>
        </p:spPr>
        <p:txBody>
          <a:bodyPr lIns="92075" tIns="46038" rIns="92075" bIns="46038"/>
          <a:lstStyle>
            <a:lvl1pPr marL="0" indent="0" algn="ctr">
              <a:buFont typeface="Monotype Sorts" pitchFamily="2" charset="2"/>
              <a:buNone/>
              <a:defRPr/>
            </a:lvl1pPr>
          </a:lstStyle>
          <a:p>
            <a:r>
              <a:rPr lang="de-DE" dirty="0" smtClean="0"/>
              <a:t>Klicken Sie, um das Untertitelformat zu bearbeiten</a:t>
            </a:r>
            <a:endParaRPr lang="de-DE" dirty="0"/>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fld id="{2DCCB576-3ACF-4EA7-85FD-748B0AC7CE1D}" type="datetimeFigureOut">
              <a:rPr lang="en-US" smtClean="0"/>
              <a:pPr/>
              <a:t>06.02.17</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664A3C05-F160-4340-8718-0147775F3D29}"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2DCCB576-3ACF-4EA7-85FD-748B0AC7CE1D}" type="datetimeFigureOut">
              <a:rPr lang="en-US" smtClean="0"/>
              <a:pPr/>
              <a:t>06.02.17</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664A3C05-F160-4340-8718-0147775F3D29}"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Datumsplatzhalter 4"/>
          <p:cNvSpPr>
            <a:spLocks noGrp="1"/>
          </p:cNvSpPr>
          <p:nvPr>
            <p:ph type="dt" sz="half" idx="10"/>
          </p:nvPr>
        </p:nvSpPr>
        <p:spPr/>
        <p:txBody>
          <a:bodyPr/>
          <a:lstStyle/>
          <a:p>
            <a:fld id="{2DCCB576-3ACF-4EA7-85FD-748B0AC7CE1D}" type="datetimeFigureOut">
              <a:rPr lang="en-US" smtClean="0"/>
              <a:pPr/>
              <a:t>06.02.17</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664A3C05-F160-4340-8718-0147775F3D29}"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en-US"/>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Datumsplatzhalter 6"/>
          <p:cNvSpPr>
            <a:spLocks noGrp="1"/>
          </p:cNvSpPr>
          <p:nvPr>
            <p:ph type="dt" sz="half" idx="10"/>
          </p:nvPr>
        </p:nvSpPr>
        <p:spPr/>
        <p:txBody>
          <a:bodyPr/>
          <a:lstStyle/>
          <a:p>
            <a:fld id="{2DCCB576-3ACF-4EA7-85FD-748B0AC7CE1D}" type="datetimeFigureOut">
              <a:rPr lang="en-US" smtClean="0"/>
              <a:pPr/>
              <a:t>06.02.17</a:t>
            </a:fld>
            <a:endParaRPr lang="en-US"/>
          </a:p>
        </p:txBody>
      </p:sp>
      <p:sp>
        <p:nvSpPr>
          <p:cNvPr id="8" name="Fußzeilenplatzhalter 7"/>
          <p:cNvSpPr>
            <a:spLocks noGrp="1"/>
          </p:cNvSpPr>
          <p:nvPr>
            <p:ph type="ftr" sz="quarter" idx="11"/>
          </p:nvPr>
        </p:nvSpPr>
        <p:spPr/>
        <p:txBody>
          <a:bodyPr/>
          <a:lstStyle/>
          <a:p>
            <a:endParaRPr lang="en-US"/>
          </a:p>
        </p:txBody>
      </p:sp>
      <p:sp>
        <p:nvSpPr>
          <p:cNvPr id="9" name="Foliennummernplatzhalter 8"/>
          <p:cNvSpPr>
            <a:spLocks noGrp="1"/>
          </p:cNvSpPr>
          <p:nvPr>
            <p:ph type="sldNum" sz="quarter" idx="12"/>
          </p:nvPr>
        </p:nvSpPr>
        <p:spPr/>
        <p:txBody>
          <a:bodyPr/>
          <a:lstStyle/>
          <a:p>
            <a:fld id="{664A3C05-F160-4340-8718-0147775F3D29}"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Datumsplatzhalter 2"/>
          <p:cNvSpPr>
            <a:spLocks noGrp="1"/>
          </p:cNvSpPr>
          <p:nvPr>
            <p:ph type="dt" sz="half" idx="10"/>
          </p:nvPr>
        </p:nvSpPr>
        <p:spPr/>
        <p:txBody>
          <a:bodyPr/>
          <a:lstStyle/>
          <a:p>
            <a:fld id="{2DCCB576-3ACF-4EA7-85FD-748B0AC7CE1D}" type="datetimeFigureOut">
              <a:rPr lang="en-US" smtClean="0"/>
              <a:pPr/>
              <a:t>06.02.17</a:t>
            </a:fld>
            <a:endParaRPr lang="en-US"/>
          </a:p>
        </p:txBody>
      </p:sp>
      <p:sp>
        <p:nvSpPr>
          <p:cNvPr id="4" name="Fußzeilenplatzhalter 3"/>
          <p:cNvSpPr>
            <a:spLocks noGrp="1"/>
          </p:cNvSpPr>
          <p:nvPr>
            <p:ph type="ftr" sz="quarter" idx="11"/>
          </p:nvPr>
        </p:nvSpPr>
        <p:spPr/>
        <p:txBody>
          <a:bodyPr/>
          <a:lstStyle/>
          <a:p>
            <a:endParaRPr lang="en-US"/>
          </a:p>
        </p:txBody>
      </p:sp>
      <p:sp>
        <p:nvSpPr>
          <p:cNvPr id="5" name="Foliennummernplatzhalter 4"/>
          <p:cNvSpPr>
            <a:spLocks noGrp="1"/>
          </p:cNvSpPr>
          <p:nvPr>
            <p:ph type="sldNum" sz="quarter" idx="12"/>
          </p:nvPr>
        </p:nvSpPr>
        <p:spPr/>
        <p:txBody>
          <a:bodyPr/>
          <a:lstStyle/>
          <a:p>
            <a:fld id="{664A3C05-F160-4340-8718-0147775F3D29}"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DCCB576-3ACF-4EA7-85FD-748B0AC7CE1D}" type="datetimeFigureOut">
              <a:rPr lang="en-US" smtClean="0"/>
              <a:pPr/>
              <a:t>06.02.17</a:t>
            </a:fld>
            <a:endParaRPr lang="en-US"/>
          </a:p>
        </p:txBody>
      </p:sp>
      <p:sp>
        <p:nvSpPr>
          <p:cNvPr id="3" name="Fußzeilenplatzhalter 2"/>
          <p:cNvSpPr>
            <a:spLocks noGrp="1"/>
          </p:cNvSpPr>
          <p:nvPr>
            <p:ph type="ftr" sz="quarter" idx="11"/>
          </p:nvPr>
        </p:nvSpPr>
        <p:spPr/>
        <p:txBody>
          <a:bodyPr/>
          <a:lstStyle/>
          <a:p>
            <a:endParaRPr lang="en-US"/>
          </a:p>
        </p:txBody>
      </p:sp>
      <p:sp>
        <p:nvSpPr>
          <p:cNvPr id="4" name="Foliennummernplatzhalter 3"/>
          <p:cNvSpPr>
            <a:spLocks noGrp="1"/>
          </p:cNvSpPr>
          <p:nvPr>
            <p:ph type="sldNum" sz="quarter" idx="12"/>
          </p:nvPr>
        </p:nvSpPr>
        <p:spPr/>
        <p:txBody>
          <a:bodyPr/>
          <a:lstStyle/>
          <a:p>
            <a:fld id="{664A3C05-F160-4340-8718-0147775F3D29}"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US"/>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2DCCB576-3ACF-4EA7-85FD-748B0AC7CE1D}" type="datetimeFigureOut">
              <a:rPr lang="en-US" smtClean="0"/>
              <a:pPr/>
              <a:t>06.02.17</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664A3C05-F160-4340-8718-0147775F3D29}"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US"/>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2DCCB576-3ACF-4EA7-85FD-748B0AC7CE1D}" type="datetimeFigureOut">
              <a:rPr lang="en-US" smtClean="0"/>
              <a:pPr/>
              <a:t>06.02.17</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664A3C05-F160-4340-8718-0147775F3D29}"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en-US"/>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CB576-3ACF-4EA7-85FD-748B0AC7CE1D}" type="datetimeFigureOut">
              <a:rPr lang="en-US" smtClean="0"/>
              <a:pPr/>
              <a:t>06.02.17</a:t>
            </a:fld>
            <a:endParaRPr lang="en-US"/>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A3C05-F160-4340-8718-0147775F3D29}"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slide" Target="slide6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18.georgetown.edu/data/people/maccartm/publication-66520.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jpeg"/><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 Id="rId3" Type="http://schemas.openxmlformats.org/officeDocument/2006/relationships/image" Target="../media/image2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png"/><Relationship Id="rId3" Type="http://schemas.openxmlformats.org/officeDocument/2006/relationships/image" Target="../media/image2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slide" Target="slide1.xml"/><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hyperlink" Target="http://creativecommons.org/licenses/by-sa/2.0/de/legalcode" TargetMode="External"/><Relationship Id="rId8" Type="http://schemas.openxmlformats.org/officeDocument/2006/relationships/image" Target="../media/image28.png"/><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png"/><Relationship Id="rId3" Type="http://schemas.openxmlformats.org/officeDocument/2006/relationships/image" Target="../media/image30.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18.georgetown.edu/data/people/maccartm/publication-66520.pdf"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3.png"/><Relationship Id="rId3" Type="http://schemas.openxmlformats.org/officeDocument/2006/relationships/image" Target="../media/image34.png"/></Relationships>
</file>

<file path=ppt/slides/_rels/slide72.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1" Type="http://schemas.openxmlformats.org/officeDocument/2006/relationships/slideLayout" Target="../slideLayouts/slideLayout1.xml"/><Relationship Id="rId2" Type="http://schemas.openxmlformats.org/officeDocument/2006/relationships/image" Target="../media/image35.png"/></Relationships>
</file>

<file path=ppt/slides/_rels/slide73.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9.png"/><Relationship Id="rId1" Type="http://schemas.openxmlformats.org/officeDocument/2006/relationships/slideLayout" Target="../slideLayouts/slideLayout1.xml"/><Relationship Id="rId2" Type="http://schemas.openxmlformats.org/officeDocument/2006/relationships/image" Target="../media/image3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18.georgetown.edu/data/people/maccartm/publication-66520.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p:cNvSpPr>
          <p:nvPr/>
        </p:nvSpPr>
        <p:spPr>
          <a:xfrm>
            <a:off x="323528" y="3861048"/>
            <a:ext cx="3456384" cy="2232248"/>
          </a:xfrm>
          <a:prstGeom prst="rect">
            <a:avLst/>
          </a:prstGeom>
          <a:solidFill>
            <a:srgbClr val="D9D9D9"/>
          </a:solidFill>
        </p:spPr>
        <p:txBody>
          <a:bodyPr anchor="ctr" anchorCtr="1"/>
          <a:lstStyle/>
          <a:p>
            <a:pPr lvl="0" algn="ctr" fontAlgn="auto">
              <a:spcBef>
                <a:spcPts val="500"/>
              </a:spcBef>
              <a:spcAft>
                <a:spcPts val="0"/>
              </a:spcAft>
              <a:defRPr/>
            </a:pPr>
            <a:r>
              <a:rPr lang="de-DE" sz="2200" b="1" dirty="0">
                <a:ea typeface="Arial Unicode MS" pitchFamily="34" charset="-128"/>
                <a:cs typeface="Arial" pitchFamily="34" charset="0"/>
              </a:rPr>
              <a:t>Rainer Kuhlen</a:t>
            </a:r>
            <a:br>
              <a:rPr lang="de-DE" sz="2200" b="1" dirty="0">
                <a:ea typeface="Arial Unicode MS" pitchFamily="34" charset="-128"/>
                <a:cs typeface="Arial" pitchFamily="34" charset="0"/>
              </a:rPr>
            </a:br>
            <a:r>
              <a:rPr lang="de-DE" sz="2200" b="1" dirty="0">
                <a:ea typeface="Arial Unicode MS" pitchFamily="34" charset="-128"/>
                <a:cs typeface="Arial" pitchFamily="34" charset="0"/>
              </a:rPr>
              <a:t>Fachbereich Informatik und </a:t>
            </a:r>
            <a:r>
              <a:rPr lang="de-DE" sz="2200" b="1" dirty="0" smtClean="0">
                <a:ea typeface="Arial Unicode MS" pitchFamily="34" charset="-128"/>
                <a:cs typeface="Arial" pitchFamily="34" charset="0"/>
              </a:rPr>
              <a:t>Informationswissen-</a:t>
            </a:r>
            <a:r>
              <a:rPr lang="de-DE" sz="2200" b="1" dirty="0" err="1" smtClean="0">
                <a:ea typeface="Arial Unicode MS" pitchFamily="34" charset="-128"/>
                <a:cs typeface="Arial" pitchFamily="34" charset="0"/>
              </a:rPr>
              <a:t>schaft</a:t>
            </a:r>
            <a:r>
              <a:rPr lang="de-DE" sz="2200" b="1" dirty="0">
                <a:ea typeface="Arial Unicode MS" pitchFamily="34" charset="-128"/>
                <a:cs typeface="Arial" pitchFamily="34" charset="0"/>
              </a:rPr>
              <a:t/>
            </a:r>
            <a:br>
              <a:rPr lang="de-DE" sz="2200" b="1" dirty="0">
                <a:ea typeface="Arial Unicode MS" pitchFamily="34" charset="-128"/>
                <a:cs typeface="Arial" pitchFamily="34" charset="0"/>
              </a:rPr>
            </a:br>
            <a:r>
              <a:rPr lang="de-DE" sz="2200" b="1" dirty="0">
                <a:ea typeface="Arial Unicode MS" pitchFamily="34" charset="-128"/>
                <a:cs typeface="Arial" pitchFamily="34" charset="0"/>
              </a:rPr>
              <a:t>Universität Konstanz</a:t>
            </a:r>
            <a:endParaRPr kumimoji="0" lang="en-US" sz="2200" b="1" i="0" u="none" strike="noStrike" kern="1200" cap="none" spc="0" normalizeH="0" baseline="0" noProof="0" dirty="0" smtClean="0">
              <a:ln>
                <a:noFill/>
              </a:ln>
              <a:effectLst/>
              <a:uLnTx/>
              <a:uFillTx/>
              <a:ea typeface="Arial Unicode MS" pitchFamily="34" charset="-128"/>
              <a:cs typeface="Arial" pitchFamily="34" charset="0"/>
            </a:endParaRPr>
          </a:p>
        </p:txBody>
      </p:sp>
      <p:sp>
        <p:nvSpPr>
          <p:cNvPr id="7" name="Pfeil nach rechts 6">
            <a:hlinkClick r:id="" action="ppaction://noaction"/>
          </p:cNvPr>
          <p:cNvSpPr/>
          <p:nvPr/>
        </p:nvSpPr>
        <p:spPr bwMode="auto">
          <a:xfrm>
            <a:off x="7924800" y="6003778"/>
            <a:ext cx="685800" cy="593574"/>
          </a:xfrm>
          <a:prstGeom prst="rightArrow">
            <a:avLst/>
          </a:prstGeom>
          <a:solidFill>
            <a:schemeClr val="tx2">
              <a:lumMod val="75000"/>
            </a:schemeClr>
          </a:solidFill>
          <a:ln w="12700" cap="flat" cmpd="sng" algn="ctr">
            <a:solidFill>
              <a:schemeClr val="tx1"/>
            </a:solidFill>
            <a:prstDash val="solid"/>
            <a:round/>
            <a:headEnd type="none" w="med" len="med"/>
            <a:tailEnd type="none" w="med" len="med"/>
          </a:ln>
          <a:effectLst/>
        </p:spPr>
        <p:txBody>
          <a:bodyPr lIns="18000" tIns="10800" rIns="18000" bIns="10800" anchor="ctr">
            <a:spAutoFit/>
          </a:bodyPr>
          <a:lstStyle/>
          <a:p>
            <a:pPr algn="ctr" eaLnBrk="0" hangingPunct="0">
              <a:defRPr/>
            </a:pPr>
            <a:r>
              <a:rPr lang="de-DE" dirty="0" smtClean="0">
                <a:solidFill>
                  <a:schemeClr val="bg1"/>
                </a:solidFill>
                <a:latin typeface="+mj-lt"/>
                <a:hlinkClick r:id="rId2" action="ppaction://hlinksldjump"/>
              </a:rPr>
              <a:t>CC</a:t>
            </a:r>
            <a:endParaRPr lang="de-DE" dirty="0">
              <a:solidFill>
                <a:schemeClr val="bg1"/>
              </a:solidFill>
              <a:latin typeface="+mj-lt"/>
            </a:endParaRPr>
          </a:p>
        </p:txBody>
      </p:sp>
      <p:sp>
        <p:nvSpPr>
          <p:cNvPr id="9" name="Rechteck 8"/>
          <p:cNvSpPr/>
          <p:nvPr/>
        </p:nvSpPr>
        <p:spPr>
          <a:xfrm>
            <a:off x="0" y="188640"/>
            <a:ext cx="8892480"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14" name="Rechteck 13"/>
          <p:cNvSpPr/>
          <p:nvPr/>
        </p:nvSpPr>
        <p:spPr>
          <a:xfrm>
            <a:off x="8532440" y="6497960"/>
            <a:ext cx="504056"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AutoShape 5" descr="Bildergebnis für open acce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1" name="AutoShape 7" descr="Bildergebnis für open acce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3" name="AutoShape 9" descr="Bildergebnis für open acce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5" name="AutoShape 11" descr="Bildergebnis für open acce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 name="Textfeld 12"/>
          <p:cNvSpPr txBox="1"/>
          <p:nvPr/>
        </p:nvSpPr>
        <p:spPr>
          <a:xfrm>
            <a:off x="323528" y="481896"/>
            <a:ext cx="3672408" cy="1569660"/>
          </a:xfrm>
          <a:prstGeom prst="rect">
            <a:avLst/>
          </a:prstGeom>
          <a:solidFill>
            <a:schemeClr val="bg1">
              <a:lumMod val="85000"/>
            </a:schemeClr>
          </a:solidFill>
        </p:spPr>
        <p:txBody>
          <a:bodyPr wrap="square" rtlCol="0">
            <a:spAutoFit/>
          </a:bodyPr>
          <a:lstStyle/>
          <a:p>
            <a:pPr algn="ctr"/>
            <a:r>
              <a:rPr lang="de-DE" sz="2400" b="1" dirty="0"/>
              <a:t>Informationelle </a:t>
            </a:r>
            <a:r>
              <a:rPr lang="de-DE" sz="2400" b="1" dirty="0" smtClean="0"/>
              <a:t>Selbst-bestimmung </a:t>
            </a:r>
            <a:r>
              <a:rPr lang="de-DE" sz="2400" b="1" dirty="0"/>
              <a:t>– eine etwas andere, informations- </a:t>
            </a:r>
            <a:endParaRPr lang="de-DE" sz="2400" dirty="0"/>
          </a:p>
          <a:p>
            <a:pPr algn="ctr"/>
            <a:r>
              <a:rPr lang="de-DE" sz="2400" b="1" dirty="0"/>
              <a:t>wissenschaftliche Sicht </a:t>
            </a:r>
            <a:endParaRPr lang="de-DE" sz="2400" dirty="0"/>
          </a:p>
        </p:txBody>
      </p:sp>
      <p:pic>
        <p:nvPicPr>
          <p:cNvPr id="2" name="Bild 1"/>
          <p:cNvPicPr>
            <a:picLocks noChangeAspect="1"/>
          </p:cNvPicPr>
          <p:nvPr/>
        </p:nvPicPr>
        <p:blipFill>
          <a:blip r:embed="rId3"/>
          <a:stretch>
            <a:fillRect/>
          </a:stretch>
        </p:blipFill>
        <p:spPr>
          <a:xfrm>
            <a:off x="4355976" y="404664"/>
            <a:ext cx="4622800" cy="4381500"/>
          </a:xfrm>
          <a:prstGeom prst="rect">
            <a:avLst/>
          </a:prstGeom>
        </p:spPr>
      </p:pic>
      <p:pic>
        <p:nvPicPr>
          <p:cNvPr id="12" name="Picture 4"/>
          <p:cNvPicPr>
            <a:picLocks noChangeAspect="1" noChangeArrowheads="1"/>
          </p:cNvPicPr>
          <p:nvPr/>
        </p:nvPicPr>
        <p:blipFill>
          <a:blip r:embed="rId4" cstate="print"/>
          <a:srcRect/>
          <a:stretch>
            <a:fillRect/>
          </a:stretch>
        </p:blipFill>
        <p:spPr bwMode="auto">
          <a:xfrm>
            <a:off x="4067944" y="3873167"/>
            <a:ext cx="1800200" cy="232777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611560" y="332656"/>
            <a:ext cx="7632848" cy="523220"/>
          </a:xfrm>
          <a:prstGeom prst="rect">
            <a:avLst/>
          </a:prstGeom>
          <a:solidFill>
            <a:schemeClr val="bg2">
              <a:lumMod val="90000"/>
            </a:schemeClr>
          </a:solidFill>
        </p:spPr>
        <p:txBody>
          <a:bodyPr wrap="square" rtlCol="0">
            <a:spAutoFit/>
          </a:bodyPr>
          <a:lstStyle/>
          <a:p>
            <a:pPr algn="ctr"/>
            <a:r>
              <a:rPr lang="de-DE" sz="2800" dirty="0" smtClean="0">
                <a:solidFill>
                  <a:srgbClr val="002060"/>
                </a:solidFill>
              </a:rPr>
              <a:t>Prinzip bisheriger Privatheit-Regulierungen </a:t>
            </a:r>
            <a:endParaRPr lang="en-US" sz="2800" dirty="0">
              <a:solidFill>
                <a:srgbClr val="002060"/>
              </a:solidFill>
            </a:endParaRPr>
          </a:p>
        </p:txBody>
      </p:sp>
      <p:sp>
        <p:nvSpPr>
          <p:cNvPr id="4" name="Textfeld 3"/>
          <p:cNvSpPr txBox="1"/>
          <p:nvPr/>
        </p:nvSpPr>
        <p:spPr>
          <a:xfrm>
            <a:off x="611560" y="2091625"/>
            <a:ext cx="45719" cy="369332"/>
          </a:xfrm>
          <a:prstGeom prst="rect">
            <a:avLst/>
          </a:prstGeom>
          <a:noFill/>
        </p:spPr>
        <p:txBody>
          <a:bodyPr wrap="square" rtlCol="0">
            <a:spAutoFit/>
          </a:bodyPr>
          <a:lstStyle/>
          <a:p>
            <a:endParaRPr lang="en-US" dirty="0"/>
          </a:p>
        </p:txBody>
      </p:sp>
      <p:sp>
        <p:nvSpPr>
          <p:cNvPr id="5" name="Textfeld 4"/>
          <p:cNvSpPr txBox="1"/>
          <p:nvPr/>
        </p:nvSpPr>
        <p:spPr>
          <a:xfrm>
            <a:off x="1907704" y="1052736"/>
            <a:ext cx="3672408" cy="954107"/>
          </a:xfrm>
          <a:prstGeom prst="rect">
            <a:avLst/>
          </a:prstGeom>
          <a:solidFill>
            <a:schemeClr val="accent1">
              <a:lumMod val="20000"/>
              <a:lumOff val="80000"/>
            </a:schemeClr>
          </a:solidFill>
        </p:spPr>
        <p:txBody>
          <a:bodyPr wrap="square" rtlCol="0">
            <a:spAutoFit/>
          </a:bodyPr>
          <a:lstStyle/>
          <a:p>
            <a:pPr algn="ctr"/>
            <a:r>
              <a:rPr lang="de-DE" sz="2800" b="1" dirty="0" smtClean="0"/>
              <a:t>“</a:t>
            </a:r>
            <a:r>
              <a:rPr lang="de-DE" sz="2800" b="1" dirty="0" err="1" smtClean="0"/>
              <a:t>informed</a:t>
            </a:r>
            <a:r>
              <a:rPr lang="de-DE" sz="2800" b="1" dirty="0" smtClean="0"/>
              <a:t> </a:t>
            </a:r>
            <a:r>
              <a:rPr lang="de-DE" sz="2800" b="1" dirty="0" err="1" smtClean="0"/>
              <a:t>consent</a:t>
            </a:r>
            <a:r>
              <a:rPr lang="de-DE" sz="2800" b="1" dirty="0" smtClean="0"/>
              <a:t> model” (</a:t>
            </a:r>
            <a:r>
              <a:rPr lang="de-DE" sz="2800" b="1" dirty="0" err="1" smtClean="0"/>
              <a:t>ICM</a:t>
            </a:r>
            <a:r>
              <a:rPr lang="de-DE" sz="2000" dirty="0" smtClean="0"/>
              <a:t>) </a:t>
            </a:r>
            <a:endParaRPr lang="en-US" sz="2000" dirty="0">
              <a:solidFill>
                <a:srgbClr val="002060"/>
              </a:solidFill>
            </a:endParaRPr>
          </a:p>
        </p:txBody>
      </p:sp>
      <p:sp>
        <p:nvSpPr>
          <p:cNvPr id="7" name="Textfeld 6"/>
          <p:cNvSpPr txBox="1"/>
          <p:nvPr/>
        </p:nvSpPr>
        <p:spPr>
          <a:xfrm>
            <a:off x="611560" y="2348880"/>
            <a:ext cx="7560840" cy="2308324"/>
          </a:xfrm>
          <a:prstGeom prst="rect">
            <a:avLst/>
          </a:prstGeom>
          <a:noFill/>
        </p:spPr>
        <p:txBody>
          <a:bodyPr wrap="square" rtlCol="0">
            <a:spAutoFit/>
          </a:bodyPr>
          <a:lstStyle/>
          <a:p>
            <a:endParaRPr lang="en-US" sz="2400" dirty="0" smtClean="0"/>
          </a:p>
          <a:p>
            <a:r>
              <a:rPr lang="en-US" sz="2400" dirty="0" smtClean="0"/>
              <a:t>“informed consent is necessary to obtain legitimacy and it is sufficient to obtain legitimacy. With informed consent, any information collection and use practice is legitimate. Without it, no information collection and use practice is legitimate.” </a:t>
            </a:r>
            <a:endParaRPr lang="en-US" sz="2400" dirty="0">
              <a:solidFill>
                <a:srgbClr val="002060"/>
              </a:solidFill>
            </a:endParaRPr>
          </a:p>
        </p:txBody>
      </p:sp>
      <p:sp>
        <p:nvSpPr>
          <p:cNvPr id="9" name="Textfeld 8"/>
          <p:cNvSpPr txBox="1"/>
          <p:nvPr/>
        </p:nvSpPr>
        <p:spPr>
          <a:xfrm>
            <a:off x="683568" y="4797152"/>
            <a:ext cx="7560840" cy="830997"/>
          </a:xfrm>
          <a:prstGeom prst="rect">
            <a:avLst/>
          </a:prstGeom>
          <a:noFill/>
        </p:spPr>
        <p:txBody>
          <a:bodyPr wrap="square" rtlCol="0">
            <a:spAutoFit/>
          </a:bodyPr>
          <a:lstStyle/>
          <a:p>
            <a:pPr lvl="1" algn="ctr"/>
            <a:r>
              <a:rPr lang="de-DE" sz="2400" dirty="0" smtClean="0"/>
              <a:t>“</a:t>
            </a:r>
            <a:r>
              <a:rPr lang="de-DE" sz="2400" dirty="0" err="1" smtClean="0"/>
              <a:t>Informed</a:t>
            </a:r>
            <a:r>
              <a:rPr lang="de-DE" sz="2400" dirty="0" smtClean="0"/>
              <a:t> </a:t>
            </a:r>
            <a:r>
              <a:rPr lang="de-DE" sz="2400" dirty="0" err="1" smtClean="0"/>
              <a:t>consent</a:t>
            </a:r>
            <a:r>
              <a:rPr lang="de-DE" sz="2400" dirty="0" smtClean="0"/>
              <a:t> </a:t>
            </a:r>
            <a:r>
              <a:rPr lang="de-DE" sz="2400" dirty="0" err="1" smtClean="0"/>
              <a:t>makes</a:t>
            </a:r>
            <a:r>
              <a:rPr lang="de-DE" sz="2400" dirty="0" smtClean="0"/>
              <a:t> an </a:t>
            </a:r>
            <a:r>
              <a:rPr lang="de-DE" sz="2400" dirty="0" err="1" smtClean="0"/>
              <a:t>information</a:t>
            </a:r>
            <a:r>
              <a:rPr lang="de-DE" sz="2400" dirty="0" smtClean="0"/>
              <a:t> </a:t>
            </a:r>
            <a:r>
              <a:rPr lang="de-DE" sz="2400" dirty="0" err="1" smtClean="0"/>
              <a:t>practice</a:t>
            </a:r>
            <a:r>
              <a:rPr lang="de-DE" sz="2400" dirty="0" smtClean="0"/>
              <a:t> </a:t>
            </a:r>
            <a:r>
              <a:rPr lang="de-DE" sz="2400" dirty="0" err="1" smtClean="0"/>
              <a:t>legitimate</a:t>
            </a:r>
            <a:r>
              <a:rPr lang="de-DE" sz="2400" dirty="0" smtClean="0"/>
              <a:t>.” (10) ) </a:t>
            </a:r>
            <a:endParaRPr lang="en-US" sz="2400" dirty="0">
              <a:solidFill>
                <a:srgbClr val="002060"/>
              </a:solidFill>
            </a:endParaRPr>
          </a:p>
        </p:txBody>
      </p:sp>
      <p:sp>
        <p:nvSpPr>
          <p:cNvPr id="10" name="Textfeld 9"/>
          <p:cNvSpPr txBox="1"/>
          <p:nvPr/>
        </p:nvSpPr>
        <p:spPr>
          <a:xfrm>
            <a:off x="683568" y="6211669"/>
            <a:ext cx="7848872" cy="646331"/>
          </a:xfrm>
          <a:prstGeom prst="rect">
            <a:avLst/>
          </a:prstGeom>
          <a:noFill/>
        </p:spPr>
        <p:txBody>
          <a:bodyPr wrap="square" rtlCol="0">
            <a:spAutoFit/>
          </a:bodyPr>
          <a:lstStyle/>
          <a:p>
            <a:r>
              <a:rPr lang="en-US" sz="1200" dirty="0" smtClean="0"/>
              <a:t>Mark </a:t>
            </a:r>
            <a:r>
              <a:rPr lang="en-US" sz="1200" dirty="0" err="1" smtClean="0"/>
              <a:t>MacCarthy</a:t>
            </a:r>
            <a:r>
              <a:rPr lang="en-US" sz="1200" dirty="0" smtClean="0"/>
              <a:t>. "New Directions in Privacy: Disclosure, Unfairness and  Externalities.“  </a:t>
            </a:r>
            <a:r>
              <a:rPr lang="en-US" sz="1200" dirty="0" smtClean="0">
                <a:hlinkClick r:id="rId2"/>
              </a:rPr>
              <a:t>http://www18.georgetown.edu/data/people/maccartm/publication-66520.pdf</a:t>
            </a:r>
            <a:r>
              <a:rPr lang="en-US" sz="1200" dirty="0" smtClean="0"/>
              <a:t>  I I/S:  A Journal of Law and Policy for the Information Society 6.3 (2011): 425-512. </a:t>
            </a:r>
            <a:endParaRPr lang="en-US" sz="1200" dirty="0"/>
          </a:p>
        </p:txBody>
      </p:sp>
    </p:spTree>
    <p:extLst>
      <p:ext uri="{BB962C8B-B14F-4D97-AF65-F5344CB8AC3E}">
        <p14:creationId xmlns:p14="http://schemas.microsoft.com/office/powerpoint/2010/main" val="12125963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Bildergebnis für amazon privacy poli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Bildergebnis für amazon privacy poli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9634" name="Picture 2"/>
          <p:cNvPicPr>
            <a:picLocks noChangeAspect="1" noChangeArrowheads="1"/>
          </p:cNvPicPr>
          <p:nvPr/>
        </p:nvPicPr>
        <p:blipFill>
          <a:blip r:embed="rId2" cstate="print"/>
          <a:srcRect/>
          <a:stretch>
            <a:fillRect/>
          </a:stretch>
        </p:blipFill>
        <p:spPr bwMode="auto">
          <a:xfrm>
            <a:off x="171196" y="1005534"/>
            <a:ext cx="8529638" cy="5782442"/>
          </a:xfrm>
          <a:prstGeom prst="rect">
            <a:avLst/>
          </a:prstGeom>
          <a:solidFill>
            <a:schemeClr val="bg2">
              <a:lumMod val="90000"/>
            </a:schemeClr>
          </a:solidFill>
          <a:ln w="9525">
            <a:noFill/>
            <a:miter lim="800000"/>
            <a:headEnd/>
            <a:tailEnd/>
          </a:ln>
        </p:spPr>
      </p:pic>
      <p:sp>
        <p:nvSpPr>
          <p:cNvPr id="5" name="Textfeld 4"/>
          <p:cNvSpPr txBox="1"/>
          <p:nvPr/>
        </p:nvSpPr>
        <p:spPr>
          <a:xfrm>
            <a:off x="611560" y="44624"/>
            <a:ext cx="7848872" cy="954107"/>
          </a:xfrm>
          <a:prstGeom prst="rect">
            <a:avLst/>
          </a:prstGeom>
          <a:solidFill>
            <a:schemeClr val="bg2">
              <a:lumMod val="90000"/>
            </a:schemeClr>
          </a:solidFill>
        </p:spPr>
        <p:txBody>
          <a:bodyPr wrap="square" rtlCol="0">
            <a:spAutoFit/>
          </a:bodyPr>
          <a:lstStyle/>
          <a:p>
            <a:pPr algn="ctr"/>
            <a:r>
              <a:rPr lang="de-DE" sz="2800" dirty="0" smtClean="0"/>
              <a:t>Ist Offenlegung von „Internet </a:t>
            </a:r>
            <a:r>
              <a:rPr lang="de-DE" sz="2800" dirty="0" err="1" smtClean="0"/>
              <a:t>privacy</a:t>
            </a:r>
            <a:r>
              <a:rPr lang="de-DE" sz="2800" dirty="0" smtClean="0"/>
              <a:t> </a:t>
            </a:r>
            <a:r>
              <a:rPr lang="de-DE" sz="2800" dirty="0" err="1" smtClean="0"/>
              <a:t>policies</a:t>
            </a:r>
            <a:r>
              <a:rPr lang="de-DE" sz="2800" dirty="0" smtClean="0"/>
              <a:t>“ die Lösung für </a:t>
            </a:r>
            <a:r>
              <a:rPr lang="de-DE" sz="2800" dirty="0" err="1" smtClean="0"/>
              <a:t>Informed</a:t>
            </a:r>
            <a:r>
              <a:rPr lang="de-DE" sz="2800" dirty="0" smtClean="0"/>
              <a:t> </a:t>
            </a:r>
            <a:r>
              <a:rPr lang="de-DE" sz="2800" dirty="0" err="1" smtClean="0"/>
              <a:t>consent</a:t>
            </a:r>
            <a:r>
              <a:rPr lang="de-DE" sz="2800" dirty="0" smtClean="0"/>
              <a:t>?</a:t>
            </a:r>
            <a:endParaRPr lang="en-US" sz="2800" dirty="0">
              <a:solidFill>
                <a:srgbClr val="002060"/>
              </a:solidFill>
            </a:endParaRPr>
          </a:p>
        </p:txBody>
      </p:sp>
    </p:spTree>
    <p:extLst>
      <p:ext uri="{BB962C8B-B14F-4D97-AF65-F5344CB8AC3E}">
        <p14:creationId xmlns:p14="http://schemas.microsoft.com/office/powerpoint/2010/main" val="16438121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6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611560" y="332656"/>
            <a:ext cx="7848872" cy="1200328"/>
          </a:xfrm>
          <a:prstGeom prst="rect">
            <a:avLst/>
          </a:prstGeom>
          <a:solidFill>
            <a:srgbClr val="DDD9C3"/>
          </a:solidFill>
        </p:spPr>
        <p:txBody>
          <a:bodyPr wrap="square" rtlCol="0">
            <a:spAutoFit/>
          </a:bodyPr>
          <a:lstStyle/>
          <a:p>
            <a:pPr algn="ctr"/>
            <a:r>
              <a:rPr lang="de-DE" sz="2400" dirty="0" smtClean="0"/>
              <a:t>Ist Offenlegung von „Internet </a:t>
            </a:r>
            <a:r>
              <a:rPr lang="de-DE" sz="2400" dirty="0" err="1" smtClean="0"/>
              <a:t>privacy</a:t>
            </a:r>
            <a:r>
              <a:rPr lang="de-DE" sz="2400" dirty="0" smtClean="0"/>
              <a:t> </a:t>
            </a:r>
            <a:r>
              <a:rPr lang="de-DE" sz="2400" dirty="0" err="1" smtClean="0"/>
              <a:t>policies</a:t>
            </a:r>
            <a:r>
              <a:rPr lang="de-DE" sz="2400" dirty="0" smtClean="0"/>
              <a:t>“ die Lösung für </a:t>
            </a:r>
            <a:r>
              <a:rPr lang="de-DE" sz="2400" dirty="0" err="1" smtClean="0"/>
              <a:t>Informed</a:t>
            </a:r>
            <a:r>
              <a:rPr lang="de-DE" sz="2400" dirty="0" smtClean="0"/>
              <a:t> </a:t>
            </a:r>
            <a:r>
              <a:rPr lang="de-DE" sz="2400" dirty="0" err="1" smtClean="0"/>
              <a:t>consent</a:t>
            </a:r>
            <a:r>
              <a:rPr lang="de-DE" sz="2400" dirty="0" smtClean="0"/>
              <a:t> oder für informationelle Selbstbestimmung?</a:t>
            </a:r>
            <a:endParaRPr lang="en-US" sz="2200" dirty="0">
              <a:solidFill>
                <a:srgbClr val="002060"/>
              </a:solidFill>
            </a:endParaRPr>
          </a:p>
        </p:txBody>
      </p:sp>
      <p:sp>
        <p:nvSpPr>
          <p:cNvPr id="4" name="Textfeld 3"/>
          <p:cNvSpPr txBox="1"/>
          <p:nvPr/>
        </p:nvSpPr>
        <p:spPr>
          <a:xfrm>
            <a:off x="611560" y="2091625"/>
            <a:ext cx="45719" cy="369332"/>
          </a:xfrm>
          <a:prstGeom prst="rect">
            <a:avLst/>
          </a:prstGeom>
          <a:noFill/>
        </p:spPr>
        <p:txBody>
          <a:bodyPr wrap="square" rtlCol="0">
            <a:spAutoFit/>
          </a:bodyPr>
          <a:lstStyle/>
          <a:p>
            <a:endParaRPr lang="en-US" dirty="0"/>
          </a:p>
        </p:txBody>
      </p:sp>
      <p:sp>
        <p:nvSpPr>
          <p:cNvPr id="5" name="Textfeld 4"/>
          <p:cNvSpPr txBox="1"/>
          <p:nvPr/>
        </p:nvSpPr>
        <p:spPr>
          <a:xfrm>
            <a:off x="1835696" y="2308810"/>
            <a:ext cx="3024336" cy="830997"/>
          </a:xfrm>
          <a:prstGeom prst="rect">
            <a:avLst/>
          </a:prstGeom>
          <a:noFill/>
        </p:spPr>
        <p:txBody>
          <a:bodyPr wrap="square" rtlCol="0">
            <a:spAutoFit/>
          </a:bodyPr>
          <a:lstStyle/>
          <a:p>
            <a:r>
              <a:rPr lang="de-DE" sz="2400" dirty="0" smtClean="0"/>
              <a:t>Wird in der Praxis kaum gelesen </a:t>
            </a:r>
            <a:endParaRPr lang="en-US" sz="2400" dirty="0">
              <a:solidFill>
                <a:srgbClr val="002060"/>
              </a:solidFill>
            </a:endParaRPr>
          </a:p>
        </p:txBody>
      </p:sp>
      <p:sp>
        <p:nvSpPr>
          <p:cNvPr id="6" name="Textfeld 5"/>
          <p:cNvSpPr txBox="1"/>
          <p:nvPr/>
        </p:nvSpPr>
        <p:spPr>
          <a:xfrm>
            <a:off x="1835696" y="3233881"/>
            <a:ext cx="4968552" cy="830997"/>
          </a:xfrm>
          <a:prstGeom prst="rect">
            <a:avLst/>
          </a:prstGeom>
          <a:noFill/>
        </p:spPr>
        <p:txBody>
          <a:bodyPr wrap="square" rtlCol="0">
            <a:spAutoFit/>
          </a:bodyPr>
          <a:lstStyle/>
          <a:p>
            <a:r>
              <a:rPr lang="de-DE" sz="2400" dirty="0" smtClean="0"/>
              <a:t>Sind sehr lang und trotzdem wenig informativ</a:t>
            </a:r>
            <a:endParaRPr lang="en-US" sz="2400" dirty="0">
              <a:solidFill>
                <a:srgbClr val="002060"/>
              </a:solidFill>
            </a:endParaRPr>
          </a:p>
        </p:txBody>
      </p:sp>
      <p:sp>
        <p:nvSpPr>
          <p:cNvPr id="11" name="Textfeld 10"/>
          <p:cNvSpPr txBox="1"/>
          <p:nvPr/>
        </p:nvSpPr>
        <p:spPr>
          <a:xfrm>
            <a:off x="1835696" y="4158952"/>
            <a:ext cx="6624736" cy="830997"/>
          </a:xfrm>
          <a:prstGeom prst="rect">
            <a:avLst/>
          </a:prstGeom>
          <a:noFill/>
        </p:spPr>
        <p:txBody>
          <a:bodyPr wrap="square" rtlCol="0">
            <a:spAutoFit/>
          </a:bodyPr>
          <a:lstStyle/>
          <a:p>
            <a:r>
              <a:rPr lang="de-DE" sz="2400" dirty="0" smtClean="0"/>
              <a:t>Der Kostenaufwand zu lesen und zu verstehen einfach zu hoch.</a:t>
            </a:r>
            <a:endParaRPr lang="en-US" sz="2400" dirty="0">
              <a:solidFill>
                <a:srgbClr val="002060"/>
              </a:solidFill>
            </a:endParaRPr>
          </a:p>
        </p:txBody>
      </p:sp>
      <p:sp>
        <p:nvSpPr>
          <p:cNvPr id="12" name="Textfeld 11"/>
          <p:cNvSpPr txBox="1"/>
          <p:nvPr/>
        </p:nvSpPr>
        <p:spPr>
          <a:xfrm>
            <a:off x="1835696" y="5084023"/>
            <a:ext cx="6624736" cy="830997"/>
          </a:xfrm>
          <a:prstGeom prst="rect">
            <a:avLst/>
          </a:prstGeom>
          <a:noFill/>
        </p:spPr>
        <p:txBody>
          <a:bodyPr wrap="square" rtlCol="0">
            <a:spAutoFit/>
          </a:bodyPr>
          <a:lstStyle/>
          <a:p>
            <a:r>
              <a:rPr lang="de-DE" sz="2400" dirty="0" smtClean="0"/>
              <a:t>i. .</a:t>
            </a:r>
            <a:r>
              <a:rPr lang="de-DE" sz="2400" dirty="0" err="1" smtClean="0"/>
              <a:t>d.R</a:t>
            </a:r>
            <a:r>
              <a:rPr lang="de-DE" sz="2400" dirty="0" smtClean="0"/>
              <a:t>. nur binäre Entscheidung – ja oder kein Service</a:t>
            </a:r>
            <a:endParaRPr lang="en-US" sz="2400" dirty="0">
              <a:solidFill>
                <a:srgbClr val="002060"/>
              </a:solidFill>
            </a:endParaRPr>
          </a:p>
        </p:txBody>
      </p:sp>
    </p:spTree>
    <p:extLst>
      <p:ext uri="{BB962C8B-B14F-4D97-AF65-F5344CB8AC3E}">
        <p14:creationId xmlns:p14="http://schemas.microsoft.com/office/powerpoint/2010/main" val="42597816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0" y="332656"/>
            <a:ext cx="8964488" cy="523220"/>
          </a:xfrm>
          <a:prstGeom prst="rect">
            <a:avLst/>
          </a:prstGeom>
          <a:solidFill>
            <a:schemeClr val="bg2">
              <a:lumMod val="90000"/>
            </a:schemeClr>
          </a:solidFill>
        </p:spPr>
        <p:txBody>
          <a:bodyPr wrap="square" rtlCol="0">
            <a:spAutoFit/>
          </a:bodyPr>
          <a:lstStyle/>
          <a:p>
            <a:pPr algn="ctr"/>
            <a:r>
              <a:rPr lang="de-DE" sz="2800" dirty="0" smtClean="0"/>
              <a:t>Offenlegung von „Internet </a:t>
            </a:r>
            <a:r>
              <a:rPr lang="de-DE" sz="2800" dirty="0" err="1" smtClean="0"/>
              <a:t>privacy</a:t>
            </a:r>
            <a:r>
              <a:rPr lang="de-DE" sz="2800" dirty="0" smtClean="0"/>
              <a:t> </a:t>
            </a:r>
            <a:r>
              <a:rPr lang="de-DE" sz="2800" dirty="0" err="1" smtClean="0"/>
              <a:t>policies</a:t>
            </a:r>
            <a:r>
              <a:rPr lang="de-DE" sz="2800" dirty="0" smtClean="0"/>
              <a:t>“ ist keine Lösung</a:t>
            </a:r>
            <a:endParaRPr lang="en-US" sz="2800" dirty="0">
              <a:solidFill>
                <a:srgbClr val="002060"/>
              </a:solidFill>
            </a:endParaRPr>
          </a:p>
        </p:txBody>
      </p:sp>
      <p:sp>
        <p:nvSpPr>
          <p:cNvPr id="4" name="Textfeld 3"/>
          <p:cNvSpPr txBox="1"/>
          <p:nvPr/>
        </p:nvSpPr>
        <p:spPr>
          <a:xfrm>
            <a:off x="611560" y="2091625"/>
            <a:ext cx="45719" cy="369332"/>
          </a:xfrm>
          <a:prstGeom prst="rect">
            <a:avLst/>
          </a:prstGeom>
          <a:noFill/>
        </p:spPr>
        <p:txBody>
          <a:bodyPr wrap="square" rtlCol="0">
            <a:spAutoFit/>
          </a:bodyPr>
          <a:lstStyle/>
          <a:p>
            <a:endParaRPr lang="en-US" dirty="0"/>
          </a:p>
        </p:txBody>
      </p:sp>
      <p:sp>
        <p:nvSpPr>
          <p:cNvPr id="5" name="Textfeld 4"/>
          <p:cNvSpPr txBox="1"/>
          <p:nvPr/>
        </p:nvSpPr>
        <p:spPr>
          <a:xfrm>
            <a:off x="657279" y="1268760"/>
            <a:ext cx="7587129" cy="1569660"/>
          </a:xfrm>
          <a:prstGeom prst="rect">
            <a:avLst/>
          </a:prstGeom>
          <a:solidFill>
            <a:schemeClr val="bg1"/>
          </a:solidFill>
        </p:spPr>
        <p:txBody>
          <a:bodyPr wrap="square" rtlCol="0">
            <a:spAutoFit/>
          </a:bodyPr>
          <a:lstStyle/>
          <a:p>
            <a:r>
              <a:rPr lang="de-DE" sz="2400" dirty="0" smtClean="0"/>
              <a:t>Am Gravierendsten ist  das Problem, </a:t>
            </a:r>
            <a:r>
              <a:rPr lang="de-DE" sz="2400" dirty="0" err="1" smtClean="0"/>
              <a:t>dass</a:t>
            </a:r>
            <a:r>
              <a:rPr lang="de-DE" sz="2400" dirty="0" smtClean="0"/>
              <a:t> eine Person gar nicht mehr einschätzen bzw. in Erfahrung bringen kann, welche Daten über sie gesammelt oder für welche Zwecke diese dann genutzt werden.</a:t>
            </a:r>
            <a:endParaRPr lang="en-US" sz="2400" dirty="0">
              <a:solidFill>
                <a:srgbClr val="002060"/>
              </a:solidFill>
            </a:endParaRPr>
          </a:p>
        </p:txBody>
      </p:sp>
      <p:sp>
        <p:nvSpPr>
          <p:cNvPr id="12" name="Textfeld 11"/>
          <p:cNvSpPr txBox="1"/>
          <p:nvPr/>
        </p:nvSpPr>
        <p:spPr>
          <a:xfrm>
            <a:off x="539552" y="3140968"/>
            <a:ext cx="7992888" cy="3416320"/>
          </a:xfrm>
          <a:prstGeom prst="rect">
            <a:avLst/>
          </a:prstGeom>
          <a:solidFill>
            <a:schemeClr val="bg1"/>
          </a:solidFill>
        </p:spPr>
        <p:txBody>
          <a:bodyPr wrap="square" rtlCol="0">
            <a:spAutoFit/>
          </a:bodyPr>
          <a:lstStyle/>
          <a:p>
            <a:r>
              <a:rPr lang="en-US" sz="2400" dirty="0" smtClean="0"/>
              <a:t>„It is no longer reasonable to expect a typical Internet user to understand what information is collected about him or her online, what can be inferred from that information, and what can be done with the profiles and analytics based on that information. In this context, relying on informed consent to prevent information harms would be similar to letting people decide for themselves what level of exposure to toxic substances they would accept in the workshop or the environment.“ </a:t>
            </a:r>
            <a:r>
              <a:rPr lang="de-DE" sz="2400" dirty="0" smtClean="0"/>
              <a:t>(McCarthy, 4)</a:t>
            </a:r>
            <a:endParaRPr lang="en-US" sz="2400" dirty="0">
              <a:solidFill>
                <a:srgbClr val="002060"/>
              </a:solidFill>
            </a:endParaRPr>
          </a:p>
        </p:txBody>
      </p:sp>
    </p:spTree>
    <p:extLst>
      <p:ext uri="{BB962C8B-B14F-4D97-AF65-F5344CB8AC3E}">
        <p14:creationId xmlns:p14="http://schemas.microsoft.com/office/powerpoint/2010/main" val="10381657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0" y="332656"/>
            <a:ext cx="8964488" cy="1384995"/>
          </a:xfrm>
          <a:prstGeom prst="rect">
            <a:avLst/>
          </a:prstGeom>
          <a:solidFill>
            <a:schemeClr val="bg2">
              <a:lumMod val="90000"/>
            </a:schemeClr>
          </a:solidFill>
        </p:spPr>
        <p:txBody>
          <a:bodyPr wrap="square" rtlCol="0">
            <a:spAutoFit/>
          </a:bodyPr>
          <a:lstStyle/>
          <a:p>
            <a:pPr algn="ctr"/>
            <a:r>
              <a:rPr lang="de-DE" sz="2800" dirty="0" smtClean="0"/>
              <a:t>Offenlegung von „Internet </a:t>
            </a:r>
            <a:r>
              <a:rPr lang="de-DE" sz="2800" dirty="0" err="1" smtClean="0"/>
              <a:t>privacy</a:t>
            </a:r>
            <a:r>
              <a:rPr lang="de-DE" sz="2800" dirty="0" smtClean="0"/>
              <a:t> </a:t>
            </a:r>
            <a:r>
              <a:rPr lang="de-DE" sz="2800" dirty="0" err="1" smtClean="0"/>
              <a:t>policies</a:t>
            </a:r>
            <a:r>
              <a:rPr lang="de-DE" sz="2800" dirty="0" smtClean="0"/>
              <a:t>“ ist keine Lösung, vor allem in den sozialen Medien ist das Problem ein viel </a:t>
            </a:r>
            <a:r>
              <a:rPr lang="de-DE" sz="2800" dirty="0" err="1" smtClean="0"/>
              <a:t>weitergehenderes</a:t>
            </a:r>
            <a:endParaRPr lang="en-US" sz="2800" dirty="0">
              <a:solidFill>
                <a:srgbClr val="002060"/>
              </a:solidFill>
            </a:endParaRPr>
          </a:p>
        </p:txBody>
      </p:sp>
      <p:sp>
        <p:nvSpPr>
          <p:cNvPr id="4" name="Textfeld 3"/>
          <p:cNvSpPr txBox="1"/>
          <p:nvPr/>
        </p:nvSpPr>
        <p:spPr>
          <a:xfrm>
            <a:off x="611560" y="2091625"/>
            <a:ext cx="45719" cy="369332"/>
          </a:xfrm>
          <a:prstGeom prst="rect">
            <a:avLst/>
          </a:prstGeom>
          <a:noFill/>
        </p:spPr>
        <p:txBody>
          <a:bodyPr wrap="square" rtlCol="0">
            <a:spAutoFit/>
          </a:bodyPr>
          <a:lstStyle/>
          <a:p>
            <a:endParaRPr lang="en-US" dirty="0"/>
          </a:p>
        </p:txBody>
      </p:sp>
      <p:sp>
        <p:nvSpPr>
          <p:cNvPr id="6" name="Textfeld 5"/>
          <p:cNvSpPr txBox="1"/>
          <p:nvPr/>
        </p:nvSpPr>
        <p:spPr>
          <a:xfrm>
            <a:off x="611560" y="1942232"/>
            <a:ext cx="8352928" cy="1569660"/>
          </a:xfrm>
          <a:prstGeom prst="rect">
            <a:avLst/>
          </a:prstGeom>
          <a:solidFill>
            <a:srgbClr val="FFFFFF"/>
          </a:solidFill>
        </p:spPr>
        <p:txBody>
          <a:bodyPr wrap="square" rtlCol="0">
            <a:spAutoFit/>
          </a:bodyPr>
          <a:lstStyle/>
          <a:p>
            <a:r>
              <a:rPr lang="de-DE" sz="2400" dirty="0" smtClean="0">
                <a:solidFill>
                  <a:srgbClr val="002060"/>
                </a:solidFill>
              </a:rPr>
              <a:t>Immer mehr </a:t>
            </a:r>
            <a:r>
              <a:rPr lang="de-DE" sz="2400" dirty="0" err="1" smtClean="0">
                <a:solidFill>
                  <a:srgbClr val="002060"/>
                </a:solidFill>
              </a:rPr>
              <a:t>Privatheitsverletzungen</a:t>
            </a:r>
            <a:r>
              <a:rPr lang="de-DE" sz="2400" dirty="0" smtClean="0">
                <a:solidFill>
                  <a:srgbClr val="002060"/>
                </a:solidFill>
              </a:rPr>
              <a:t> geschehen durch </a:t>
            </a:r>
            <a:r>
              <a:rPr lang="de-DE" sz="2400" b="1" dirty="0" smtClean="0"/>
              <a:t>„negative </a:t>
            </a:r>
            <a:r>
              <a:rPr lang="de-DE" sz="2400" b="1" dirty="0" err="1" smtClean="0"/>
              <a:t>privacy</a:t>
            </a:r>
            <a:r>
              <a:rPr lang="de-DE" sz="2400" b="1" dirty="0" smtClean="0"/>
              <a:t> </a:t>
            </a:r>
            <a:r>
              <a:rPr lang="de-DE" sz="2400" b="1" dirty="0" err="1" smtClean="0"/>
              <a:t>externalities</a:t>
            </a:r>
            <a:r>
              <a:rPr lang="de-DE" sz="2400" b="1" dirty="0" smtClean="0"/>
              <a:t>“</a:t>
            </a:r>
            <a:r>
              <a:rPr lang="de-DE" sz="2400" dirty="0" smtClean="0"/>
              <a:t> (</a:t>
            </a:r>
            <a:r>
              <a:rPr lang="de-DE" sz="2400" dirty="0" err="1" smtClean="0"/>
              <a:t>MacCarty</a:t>
            </a:r>
            <a:r>
              <a:rPr lang="de-DE" sz="2400" dirty="0" smtClean="0"/>
              <a:t> )</a:t>
            </a:r>
            <a:br>
              <a:rPr lang="de-DE" sz="2400" dirty="0" smtClean="0"/>
            </a:br>
            <a:endParaRPr lang="de-DE" sz="2400" dirty="0" smtClean="0"/>
          </a:p>
          <a:p>
            <a:r>
              <a:rPr lang="de-DE" sz="2400" dirty="0" smtClean="0">
                <a:solidFill>
                  <a:srgbClr val="002060"/>
                </a:solidFill>
              </a:rPr>
              <a:t>auch </a:t>
            </a:r>
            <a:r>
              <a:rPr lang="de-DE" sz="2400" dirty="0" smtClean="0"/>
              <a:t>“</a:t>
            </a:r>
            <a:r>
              <a:rPr lang="de-DE" sz="2400" b="1" dirty="0" err="1" smtClean="0"/>
              <a:t>indirect</a:t>
            </a:r>
            <a:r>
              <a:rPr lang="de-DE" sz="2400" b="1" dirty="0" smtClean="0"/>
              <a:t> </a:t>
            </a:r>
            <a:r>
              <a:rPr lang="de-DE" sz="2400" b="1" dirty="0" err="1" smtClean="0"/>
              <a:t>privacy</a:t>
            </a:r>
            <a:r>
              <a:rPr lang="de-DE" sz="2400" b="1" dirty="0" smtClean="0"/>
              <a:t> </a:t>
            </a:r>
            <a:r>
              <a:rPr lang="de-DE" sz="2400" b="1" dirty="0" err="1" smtClean="0"/>
              <a:t>concerns</a:t>
            </a:r>
            <a:r>
              <a:rPr lang="de-DE" sz="2400" dirty="0" smtClean="0"/>
              <a:t>” genannt (</a:t>
            </a:r>
            <a:r>
              <a:rPr lang="en-US" sz="2400" dirty="0" smtClean="0"/>
              <a:t>Luc </a:t>
            </a:r>
            <a:r>
              <a:rPr lang="en-US" sz="2400" dirty="0" err="1" smtClean="0"/>
              <a:t>Wathieu</a:t>
            </a:r>
            <a:r>
              <a:rPr lang="en-US" sz="2400" dirty="0" smtClean="0"/>
              <a:t>)</a:t>
            </a:r>
            <a:endParaRPr lang="en-US" sz="2400" dirty="0">
              <a:solidFill>
                <a:srgbClr val="002060"/>
              </a:solidFill>
            </a:endParaRPr>
          </a:p>
        </p:txBody>
      </p:sp>
      <p:sp>
        <p:nvSpPr>
          <p:cNvPr id="7" name="Textfeld 6"/>
          <p:cNvSpPr txBox="1"/>
          <p:nvPr/>
        </p:nvSpPr>
        <p:spPr>
          <a:xfrm>
            <a:off x="539552" y="3789040"/>
            <a:ext cx="7992888" cy="2308324"/>
          </a:xfrm>
          <a:prstGeom prst="rect">
            <a:avLst/>
          </a:prstGeom>
          <a:solidFill>
            <a:srgbClr val="FFFFFF"/>
          </a:solidFill>
        </p:spPr>
        <p:txBody>
          <a:bodyPr wrap="square" rtlCol="0">
            <a:spAutoFit/>
          </a:bodyPr>
          <a:lstStyle/>
          <a:p>
            <a:r>
              <a:rPr lang="de-DE" sz="2400" dirty="0" smtClean="0"/>
              <a:t>Gerade in sozialen Netzwerken sind durch persönliche Daten (z.B. Bilder von einer Party), die jemand nach dem ICM freigibt, oft Dritte betroffen, die gar nicht erfahren, dass einige ihrer  durch die Freigabe mit betroffenen Daten nun frei genutzt werden und schon gar nicht erfahren, wer für welche Zwecke diese Daten nun nutzt. </a:t>
            </a:r>
            <a:endParaRPr lang="en-US" sz="2400" dirty="0">
              <a:solidFill>
                <a:srgbClr val="002060"/>
              </a:solidFill>
            </a:endParaRPr>
          </a:p>
        </p:txBody>
      </p:sp>
    </p:spTree>
    <p:extLst>
      <p:ext uri="{BB962C8B-B14F-4D97-AF65-F5344CB8AC3E}">
        <p14:creationId xmlns:p14="http://schemas.microsoft.com/office/powerpoint/2010/main" val="31447414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00-Laufendes\Vortraege\Vortraege2015\DGI-Forum-Wittenberg\helsinki-musikkiitalo092015.JPG"/>
          <p:cNvPicPr>
            <a:picLocks noChangeAspect="1" noChangeArrowheads="1"/>
          </p:cNvPicPr>
          <p:nvPr/>
        </p:nvPicPr>
        <p:blipFill>
          <a:blip r:embed="rId2" cstate="print"/>
          <a:srcRect/>
          <a:stretch>
            <a:fillRect/>
          </a:stretch>
        </p:blipFill>
        <p:spPr bwMode="auto">
          <a:xfrm>
            <a:off x="0" y="0"/>
            <a:ext cx="9144000" cy="7259836"/>
          </a:xfrm>
          <a:prstGeom prst="rect">
            <a:avLst/>
          </a:prstGeom>
          <a:noFill/>
        </p:spPr>
      </p:pic>
      <p:sp>
        <p:nvSpPr>
          <p:cNvPr id="39" name="Pfeil nach oben 38"/>
          <p:cNvSpPr/>
          <p:nvPr/>
        </p:nvSpPr>
        <p:spPr>
          <a:xfrm rot="3801393">
            <a:off x="3748884" y="1027489"/>
            <a:ext cx="360040" cy="936104"/>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67961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00-Laufendes\Vortraege\Vortraege2015\DGI-Forum-Wittenberg\helsinki-musikkiitalo092015-crop2.jpg"/>
          <p:cNvPicPr>
            <a:picLocks noChangeAspect="1" noChangeArrowheads="1"/>
          </p:cNvPicPr>
          <p:nvPr/>
        </p:nvPicPr>
        <p:blipFill>
          <a:blip r:embed="rId2" cstate="print"/>
          <a:srcRect/>
          <a:stretch>
            <a:fillRect/>
          </a:stretch>
        </p:blipFill>
        <p:spPr bwMode="auto">
          <a:xfrm>
            <a:off x="755576" y="548680"/>
            <a:ext cx="4680520" cy="6035408"/>
          </a:xfrm>
          <a:prstGeom prst="rect">
            <a:avLst/>
          </a:prstGeom>
          <a:noFill/>
        </p:spPr>
      </p:pic>
      <p:sp>
        <p:nvSpPr>
          <p:cNvPr id="2" name="Textfeld 1"/>
          <p:cNvSpPr txBox="1"/>
          <p:nvPr/>
        </p:nvSpPr>
        <p:spPr>
          <a:xfrm>
            <a:off x="5715000" y="1778000"/>
            <a:ext cx="3098800" cy="1569660"/>
          </a:xfrm>
          <a:prstGeom prst="rect">
            <a:avLst/>
          </a:prstGeom>
          <a:noFill/>
        </p:spPr>
        <p:txBody>
          <a:bodyPr wrap="square" rtlCol="0">
            <a:spAutoFit/>
          </a:bodyPr>
          <a:lstStyle/>
          <a:p>
            <a:r>
              <a:rPr lang="de-DE" sz="2400" dirty="0" smtClean="0"/>
              <a:t>Heino </a:t>
            </a:r>
            <a:r>
              <a:rPr lang="de-DE" sz="2400" dirty="0" err="1" smtClean="0"/>
              <a:t>Hakkunen</a:t>
            </a:r>
            <a:r>
              <a:rPr lang="de-DE" sz="2400" dirty="0" smtClean="0"/>
              <a:t>, an sich krank gemeldet, heimlich, nicht mit seiner Frau im Konzert</a:t>
            </a:r>
            <a:endParaRPr lang="de-DE" sz="2400" dirty="0"/>
          </a:p>
        </p:txBody>
      </p:sp>
    </p:spTree>
    <p:extLst>
      <p:ext uri="{BB962C8B-B14F-4D97-AF65-F5344CB8AC3E}">
        <p14:creationId xmlns:p14="http://schemas.microsoft.com/office/powerpoint/2010/main" val="8083033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611560" y="332656"/>
            <a:ext cx="7848872" cy="461665"/>
          </a:xfrm>
          <a:prstGeom prst="rect">
            <a:avLst/>
          </a:prstGeom>
          <a:solidFill>
            <a:schemeClr val="bg2">
              <a:lumMod val="90000"/>
            </a:schemeClr>
          </a:solidFill>
        </p:spPr>
        <p:txBody>
          <a:bodyPr wrap="square" rtlCol="0">
            <a:spAutoFit/>
          </a:bodyPr>
          <a:lstStyle/>
          <a:p>
            <a:pPr algn="ctr"/>
            <a:r>
              <a:rPr lang="de-DE" sz="2400" dirty="0" smtClean="0"/>
              <a:t>Konsequenzen von negative </a:t>
            </a:r>
            <a:r>
              <a:rPr lang="de-DE" sz="2400" dirty="0" err="1" smtClean="0"/>
              <a:t>privacy</a:t>
            </a:r>
            <a:r>
              <a:rPr lang="de-DE" sz="2400" dirty="0" smtClean="0"/>
              <a:t> </a:t>
            </a:r>
            <a:r>
              <a:rPr lang="de-DE" sz="2400" dirty="0" err="1" smtClean="0"/>
              <a:t>externalities</a:t>
            </a:r>
            <a:r>
              <a:rPr lang="de-DE" sz="2400" dirty="0" smtClean="0"/>
              <a:t> (NPE)</a:t>
            </a:r>
            <a:endParaRPr lang="en-US" sz="2200" dirty="0">
              <a:solidFill>
                <a:srgbClr val="002060"/>
              </a:solidFill>
            </a:endParaRPr>
          </a:p>
        </p:txBody>
      </p:sp>
      <p:sp>
        <p:nvSpPr>
          <p:cNvPr id="4" name="Textfeld 3"/>
          <p:cNvSpPr txBox="1"/>
          <p:nvPr/>
        </p:nvSpPr>
        <p:spPr>
          <a:xfrm>
            <a:off x="611560" y="2091625"/>
            <a:ext cx="45719" cy="369332"/>
          </a:xfrm>
          <a:prstGeom prst="rect">
            <a:avLst/>
          </a:prstGeom>
          <a:noFill/>
        </p:spPr>
        <p:txBody>
          <a:bodyPr wrap="square" rtlCol="0">
            <a:spAutoFit/>
          </a:bodyPr>
          <a:lstStyle/>
          <a:p>
            <a:endParaRPr lang="en-US" dirty="0"/>
          </a:p>
        </p:txBody>
      </p:sp>
      <p:sp>
        <p:nvSpPr>
          <p:cNvPr id="7" name="Textfeld 6"/>
          <p:cNvSpPr txBox="1"/>
          <p:nvPr/>
        </p:nvSpPr>
        <p:spPr>
          <a:xfrm>
            <a:off x="611560" y="980728"/>
            <a:ext cx="7848872" cy="2677656"/>
          </a:xfrm>
          <a:prstGeom prst="rect">
            <a:avLst/>
          </a:prstGeom>
          <a:noFill/>
        </p:spPr>
        <p:txBody>
          <a:bodyPr wrap="square" rtlCol="0">
            <a:spAutoFit/>
          </a:bodyPr>
          <a:lstStyle/>
          <a:p>
            <a:pPr algn="ctr"/>
            <a:r>
              <a:rPr lang="de-DE" sz="2400" dirty="0" smtClean="0">
                <a:solidFill>
                  <a:srgbClr val="002060"/>
                </a:solidFill>
              </a:rPr>
              <a:t>Informationelle Selbstbestimmung wird dadurch eingeschränkt, </a:t>
            </a:r>
            <a:r>
              <a:rPr lang="de-DE" sz="2400" dirty="0" err="1" smtClean="0">
                <a:solidFill>
                  <a:srgbClr val="002060"/>
                </a:solidFill>
              </a:rPr>
              <a:t>dass</a:t>
            </a:r>
            <a:r>
              <a:rPr lang="de-DE" sz="2400" dirty="0" smtClean="0">
                <a:solidFill>
                  <a:srgbClr val="002060"/>
                </a:solidFill>
              </a:rPr>
              <a:t> durch die Annahme der Bedingungen einer „Internet </a:t>
            </a:r>
            <a:r>
              <a:rPr lang="de-DE" sz="2400" dirty="0" err="1" smtClean="0">
                <a:solidFill>
                  <a:srgbClr val="002060"/>
                </a:solidFill>
              </a:rPr>
              <a:t>privacy</a:t>
            </a:r>
            <a:r>
              <a:rPr lang="de-DE" sz="2400" dirty="0" smtClean="0">
                <a:solidFill>
                  <a:srgbClr val="002060"/>
                </a:solidFill>
              </a:rPr>
              <a:t> </a:t>
            </a:r>
            <a:r>
              <a:rPr lang="de-DE" sz="2400" dirty="0" err="1" smtClean="0">
                <a:solidFill>
                  <a:srgbClr val="002060"/>
                </a:solidFill>
              </a:rPr>
              <a:t>policy</a:t>
            </a:r>
            <a:r>
              <a:rPr lang="de-DE" sz="2400" dirty="0" smtClean="0">
                <a:solidFill>
                  <a:srgbClr val="002060"/>
                </a:solidFill>
              </a:rPr>
              <a:t>“ </a:t>
            </a:r>
            <a:r>
              <a:rPr lang="de-DE" sz="2400" b="1" dirty="0" smtClean="0">
                <a:solidFill>
                  <a:srgbClr val="002060"/>
                </a:solidFill>
              </a:rPr>
              <a:t>durch eine Person A weitere Personen betroffen sind,</a:t>
            </a:r>
            <a:r>
              <a:rPr lang="de-DE" sz="2400" dirty="0" smtClean="0">
                <a:solidFill>
                  <a:srgbClr val="002060"/>
                </a:solidFill>
              </a:rPr>
              <a:t> die z.B. in einem Bild mit vorkommen und die zum einen </a:t>
            </a:r>
            <a:r>
              <a:rPr lang="de-DE" sz="2400" b="1" dirty="0" smtClean="0">
                <a:solidFill>
                  <a:srgbClr val="002060"/>
                </a:solidFill>
              </a:rPr>
              <a:t>von dieser Nutzung durch Dritte gar nichts erfahren geschweige denn ihr zugestimmt hätten</a:t>
            </a:r>
            <a:r>
              <a:rPr lang="de-DE" sz="2400" dirty="0" smtClean="0">
                <a:solidFill>
                  <a:srgbClr val="002060"/>
                </a:solidFill>
              </a:rPr>
              <a:t>. </a:t>
            </a:r>
            <a:endParaRPr lang="en-US" sz="2400" dirty="0"/>
          </a:p>
        </p:txBody>
      </p:sp>
      <p:sp>
        <p:nvSpPr>
          <p:cNvPr id="5" name="Textfeld 4"/>
          <p:cNvSpPr txBox="1"/>
          <p:nvPr/>
        </p:nvSpPr>
        <p:spPr>
          <a:xfrm>
            <a:off x="611560" y="3764617"/>
            <a:ext cx="7848872" cy="2677656"/>
          </a:xfrm>
          <a:prstGeom prst="rect">
            <a:avLst/>
          </a:prstGeom>
          <a:noFill/>
        </p:spPr>
        <p:txBody>
          <a:bodyPr wrap="square" rtlCol="0">
            <a:spAutoFit/>
          </a:bodyPr>
          <a:lstStyle/>
          <a:p>
            <a:pPr algn="ctr"/>
            <a:endParaRPr lang="de-DE" sz="2400" dirty="0" smtClean="0">
              <a:solidFill>
                <a:srgbClr val="002060"/>
              </a:solidFill>
            </a:endParaRPr>
          </a:p>
          <a:p>
            <a:pPr algn="ctr"/>
            <a:r>
              <a:rPr lang="de-DE" sz="2400" dirty="0" smtClean="0">
                <a:solidFill>
                  <a:srgbClr val="002060"/>
                </a:solidFill>
              </a:rPr>
              <a:t>In der komplexen Informationswelt des Internet ist es schlichtweg </a:t>
            </a:r>
            <a:r>
              <a:rPr lang="de-DE" sz="2400" b="1" dirty="0" smtClean="0">
                <a:solidFill>
                  <a:srgbClr val="002060"/>
                </a:solidFill>
              </a:rPr>
              <a:t>nicht mehr möglich</a:t>
            </a:r>
            <a:r>
              <a:rPr lang="de-DE" sz="2400" dirty="0" smtClean="0">
                <a:solidFill>
                  <a:srgbClr val="002060"/>
                </a:solidFill>
              </a:rPr>
              <a:t>, individuelle Privatheit im  Sinne einer autonomen Verfügung/Selbstbestimmung </a:t>
            </a:r>
            <a:r>
              <a:rPr lang="de-DE" sz="2400" b="1" dirty="0" smtClean="0">
                <a:solidFill>
                  <a:srgbClr val="002060"/>
                </a:solidFill>
              </a:rPr>
              <a:t>durch eigene Initiative und dann auch noch mit Vollständigkeitsanspruch zu sichern</a:t>
            </a:r>
            <a:r>
              <a:rPr lang="de-DE" sz="2400" dirty="0" smtClean="0">
                <a:solidFill>
                  <a:srgbClr val="002060"/>
                </a:solidFill>
              </a:rPr>
              <a:t>.  </a:t>
            </a:r>
          </a:p>
          <a:p>
            <a:endParaRPr lang="en-US" sz="2400" dirty="0"/>
          </a:p>
        </p:txBody>
      </p:sp>
    </p:spTree>
    <p:extLst>
      <p:ext uri="{BB962C8B-B14F-4D97-AF65-F5344CB8AC3E}">
        <p14:creationId xmlns:p14="http://schemas.microsoft.com/office/powerpoint/2010/main" val="38433454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1490322" y="1546357"/>
            <a:ext cx="6120680" cy="830997"/>
          </a:xfrm>
          <a:prstGeom prst="rect">
            <a:avLst/>
          </a:prstGeom>
          <a:solidFill>
            <a:srgbClr val="FFFFFF"/>
          </a:solidFill>
        </p:spPr>
        <p:txBody>
          <a:bodyPr wrap="square" rtlCol="0">
            <a:spAutoFit/>
          </a:bodyPr>
          <a:lstStyle/>
          <a:p>
            <a:pPr algn="ctr"/>
            <a:r>
              <a:rPr lang="en-US" sz="2400" dirty="0" err="1" smtClean="0"/>
              <a:t>personenbezogene</a:t>
            </a:r>
            <a:r>
              <a:rPr lang="en-US" sz="2400" dirty="0" smtClean="0"/>
              <a:t> </a:t>
            </a:r>
            <a:r>
              <a:rPr lang="en-US" sz="2400" dirty="0" err="1" smtClean="0"/>
              <a:t>Daten</a:t>
            </a:r>
            <a:r>
              <a:rPr lang="en-US" sz="2400" dirty="0" smtClean="0"/>
              <a:t> </a:t>
            </a:r>
            <a:r>
              <a:rPr lang="en-US" sz="2400" dirty="0" err="1" smtClean="0"/>
              <a:t>sind</a:t>
            </a:r>
            <a:r>
              <a:rPr lang="en-US" sz="2400" dirty="0" smtClean="0"/>
              <a:t> </a:t>
            </a:r>
            <a:r>
              <a:rPr lang="en-US" sz="2400" dirty="0" err="1" smtClean="0"/>
              <a:t>nicht</a:t>
            </a:r>
            <a:r>
              <a:rPr lang="en-US" sz="2400" dirty="0" smtClean="0"/>
              <a:t> in </a:t>
            </a:r>
            <a:r>
              <a:rPr lang="en-US" sz="2400" dirty="0" err="1" smtClean="0"/>
              <a:t>jedem</a:t>
            </a:r>
            <a:r>
              <a:rPr lang="en-US" sz="2400" dirty="0" smtClean="0"/>
              <a:t> Fall </a:t>
            </a:r>
            <a:r>
              <a:rPr lang="en-US" sz="2400" dirty="0" err="1" smtClean="0"/>
              <a:t>schützenswert</a:t>
            </a:r>
            <a:endParaRPr lang="en-US" sz="2400" dirty="0">
              <a:solidFill>
                <a:srgbClr val="002060"/>
              </a:solidFill>
            </a:endParaRPr>
          </a:p>
        </p:txBody>
      </p:sp>
      <p:sp>
        <p:nvSpPr>
          <p:cNvPr id="7" name="Textfeld 6"/>
          <p:cNvSpPr txBox="1"/>
          <p:nvPr/>
        </p:nvSpPr>
        <p:spPr>
          <a:xfrm>
            <a:off x="1403647" y="2708920"/>
            <a:ext cx="7152663" cy="3046988"/>
          </a:xfrm>
          <a:prstGeom prst="rect">
            <a:avLst/>
          </a:prstGeom>
          <a:solidFill>
            <a:srgbClr val="FFFFFF"/>
          </a:solidFill>
        </p:spPr>
        <p:txBody>
          <a:bodyPr wrap="square" rtlCol="0">
            <a:spAutoFit/>
          </a:bodyPr>
          <a:lstStyle/>
          <a:p>
            <a:pPr algn="ctr"/>
            <a:r>
              <a:rPr lang="en-US" sz="2400" dirty="0" err="1" smtClean="0"/>
              <a:t>Im</a:t>
            </a:r>
            <a:r>
              <a:rPr lang="en-US" sz="2400" dirty="0" smtClean="0"/>
              <a:t> </a:t>
            </a:r>
            <a:r>
              <a:rPr lang="en-US" sz="2400" dirty="0" err="1" smtClean="0"/>
              <a:t>Zentrum</a:t>
            </a:r>
            <a:r>
              <a:rPr lang="en-US" sz="2400" dirty="0" smtClean="0"/>
              <a:t> </a:t>
            </a:r>
            <a:r>
              <a:rPr lang="en-US" sz="2400" dirty="0" err="1" smtClean="0"/>
              <a:t>sollte</a:t>
            </a:r>
            <a:r>
              <a:rPr lang="en-US" sz="2400" dirty="0" smtClean="0"/>
              <a:t> </a:t>
            </a:r>
            <a:r>
              <a:rPr lang="en-US" sz="2400" dirty="0" err="1" smtClean="0"/>
              <a:t>nicht</a:t>
            </a:r>
            <a:r>
              <a:rPr lang="en-US" sz="2400" dirty="0" smtClean="0"/>
              <a:t> </a:t>
            </a:r>
            <a:r>
              <a:rPr lang="en-US" sz="2400" dirty="0" err="1" smtClean="0"/>
              <a:t>kontrollierte</a:t>
            </a:r>
            <a:r>
              <a:rPr lang="en-US" sz="2400" dirty="0" smtClean="0"/>
              <a:t> </a:t>
            </a:r>
            <a:r>
              <a:rPr lang="en-US" sz="2400" dirty="0" err="1" smtClean="0"/>
              <a:t>Offenlegung</a:t>
            </a:r>
            <a:r>
              <a:rPr lang="en-US" sz="2400" dirty="0" smtClean="0"/>
              <a:t> </a:t>
            </a:r>
            <a:r>
              <a:rPr lang="en-US" sz="2400" dirty="0" err="1" smtClean="0"/>
              <a:t>stehen</a:t>
            </a:r>
            <a:r>
              <a:rPr lang="en-US" sz="2400" dirty="0" smtClean="0"/>
              <a:t>, </a:t>
            </a:r>
            <a:r>
              <a:rPr lang="en-US" sz="2400" dirty="0" err="1" smtClean="0"/>
              <a:t>weil</a:t>
            </a:r>
            <a:r>
              <a:rPr lang="en-US" sz="2400" dirty="0" smtClean="0"/>
              <a:t> </a:t>
            </a:r>
            <a:r>
              <a:rPr lang="en-US" sz="2400" dirty="0" err="1" smtClean="0"/>
              <a:t>dadurch</a:t>
            </a:r>
            <a:r>
              <a:rPr lang="en-US" sz="2400" dirty="0" smtClean="0"/>
              <a:t> </a:t>
            </a:r>
            <a:r>
              <a:rPr lang="en-US" sz="2400" dirty="0" err="1" smtClean="0"/>
              <a:t>zu</a:t>
            </a:r>
            <a:r>
              <a:rPr lang="en-US" sz="2400" dirty="0" smtClean="0"/>
              <a:t> </a:t>
            </a:r>
            <a:r>
              <a:rPr lang="en-US" sz="2400" dirty="0" err="1" smtClean="0"/>
              <a:t>umfänglich</a:t>
            </a:r>
            <a:r>
              <a:rPr lang="en-US" sz="2400" dirty="0" smtClean="0"/>
              <a:t> </a:t>
            </a:r>
            <a:r>
              <a:rPr lang="en-US" sz="2400" b="1" dirty="0" smtClean="0"/>
              <a:t>negative privacy externalities </a:t>
            </a:r>
            <a:r>
              <a:rPr lang="en-US" sz="2400" dirty="0" err="1" smtClean="0"/>
              <a:t>entstehen</a:t>
            </a:r>
            <a:r>
              <a:rPr lang="en-US" sz="2400" dirty="0" smtClean="0"/>
              <a:t>, </a:t>
            </a:r>
          </a:p>
          <a:p>
            <a:pPr algn="ctr"/>
            <a:r>
              <a:rPr lang="en-US" sz="2400" dirty="0" err="1" smtClean="0"/>
              <a:t>sondern</a:t>
            </a:r>
            <a:r>
              <a:rPr lang="en-US" sz="2400" dirty="0" smtClean="0"/>
              <a:t> die </a:t>
            </a:r>
            <a:r>
              <a:rPr lang="en-US" sz="2400" dirty="0" err="1" smtClean="0"/>
              <a:t>Bewertung</a:t>
            </a:r>
            <a:r>
              <a:rPr lang="en-US" sz="2400" dirty="0" smtClean="0"/>
              <a:t> der </a:t>
            </a:r>
            <a:r>
              <a:rPr lang="en-US" sz="2400" dirty="0" err="1" smtClean="0"/>
              <a:t>Folgen</a:t>
            </a:r>
            <a:r>
              <a:rPr lang="en-US" sz="2400" dirty="0" smtClean="0"/>
              <a:t> der </a:t>
            </a:r>
            <a:r>
              <a:rPr lang="en-US" sz="2400" dirty="0" err="1" smtClean="0"/>
              <a:t>Informationssuche</a:t>
            </a:r>
            <a:r>
              <a:rPr lang="en-US" sz="2400" dirty="0" smtClean="0"/>
              <a:t>: „Policymakers need to evaluate directly the outcomes of information use, and not focus solely on creating an ideal information collection process.” (</a:t>
            </a:r>
            <a:r>
              <a:rPr lang="en-US" sz="2400" dirty="0" err="1" smtClean="0"/>
              <a:t>MacCarthy</a:t>
            </a:r>
            <a:r>
              <a:rPr lang="en-US" sz="2400" dirty="0" smtClean="0"/>
              <a:t>, 44)</a:t>
            </a:r>
            <a:endParaRPr lang="en-US" sz="2400" dirty="0">
              <a:solidFill>
                <a:srgbClr val="002060"/>
              </a:solidFill>
            </a:endParaRPr>
          </a:p>
        </p:txBody>
      </p:sp>
      <p:sp>
        <p:nvSpPr>
          <p:cNvPr id="4" name="Textfeld 3"/>
          <p:cNvSpPr txBox="1"/>
          <p:nvPr/>
        </p:nvSpPr>
        <p:spPr>
          <a:xfrm>
            <a:off x="378795" y="260648"/>
            <a:ext cx="8177516" cy="830997"/>
          </a:xfrm>
          <a:prstGeom prst="rect">
            <a:avLst/>
          </a:prstGeom>
          <a:solidFill>
            <a:schemeClr val="bg2">
              <a:lumMod val="90000"/>
            </a:schemeClr>
          </a:solidFill>
        </p:spPr>
        <p:txBody>
          <a:bodyPr wrap="square" rtlCol="0">
            <a:spAutoFit/>
          </a:bodyPr>
          <a:lstStyle/>
          <a:p>
            <a:pPr algn="ctr"/>
            <a:r>
              <a:rPr lang="de-DE" sz="2400" dirty="0" smtClean="0">
                <a:solidFill>
                  <a:srgbClr val="002060"/>
                </a:solidFill>
              </a:rPr>
              <a:t>Erweiterung des bislang dominierenden </a:t>
            </a:r>
            <a:r>
              <a:rPr lang="de-DE" sz="2400" dirty="0" err="1" smtClean="0">
                <a:solidFill>
                  <a:srgbClr val="002060"/>
                </a:solidFill>
              </a:rPr>
              <a:t>ICM</a:t>
            </a:r>
            <a:r>
              <a:rPr lang="de-DE" sz="2400" dirty="0" smtClean="0">
                <a:solidFill>
                  <a:srgbClr val="002060"/>
                </a:solidFill>
              </a:rPr>
              <a:t> durch ein „</a:t>
            </a:r>
            <a:r>
              <a:rPr lang="de-DE" sz="2400" dirty="0" err="1" smtClean="0">
                <a:solidFill>
                  <a:srgbClr val="002060"/>
                </a:solidFill>
              </a:rPr>
              <a:t>unfairness</a:t>
            </a:r>
            <a:r>
              <a:rPr lang="de-DE" sz="2400" dirty="0" smtClean="0">
                <a:solidFill>
                  <a:srgbClr val="002060"/>
                </a:solidFill>
              </a:rPr>
              <a:t> </a:t>
            </a:r>
            <a:r>
              <a:rPr lang="de-DE" sz="2400" dirty="0" err="1" smtClean="0">
                <a:solidFill>
                  <a:srgbClr val="002060"/>
                </a:solidFill>
              </a:rPr>
              <a:t>framework</a:t>
            </a:r>
            <a:r>
              <a:rPr lang="de-DE" sz="2400" dirty="0" smtClean="0">
                <a:solidFill>
                  <a:srgbClr val="002060"/>
                </a:solidFill>
              </a:rPr>
              <a:t>“</a:t>
            </a:r>
            <a:endParaRPr lang="en-US" sz="2400" dirty="0">
              <a:solidFill>
                <a:srgbClr val="002060"/>
              </a:solidFill>
            </a:endParaRPr>
          </a:p>
        </p:txBody>
      </p:sp>
    </p:spTree>
    <p:extLst>
      <p:ext uri="{BB962C8B-B14F-4D97-AF65-F5344CB8AC3E}">
        <p14:creationId xmlns:p14="http://schemas.microsoft.com/office/powerpoint/2010/main" val="29216791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8795" y="260648"/>
            <a:ext cx="8177516" cy="830997"/>
          </a:xfrm>
          <a:prstGeom prst="rect">
            <a:avLst/>
          </a:prstGeom>
          <a:solidFill>
            <a:schemeClr val="bg2">
              <a:lumMod val="90000"/>
            </a:schemeClr>
          </a:solidFill>
        </p:spPr>
        <p:txBody>
          <a:bodyPr wrap="square" rtlCol="0">
            <a:spAutoFit/>
          </a:bodyPr>
          <a:lstStyle/>
          <a:p>
            <a:pPr algn="ctr"/>
            <a:r>
              <a:rPr lang="de-DE" sz="2400" dirty="0" smtClean="0">
                <a:solidFill>
                  <a:srgbClr val="002060"/>
                </a:solidFill>
              </a:rPr>
              <a:t>Erweiterung des bislang dominierenden </a:t>
            </a:r>
            <a:r>
              <a:rPr lang="de-DE" sz="2400" dirty="0" err="1" smtClean="0">
                <a:solidFill>
                  <a:srgbClr val="002060"/>
                </a:solidFill>
              </a:rPr>
              <a:t>ICM</a:t>
            </a:r>
            <a:r>
              <a:rPr lang="de-DE" sz="2400" dirty="0" smtClean="0">
                <a:solidFill>
                  <a:srgbClr val="002060"/>
                </a:solidFill>
              </a:rPr>
              <a:t> durch ein „</a:t>
            </a:r>
            <a:r>
              <a:rPr lang="de-DE" sz="2400" dirty="0" err="1" smtClean="0">
                <a:solidFill>
                  <a:srgbClr val="002060"/>
                </a:solidFill>
              </a:rPr>
              <a:t>unfairness</a:t>
            </a:r>
            <a:r>
              <a:rPr lang="de-DE" sz="2400" dirty="0" smtClean="0">
                <a:solidFill>
                  <a:srgbClr val="002060"/>
                </a:solidFill>
              </a:rPr>
              <a:t> </a:t>
            </a:r>
            <a:r>
              <a:rPr lang="de-DE" sz="2400" dirty="0" err="1" smtClean="0">
                <a:solidFill>
                  <a:srgbClr val="002060"/>
                </a:solidFill>
              </a:rPr>
              <a:t>framework</a:t>
            </a:r>
            <a:r>
              <a:rPr lang="de-DE" sz="2400" dirty="0" smtClean="0">
                <a:solidFill>
                  <a:srgbClr val="002060"/>
                </a:solidFill>
              </a:rPr>
              <a:t>“</a:t>
            </a:r>
            <a:endParaRPr lang="en-US" sz="2400" dirty="0">
              <a:solidFill>
                <a:srgbClr val="002060"/>
              </a:solidFill>
            </a:endParaRPr>
          </a:p>
        </p:txBody>
      </p:sp>
      <p:sp>
        <p:nvSpPr>
          <p:cNvPr id="3" name="Textfeld 2"/>
          <p:cNvSpPr txBox="1"/>
          <p:nvPr/>
        </p:nvSpPr>
        <p:spPr>
          <a:xfrm>
            <a:off x="378795" y="1291044"/>
            <a:ext cx="8177515" cy="1015663"/>
          </a:xfrm>
          <a:prstGeom prst="rect">
            <a:avLst/>
          </a:prstGeom>
          <a:noFill/>
        </p:spPr>
        <p:txBody>
          <a:bodyPr wrap="square" rtlCol="0">
            <a:spAutoFit/>
          </a:bodyPr>
          <a:lstStyle/>
          <a:p>
            <a:pPr algn="ctr"/>
            <a:r>
              <a:rPr lang="de-DE" sz="2000" dirty="0" smtClean="0">
                <a:solidFill>
                  <a:srgbClr val="002060"/>
                </a:solidFill>
              </a:rPr>
              <a:t>Es beruht darauf, </a:t>
            </a:r>
            <a:r>
              <a:rPr lang="de-DE" sz="2000" dirty="0" err="1" smtClean="0">
                <a:solidFill>
                  <a:srgbClr val="002060"/>
                </a:solidFill>
              </a:rPr>
              <a:t>dass</a:t>
            </a:r>
            <a:r>
              <a:rPr lang="de-DE" sz="2000" dirty="0" smtClean="0">
                <a:solidFill>
                  <a:srgbClr val="002060"/>
                </a:solidFill>
              </a:rPr>
              <a:t> eine individuelle Zustimmung zu einer </a:t>
            </a:r>
            <a:r>
              <a:rPr lang="de-DE" sz="2000" dirty="0" err="1" smtClean="0">
                <a:solidFill>
                  <a:srgbClr val="002060"/>
                </a:solidFill>
              </a:rPr>
              <a:t>Policy</a:t>
            </a:r>
            <a:r>
              <a:rPr lang="de-DE" sz="2000" dirty="0" smtClean="0">
                <a:solidFill>
                  <a:srgbClr val="002060"/>
                </a:solidFill>
              </a:rPr>
              <a:t> nicht mehr die Verwendung der Daten erlaubt, wenn der durch „negative </a:t>
            </a:r>
            <a:r>
              <a:rPr lang="de-DE" sz="2000" dirty="0" err="1" smtClean="0">
                <a:solidFill>
                  <a:srgbClr val="002060"/>
                </a:solidFill>
              </a:rPr>
              <a:t>privacy</a:t>
            </a:r>
            <a:r>
              <a:rPr lang="de-DE" sz="2000" dirty="0" smtClean="0">
                <a:solidFill>
                  <a:srgbClr val="002060"/>
                </a:solidFill>
              </a:rPr>
              <a:t> </a:t>
            </a:r>
            <a:r>
              <a:rPr lang="de-DE" sz="2000" dirty="0" err="1" smtClean="0">
                <a:solidFill>
                  <a:srgbClr val="002060"/>
                </a:solidFill>
              </a:rPr>
              <a:t>externalities</a:t>
            </a:r>
            <a:r>
              <a:rPr lang="de-DE" sz="2000" dirty="0" smtClean="0">
                <a:solidFill>
                  <a:srgbClr val="002060"/>
                </a:solidFill>
              </a:rPr>
              <a:t>“ entstandene Schaden sehr groß ist.</a:t>
            </a:r>
            <a:endParaRPr lang="en-US" sz="2000" dirty="0">
              <a:solidFill>
                <a:srgbClr val="002060"/>
              </a:solidFill>
            </a:endParaRPr>
          </a:p>
        </p:txBody>
      </p:sp>
      <p:sp>
        <p:nvSpPr>
          <p:cNvPr id="4" name="Textfeld 3"/>
          <p:cNvSpPr txBox="1"/>
          <p:nvPr/>
        </p:nvSpPr>
        <p:spPr>
          <a:xfrm>
            <a:off x="378795" y="2441512"/>
            <a:ext cx="8177515" cy="3477875"/>
          </a:xfrm>
          <a:prstGeom prst="rect">
            <a:avLst/>
          </a:prstGeom>
          <a:noFill/>
        </p:spPr>
        <p:txBody>
          <a:bodyPr wrap="square" rtlCol="0">
            <a:spAutoFit/>
          </a:bodyPr>
          <a:lstStyle/>
          <a:p>
            <a:pPr algn="ctr"/>
            <a:r>
              <a:rPr lang="de-DE" sz="2000" dirty="0" smtClean="0">
                <a:solidFill>
                  <a:srgbClr val="002060"/>
                </a:solidFill>
              </a:rPr>
              <a:t>Mac </a:t>
            </a:r>
            <a:r>
              <a:rPr lang="de-DE" sz="2000" dirty="0" err="1" smtClean="0">
                <a:solidFill>
                  <a:srgbClr val="002060"/>
                </a:solidFill>
              </a:rPr>
              <a:t>Carthy</a:t>
            </a:r>
            <a:r>
              <a:rPr lang="de-DE" sz="2000" dirty="0" smtClean="0">
                <a:solidFill>
                  <a:srgbClr val="002060"/>
                </a:solidFill>
              </a:rPr>
              <a:t> führt dafür 3 Kategorien ein:</a:t>
            </a:r>
          </a:p>
          <a:p>
            <a:pPr algn="ctr"/>
            <a:endParaRPr lang="de-DE" sz="2000" dirty="0" smtClean="0">
              <a:solidFill>
                <a:srgbClr val="002060"/>
              </a:solidFill>
            </a:endParaRPr>
          </a:p>
          <a:p>
            <a:pPr marL="342900" indent="-342900">
              <a:buFont typeface="+mj-lt"/>
              <a:buAutoNum type="arabicPeriod"/>
            </a:pPr>
            <a:r>
              <a:rPr lang="en-US" sz="2000" dirty="0" smtClean="0">
                <a:solidFill>
                  <a:srgbClr val="002060"/>
                </a:solidFill>
              </a:rPr>
              <a:t>“Impermissible collection and use of information is so harmful that even with data subject consent it should not be permitted.” </a:t>
            </a:r>
            <a:endParaRPr lang="de-DE" sz="2000" dirty="0" smtClean="0">
              <a:solidFill>
                <a:srgbClr val="002060"/>
              </a:solidFill>
            </a:endParaRPr>
          </a:p>
          <a:p>
            <a:pPr marL="342900" indent="-342900">
              <a:buFont typeface="+mj-lt"/>
              <a:buAutoNum type="arabicPeriod"/>
            </a:pPr>
            <a:r>
              <a:rPr lang="en-US" sz="2000" dirty="0" smtClean="0">
                <a:solidFill>
                  <a:srgbClr val="002060"/>
                </a:solidFill>
              </a:rPr>
              <a:t>“Public benefit use of information is so important that it should be allowed even without data subject consent.” </a:t>
            </a:r>
            <a:endParaRPr lang="de-DE" sz="2000" dirty="0" smtClean="0">
              <a:solidFill>
                <a:srgbClr val="002060"/>
              </a:solidFill>
            </a:endParaRPr>
          </a:p>
          <a:p>
            <a:pPr marL="342900" indent="-342900">
              <a:buFont typeface="+mj-lt"/>
              <a:buAutoNum type="arabicPeriod"/>
            </a:pPr>
            <a:r>
              <a:rPr lang="en-US" sz="2000" dirty="0" smtClean="0">
                <a:solidFill>
                  <a:srgbClr val="002060"/>
                </a:solidFill>
              </a:rPr>
              <a:t>“In between lies the realm of consent, where information can be collected and used subject to an opt-in or opt-out regime. An opt-in regime would make sense for the information uses that are closer to the impermissible uses and opt-out would be adopted for the information uses closer to the public benefit use.“</a:t>
            </a:r>
            <a:endParaRPr lang="de-DE" sz="2000" dirty="0">
              <a:solidFill>
                <a:srgbClr val="002060"/>
              </a:solidFill>
            </a:endParaRPr>
          </a:p>
        </p:txBody>
      </p:sp>
    </p:spTree>
    <p:extLst>
      <p:ext uri="{BB962C8B-B14F-4D97-AF65-F5344CB8AC3E}">
        <p14:creationId xmlns:p14="http://schemas.microsoft.com/office/powerpoint/2010/main" val="8510257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6449" y="260648"/>
            <a:ext cx="4277559" cy="461665"/>
          </a:xfrm>
          <a:prstGeom prst="rect">
            <a:avLst/>
          </a:prstGeom>
          <a:solidFill>
            <a:srgbClr val="D9D9D9"/>
          </a:solidFill>
        </p:spPr>
        <p:txBody>
          <a:bodyPr wrap="square" rtlCol="0">
            <a:spAutoFit/>
          </a:bodyPr>
          <a:lstStyle/>
          <a:p>
            <a:r>
              <a:rPr lang="de-DE" sz="2400" b="1" dirty="0"/>
              <a:t>BVerfGE 65,1 – Volkszählung</a:t>
            </a:r>
            <a:endParaRPr lang="de-DE" sz="2400" dirty="0"/>
          </a:p>
        </p:txBody>
      </p:sp>
      <p:grpSp>
        <p:nvGrpSpPr>
          <p:cNvPr id="2" name="Gruppierung 1"/>
          <p:cNvGrpSpPr/>
          <p:nvPr/>
        </p:nvGrpSpPr>
        <p:grpSpPr>
          <a:xfrm>
            <a:off x="366449" y="908720"/>
            <a:ext cx="8382015" cy="5553908"/>
            <a:chOff x="366449" y="908720"/>
            <a:chExt cx="8382015" cy="5553908"/>
          </a:xfrm>
        </p:grpSpPr>
        <p:sp>
          <p:nvSpPr>
            <p:cNvPr id="7" name="Textfeld 6"/>
            <p:cNvSpPr txBox="1"/>
            <p:nvPr/>
          </p:nvSpPr>
          <p:spPr>
            <a:xfrm>
              <a:off x="510465" y="6093296"/>
              <a:ext cx="8237999" cy="369332"/>
            </a:xfrm>
            <a:prstGeom prst="rect">
              <a:avLst/>
            </a:prstGeom>
            <a:noFill/>
          </p:spPr>
          <p:txBody>
            <a:bodyPr wrap="square" rtlCol="0">
              <a:spAutoFit/>
            </a:bodyPr>
            <a:lstStyle/>
            <a:p>
              <a:r>
                <a:rPr lang="de-DE" dirty="0"/>
                <a:t>http://</a:t>
              </a:r>
              <a:r>
                <a:rPr lang="de-DE" dirty="0" err="1"/>
                <a:t>www.servat.unibe.ch</a:t>
              </a:r>
              <a:r>
                <a:rPr lang="de-DE" dirty="0"/>
                <a:t>/</a:t>
              </a:r>
              <a:r>
                <a:rPr lang="de-DE" dirty="0" err="1"/>
                <a:t>dfr</a:t>
              </a:r>
              <a:r>
                <a:rPr lang="de-DE" dirty="0"/>
                <a:t>/bv065001.html</a:t>
              </a:r>
            </a:p>
          </p:txBody>
        </p:sp>
        <p:pic>
          <p:nvPicPr>
            <p:cNvPr id="9" name="Bild 8"/>
            <p:cNvPicPr/>
            <p:nvPr/>
          </p:nvPicPr>
          <p:blipFill>
            <a:blip r:embed="rId2"/>
            <a:stretch>
              <a:fillRect/>
            </a:stretch>
          </p:blipFill>
          <p:spPr>
            <a:xfrm>
              <a:off x="366449" y="908720"/>
              <a:ext cx="7733943" cy="3983132"/>
            </a:xfrm>
            <a:prstGeom prst="rect">
              <a:avLst/>
            </a:prstGeom>
          </p:spPr>
        </p:pic>
      </p:grpSp>
      <p:sp>
        <p:nvSpPr>
          <p:cNvPr id="8" name="Pfeil nach unten 7"/>
          <p:cNvSpPr/>
          <p:nvPr/>
        </p:nvSpPr>
        <p:spPr>
          <a:xfrm>
            <a:off x="6732240" y="1709834"/>
            <a:ext cx="432048" cy="64807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Pfeil nach unten 10"/>
          <p:cNvSpPr/>
          <p:nvPr/>
        </p:nvSpPr>
        <p:spPr>
          <a:xfrm>
            <a:off x="1619672" y="3438026"/>
            <a:ext cx="432048" cy="64807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Textfeld 11"/>
          <p:cNvSpPr txBox="1"/>
          <p:nvPr/>
        </p:nvSpPr>
        <p:spPr>
          <a:xfrm>
            <a:off x="395536" y="4869160"/>
            <a:ext cx="7704856" cy="830997"/>
          </a:xfrm>
          <a:prstGeom prst="rect">
            <a:avLst/>
          </a:prstGeom>
          <a:noFill/>
        </p:spPr>
        <p:txBody>
          <a:bodyPr wrap="square" rtlCol="0">
            <a:spAutoFit/>
          </a:bodyPr>
          <a:lstStyle/>
          <a:p>
            <a:pPr algn="ctr">
              <a:spcAft>
                <a:spcPts val="600"/>
              </a:spcAft>
            </a:pPr>
            <a:r>
              <a:rPr lang="de-DE" sz="2400" b="1" dirty="0" smtClean="0"/>
              <a:t>Diese Befugnis nennt das BVerfG das Recht auf informationelle Selbstbestimmung</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918225" y="1367791"/>
            <a:ext cx="7056784" cy="2677656"/>
          </a:xfrm>
          <a:prstGeom prst="rect">
            <a:avLst/>
          </a:prstGeom>
          <a:noFill/>
        </p:spPr>
        <p:txBody>
          <a:bodyPr wrap="square" rtlCol="0">
            <a:spAutoFit/>
          </a:bodyPr>
          <a:lstStyle/>
          <a:p>
            <a:r>
              <a:rPr lang="de-DE" b="1" dirty="0" smtClean="0"/>
              <a:t>„</a:t>
            </a:r>
            <a:r>
              <a:rPr lang="de-DE" sz="2400" b="1" dirty="0" smtClean="0"/>
              <a:t>Mit dem Recht auf informationelle Selbstbestimmung wären eine Gesellschaftsordnung  und eine diese ermöglichende Rechtsordnung nicht vereinbar, in der Bürger nicht mehr wissen können, wer was wann und bei welcher Gelegenheit über sie weiß.“ (BVerfGE 61, 1, C II </a:t>
            </a:r>
            <a:r>
              <a:rPr lang="de-DE" sz="2400" b="1" dirty="0" err="1" smtClean="0"/>
              <a:t>1a</a:t>
            </a:r>
            <a:r>
              <a:rPr lang="de-DE" sz="2400" b="1" dirty="0" smtClean="0"/>
              <a:t>)  </a:t>
            </a:r>
          </a:p>
          <a:p>
            <a:endParaRPr lang="de-DE" sz="2400" dirty="0" smtClean="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611560" y="332656"/>
            <a:ext cx="7848872" cy="523220"/>
          </a:xfrm>
          <a:prstGeom prst="rect">
            <a:avLst/>
          </a:prstGeom>
          <a:solidFill>
            <a:schemeClr val="bg2">
              <a:lumMod val="90000"/>
            </a:schemeClr>
          </a:solidFill>
        </p:spPr>
        <p:txBody>
          <a:bodyPr wrap="square" rtlCol="0">
            <a:spAutoFit/>
          </a:bodyPr>
          <a:lstStyle/>
          <a:p>
            <a:pPr algn="ctr"/>
            <a:r>
              <a:rPr lang="de-DE" sz="2800" dirty="0" smtClean="0"/>
              <a:t>Zwischenfazit</a:t>
            </a:r>
            <a:endParaRPr lang="en-US" sz="2800" dirty="0">
              <a:solidFill>
                <a:srgbClr val="002060"/>
              </a:solidFill>
            </a:endParaRPr>
          </a:p>
        </p:txBody>
      </p:sp>
      <p:sp>
        <p:nvSpPr>
          <p:cNvPr id="9" name="Textfeld 8"/>
          <p:cNvSpPr txBox="1"/>
          <p:nvPr/>
        </p:nvSpPr>
        <p:spPr>
          <a:xfrm>
            <a:off x="918225" y="1167235"/>
            <a:ext cx="7056784" cy="1938992"/>
          </a:xfrm>
          <a:prstGeom prst="rect">
            <a:avLst/>
          </a:prstGeom>
          <a:noFill/>
        </p:spPr>
        <p:txBody>
          <a:bodyPr wrap="square" rtlCol="0">
            <a:spAutoFit/>
          </a:bodyPr>
          <a:lstStyle/>
          <a:p>
            <a:pPr algn="ctr"/>
            <a:endParaRPr lang="de-DE" sz="2400" dirty="0" smtClean="0"/>
          </a:p>
          <a:p>
            <a:pPr algn="ctr"/>
            <a:r>
              <a:rPr lang="de-DE" sz="2400" dirty="0"/>
              <a:t>I</a:t>
            </a:r>
            <a:r>
              <a:rPr lang="de-DE" sz="2400" dirty="0" smtClean="0"/>
              <a:t>n der Tat </a:t>
            </a:r>
            <a:r>
              <a:rPr lang="de-DE" sz="2400" dirty="0" err="1" smtClean="0"/>
              <a:t>weiss</a:t>
            </a:r>
            <a:r>
              <a:rPr lang="de-DE" sz="2400" dirty="0" smtClean="0"/>
              <a:t> man nicht mehr, wer, was wann …. Gibt es dann also kein Recht auf informationelle Selbstbestimmung?  – ein Recht, das prinzipiell nicht eingelöst werden kann – ist kein Recht mehr.</a:t>
            </a:r>
          </a:p>
        </p:txBody>
      </p:sp>
      <p:sp>
        <p:nvSpPr>
          <p:cNvPr id="4" name="Textfeld 3"/>
          <p:cNvSpPr txBox="1"/>
          <p:nvPr/>
        </p:nvSpPr>
        <p:spPr>
          <a:xfrm>
            <a:off x="918225" y="3203815"/>
            <a:ext cx="7056784" cy="1569660"/>
          </a:xfrm>
          <a:prstGeom prst="rect">
            <a:avLst/>
          </a:prstGeom>
          <a:noFill/>
        </p:spPr>
        <p:txBody>
          <a:bodyPr wrap="square" rtlCol="0">
            <a:spAutoFit/>
          </a:bodyPr>
          <a:lstStyle/>
          <a:p>
            <a:pPr algn="ctr"/>
            <a:endParaRPr lang="de-DE" sz="2400" dirty="0" smtClean="0"/>
          </a:p>
          <a:p>
            <a:pPr algn="ctr"/>
            <a:r>
              <a:rPr lang="de-DE" sz="2400" dirty="0" smtClean="0"/>
              <a:t>Ist also Privatheit und informationelle Selbstbestimmung ein obsoletes Relikt aus dem bürgerlichen ausgehenden 19. Jahrhunderts?</a:t>
            </a:r>
          </a:p>
        </p:txBody>
      </p:sp>
    </p:spTree>
    <p:extLst>
      <p:ext uri="{BB962C8B-B14F-4D97-AF65-F5344CB8AC3E}">
        <p14:creationId xmlns:p14="http://schemas.microsoft.com/office/powerpoint/2010/main" val="41180149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Bildergebnis für amazon privacy poli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Bildergebnis für amazon privacy poli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3" name="Picture 5"/>
          <p:cNvPicPr>
            <a:picLocks noChangeAspect="1" noChangeArrowheads="1"/>
          </p:cNvPicPr>
          <p:nvPr/>
        </p:nvPicPr>
        <p:blipFill>
          <a:blip r:embed="rId2" cstate="print"/>
          <a:srcRect/>
          <a:stretch>
            <a:fillRect/>
          </a:stretch>
        </p:blipFill>
        <p:spPr bwMode="auto">
          <a:xfrm>
            <a:off x="100013" y="261938"/>
            <a:ext cx="8942387" cy="6334125"/>
          </a:xfrm>
          <a:prstGeom prst="rect">
            <a:avLst/>
          </a:prstGeom>
          <a:noFill/>
          <a:ln w="9525">
            <a:noFill/>
            <a:miter lim="800000"/>
            <a:headEnd/>
            <a:tailEnd/>
          </a:ln>
        </p:spPr>
      </p:pic>
    </p:spTree>
    <p:extLst>
      <p:ext uri="{BB962C8B-B14F-4D97-AF65-F5344CB8AC3E}">
        <p14:creationId xmlns:p14="http://schemas.microsoft.com/office/powerpoint/2010/main" val="250279593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971600" y="965100"/>
            <a:ext cx="2741156" cy="4201269"/>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4283968" y="1484784"/>
            <a:ext cx="4095750" cy="5010150"/>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2267744" y="192992"/>
            <a:ext cx="6380163" cy="619125"/>
          </a:xfrm>
          <a:prstGeom prst="rect">
            <a:avLst/>
          </a:prstGeom>
          <a:noFill/>
          <a:ln w="9525">
            <a:noFill/>
            <a:miter lim="800000"/>
            <a:headEnd/>
            <a:tailEnd/>
          </a:ln>
        </p:spPr>
      </p:pic>
      <p:sp>
        <p:nvSpPr>
          <p:cNvPr id="5" name="Textfeld 4"/>
          <p:cNvSpPr txBox="1"/>
          <p:nvPr/>
        </p:nvSpPr>
        <p:spPr>
          <a:xfrm>
            <a:off x="365163" y="362312"/>
            <a:ext cx="1124134" cy="461665"/>
          </a:xfrm>
          <a:prstGeom prst="rect">
            <a:avLst/>
          </a:prstGeom>
          <a:solidFill>
            <a:srgbClr val="DDD9C3"/>
          </a:solidFill>
        </p:spPr>
        <p:txBody>
          <a:bodyPr wrap="square" rtlCol="0">
            <a:spAutoFit/>
          </a:bodyPr>
          <a:lstStyle/>
          <a:p>
            <a:pPr algn="ctr"/>
            <a:r>
              <a:rPr lang="de-DE" sz="2400" dirty="0" err="1" smtClean="0"/>
              <a:t>Brin</a:t>
            </a:r>
            <a:endParaRPr lang="de-DE" sz="2400" dirty="0"/>
          </a:p>
        </p:txBody>
      </p:sp>
    </p:spTree>
    <p:extLst>
      <p:ext uri="{BB962C8B-B14F-4D97-AF65-F5344CB8AC3E}">
        <p14:creationId xmlns:p14="http://schemas.microsoft.com/office/powerpoint/2010/main" val="28537898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ildergebnis für Police controls driver´s licence on the highway"/>
          <p:cNvPicPr>
            <a:picLocks noChangeAspect="1" noChangeArrowheads="1"/>
          </p:cNvPicPr>
          <p:nvPr/>
        </p:nvPicPr>
        <p:blipFill>
          <a:blip r:embed="rId2" cstate="print"/>
          <a:srcRect/>
          <a:stretch>
            <a:fillRect/>
          </a:stretch>
        </p:blipFill>
        <p:spPr bwMode="auto">
          <a:xfrm>
            <a:off x="323528" y="1196752"/>
            <a:ext cx="7829633" cy="5504542"/>
          </a:xfrm>
          <a:prstGeom prst="rect">
            <a:avLst/>
          </a:prstGeom>
          <a:noFill/>
        </p:spPr>
      </p:pic>
      <p:pic>
        <p:nvPicPr>
          <p:cNvPr id="3" name="Picture 4"/>
          <p:cNvPicPr>
            <a:picLocks noChangeAspect="1" noChangeArrowheads="1"/>
          </p:cNvPicPr>
          <p:nvPr/>
        </p:nvPicPr>
        <p:blipFill>
          <a:blip r:embed="rId3" cstate="print"/>
          <a:srcRect/>
          <a:stretch>
            <a:fillRect/>
          </a:stretch>
        </p:blipFill>
        <p:spPr bwMode="auto">
          <a:xfrm>
            <a:off x="2580003" y="362312"/>
            <a:ext cx="6380163" cy="619125"/>
          </a:xfrm>
          <a:prstGeom prst="rect">
            <a:avLst/>
          </a:prstGeom>
          <a:noFill/>
          <a:ln w="9525">
            <a:noFill/>
            <a:miter lim="800000"/>
            <a:headEnd/>
            <a:tailEnd/>
          </a:ln>
        </p:spPr>
      </p:pic>
      <p:sp>
        <p:nvSpPr>
          <p:cNvPr id="2" name="Textfeld 1"/>
          <p:cNvSpPr txBox="1"/>
          <p:nvPr/>
        </p:nvSpPr>
        <p:spPr>
          <a:xfrm>
            <a:off x="365163" y="383133"/>
            <a:ext cx="1124134" cy="461665"/>
          </a:xfrm>
          <a:prstGeom prst="rect">
            <a:avLst/>
          </a:prstGeom>
          <a:solidFill>
            <a:srgbClr val="DDD9C3"/>
          </a:solidFill>
        </p:spPr>
        <p:txBody>
          <a:bodyPr wrap="square" rtlCol="0">
            <a:spAutoFit/>
          </a:bodyPr>
          <a:lstStyle/>
          <a:p>
            <a:pPr algn="ctr"/>
            <a:r>
              <a:rPr lang="de-DE" sz="2400" dirty="0" err="1" smtClean="0"/>
              <a:t>Brin</a:t>
            </a:r>
            <a:endParaRPr lang="de-DE" sz="2400" dirty="0"/>
          </a:p>
        </p:txBody>
      </p:sp>
    </p:spTree>
    <p:extLst>
      <p:ext uri="{BB962C8B-B14F-4D97-AF65-F5344CB8AC3E}">
        <p14:creationId xmlns:p14="http://schemas.microsoft.com/office/powerpoint/2010/main" val="359421699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268760"/>
            <a:ext cx="4932040" cy="3477875"/>
          </a:xfrm>
          <a:prstGeom prst="rect">
            <a:avLst/>
          </a:prstGeom>
          <a:noFill/>
        </p:spPr>
        <p:txBody>
          <a:bodyPr wrap="square" rtlCol="0">
            <a:spAutoFit/>
          </a:bodyPr>
          <a:lstStyle/>
          <a:p>
            <a:pPr algn="ctr"/>
            <a:r>
              <a:rPr lang="de-DE" sz="2000" dirty="0" smtClean="0"/>
              <a:t>Privatsphäre als persönlicher Raum, der sich sicher weiß vor fremden Blicken, ist praktisch tot. Schuld ist das Internet. </a:t>
            </a:r>
            <a:br>
              <a:rPr lang="de-DE" sz="2000" dirty="0" smtClean="0"/>
            </a:br>
            <a:endParaRPr lang="de-DE" sz="2000" dirty="0" smtClean="0"/>
          </a:p>
          <a:p>
            <a:pPr algn="ctr"/>
            <a:r>
              <a:rPr lang="de-DE" sz="2000" dirty="0" smtClean="0"/>
              <a:t>Datenschutz ist bestenfalls Hinauszögern des Unausweichlichen, schlimmstenfalls ein Kampf gegen Windmühlen. </a:t>
            </a:r>
            <a:br>
              <a:rPr lang="de-DE" sz="2000" dirty="0" smtClean="0"/>
            </a:br>
            <a:endParaRPr lang="de-DE" sz="2000" dirty="0" smtClean="0"/>
          </a:p>
          <a:p>
            <a:pPr algn="ctr"/>
            <a:r>
              <a:rPr lang="de-DE" sz="2000" dirty="0" smtClean="0"/>
              <a:t>Wichtiger ist die Frage, wie wir unser Leben ohne die Sicherheiten der Privatsphäre lebenswert machen können.</a:t>
            </a:r>
            <a:endParaRPr lang="en-US" sz="2000" dirty="0"/>
          </a:p>
        </p:txBody>
      </p:sp>
      <p:grpSp>
        <p:nvGrpSpPr>
          <p:cNvPr id="3" name="Gruppieren 4"/>
          <p:cNvGrpSpPr/>
          <p:nvPr/>
        </p:nvGrpSpPr>
        <p:grpSpPr>
          <a:xfrm>
            <a:off x="5220072" y="332656"/>
            <a:ext cx="3286125" cy="4981575"/>
            <a:chOff x="3995936" y="332656"/>
            <a:chExt cx="3286125" cy="4981575"/>
          </a:xfrm>
        </p:grpSpPr>
        <p:pic>
          <p:nvPicPr>
            <p:cNvPr id="3074" name="Picture 2"/>
            <p:cNvPicPr>
              <a:picLocks noChangeAspect="1" noChangeArrowheads="1"/>
            </p:cNvPicPr>
            <p:nvPr/>
          </p:nvPicPr>
          <p:blipFill>
            <a:blip r:embed="rId2" cstate="print"/>
            <a:srcRect/>
            <a:stretch>
              <a:fillRect/>
            </a:stretch>
          </p:blipFill>
          <p:spPr bwMode="auto">
            <a:xfrm>
              <a:off x="3995936" y="332656"/>
              <a:ext cx="3286125" cy="4981575"/>
            </a:xfrm>
            <a:prstGeom prst="rect">
              <a:avLst/>
            </a:prstGeom>
            <a:noFill/>
            <a:ln w="9525">
              <a:noFill/>
              <a:miter lim="800000"/>
              <a:headEnd/>
              <a:tailEnd/>
            </a:ln>
          </p:spPr>
        </p:pic>
        <p:sp>
          <p:nvSpPr>
            <p:cNvPr id="4" name="Textfeld 3"/>
            <p:cNvSpPr txBox="1"/>
            <p:nvPr/>
          </p:nvSpPr>
          <p:spPr>
            <a:xfrm>
              <a:off x="5292080" y="4149080"/>
              <a:ext cx="1584176" cy="338554"/>
            </a:xfrm>
            <a:prstGeom prst="rect">
              <a:avLst/>
            </a:prstGeom>
            <a:noFill/>
          </p:spPr>
          <p:txBody>
            <a:bodyPr wrap="square" rtlCol="0">
              <a:spAutoFit/>
            </a:bodyPr>
            <a:lstStyle/>
            <a:p>
              <a:pPr algn="ctr"/>
              <a:r>
                <a:rPr lang="en-US" sz="1600" dirty="0" err="1" smtClean="0"/>
                <a:t>Oktober</a:t>
              </a:r>
              <a:r>
                <a:rPr lang="en-US" sz="1600" dirty="0" smtClean="0"/>
                <a:t> 2011</a:t>
              </a:r>
              <a:endParaRPr lang="en-US" sz="1600" dirty="0"/>
            </a:p>
          </p:txBody>
        </p:sp>
      </p:grpSp>
    </p:spTree>
    <p:extLst>
      <p:ext uri="{BB962C8B-B14F-4D97-AF65-F5344CB8AC3E}">
        <p14:creationId xmlns:p14="http://schemas.microsoft.com/office/powerpoint/2010/main" val="27765350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611560" y="332656"/>
            <a:ext cx="7848872" cy="523220"/>
          </a:xfrm>
          <a:prstGeom prst="rect">
            <a:avLst/>
          </a:prstGeom>
          <a:solidFill>
            <a:schemeClr val="bg2">
              <a:lumMod val="90000"/>
            </a:schemeClr>
          </a:solidFill>
        </p:spPr>
        <p:txBody>
          <a:bodyPr wrap="square" rtlCol="0">
            <a:spAutoFit/>
          </a:bodyPr>
          <a:lstStyle/>
          <a:p>
            <a:pPr algn="ctr"/>
            <a:r>
              <a:rPr lang="de-DE" sz="2800" dirty="0" smtClean="0"/>
              <a:t>Zwischenfazit</a:t>
            </a:r>
            <a:endParaRPr lang="en-US" sz="2800" dirty="0">
              <a:solidFill>
                <a:srgbClr val="002060"/>
              </a:solidFill>
            </a:endParaRPr>
          </a:p>
        </p:txBody>
      </p:sp>
      <p:sp>
        <p:nvSpPr>
          <p:cNvPr id="6" name="Textfeld 5"/>
          <p:cNvSpPr txBox="1"/>
          <p:nvPr/>
        </p:nvSpPr>
        <p:spPr>
          <a:xfrm>
            <a:off x="918225" y="3382125"/>
            <a:ext cx="7056784" cy="1200328"/>
          </a:xfrm>
          <a:prstGeom prst="rect">
            <a:avLst/>
          </a:prstGeom>
          <a:noFill/>
        </p:spPr>
        <p:txBody>
          <a:bodyPr wrap="square" rtlCol="0">
            <a:spAutoFit/>
          </a:bodyPr>
          <a:lstStyle/>
          <a:p>
            <a:pPr algn="ctr"/>
            <a:r>
              <a:rPr lang="de-DE" sz="2400" dirty="0" smtClean="0"/>
              <a:t>Fragen wir also nach, welche Regulierungsformen Privatheit, informationelle Selbstbestimmung steuern können.</a:t>
            </a:r>
          </a:p>
        </p:txBody>
      </p:sp>
      <p:sp>
        <p:nvSpPr>
          <p:cNvPr id="7" name="Textfeld 6"/>
          <p:cNvSpPr txBox="1"/>
          <p:nvPr/>
        </p:nvSpPr>
        <p:spPr>
          <a:xfrm>
            <a:off x="918225" y="2579890"/>
            <a:ext cx="7056784" cy="461665"/>
          </a:xfrm>
          <a:prstGeom prst="rect">
            <a:avLst/>
          </a:prstGeom>
          <a:noFill/>
        </p:spPr>
        <p:txBody>
          <a:bodyPr wrap="square" rtlCol="0">
            <a:spAutoFit/>
          </a:bodyPr>
          <a:lstStyle/>
          <a:p>
            <a:pPr algn="ctr"/>
            <a:r>
              <a:rPr lang="de-DE" sz="2400" dirty="0" smtClean="0"/>
              <a:t>Das hieße, das Kind mit dem Bade ausgießen.</a:t>
            </a:r>
          </a:p>
        </p:txBody>
      </p:sp>
    </p:spTree>
    <p:extLst>
      <p:ext uri="{BB962C8B-B14F-4D97-AF65-F5344CB8AC3E}">
        <p14:creationId xmlns:p14="http://schemas.microsoft.com/office/powerpoint/2010/main" val="152506827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Box 1028"/>
          <p:cNvSpPr txBox="1">
            <a:spLocks noChangeArrowheads="1"/>
          </p:cNvSpPr>
          <p:nvPr/>
        </p:nvSpPr>
        <p:spPr bwMode="auto">
          <a:xfrm>
            <a:off x="1763688" y="1700808"/>
            <a:ext cx="5184576" cy="1754327"/>
          </a:xfrm>
          <a:prstGeom prst="rect">
            <a:avLst/>
          </a:prstGeom>
          <a:solidFill>
            <a:schemeClr val="bg2">
              <a:lumMod val="90000"/>
            </a:schemeClr>
          </a:solidFill>
          <a:ln w="12700">
            <a:noFill/>
            <a:miter lim="800000"/>
            <a:headEnd type="none" w="sm" len="sm"/>
            <a:tailEnd type="none" w="sm" len="sm"/>
          </a:ln>
          <a:effectLst/>
        </p:spPr>
        <p:txBody>
          <a:bodyPr wrap="square">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buFontTx/>
              <a:buNone/>
            </a:pPr>
            <a:r>
              <a:rPr lang="de-DE" sz="3600" b="1" dirty="0" smtClean="0">
                <a:latin typeface="+mn-lt"/>
                <a:cs typeface="Times New Roman" pitchFamily="18" charset="0"/>
              </a:rPr>
              <a:t>Regulierungsformen – Institutionalisierungs-formen</a:t>
            </a:r>
            <a:endParaRPr lang="de-DE" sz="3600" b="1" dirty="0">
              <a:latin typeface="+mn-lt"/>
            </a:endParaRPr>
          </a:p>
        </p:txBody>
      </p:sp>
    </p:spTree>
    <p:extLst>
      <p:ext uri="{BB962C8B-B14F-4D97-AF65-F5344CB8AC3E}">
        <p14:creationId xmlns:p14="http://schemas.microsoft.com/office/powerpoint/2010/main" val="87315301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Box 1028"/>
          <p:cNvSpPr txBox="1">
            <a:spLocks noChangeArrowheads="1"/>
          </p:cNvSpPr>
          <p:nvPr/>
        </p:nvSpPr>
        <p:spPr bwMode="auto">
          <a:xfrm>
            <a:off x="611560" y="188640"/>
            <a:ext cx="7776864" cy="523220"/>
          </a:xfrm>
          <a:prstGeom prst="rect">
            <a:avLst/>
          </a:prstGeom>
          <a:solidFill>
            <a:schemeClr val="bg2">
              <a:lumMod val="90000"/>
            </a:schemeClr>
          </a:solidFill>
          <a:ln w="12700">
            <a:noFill/>
            <a:miter lim="800000"/>
            <a:headEnd type="none" w="sm" len="sm"/>
            <a:tailEnd type="none" w="sm" len="sm"/>
          </a:ln>
          <a:effectLst/>
        </p:spPr>
        <p:txBody>
          <a:bodyPr wrap="square">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buFontTx/>
              <a:buNone/>
            </a:pPr>
            <a:r>
              <a:rPr lang="de-DE" sz="2800" b="1" dirty="0" smtClean="0">
                <a:solidFill>
                  <a:srgbClr val="000000"/>
                </a:solidFill>
                <a:latin typeface="+mn-lt"/>
                <a:cs typeface="Times New Roman" pitchFamily="18" charset="0"/>
              </a:rPr>
              <a:t>Regulierungsformen </a:t>
            </a:r>
            <a:endParaRPr lang="de-DE" sz="2800" b="1" dirty="0">
              <a:solidFill>
                <a:srgbClr val="000000"/>
              </a:solidFill>
              <a:latin typeface="+mn-lt"/>
            </a:endParaRPr>
          </a:p>
        </p:txBody>
      </p:sp>
      <p:sp>
        <p:nvSpPr>
          <p:cNvPr id="43" name="Rectangle 18"/>
          <p:cNvSpPr>
            <a:spLocks noChangeArrowheads="1"/>
          </p:cNvSpPr>
          <p:nvPr/>
        </p:nvSpPr>
        <p:spPr bwMode="auto">
          <a:xfrm>
            <a:off x="323528" y="6196662"/>
            <a:ext cx="8640960" cy="184666"/>
          </a:xfrm>
          <a:prstGeom prst="rect">
            <a:avLst/>
          </a:prstGeom>
          <a:solidFill>
            <a:srgbClr val="E9E9E9"/>
          </a:solidFill>
          <a:ln w="9525">
            <a:noFill/>
            <a:miter lim="800000"/>
            <a:headEnd/>
            <a:tailEnd/>
          </a:ln>
        </p:spPr>
        <p:txBody>
          <a:bodyPr wrap="square" lIns="0" tIns="0" rIns="0" bIns="0" anchor="ct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buFont typeface="Wingdings" pitchFamily="2" charset="2"/>
              <a:buNone/>
            </a:pPr>
            <a:r>
              <a:rPr lang="de-DE" sz="1200" dirty="0"/>
              <a:t>Nach: </a:t>
            </a:r>
            <a:r>
              <a:rPr lang="en-GB" sz="1200" dirty="0"/>
              <a:t>Lawrence</a:t>
            </a:r>
            <a:r>
              <a:rPr lang="de-DE" sz="1200" dirty="0"/>
              <a:t> </a:t>
            </a:r>
            <a:r>
              <a:rPr lang="en-GB" sz="1200" dirty="0"/>
              <a:t>Lessig: Code and other laws of cyberspace. Basic Books, Perseus Books Group: New York 1999,  second edition 2006</a:t>
            </a:r>
            <a:endParaRPr lang="de-DE" sz="1200" dirty="0"/>
          </a:p>
        </p:txBody>
      </p:sp>
      <p:sp>
        <p:nvSpPr>
          <p:cNvPr id="39" name="Oval 5"/>
          <p:cNvSpPr>
            <a:spLocks noChangeArrowheads="1"/>
          </p:cNvSpPr>
          <p:nvPr/>
        </p:nvSpPr>
        <p:spPr bwMode="auto">
          <a:xfrm>
            <a:off x="4860032" y="2251195"/>
            <a:ext cx="2304256" cy="1904286"/>
          </a:xfrm>
          <a:prstGeom prst="ellipse">
            <a:avLst/>
          </a:prstGeom>
          <a:solidFill>
            <a:srgbClr val="002060"/>
          </a:solidFill>
          <a:ln w="9525">
            <a:noFill/>
            <a:round/>
            <a:headEnd/>
            <a:tailEnd/>
          </a:ln>
        </p:spPr>
        <p:txBody>
          <a:bodyPr wrap="square" lIns="0" tIns="0" rIns="0" bIns="0" anchor="ct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buFont typeface="Wingdings" pitchFamily="2" charset="2"/>
              <a:buNone/>
            </a:pPr>
            <a:r>
              <a:rPr lang="de-DE" sz="2200" dirty="0" smtClean="0">
                <a:solidFill>
                  <a:schemeClr val="accent1">
                    <a:lumMod val="20000"/>
                    <a:lumOff val="80000"/>
                  </a:schemeClr>
                </a:solidFill>
                <a:latin typeface="+mn-lt"/>
              </a:rPr>
              <a:t>Privatheit – </a:t>
            </a:r>
            <a:r>
              <a:rPr lang="de-DE" sz="2200" dirty="0" err="1" smtClean="0">
                <a:solidFill>
                  <a:schemeClr val="accent1">
                    <a:lumMod val="20000"/>
                    <a:lumOff val="80000"/>
                  </a:schemeClr>
                </a:solidFill>
                <a:latin typeface="+mn-lt"/>
              </a:rPr>
              <a:t>inormatio-nelle</a:t>
            </a:r>
            <a:r>
              <a:rPr lang="de-DE" sz="2200" dirty="0" smtClean="0">
                <a:solidFill>
                  <a:schemeClr val="accent1">
                    <a:lumMod val="20000"/>
                    <a:lumOff val="80000"/>
                  </a:schemeClr>
                </a:solidFill>
                <a:latin typeface="+mn-lt"/>
              </a:rPr>
              <a:t> Selbst-</a:t>
            </a:r>
            <a:r>
              <a:rPr lang="de-DE" sz="2200" dirty="0" err="1" smtClean="0">
                <a:solidFill>
                  <a:schemeClr val="accent1">
                    <a:lumMod val="20000"/>
                    <a:lumOff val="80000"/>
                  </a:schemeClr>
                </a:solidFill>
                <a:latin typeface="+mn-lt"/>
              </a:rPr>
              <a:t>besimmung</a:t>
            </a:r>
            <a:endParaRPr lang="de-DE" sz="2200" dirty="0">
              <a:solidFill>
                <a:schemeClr val="accent1">
                  <a:lumMod val="20000"/>
                  <a:lumOff val="80000"/>
                </a:schemeClr>
              </a:solidFill>
              <a:latin typeface="+mn-lt"/>
            </a:endParaRPr>
          </a:p>
        </p:txBody>
      </p:sp>
      <p:grpSp>
        <p:nvGrpSpPr>
          <p:cNvPr id="26" name="Gruppieren 25"/>
          <p:cNvGrpSpPr/>
          <p:nvPr/>
        </p:nvGrpSpPr>
        <p:grpSpPr>
          <a:xfrm>
            <a:off x="5364088" y="1412776"/>
            <a:ext cx="1525901" cy="720080"/>
            <a:chOff x="5364088" y="2060848"/>
            <a:chExt cx="1525901" cy="720080"/>
          </a:xfrm>
          <a:solidFill>
            <a:srgbClr val="000090"/>
          </a:solidFill>
        </p:grpSpPr>
        <p:sp>
          <p:nvSpPr>
            <p:cNvPr id="41" name="Rectangle 7"/>
            <p:cNvSpPr>
              <a:spLocks noChangeArrowheads="1"/>
            </p:cNvSpPr>
            <p:nvPr/>
          </p:nvSpPr>
          <p:spPr bwMode="auto">
            <a:xfrm>
              <a:off x="5364088" y="2060848"/>
              <a:ext cx="1525901" cy="450050"/>
            </a:xfrm>
            <a:prstGeom prst="rect">
              <a:avLst/>
            </a:prstGeom>
            <a:solidFill>
              <a:schemeClr val="bg2">
                <a:lumMod val="75000"/>
              </a:schemeClr>
            </a:solidFill>
            <a:ln w="9525">
              <a:noFill/>
              <a:miter lim="800000"/>
              <a:headEnd/>
              <a:tailEnd/>
            </a:ln>
          </p:spPr>
          <p:txBody>
            <a:bodyPr wrap="none" lIns="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buFont typeface="Wingdings" pitchFamily="2" charset="2"/>
                <a:buNone/>
              </a:pPr>
              <a:r>
                <a:rPr lang="de-DE" sz="2200" dirty="0" smtClean="0">
                  <a:solidFill>
                    <a:srgbClr val="002060"/>
                  </a:solidFill>
                  <a:latin typeface="+mn-lt"/>
                </a:rPr>
                <a:t>Recht/Gesetz</a:t>
              </a:r>
              <a:endParaRPr lang="de-DE" sz="2200" dirty="0">
                <a:solidFill>
                  <a:srgbClr val="002060"/>
                </a:solidFill>
                <a:latin typeface="+mn-lt"/>
              </a:endParaRPr>
            </a:p>
          </p:txBody>
        </p:sp>
        <p:sp>
          <p:nvSpPr>
            <p:cNvPr id="42" name="AutoShape 8"/>
            <p:cNvSpPr>
              <a:spLocks noChangeArrowheads="1"/>
            </p:cNvSpPr>
            <p:nvPr/>
          </p:nvSpPr>
          <p:spPr bwMode="auto">
            <a:xfrm>
              <a:off x="6012160" y="2564904"/>
              <a:ext cx="216024" cy="216024"/>
            </a:xfrm>
            <a:prstGeom prst="downArrow">
              <a:avLst>
                <a:gd name="adj1" fmla="val 50000"/>
                <a:gd name="adj2" fmla="val 62500"/>
              </a:avLst>
            </a:prstGeom>
            <a:grpFill/>
            <a:ln w="57150">
              <a:noFill/>
              <a:miter lim="800000"/>
              <a:headEnd/>
              <a:tailEnd/>
            </a:ln>
          </p:spPr>
          <p:txBody>
            <a:bodyPr wrap="none" lIns="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de-DE" sz="2200" dirty="0">
                <a:solidFill>
                  <a:srgbClr val="002060"/>
                </a:solidFill>
                <a:latin typeface="+mn-lt"/>
              </a:endParaRPr>
            </a:p>
          </p:txBody>
        </p:sp>
      </p:grpSp>
      <p:grpSp>
        <p:nvGrpSpPr>
          <p:cNvPr id="28" name="Gruppieren 27"/>
          <p:cNvGrpSpPr/>
          <p:nvPr/>
        </p:nvGrpSpPr>
        <p:grpSpPr>
          <a:xfrm>
            <a:off x="3419872" y="2924944"/>
            <a:ext cx="1179083" cy="635476"/>
            <a:chOff x="3851920" y="3081556"/>
            <a:chExt cx="1179083" cy="287247"/>
          </a:xfrm>
          <a:solidFill>
            <a:srgbClr val="DDD9C3"/>
          </a:solidFill>
        </p:grpSpPr>
        <p:sp>
          <p:nvSpPr>
            <p:cNvPr id="72" name="Rectangle 13"/>
            <p:cNvSpPr>
              <a:spLocks noChangeArrowheads="1"/>
            </p:cNvSpPr>
            <p:nvPr/>
          </p:nvSpPr>
          <p:spPr bwMode="auto">
            <a:xfrm>
              <a:off x="3851920" y="3081556"/>
              <a:ext cx="794666" cy="287247"/>
            </a:xfrm>
            <a:prstGeom prst="rect">
              <a:avLst/>
            </a:prstGeom>
            <a:grpFill/>
            <a:ln w="9525">
              <a:noFill/>
              <a:miter lim="800000"/>
              <a:headEnd/>
              <a:tailEnd/>
            </a:ln>
          </p:spPr>
          <p:txBody>
            <a:bodyPr wrap="none" lIns="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buFont typeface="Wingdings" pitchFamily="2" charset="2"/>
                <a:buNone/>
              </a:pPr>
              <a:r>
                <a:rPr lang="de-DE" sz="2200" dirty="0" smtClean="0">
                  <a:solidFill>
                    <a:srgbClr val="002060"/>
                  </a:solidFill>
                  <a:latin typeface="+mn-lt"/>
                </a:rPr>
                <a:t>Werte</a:t>
              </a:r>
              <a:br>
                <a:rPr lang="de-DE" sz="2200" dirty="0" smtClean="0">
                  <a:solidFill>
                    <a:srgbClr val="002060"/>
                  </a:solidFill>
                  <a:latin typeface="+mn-lt"/>
                </a:rPr>
              </a:br>
              <a:r>
                <a:rPr lang="de-DE" sz="2200" dirty="0" smtClean="0">
                  <a:solidFill>
                    <a:srgbClr val="002060"/>
                  </a:solidFill>
                  <a:latin typeface="+mn-lt"/>
                </a:rPr>
                <a:t>Ethik</a:t>
              </a:r>
              <a:endParaRPr lang="de-DE" sz="2200" dirty="0">
                <a:solidFill>
                  <a:srgbClr val="002060"/>
                </a:solidFill>
                <a:latin typeface="+mn-lt"/>
              </a:endParaRPr>
            </a:p>
          </p:txBody>
        </p:sp>
        <p:sp>
          <p:nvSpPr>
            <p:cNvPr id="73" name="AutoShape 14"/>
            <p:cNvSpPr>
              <a:spLocks noChangeArrowheads="1"/>
            </p:cNvSpPr>
            <p:nvPr/>
          </p:nvSpPr>
          <p:spPr bwMode="auto">
            <a:xfrm rot="16200000">
              <a:off x="4834016" y="3042854"/>
              <a:ext cx="98741" cy="295232"/>
            </a:xfrm>
            <a:prstGeom prst="downArrow">
              <a:avLst>
                <a:gd name="adj1" fmla="val 50000"/>
                <a:gd name="adj2" fmla="val 62500"/>
              </a:avLst>
            </a:prstGeom>
            <a:solidFill>
              <a:srgbClr val="000090"/>
            </a:solidFill>
            <a:ln w="57150">
              <a:noFill/>
              <a:miter lim="800000"/>
              <a:headEnd/>
              <a:tailEnd/>
            </a:ln>
          </p:spPr>
          <p:txBody>
            <a:bodyPr wrap="none" lIns="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de-DE" sz="2200" dirty="0">
                <a:solidFill>
                  <a:srgbClr val="002060"/>
                </a:solidFill>
                <a:latin typeface="+mn-lt"/>
              </a:endParaRPr>
            </a:p>
          </p:txBody>
        </p:sp>
      </p:grpSp>
      <p:grpSp>
        <p:nvGrpSpPr>
          <p:cNvPr id="5" name="Gruppierung 4"/>
          <p:cNvGrpSpPr/>
          <p:nvPr/>
        </p:nvGrpSpPr>
        <p:grpSpPr>
          <a:xfrm>
            <a:off x="7452320" y="2924944"/>
            <a:ext cx="1368152" cy="288032"/>
            <a:chOff x="7452320" y="2924944"/>
            <a:chExt cx="1368152" cy="288032"/>
          </a:xfrm>
        </p:grpSpPr>
        <p:sp>
          <p:nvSpPr>
            <p:cNvPr id="76" name="AutoShape 17"/>
            <p:cNvSpPr>
              <a:spLocks noChangeArrowheads="1"/>
            </p:cNvSpPr>
            <p:nvPr/>
          </p:nvSpPr>
          <p:spPr bwMode="auto">
            <a:xfrm rot="5400000" flipH="1">
              <a:off x="7488324" y="2888940"/>
              <a:ext cx="216024" cy="288032"/>
            </a:xfrm>
            <a:prstGeom prst="downArrow">
              <a:avLst>
                <a:gd name="adj1" fmla="val 50000"/>
                <a:gd name="adj2" fmla="val 62500"/>
              </a:avLst>
            </a:prstGeom>
            <a:solidFill>
              <a:srgbClr val="000090"/>
            </a:solidFill>
            <a:ln w="57150">
              <a:noFill/>
              <a:miter lim="800000"/>
              <a:headEnd/>
              <a:tailEnd/>
            </a:ln>
          </p:spPr>
          <p:txBody>
            <a:bodyPr wrap="none" lIns="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de-DE" sz="2200" dirty="0">
                <a:solidFill>
                  <a:srgbClr val="002060"/>
                </a:solidFill>
                <a:latin typeface="+mn-lt"/>
              </a:endParaRPr>
            </a:p>
          </p:txBody>
        </p:sp>
        <p:sp>
          <p:nvSpPr>
            <p:cNvPr id="75" name="Rectangle 16"/>
            <p:cNvSpPr>
              <a:spLocks noChangeArrowheads="1"/>
            </p:cNvSpPr>
            <p:nvPr/>
          </p:nvSpPr>
          <p:spPr bwMode="auto">
            <a:xfrm>
              <a:off x="7876937" y="2925729"/>
              <a:ext cx="943535" cy="287247"/>
            </a:xfrm>
            <a:prstGeom prst="rect">
              <a:avLst/>
            </a:prstGeom>
            <a:solidFill>
              <a:srgbClr val="DDD9C3"/>
            </a:solidFill>
            <a:ln w="9525">
              <a:noFill/>
              <a:miter lim="800000"/>
              <a:headEnd/>
              <a:tailEnd/>
            </a:ln>
          </p:spPr>
          <p:txBody>
            <a:bodyPr wrap="none" lIns="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buFont typeface="Wingdings" pitchFamily="2" charset="2"/>
                <a:buNone/>
              </a:pPr>
              <a:r>
                <a:rPr lang="de-DE" sz="2200" dirty="0" smtClean="0">
                  <a:solidFill>
                    <a:srgbClr val="002060"/>
                  </a:solidFill>
                  <a:latin typeface="+mn-lt"/>
                </a:rPr>
                <a:t>Markt</a:t>
              </a:r>
              <a:endParaRPr lang="de-DE" sz="2200" dirty="0">
                <a:solidFill>
                  <a:srgbClr val="002060"/>
                </a:solidFill>
                <a:latin typeface="+mn-lt"/>
              </a:endParaRPr>
            </a:p>
          </p:txBody>
        </p:sp>
      </p:grpSp>
      <p:grpSp>
        <p:nvGrpSpPr>
          <p:cNvPr id="6" name="Gruppierung 5"/>
          <p:cNvGrpSpPr/>
          <p:nvPr/>
        </p:nvGrpSpPr>
        <p:grpSpPr>
          <a:xfrm>
            <a:off x="5508104" y="4509120"/>
            <a:ext cx="1299019" cy="791303"/>
            <a:chOff x="5508104" y="4509120"/>
            <a:chExt cx="1299019" cy="791303"/>
          </a:xfrm>
        </p:grpSpPr>
        <p:sp>
          <p:nvSpPr>
            <p:cNvPr id="51" name="Rectangle 10"/>
            <p:cNvSpPr>
              <a:spLocks noChangeArrowheads="1"/>
            </p:cNvSpPr>
            <p:nvPr/>
          </p:nvSpPr>
          <p:spPr bwMode="auto">
            <a:xfrm>
              <a:off x="5508104" y="5013176"/>
              <a:ext cx="1299019" cy="287247"/>
            </a:xfrm>
            <a:prstGeom prst="rect">
              <a:avLst/>
            </a:prstGeom>
            <a:solidFill>
              <a:srgbClr val="DDD9C3"/>
            </a:solidFill>
            <a:ln w="9525">
              <a:noFill/>
              <a:miter lim="800000"/>
              <a:headEnd/>
              <a:tailEnd/>
            </a:ln>
          </p:spPr>
          <p:txBody>
            <a:bodyPr wrap="none" lIns="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buFont typeface="Wingdings" pitchFamily="2" charset="2"/>
                <a:buNone/>
              </a:pPr>
              <a:r>
                <a:rPr lang="de-DE" sz="2200" dirty="0" smtClean="0">
                  <a:solidFill>
                    <a:srgbClr val="002060"/>
                  </a:solidFill>
                  <a:latin typeface="+mn-lt"/>
                </a:rPr>
                <a:t>Technik</a:t>
              </a:r>
              <a:endParaRPr lang="de-DE" sz="2200" dirty="0">
                <a:solidFill>
                  <a:srgbClr val="002060"/>
                </a:solidFill>
                <a:latin typeface="+mn-lt"/>
              </a:endParaRPr>
            </a:p>
          </p:txBody>
        </p:sp>
        <p:sp>
          <p:nvSpPr>
            <p:cNvPr id="77" name="AutoShape 8"/>
            <p:cNvSpPr>
              <a:spLocks noChangeArrowheads="1"/>
            </p:cNvSpPr>
            <p:nvPr/>
          </p:nvSpPr>
          <p:spPr bwMode="auto">
            <a:xfrm flipV="1">
              <a:off x="6012160" y="4509120"/>
              <a:ext cx="288032" cy="360040"/>
            </a:xfrm>
            <a:prstGeom prst="downArrow">
              <a:avLst>
                <a:gd name="adj1" fmla="val 50000"/>
                <a:gd name="adj2" fmla="val 62500"/>
              </a:avLst>
            </a:prstGeom>
            <a:solidFill>
              <a:srgbClr val="000090"/>
            </a:solidFill>
            <a:ln w="57150">
              <a:noFill/>
              <a:miter lim="800000"/>
              <a:headEnd/>
              <a:tailEnd/>
            </a:ln>
          </p:spPr>
          <p:txBody>
            <a:bodyPr wrap="none" lIns="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de-DE" sz="2200" dirty="0">
                <a:solidFill>
                  <a:srgbClr val="002060"/>
                </a:solidFill>
                <a:latin typeface="+mn-lt"/>
              </a:endParaRPr>
            </a:p>
          </p:txBody>
        </p:sp>
      </p:grpSp>
      <p:grpSp>
        <p:nvGrpSpPr>
          <p:cNvPr id="4" name="Gruppierung 3"/>
          <p:cNvGrpSpPr/>
          <p:nvPr/>
        </p:nvGrpSpPr>
        <p:grpSpPr>
          <a:xfrm>
            <a:off x="161765" y="980728"/>
            <a:ext cx="3929490" cy="1872208"/>
            <a:chOff x="161765" y="1196752"/>
            <a:chExt cx="3929490" cy="1872208"/>
          </a:xfrm>
        </p:grpSpPr>
        <p:sp>
          <p:nvSpPr>
            <p:cNvPr id="38" name="Oval 5"/>
            <p:cNvSpPr>
              <a:spLocks noChangeArrowheads="1"/>
            </p:cNvSpPr>
            <p:nvPr/>
          </p:nvSpPr>
          <p:spPr bwMode="auto">
            <a:xfrm>
              <a:off x="1428800" y="1894821"/>
              <a:ext cx="1325252" cy="476071"/>
            </a:xfrm>
            <a:prstGeom prst="ellipse">
              <a:avLst/>
            </a:prstGeom>
            <a:solidFill>
              <a:srgbClr val="002060"/>
            </a:solidFill>
            <a:ln w="9525">
              <a:noFill/>
              <a:round/>
              <a:headEnd/>
              <a:tailEnd/>
            </a:ln>
          </p:spPr>
          <p:txBody>
            <a:bodyPr wrap="square" lIns="0" tIns="0" rIns="0" bIns="0" anchor="ct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buFont typeface="Wingdings" pitchFamily="2" charset="2"/>
                <a:buNone/>
              </a:pPr>
              <a:r>
                <a:rPr lang="de-DE" sz="2200" dirty="0" smtClean="0">
                  <a:solidFill>
                    <a:schemeClr val="accent1">
                      <a:lumMod val="20000"/>
                      <a:lumOff val="80000"/>
                    </a:schemeClr>
                  </a:solidFill>
                  <a:latin typeface="+mn-lt"/>
                </a:rPr>
                <a:t>Wasser</a:t>
              </a:r>
              <a:endParaRPr lang="de-DE" sz="2200" dirty="0">
                <a:solidFill>
                  <a:schemeClr val="accent1">
                    <a:lumMod val="20000"/>
                    <a:lumOff val="80000"/>
                  </a:schemeClr>
                </a:solidFill>
                <a:latin typeface="+mn-lt"/>
              </a:endParaRPr>
            </a:p>
          </p:txBody>
        </p:sp>
        <p:grpSp>
          <p:nvGrpSpPr>
            <p:cNvPr id="22" name="Gruppieren 21"/>
            <p:cNvGrpSpPr/>
            <p:nvPr/>
          </p:nvGrpSpPr>
          <p:grpSpPr>
            <a:xfrm>
              <a:off x="1403648" y="1196752"/>
              <a:ext cx="1525901" cy="644346"/>
              <a:chOff x="1403648" y="1196752"/>
              <a:chExt cx="1525901" cy="644346"/>
            </a:xfrm>
          </p:grpSpPr>
          <p:sp>
            <p:nvSpPr>
              <p:cNvPr id="65" name="Rectangle 7"/>
              <p:cNvSpPr>
                <a:spLocks noChangeArrowheads="1"/>
              </p:cNvSpPr>
              <p:nvPr/>
            </p:nvSpPr>
            <p:spPr bwMode="auto">
              <a:xfrm>
                <a:off x="1403648" y="1196752"/>
                <a:ext cx="1525901" cy="287247"/>
              </a:xfrm>
              <a:prstGeom prst="rect">
                <a:avLst/>
              </a:prstGeom>
              <a:solidFill>
                <a:schemeClr val="accent1">
                  <a:lumMod val="20000"/>
                  <a:lumOff val="80000"/>
                </a:schemeClr>
              </a:solidFill>
              <a:ln w="9525">
                <a:noFill/>
                <a:miter lim="800000"/>
                <a:headEnd/>
                <a:tailEnd/>
              </a:ln>
            </p:spPr>
            <p:txBody>
              <a:bodyPr wrap="none" lIns="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buFont typeface="Wingdings" pitchFamily="2" charset="2"/>
                  <a:buNone/>
                </a:pPr>
                <a:r>
                  <a:rPr lang="de-DE" sz="2200" dirty="0" smtClean="0">
                    <a:solidFill>
                      <a:srgbClr val="002060"/>
                    </a:solidFill>
                    <a:latin typeface="+mn-lt"/>
                  </a:rPr>
                  <a:t>Recht/Gesetz</a:t>
                </a:r>
                <a:endParaRPr lang="de-DE" sz="2200" dirty="0">
                  <a:solidFill>
                    <a:srgbClr val="002060"/>
                  </a:solidFill>
                  <a:latin typeface="+mn-lt"/>
                </a:endParaRPr>
              </a:p>
            </p:txBody>
          </p:sp>
          <p:sp>
            <p:nvSpPr>
              <p:cNvPr id="78" name="AutoShape 11"/>
              <p:cNvSpPr>
                <a:spLocks noChangeArrowheads="1"/>
              </p:cNvSpPr>
              <p:nvPr/>
            </p:nvSpPr>
            <p:spPr bwMode="auto">
              <a:xfrm>
                <a:off x="2123728" y="1537722"/>
                <a:ext cx="72009" cy="303376"/>
              </a:xfrm>
              <a:prstGeom prst="downArrow">
                <a:avLst>
                  <a:gd name="adj1" fmla="val 50000"/>
                  <a:gd name="adj2" fmla="val 62500"/>
                </a:avLst>
              </a:prstGeom>
              <a:solidFill>
                <a:schemeClr val="accent1">
                  <a:lumMod val="20000"/>
                  <a:lumOff val="80000"/>
                </a:schemeClr>
              </a:solidFill>
              <a:ln w="38100">
                <a:noFill/>
                <a:miter lim="800000"/>
                <a:headEnd/>
                <a:tailEnd/>
              </a:ln>
            </p:spPr>
            <p:txBody>
              <a:bodyPr wrap="none" lIns="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de-DE" sz="2200" dirty="0">
                  <a:solidFill>
                    <a:srgbClr val="002060"/>
                  </a:solidFill>
                  <a:latin typeface="+mn-lt"/>
                </a:endParaRPr>
              </a:p>
            </p:txBody>
          </p:sp>
        </p:grpSp>
        <p:grpSp>
          <p:nvGrpSpPr>
            <p:cNvPr id="25" name="Gruppieren 24"/>
            <p:cNvGrpSpPr/>
            <p:nvPr/>
          </p:nvGrpSpPr>
          <p:grpSpPr>
            <a:xfrm>
              <a:off x="1472781" y="2424615"/>
              <a:ext cx="1299019" cy="644345"/>
              <a:chOff x="1472781" y="2424615"/>
              <a:chExt cx="1299019" cy="644345"/>
            </a:xfrm>
          </p:grpSpPr>
          <p:sp>
            <p:nvSpPr>
              <p:cNvPr id="63" name="Rectangle 10"/>
              <p:cNvSpPr>
                <a:spLocks noChangeArrowheads="1"/>
              </p:cNvSpPr>
              <p:nvPr/>
            </p:nvSpPr>
            <p:spPr bwMode="auto">
              <a:xfrm>
                <a:off x="1472781" y="2781713"/>
                <a:ext cx="1299019" cy="287247"/>
              </a:xfrm>
              <a:prstGeom prst="rect">
                <a:avLst/>
              </a:prstGeom>
              <a:solidFill>
                <a:schemeClr val="accent1">
                  <a:lumMod val="20000"/>
                  <a:lumOff val="80000"/>
                </a:schemeClr>
              </a:solidFill>
              <a:ln w="9525">
                <a:noFill/>
                <a:miter lim="800000"/>
                <a:headEnd/>
                <a:tailEnd/>
              </a:ln>
            </p:spPr>
            <p:txBody>
              <a:bodyPr wrap="none" lIns="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buFont typeface="Wingdings" pitchFamily="2" charset="2"/>
                  <a:buNone/>
                </a:pPr>
                <a:r>
                  <a:rPr lang="de-DE" sz="2200" dirty="0" smtClean="0">
                    <a:solidFill>
                      <a:srgbClr val="002060"/>
                    </a:solidFill>
                    <a:latin typeface="+mn-lt"/>
                  </a:rPr>
                  <a:t>Technik</a:t>
                </a:r>
                <a:endParaRPr lang="de-DE" sz="2200" dirty="0">
                  <a:solidFill>
                    <a:srgbClr val="002060"/>
                  </a:solidFill>
                  <a:latin typeface="+mn-lt"/>
                </a:endParaRPr>
              </a:p>
            </p:txBody>
          </p:sp>
          <p:sp>
            <p:nvSpPr>
              <p:cNvPr id="79" name="AutoShape 11"/>
              <p:cNvSpPr>
                <a:spLocks noChangeArrowheads="1"/>
              </p:cNvSpPr>
              <p:nvPr/>
            </p:nvSpPr>
            <p:spPr bwMode="auto">
              <a:xfrm>
                <a:off x="2123728" y="2424615"/>
                <a:ext cx="72009" cy="303376"/>
              </a:xfrm>
              <a:prstGeom prst="downArrow">
                <a:avLst>
                  <a:gd name="adj1" fmla="val 50000"/>
                  <a:gd name="adj2" fmla="val 62500"/>
                </a:avLst>
              </a:prstGeom>
              <a:solidFill>
                <a:schemeClr val="accent1">
                  <a:lumMod val="20000"/>
                  <a:lumOff val="80000"/>
                </a:schemeClr>
              </a:solidFill>
              <a:ln w="38100">
                <a:noFill/>
                <a:miter lim="800000"/>
                <a:headEnd/>
                <a:tailEnd/>
              </a:ln>
            </p:spPr>
            <p:txBody>
              <a:bodyPr wrap="none" lIns="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de-DE" sz="2200" dirty="0">
                  <a:solidFill>
                    <a:srgbClr val="002060"/>
                  </a:solidFill>
                  <a:latin typeface="+mn-lt"/>
                </a:endParaRPr>
              </a:p>
            </p:txBody>
          </p:sp>
        </p:grpSp>
        <p:grpSp>
          <p:nvGrpSpPr>
            <p:cNvPr id="24" name="Gruppieren 23"/>
            <p:cNvGrpSpPr/>
            <p:nvPr/>
          </p:nvGrpSpPr>
          <p:grpSpPr>
            <a:xfrm>
              <a:off x="2800133" y="1972712"/>
              <a:ext cx="1291122" cy="287247"/>
              <a:chOff x="2800133" y="1972712"/>
              <a:chExt cx="1291122" cy="287247"/>
            </a:xfrm>
          </p:grpSpPr>
          <p:sp>
            <p:nvSpPr>
              <p:cNvPr id="59" name="Rectangle 16"/>
              <p:cNvSpPr>
                <a:spLocks noChangeArrowheads="1"/>
              </p:cNvSpPr>
              <p:nvPr/>
            </p:nvSpPr>
            <p:spPr bwMode="auto">
              <a:xfrm>
                <a:off x="3147720" y="1972712"/>
                <a:ext cx="943535" cy="287247"/>
              </a:xfrm>
              <a:prstGeom prst="rect">
                <a:avLst/>
              </a:prstGeom>
              <a:solidFill>
                <a:schemeClr val="accent1">
                  <a:lumMod val="20000"/>
                  <a:lumOff val="80000"/>
                </a:schemeClr>
              </a:solidFill>
              <a:ln w="9525">
                <a:noFill/>
                <a:miter lim="800000"/>
                <a:headEnd/>
                <a:tailEnd/>
              </a:ln>
            </p:spPr>
            <p:txBody>
              <a:bodyPr wrap="none" lIns="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buFont typeface="Wingdings" pitchFamily="2" charset="2"/>
                  <a:buNone/>
                </a:pPr>
                <a:r>
                  <a:rPr lang="de-DE" sz="2200" dirty="0" smtClean="0">
                    <a:solidFill>
                      <a:srgbClr val="002060"/>
                    </a:solidFill>
                    <a:latin typeface="+mn-lt"/>
                  </a:rPr>
                  <a:t>Markt</a:t>
                </a:r>
                <a:endParaRPr lang="de-DE" sz="2200" dirty="0">
                  <a:solidFill>
                    <a:srgbClr val="002060"/>
                  </a:solidFill>
                  <a:latin typeface="+mn-lt"/>
                </a:endParaRPr>
              </a:p>
            </p:txBody>
          </p:sp>
          <p:sp>
            <p:nvSpPr>
              <p:cNvPr id="80" name="AutoShape 11"/>
              <p:cNvSpPr>
                <a:spLocks noChangeArrowheads="1"/>
              </p:cNvSpPr>
              <p:nvPr/>
            </p:nvSpPr>
            <p:spPr bwMode="auto">
              <a:xfrm rot="5400000">
                <a:off x="2915816" y="1988840"/>
                <a:ext cx="72009" cy="303376"/>
              </a:xfrm>
              <a:prstGeom prst="downArrow">
                <a:avLst>
                  <a:gd name="adj1" fmla="val 50000"/>
                  <a:gd name="adj2" fmla="val 62500"/>
                </a:avLst>
              </a:prstGeom>
              <a:solidFill>
                <a:schemeClr val="accent1">
                  <a:lumMod val="20000"/>
                  <a:lumOff val="80000"/>
                </a:schemeClr>
              </a:solidFill>
              <a:ln w="38100">
                <a:noFill/>
                <a:miter lim="800000"/>
                <a:headEnd/>
                <a:tailEnd/>
              </a:ln>
            </p:spPr>
            <p:txBody>
              <a:bodyPr wrap="none" lIns="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de-DE" sz="2200" dirty="0">
                  <a:solidFill>
                    <a:srgbClr val="002060"/>
                  </a:solidFill>
                  <a:latin typeface="+mn-lt"/>
                </a:endParaRPr>
              </a:p>
            </p:txBody>
          </p:sp>
        </p:grpSp>
        <p:grpSp>
          <p:nvGrpSpPr>
            <p:cNvPr id="23" name="Gruppieren 22"/>
            <p:cNvGrpSpPr/>
            <p:nvPr/>
          </p:nvGrpSpPr>
          <p:grpSpPr>
            <a:xfrm>
              <a:off x="161765" y="2001436"/>
              <a:ext cx="1185219" cy="635476"/>
              <a:chOff x="161765" y="2001436"/>
              <a:chExt cx="1185219" cy="287247"/>
            </a:xfrm>
          </p:grpSpPr>
          <p:sp>
            <p:nvSpPr>
              <p:cNvPr id="61" name="Rectangle 13"/>
              <p:cNvSpPr>
                <a:spLocks noChangeArrowheads="1"/>
              </p:cNvSpPr>
              <p:nvPr/>
            </p:nvSpPr>
            <p:spPr bwMode="auto">
              <a:xfrm>
                <a:off x="161765" y="2001436"/>
                <a:ext cx="794666" cy="287247"/>
              </a:xfrm>
              <a:prstGeom prst="rect">
                <a:avLst/>
              </a:prstGeom>
              <a:solidFill>
                <a:schemeClr val="accent1">
                  <a:lumMod val="20000"/>
                  <a:lumOff val="80000"/>
                </a:schemeClr>
              </a:solidFill>
              <a:ln w="9525">
                <a:noFill/>
                <a:miter lim="800000"/>
                <a:headEnd/>
                <a:tailEnd/>
              </a:ln>
            </p:spPr>
            <p:txBody>
              <a:bodyPr wrap="none" lIns="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buFont typeface="Wingdings" pitchFamily="2" charset="2"/>
                  <a:buNone/>
                </a:pPr>
                <a:r>
                  <a:rPr lang="de-DE" sz="2200" dirty="0" smtClean="0">
                    <a:solidFill>
                      <a:srgbClr val="002060"/>
                    </a:solidFill>
                    <a:latin typeface="+mn-lt"/>
                  </a:rPr>
                  <a:t>Werte</a:t>
                </a:r>
              </a:p>
              <a:p>
                <a:pPr algn="ctr" eaLnBrk="0" hangingPunct="0">
                  <a:buFont typeface="Wingdings" pitchFamily="2" charset="2"/>
                  <a:buNone/>
                </a:pPr>
                <a:r>
                  <a:rPr lang="de-DE" sz="2200" dirty="0" smtClean="0">
                    <a:solidFill>
                      <a:srgbClr val="002060"/>
                    </a:solidFill>
                  </a:rPr>
                  <a:t>Ethik</a:t>
                </a:r>
                <a:endParaRPr lang="de-DE" sz="2200" dirty="0">
                  <a:solidFill>
                    <a:srgbClr val="002060"/>
                  </a:solidFill>
                  <a:latin typeface="+mn-lt"/>
                </a:endParaRPr>
              </a:p>
            </p:txBody>
          </p:sp>
          <p:sp>
            <p:nvSpPr>
              <p:cNvPr id="81" name="AutoShape 11"/>
              <p:cNvSpPr>
                <a:spLocks noChangeArrowheads="1"/>
              </p:cNvSpPr>
              <p:nvPr/>
            </p:nvSpPr>
            <p:spPr bwMode="auto">
              <a:xfrm rot="16200000" flipH="1">
                <a:off x="1159291" y="2017173"/>
                <a:ext cx="72009" cy="303376"/>
              </a:xfrm>
              <a:prstGeom prst="downArrow">
                <a:avLst>
                  <a:gd name="adj1" fmla="val 50000"/>
                  <a:gd name="adj2" fmla="val 62500"/>
                </a:avLst>
              </a:prstGeom>
              <a:solidFill>
                <a:schemeClr val="accent1">
                  <a:lumMod val="20000"/>
                  <a:lumOff val="80000"/>
                </a:schemeClr>
              </a:solidFill>
              <a:ln w="38100">
                <a:noFill/>
                <a:miter lim="800000"/>
                <a:headEnd/>
                <a:tailEnd/>
              </a:ln>
            </p:spPr>
            <p:txBody>
              <a:bodyPr wrap="none" lIns="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de-DE" sz="2200" dirty="0">
                  <a:solidFill>
                    <a:srgbClr val="002060"/>
                  </a:solidFill>
                  <a:latin typeface="+mn-lt"/>
                </a:endParaRPr>
              </a:p>
            </p:txBody>
          </p:sp>
        </p:grpSp>
      </p:grpSp>
    </p:spTree>
    <p:extLst>
      <p:ext uri="{BB962C8B-B14F-4D97-AF65-F5344CB8AC3E}">
        <p14:creationId xmlns:p14="http://schemas.microsoft.com/office/powerpoint/2010/main" val="3541532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619672" y="1180202"/>
            <a:ext cx="5760640" cy="1384995"/>
          </a:xfrm>
          <a:prstGeom prst="rect">
            <a:avLst/>
          </a:prstGeom>
          <a:noFill/>
        </p:spPr>
        <p:txBody>
          <a:bodyPr wrap="square" rtlCol="0">
            <a:spAutoFit/>
          </a:bodyPr>
          <a:lstStyle/>
          <a:p>
            <a:pPr algn="ctr"/>
            <a:r>
              <a:rPr lang="en-US" sz="2800" b="1" dirty="0" err="1" smtClean="0">
                <a:solidFill>
                  <a:srgbClr val="000000"/>
                </a:solidFill>
              </a:rPr>
              <a:t>Regelt</a:t>
            </a:r>
            <a:r>
              <a:rPr lang="en-US" sz="2800" b="1" dirty="0" smtClean="0">
                <a:solidFill>
                  <a:srgbClr val="000000"/>
                </a:solidFill>
              </a:rPr>
              <a:t> </a:t>
            </a:r>
            <a:r>
              <a:rPr lang="en-US" sz="2800" b="1" dirty="0" err="1" smtClean="0">
                <a:solidFill>
                  <a:srgbClr val="000000"/>
                </a:solidFill>
              </a:rPr>
              <a:t>es</a:t>
            </a:r>
            <a:r>
              <a:rPr lang="en-US" sz="2800" b="1" dirty="0" smtClean="0">
                <a:solidFill>
                  <a:srgbClr val="000000"/>
                </a:solidFill>
              </a:rPr>
              <a:t> der </a:t>
            </a:r>
            <a:r>
              <a:rPr lang="en-US" sz="2800" b="1" dirty="0" err="1" smtClean="0">
                <a:solidFill>
                  <a:srgbClr val="000000"/>
                </a:solidFill>
              </a:rPr>
              <a:t>Markt</a:t>
            </a:r>
            <a:r>
              <a:rPr lang="en-US" sz="2800" b="1" dirty="0" smtClean="0">
                <a:solidFill>
                  <a:srgbClr val="000000"/>
                </a:solidFill>
              </a:rPr>
              <a:t> </a:t>
            </a:r>
            <a:r>
              <a:rPr lang="en-US" sz="2800" b="1" dirty="0" err="1" smtClean="0">
                <a:solidFill>
                  <a:srgbClr val="000000"/>
                </a:solidFill>
              </a:rPr>
              <a:t>mit</a:t>
            </a:r>
            <a:r>
              <a:rPr lang="en-US" sz="2800" b="1" dirty="0" smtClean="0">
                <a:solidFill>
                  <a:srgbClr val="000000"/>
                </a:solidFill>
              </a:rPr>
              <a:t> seiner </a:t>
            </a:r>
            <a:r>
              <a:rPr lang="en-US" sz="2800" b="1" dirty="0" err="1" smtClean="0">
                <a:solidFill>
                  <a:srgbClr val="000000"/>
                </a:solidFill>
              </a:rPr>
              <a:t>Technologie</a:t>
            </a:r>
            <a:r>
              <a:rPr lang="en-US" sz="2800" b="1" dirty="0" smtClean="0">
                <a:solidFill>
                  <a:srgbClr val="000000"/>
                </a:solidFill>
              </a:rPr>
              <a:t> und </a:t>
            </a:r>
            <a:r>
              <a:rPr lang="en-US" sz="2800" b="1" dirty="0" err="1" smtClean="0">
                <a:solidFill>
                  <a:srgbClr val="000000"/>
                </a:solidFill>
              </a:rPr>
              <a:t>seinen</a:t>
            </a:r>
            <a:r>
              <a:rPr lang="en-US" sz="2800" b="1" dirty="0" smtClean="0">
                <a:solidFill>
                  <a:srgbClr val="000000"/>
                </a:solidFill>
              </a:rPr>
              <a:t> </a:t>
            </a:r>
            <a:r>
              <a:rPr lang="en-US" sz="2800" b="1" dirty="0" err="1" smtClean="0">
                <a:solidFill>
                  <a:srgbClr val="000000"/>
                </a:solidFill>
              </a:rPr>
              <a:t>Marktmodellen</a:t>
            </a:r>
            <a:r>
              <a:rPr lang="en-US" sz="2800" b="1" dirty="0" smtClean="0">
                <a:solidFill>
                  <a:srgbClr val="000000"/>
                </a:solidFill>
              </a:rPr>
              <a:t>?</a:t>
            </a:r>
            <a:endParaRPr lang="en-US" sz="2800" b="1" dirty="0">
              <a:solidFill>
                <a:srgbClr val="000000"/>
              </a:solidFill>
            </a:endParaRPr>
          </a:p>
        </p:txBody>
      </p:sp>
      <p:sp>
        <p:nvSpPr>
          <p:cNvPr id="2" name="Textfeld 1"/>
          <p:cNvSpPr txBox="1"/>
          <p:nvPr/>
        </p:nvSpPr>
        <p:spPr>
          <a:xfrm>
            <a:off x="930962" y="3556466"/>
            <a:ext cx="6624736" cy="1815882"/>
          </a:xfrm>
          <a:prstGeom prst="rect">
            <a:avLst/>
          </a:prstGeom>
          <a:noFill/>
        </p:spPr>
        <p:txBody>
          <a:bodyPr wrap="square" rtlCol="0">
            <a:spAutoFit/>
          </a:bodyPr>
          <a:lstStyle/>
          <a:p>
            <a:pPr algn="ctr"/>
            <a:r>
              <a:rPr lang="de-DE" sz="2800" b="1" dirty="0" smtClean="0"/>
              <a:t>Mit Folgen für das moralische Verhalten beim Umgang mit Daten, Wissen und Information in elektronischen Umgebungen?</a:t>
            </a:r>
            <a:endParaRPr lang="de-DE" sz="2800" b="1"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691680" y="692696"/>
            <a:ext cx="5619750" cy="2847975"/>
          </a:xfrm>
          <a:prstGeom prst="rect">
            <a:avLst/>
          </a:prstGeom>
          <a:noFill/>
          <a:ln w="9525">
            <a:noFill/>
            <a:miter lim="800000"/>
            <a:headEnd/>
            <a:tailEnd/>
          </a:ln>
        </p:spPr>
      </p:pic>
      <p:sp>
        <p:nvSpPr>
          <p:cNvPr id="6" name="Textfeld 5"/>
          <p:cNvSpPr txBox="1"/>
          <p:nvPr/>
        </p:nvSpPr>
        <p:spPr>
          <a:xfrm>
            <a:off x="683568" y="3573016"/>
            <a:ext cx="7632848" cy="3139321"/>
          </a:xfrm>
          <a:prstGeom prst="rect">
            <a:avLst/>
          </a:prstGeom>
          <a:noFill/>
        </p:spPr>
        <p:txBody>
          <a:bodyPr wrap="square" rtlCol="0">
            <a:spAutoFit/>
          </a:bodyPr>
          <a:lstStyle/>
          <a:p>
            <a:r>
              <a:rPr lang="en-US" dirty="0" smtClean="0"/>
              <a:t>That the individual shall have full protection in person and in property is a principle as old as the common law; but it has been found necessary </a:t>
            </a:r>
            <a:r>
              <a:rPr lang="en-US" b="1" dirty="0" smtClean="0"/>
              <a:t>from time to time to define anew the exact nature and extent of such protection</a:t>
            </a:r>
            <a:r>
              <a:rPr lang="en-US" dirty="0" smtClean="0"/>
              <a:t>. </a:t>
            </a:r>
            <a:r>
              <a:rPr lang="en-US" b="1" dirty="0" smtClean="0"/>
              <a:t>Political, social, and economic changes entail the recognition of new rights, and the common law, in its eternal youth, grows to meet the new demands of society</a:t>
            </a:r>
            <a:r>
              <a:rPr lang="en-US" dirty="0" smtClean="0"/>
              <a:t>. </a:t>
            </a:r>
          </a:p>
          <a:p>
            <a:r>
              <a:rPr lang="en-US" dirty="0" smtClean="0"/>
              <a:t>…</a:t>
            </a:r>
            <a:br>
              <a:rPr lang="en-US" dirty="0" smtClean="0"/>
            </a:br>
            <a:r>
              <a:rPr lang="en-US" dirty="0" smtClean="0"/>
              <a:t>and now the right to life has come to mean the right to enjoy life, -- the right to be let alone; the right to liberty secures the exercise of extensive civil privileges; and the term "property" has grown to comprise every form of possession -- intangible, as well as tangible.</a:t>
            </a:r>
            <a:endParaRPr lang="en-US" dirty="0"/>
          </a:p>
        </p:txBody>
      </p:sp>
      <p:sp>
        <p:nvSpPr>
          <p:cNvPr id="4" name="Textfeld 3"/>
          <p:cNvSpPr txBox="1"/>
          <p:nvPr/>
        </p:nvSpPr>
        <p:spPr>
          <a:xfrm>
            <a:off x="2699792" y="260648"/>
            <a:ext cx="4032448" cy="461665"/>
          </a:xfrm>
          <a:prstGeom prst="rect">
            <a:avLst/>
          </a:prstGeom>
          <a:solidFill>
            <a:schemeClr val="accent1">
              <a:lumMod val="20000"/>
              <a:lumOff val="80000"/>
            </a:schemeClr>
          </a:solidFill>
        </p:spPr>
        <p:txBody>
          <a:bodyPr wrap="square" rtlCol="0">
            <a:spAutoFit/>
          </a:bodyPr>
          <a:lstStyle/>
          <a:p>
            <a:pPr algn="ctr"/>
            <a:r>
              <a:rPr lang="en-US" sz="2400" dirty="0" smtClean="0">
                <a:solidFill>
                  <a:srgbClr val="002060"/>
                </a:solidFill>
              </a:rPr>
              <a:t>the right to be let alone</a:t>
            </a:r>
            <a:endParaRPr lang="en-US" sz="2400" dirty="0">
              <a:solidFill>
                <a:srgbClr val="002060"/>
              </a:solidFill>
            </a:endParaRPr>
          </a:p>
        </p:txBody>
      </p:sp>
    </p:spTree>
    <p:extLst>
      <p:ext uri="{BB962C8B-B14F-4D97-AF65-F5344CB8AC3E}">
        <p14:creationId xmlns:p14="http://schemas.microsoft.com/office/powerpoint/2010/main" val="421795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ieren 8"/>
          <p:cNvGrpSpPr/>
          <p:nvPr/>
        </p:nvGrpSpPr>
        <p:grpSpPr>
          <a:xfrm>
            <a:off x="2987824" y="1124744"/>
            <a:ext cx="5947623" cy="5389567"/>
            <a:chOff x="2987824" y="1124744"/>
            <a:chExt cx="5947623" cy="5389567"/>
          </a:xfrm>
        </p:grpSpPr>
        <p:pic>
          <p:nvPicPr>
            <p:cNvPr id="2050" name="Picture 2"/>
            <p:cNvPicPr>
              <a:picLocks noChangeAspect="1" noChangeArrowheads="1"/>
            </p:cNvPicPr>
            <p:nvPr/>
          </p:nvPicPr>
          <p:blipFill>
            <a:blip r:embed="rId3" cstate="print"/>
            <a:srcRect/>
            <a:stretch>
              <a:fillRect/>
            </a:stretch>
          </p:blipFill>
          <p:spPr bwMode="auto">
            <a:xfrm>
              <a:off x="2987824" y="1124744"/>
              <a:ext cx="5947623" cy="3960440"/>
            </a:xfrm>
            <a:prstGeom prst="rect">
              <a:avLst/>
            </a:prstGeom>
            <a:noFill/>
            <a:ln w="9525">
              <a:noFill/>
              <a:miter lim="800000"/>
              <a:headEnd/>
              <a:tailEnd/>
            </a:ln>
          </p:spPr>
        </p:pic>
        <p:sp>
          <p:nvSpPr>
            <p:cNvPr id="3" name="Textfeld 2"/>
            <p:cNvSpPr txBox="1"/>
            <p:nvPr/>
          </p:nvSpPr>
          <p:spPr>
            <a:xfrm>
              <a:off x="3059832" y="5229200"/>
              <a:ext cx="4608512" cy="276999"/>
            </a:xfrm>
            <a:prstGeom prst="rect">
              <a:avLst/>
            </a:prstGeom>
            <a:noFill/>
          </p:spPr>
          <p:txBody>
            <a:bodyPr wrap="square" rtlCol="0">
              <a:spAutoFit/>
            </a:bodyPr>
            <a:lstStyle/>
            <a:p>
              <a:r>
                <a:rPr lang="en-US" sz="1200" dirty="0" smtClean="0"/>
                <a:t>Photograph: Eric </a:t>
              </a:r>
              <a:r>
                <a:rPr lang="en-US" sz="1200" dirty="0" err="1" smtClean="0"/>
                <a:t>Risberg</a:t>
              </a:r>
              <a:r>
                <a:rPr lang="en-US" sz="1200" dirty="0" smtClean="0"/>
                <a:t>/AP Eric </a:t>
              </a:r>
              <a:r>
                <a:rPr lang="en-US" sz="1200" dirty="0" err="1" smtClean="0"/>
                <a:t>Risberg</a:t>
              </a:r>
              <a:r>
                <a:rPr lang="en-US" sz="1200" dirty="0" smtClean="0"/>
                <a:t>/ASSOCIATED PRESS </a:t>
              </a:r>
              <a:endParaRPr lang="en-US" sz="1200" dirty="0"/>
            </a:p>
          </p:txBody>
        </p:sp>
        <p:sp>
          <p:nvSpPr>
            <p:cNvPr id="8" name="Textfeld 7"/>
            <p:cNvSpPr txBox="1"/>
            <p:nvPr/>
          </p:nvSpPr>
          <p:spPr>
            <a:xfrm>
              <a:off x="3419872" y="6237312"/>
              <a:ext cx="4968552" cy="276999"/>
            </a:xfrm>
            <a:prstGeom prst="rect">
              <a:avLst/>
            </a:prstGeom>
            <a:noFill/>
          </p:spPr>
          <p:txBody>
            <a:bodyPr wrap="square" rtlCol="0">
              <a:spAutoFit/>
            </a:bodyPr>
            <a:lstStyle/>
            <a:p>
              <a:r>
                <a:rPr lang="en-US" sz="1200" dirty="0" smtClean="0"/>
                <a:t>http://www.theguardian.com/technology/2010/jan/11/facebook-privacy</a:t>
              </a:r>
              <a:endParaRPr lang="en-US" sz="1200" dirty="0"/>
            </a:p>
          </p:txBody>
        </p:sp>
      </p:grpSp>
      <p:sp>
        <p:nvSpPr>
          <p:cNvPr id="6" name="Abgerundete rechteckige Legende 5"/>
          <p:cNvSpPr/>
          <p:nvPr/>
        </p:nvSpPr>
        <p:spPr>
          <a:xfrm>
            <a:off x="251520" y="2492896"/>
            <a:ext cx="2592288" cy="2808312"/>
          </a:xfrm>
          <a:prstGeom prst="wedgeRoundRectCallout">
            <a:avLst>
              <a:gd name="adj1" fmla="val 118944"/>
              <a:gd name="adj2" fmla="val -23922"/>
              <a:gd name="adj3" fmla="val 16667"/>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People have really gotten comfortable not only sharing more information and different kinds, but more openly and with more people</a:t>
            </a:r>
            <a:endParaRPr lang="en-US" dirty="0">
              <a:solidFill>
                <a:srgbClr val="002060"/>
              </a:solidFill>
            </a:endParaRPr>
          </a:p>
        </p:txBody>
      </p:sp>
      <p:sp>
        <p:nvSpPr>
          <p:cNvPr id="7" name="Abgerundete rechteckige Legende 6"/>
          <p:cNvSpPr/>
          <p:nvPr/>
        </p:nvSpPr>
        <p:spPr>
          <a:xfrm>
            <a:off x="611560" y="5661248"/>
            <a:ext cx="2592288" cy="783468"/>
          </a:xfrm>
          <a:prstGeom prst="wedgeRoundRectCallout">
            <a:avLst>
              <a:gd name="adj1" fmla="val 106747"/>
              <a:gd name="adj2" fmla="val -332609"/>
              <a:gd name="adj3" fmla="val 16667"/>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That social norm is just something that has evolved over time.</a:t>
            </a:r>
            <a:endParaRPr lang="en-US" dirty="0">
              <a:solidFill>
                <a:srgbClr val="002060"/>
              </a:solidFill>
            </a:endParaRPr>
          </a:p>
        </p:txBody>
      </p:sp>
      <p:sp>
        <p:nvSpPr>
          <p:cNvPr id="5" name="Abgerundete rechteckige Legende 4"/>
          <p:cNvSpPr/>
          <p:nvPr/>
        </p:nvSpPr>
        <p:spPr>
          <a:xfrm>
            <a:off x="395536" y="354940"/>
            <a:ext cx="2376264" cy="1440160"/>
          </a:xfrm>
          <a:prstGeom prst="wedgeRoundRectCallout">
            <a:avLst>
              <a:gd name="adj1" fmla="val 128774"/>
              <a:gd name="adj2" fmla="val 139048"/>
              <a:gd name="adj3" fmla="val 16667"/>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rgbClr val="002060"/>
                </a:solidFill>
              </a:rPr>
              <a:t>Privacy </a:t>
            </a:r>
            <a:r>
              <a:rPr lang="de-DE" dirty="0" err="1" smtClean="0">
                <a:solidFill>
                  <a:srgbClr val="002060"/>
                </a:solidFill>
              </a:rPr>
              <a:t>no</a:t>
            </a:r>
            <a:r>
              <a:rPr lang="de-DE" dirty="0" smtClean="0">
                <a:solidFill>
                  <a:srgbClr val="002060"/>
                </a:solidFill>
              </a:rPr>
              <a:t> </a:t>
            </a:r>
            <a:r>
              <a:rPr lang="de-DE" dirty="0" err="1" smtClean="0">
                <a:solidFill>
                  <a:srgbClr val="002060"/>
                </a:solidFill>
              </a:rPr>
              <a:t>longer</a:t>
            </a:r>
            <a:r>
              <a:rPr lang="de-DE" dirty="0" smtClean="0">
                <a:solidFill>
                  <a:srgbClr val="002060"/>
                </a:solidFill>
              </a:rPr>
              <a:t> a "</a:t>
            </a:r>
            <a:r>
              <a:rPr lang="de-DE" dirty="0" err="1" smtClean="0">
                <a:solidFill>
                  <a:srgbClr val="002060"/>
                </a:solidFill>
              </a:rPr>
              <a:t>social</a:t>
            </a:r>
            <a:r>
              <a:rPr lang="de-DE" dirty="0" smtClean="0">
                <a:solidFill>
                  <a:srgbClr val="002060"/>
                </a:solidFill>
              </a:rPr>
              <a:t> norm"</a:t>
            </a:r>
            <a:endParaRPr lang="en-US" dirty="0">
              <a:solidFill>
                <a:srgbClr val="00206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868999" y="868222"/>
            <a:ext cx="7665029" cy="1384995"/>
          </a:xfrm>
          <a:prstGeom prst="rect">
            <a:avLst/>
          </a:prstGeom>
          <a:noFill/>
        </p:spPr>
        <p:txBody>
          <a:bodyPr wrap="square" rtlCol="0">
            <a:spAutoFit/>
          </a:bodyPr>
          <a:lstStyle/>
          <a:p>
            <a:r>
              <a:rPr lang="en-US" sz="2800" dirty="0" err="1" smtClean="0">
                <a:solidFill>
                  <a:srgbClr val="000000"/>
                </a:solidFill>
              </a:rPr>
              <a:t>Entsteht</a:t>
            </a:r>
            <a:r>
              <a:rPr lang="en-US" sz="2800" dirty="0" smtClean="0">
                <a:solidFill>
                  <a:srgbClr val="000000"/>
                </a:solidFill>
              </a:rPr>
              <a:t> </a:t>
            </a:r>
            <a:r>
              <a:rPr lang="en-US" sz="2800" dirty="0" err="1" smtClean="0">
                <a:solidFill>
                  <a:srgbClr val="000000"/>
                </a:solidFill>
              </a:rPr>
              <a:t>tatsächlich</a:t>
            </a:r>
            <a:r>
              <a:rPr lang="en-US" sz="2800" dirty="0" smtClean="0">
                <a:solidFill>
                  <a:srgbClr val="000000"/>
                </a:solidFill>
              </a:rPr>
              <a:t>, </a:t>
            </a:r>
            <a:r>
              <a:rPr lang="en-US" sz="2800" dirty="0" err="1" smtClean="0">
                <a:solidFill>
                  <a:srgbClr val="000000"/>
                </a:solidFill>
              </a:rPr>
              <a:t>zumindest</a:t>
            </a:r>
            <a:r>
              <a:rPr lang="en-US" sz="2800" dirty="0" smtClean="0">
                <a:solidFill>
                  <a:srgbClr val="000000"/>
                </a:solidFill>
              </a:rPr>
              <a:t> in </a:t>
            </a:r>
            <a:r>
              <a:rPr lang="en-US" sz="2800" dirty="0" err="1" smtClean="0">
                <a:solidFill>
                  <a:srgbClr val="000000"/>
                </a:solidFill>
              </a:rPr>
              <a:t>sozialen</a:t>
            </a:r>
            <a:r>
              <a:rPr lang="en-US" sz="2800" dirty="0" smtClean="0">
                <a:solidFill>
                  <a:srgbClr val="000000"/>
                </a:solidFill>
              </a:rPr>
              <a:t> </a:t>
            </a:r>
            <a:r>
              <a:rPr lang="en-US" sz="2800" dirty="0" err="1" smtClean="0">
                <a:solidFill>
                  <a:srgbClr val="000000"/>
                </a:solidFill>
              </a:rPr>
              <a:t>Netzwerken</a:t>
            </a:r>
            <a:r>
              <a:rPr lang="en-US" sz="2800" dirty="0" smtClean="0">
                <a:solidFill>
                  <a:srgbClr val="000000"/>
                </a:solidFill>
              </a:rPr>
              <a:t>, in </a:t>
            </a:r>
            <a:r>
              <a:rPr lang="en-US" sz="2800" dirty="0" err="1" smtClean="0">
                <a:solidFill>
                  <a:srgbClr val="000000"/>
                </a:solidFill>
              </a:rPr>
              <a:t>Diensten</a:t>
            </a:r>
            <a:r>
              <a:rPr lang="en-US" sz="2800" dirty="0" smtClean="0">
                <a:solidFill>
                  <a:srgbClr val="000000"/>
                </a:solidFill>
              </a:rPr>
              <a:t> </a:t>
            </a:r>
            <a:r>
              <a:rPr lang="en-US" sz="2800" dirty="0" err="1" smtClean="0">
                <a:solidFill>
                  <a:srgbClr val="000000"/>
                </a:solidFill>
              </a:rPr>
              <a:t>wie</a:t>
            </a:r>
            <a:r>
              <a:rPr lang="en-US" sz="2800" dirty="0" smtClean="0">
                <a:solidFill>
                  <a:srgbClr val="000000"/>
                </a:solidFill>
              </a:rPr>
              <a:t> Facebook </a:t>
            </a:r>
            <a:r>
              <a:rPr lang="en-US" sz="2800" dirty="0" err="1" smtClean="0">
                <a:solidFill>
                  <a:srgbClr val="000000"/>
                </a:solidFill>
              </a:rPr>
              <a:t>oder</a:t>
            </a:r>
            <a:r>
              <a:rPr lang="en-US" sz="2800" dirty="0" smtClean="0">
                <a:solidFill>
                  <a:srgbClr val="000000"/>
                </a:solidFill>
              </a:rPr>
              <a:t> Twitter so </a:t>
            </a:r>
            <a:r>
              <a:rPr lang="en-US" sz="2800" dirty="0" err="1" smtClean="0">
                <a:solidFill>
                  <a:srgbClr val="000000"/>
                </a:solidFill>
              </a:rPr>
              <a:t>etwas</a:t>
            </a:r>
            <a:r>
              <a:rPr lang="en-US" sz="2800" dirty="0" smtClean="0">
                <a:solidFill>
                  <a:srgbClr val="000000"/>
                </a:solidFill>
              </a:rPr>
              <a:t> </a:t>
            </a:r>
            <a:r>
              <a:rPr lang="en-US" sz="2800" dirty="0" err="1" smtClean="0">
                <a:solidFill>
                  <a:srgbClr val="000000"/>
                </a:solidFill>
              </a:rPr>
              <a:t>wie</a:t>
            </a:r>
            <a:r>
              <a:rPr lang="en-US" sz="2800" dirty="0" smtClean="0">
                <a:solidFill>
                  <a:srgbClr val="000000"/>
                </a:solidFill>
              </a:rPr>
              <a:t> </a:t>
            </a:r>
            <a:r>
              <a:rPr lang="en-US" sz="2800" dirty="0" err="1" smtClean="0">
                <a:solidFill>
                  <a:srgbClr val="000000"/>
                </a:solidFill>
              </a:rPr>
              <a:t>eine</a:t>
            </a:r>
            <a:r>
              <a:rPr lang="en-US" sz="2800" dirty="0" smtClean="0">
                <a:solidFill>
                  <a:srgbClr val="000000"/>
                </a:solidFill>
              </a:rPr>
              <a:t> </a:t>
            </a:r>
            <a:r>
              <a:rPr lang="en-US" sz="2800" dirty="0" err="1" smtClean="0">
                <a:solidFill>
                  <a:srgbClr val="000000"/>
                </a:solidFill>
              </a:rPr>
              <a:t>neue</a:t>
            </a:r>
            <a:r>
              <a:rPr lang="en-US" sz="2800" dirty="0" smtClean="0">
                <a:solidFill>
                  <a:srgbClr val="000000"/>
                </a:solidFill>
              </a:rPr>
              <a:t> </a:t>
            </a:r>
            <a:r>
              <a:rPr lang="en-US" sz="2800" dirty="0" err="1" smtClean="0">
                <a:solidFill>
                  <a:srgbClr val="000000"/>
                </a:solidFill>
              </a:rPr>
              <a:t>soziale</a:t>
            </a:r>
            <a:r>
              <a:rPr lang="en-US" sz="2800" dirty="0" smtClean="0">
                <a:solidFill>
                  <a:srgbClr val="000000"/>
                </a:solidFill>
              </a:rPr>
              <a:t> Norm,</a:t>
            </a:r>
          </a:p>
        </p:txBody>
      </p:sp>
      <p:sp>
        <p:nvSpPr>
          <p:cNvPr id="4" name="Textfeld 3"/>
          <p:cNvSpPr txBox="1"/>
          <p:nvPr/>
        </p:nvSpPr>
        <p:spPr>
          <a:xfrm>
            <a:off x="5369975" y="5421581"/>
            <a:ext cx="2094513" cy="523220"/>
          </a:xfrm>
          <a:prstGeom prst="rect">
            <a:avLst/>
          </a:prstGeom>
          <a:noFill/>
        </p:spPr>
        <p:txBody>
          <a:bodyPr wrap="square" rtlCol="0">
            <a:spAutoFit/>
          </a:bodyPr>
          <a:lstStyle/>
          <a:p>
            <a:r>
              <a:rPr lang="de-DE" sz="2800" dirty="0" smtClean="0"/>
              <a:t>Reputation</a:t>
            </a:r>
            <a:endParaRPr lang="de-DE" sz="2800" dirty="0"/>
          </a:p>
        </p:txBody>
      </p:sp>
      <p:sp>
        <p:nvSpPr>
          <p:cNvPr id="7" name="Textfeld 6"/>
          <p:cNvSpPr txBox="1"/>
          <p:nvPr/>
        </p:nvSpPr>
        <p:spPr>
          <a:xfrm>
            <a:off x="1470613" y="5421581"/>
            <a:ext cx="2094513" cy="523220"/>
          </a:xfrm>
          <a:prstGeom prst="rect">
            <a:avLst/>
          </a:prstGeom>
          <a:noFill/>
        </p:spPr>
        <p:txBody>
          <a:bodyPr wrap="square" rtlCol="0">
            <a:spAutoFit/>
          </a:bodyPr>
          <a:lstStyle/>
          <a:p>
            <a:r>
              <a:rPr lang="de-DE" sz="2800" dirty="0" err="1"/>
              <a:t>f</a:t>
            </a:r>
            <a:r>
              <a:rPr lang="de-DE" sz="2800" dirty="0" err="1" smtClean="0"/>
              <a:t>ake</a:t>
            </a:r>
            <a:r>
              <a:rPr lang="de-DE" sz="2800" dirty="0" smtClean="0"/>
              <a:t> </a:t>
            </a:r>
            <a:r>
              <a:rPr lang="de-DE" sz="2800" dirty="0" err="1" smtClean="0"/>
              <a:t>news</a:t>
            </a:r>
            <a:endParaRPr lang="de-DE" sz="2800" dirty="0"/>
          </a:p>
        </p:txBody>
      </p:sp>
      <p:sp>
        <p:nvSpPr>
          <p:cNvPr id="5" name="Textfeld 4"/>
          <p:cNvSpPr txBox="1"/>
          <p:nvPr/>
        </p:nvSpPr>
        <p:spPr>
          <a:xfrm>
            <a:off x="868999" y="2486996"/>
            <a:ext cx="7665029" cy="1384995"/>
          </a:xfrm>
          <a:prstGeom prst="rect">
            <a:avLst/>
          </a:prstGeom>
          <a:noFill/>
        </p:spPr>
        <p:txBody>
          <a:bodyPr wrap="square" rtlCol="0">
            <a:spAutoFit/>
          </a:bodyPr>
          <a:lstStyle/>
          <a:p>
            <a:r>
              <a:rPr lang="en-US" sz="2800" dirty="0" err="1">
                <a:solidFill>
                  <a:srgbClr val="000000"/>
                </a:solidFill>
              </a:rPr>
              <a:t>ein</a:t>
            </a:r>
            <a:r>
              <a:rPr lang="en-US" sz="2800" dirty="0">
                <a:solidFill>
                  <a:srgbClr val="000000"/>
                </a:solidFill>
              </a:rPr>
              <a:t> </a:t>
            </a:r>
            <a:r>
              <a:rPr lang="en-US" sz="2800" dirty="0" err="1">
                <a:solidFill>
                  <a:srgbClr val="000000"/>
                </a:solidFill>
              </a:rPr>
              <a:t>neues</a:t>
            </a:r>
            <a:r>
              <a:rPr lang="en-US" sz="2800" dirty="0">
                <a:solidFill>
                  <a:srgbClr val="000000"/>
                </a:solidFill>
              </a:rPr>
              <a:t> </a:t>
            </a:r>
            <a:r>
              <a:rPr lang="de-DE" sz="2800" dirty="0"/>
              <a:t>moralisches Verhalten beim Umgang mit (persönlichen) Daten in elektronischen Umgebungen, </a:t>
            </a:r>
          </a:p>
        </p:txBody>
      </p:sp>
      <p:sp>
        <p:nvSpPr>
          <p:cNvPr id="8" name="Textfeld 7"/>
          <p:cNvSpPr txBox="1"/>
          <p:nvPr/>
        </p:nvSpPr>
        <p:spPr>
          <a:xfrm>
            <a:off x="868999" y="4061490"/>
            <a:ext cx="7665029" cy="954107"/>
          </a:xfrm>
          <a:prstGeom prst="rect">
            <a:avLst/>
          </a:prstGeom>
          <a:noFill/>
        </p:spPr>
        <p:txBody>
          <a:bodyPr wrap="square" rtlCol="0">
            <a:spAutoFit/>
          </a:bodyPr>
          <a:lstStyle/>
          <a:p>
            <a:r>
              <a:rPr lang="de-DE" sz="2800" dirty="0"/>
              <a:t>welches nicht primär auf Sicherung von Privatheit abhebt?</a:t>
            </a:r>
            <a:endParaRPr lang="en-US" sz="2800" dirty="0">
              <a:solidFill>
                <a:srgbClr val="000000"/>
              </a:solidFill>
            </a:endParaRPr>
          </a:p>
        </p:txBody>
      </p:sp>
    </p:spTree>
    <p:extLst>
      <p:ext uri="{BB962C8B-B14F-4D97-AF65-F5344CB8AC3E}">
        <p14:creationId xmlns:p14="http://schemas.microsoft.com/office/powerpoint/2010/main" val="41387076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7" grpId="0"/>
      <p:bldP spid="5"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619672" y="1180202"/>
            <a:ext cx="5760640" cy="523220"/>
          </a:xfrm>
          <a:prstGeom prst="rect">
            <a:avLst/>
          </a:prstGeom>
          <a:noFill/>
        </p:spPr>
        <p:txBody>
          <a:bodyPr wrap="square" rtlCol="0">
            <a:spAutoFit/>
          </a:bodyPr>
          <a:lstStyle/>
          <a:p>
            <a:pPr algn="ctr"/>
            <a:r>
              <a:rPr lang="en-US" sz="2800" b="1" dirty="0" err="1" smtClean="0">
                <a:solidFill>
                  <a:srgbClr val="000000"/>
                </a:solidFill>
              </a:rPr>
              <a:t>Regelt</a:t>
            </a:r>
            <a:r>
              <a:rPr lang="en-US" sz="2800" b="1" dirty="0" smtClean="0">
                <a:solidFill>
                  <a:srgbClr val="000000"/>
                </a:solidFill>
              </a:rPr>
              <a:t> </a:t>
            </a:r>
            <a:r>
              <a:rPr lang="en-US" sz="2800" b="1" dirty="0" err="1" smtClean="0">
                <a:solidFill>
                  <a:srgbClr val="000000"/>
                </a:solidFill>
              </a:rPr>
              <a:t>es</a:t>
            </a:r>
            <a:r>
              <a:rPr lang="en-US" sz="2800" b="1" dirty="0" smtClean="0">
                <a:solidFill>
                  <a:srgbClr val="000000"/>
                </a:solidFill>
              </a:rPr>
              <a:t> das </a:t>
            </a:r>
            <a:r>
              <a:rPr lang="en-US" sz="2800" b="1" dirty="0" err="1" smtClean="0">
                <a:solidFill>
                  <a:srgbClr val="000000"/>
                </a:solidFill>
              </a:rPr>
              <a:t>Recht</a:t>
            </a:r>
            <a:r>
              <a:rPr lang="en-US" sz="2800" b="1" dirty="0" smtClean="0">
                <a:solidFill>
                  <a:srgbClr val="000000"/>
                </a:solidFill>
              </a:rPr>
              <a:t>?</a:t>
            </a:r>
            <a:endParaRPr lang="en-US" sz="2800" b="1" dirty="0">
              <a:solidFill>
                <a:srgbClr val="000000"/>
              </a:solidFill>
            </a:endParaRPr>
          </a:p>
        </p:txBody>
      </p:sp>
      <p:sp>
        <p:nvSpPr>
          <p:cNvPr id="2" name="Textfeld 1"/>
          <p:cNvSpPr txBox="1"/>
          <p:nvPr/>
        </p:nvSpPr>
        <p:spPr>
          <a:xfrm>
            <a:off x="1105252" y="2933860"/>
            <a:ext cx="6624736" cy="1815882"/>
          </a:xfrm>
          <a:prstGeom prst="rect">
            <a:avLst/>
          </a:prstGeom>
          <a:noFill/>
        </p:spPr>
        <p:txBody>
          <a:bodyPr wrap="square" rtlCol="0">
            <a:spAutoFit/>
          </a:bodyPr>
          <a:lstStyle/>
          <a:p>
            <a:pPr algn="ctr"/>
            <a:r>
              <a:rPr lang="de-DE" sz="2800" b="1" dirty="0" smtClean="0"/>
              <a:t>Mit Folgen für das moralische Verhalten beim Umgang mit Daten, Wissen und Information in elektronischen Umgebungen</a:t>
            </a:r>
            <a:endParaRPr lang="de-DE" sz="2800" b="1" dirty="0"/>
          </a:p>
        </p:txBody>
      </p:sp>
    </p:spTree>
    <p:extLst>
      <p:ext uri="{BB962C8B-B14F-4D97-AF65-F5344CB8AC3E}">
        <p14:creationId xmlns:p14="http://schemas.microsoft.com/office/powerpoint/2010/main" val="78801617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a:stretch>
            <a:fillRect/>
          </a:stretch>
        </p:blipFill>
        <p:spPr bwMode="auto">
          <a:xfrm>
            <a:off x="179512" y="260648"/>
            <a:ext cx="7561263" cy="885825"/>
          </a:xfrm>
          <a:prstGeom prst="rect">
            <a:avLst/>
          </a:prstGeom>
          <a:noFill/>
          <a:ln w="9525">
            <a:noFill/>
            <a:miter lim="800000"/>
            <a:headEnd/>
            <a:tailEnd/>
          </a:ln>
        </p:spPr>
      </p:pic>
      <p:sp>
        <p:nvSpPr>
          <p:cNvPr id="5" name="Textfeld 4"/>
          <p:cNvSpPr txBox="1"/>
          <p:nvPr/>
        </p:nvSpPr>
        <p:spPr>
          <a:xfrm>
            <a:off x="251520" y="1268760"/>
            <a:ext cx="5976664" cy="369332"/>
          </a:xfrm>
          <a:prstGeom prst="rect">
            <a:avLst/>
          </a:prstGeom>
          <a:noFill/>
        </p:spPr>
        <p:txBody>
          <a:bodyPr wrap="square" rtlCol="0">
            <a:spAutoFit/>
          </a:bodyPr>
          <a:lstStyle/>
          <a:p>
            <a:r>
              <a:rPr lang="en-US" dirty="0" smtClean="0">
                <a:solidFill>
                  <a:srgbClr val="002060"/>
                </a:solidFill>
              </a:rPr>
              <a:t>http://www.englishdiscourse.org/lessig.html</a:t>
            </a:r>
            <a:endParaRPr lang="en-US" dirty="0">
              <a:solidFill>
                <a:srgbClr val="002060"/>
              </a:solidFill>
            </a:endParaRPr>
          </a:p>
        </p:txBody>
      </p:sp>
      <p:sp>
        <p:nvSpPr>
          <p:cNvPr id="4" name="Textfeld 3"/>
          <p:cNvSpPr txBox="1"/>
          <p:nvPr/>
        </p:nvSpPr>
        <p:spPr>
          <a:xfrm>
            <a:off x="323528" y="2060848"/>
            <a:ext cx="8280920" cy="3970318"/>
          </a:xfrm>
          <a:prstGeom prst="rect">
            <a:avLst/>
          </a:prstGeom>
          <a:noFill/>
        </p:spPr>
        <p:txBody>
          <a:bodyPr wrap="square" rtlCol="0">
            <a:spAutoFit/>
          </a:bodyPr>
          <a:lstStyle/>
          <a:p>
            <a:r>
              <a:rPr lang="en-US" sz="2400" dirty="0" smtClean="0">
                <a:solidFill>
                  <a:srgbClr val="002060"/>
                </a:solidFill>
              </a:rPr>
              <a:t>In a recent essay, Harvard professor Jonathan </a:t>
            </a:r>
            <a:r>
              <a:rPr lang="en-US" sz="2400" dirty="0" err="1" smtClean="0">
                <a:solidFill>
                  <a:srgbClr val="002060"/>
                </a:solidFill>
              </a:rPr>
              <a:t>Zittrain</a:t>
            </a:r>
            <a:r>
              <a:rPr lang="en-US" sz="2400" dirty="0" smtClean="0">
                <a:solidFill>
                  <a:srgbClr val="002060"/>
                </a:solidFill>
              </a:rPr>
              <a:t> argued that there is no conceptual difference between the "privacy problem" and the "copyright problem" (</a:t>
            </a:r>
            <a:r>
              <a:rPr lang="en-US" sz="2400" dirty="0" err="1" smtClean="0">
                <a:solidFill>
                  <a:srgbClr val="002060"/>
                </a:solidFill>
              </a:rPr>
              <a:t>Zittrain</a:t>
            </a:r>
            <a:r>
              <a:rPr lang="en-US" sz="2400" dirty="0" smtClean="0">
                <a:solidFill>
                  <a:srgbClr val="002060"/>
                </a:solidFill>
              </a:rPr>
              <a:t>, 2000). </a:t>
            </a:r>
          </a:p>
          <a:p>
            <a:endParaRPr lang="en-US" dirty="0" smtClean="0">
              <a:solidFill>
                <a:srgbClr val="002060"/>
              </a:solidFill>
            </a:endParaRPr>
          </a:p>
          <a:p>
            <a:r>
              <a:rPr lang="en-US" dirty="0" smtClean="0">
                <a:solidFill>
                  <a:srgbClr val="002060"/>
                </a:solidFill>
              </a:rPr>
              <a:t>Both, he argued, are examples of data getting out of control. In the context of privacy, it is personal data over which the individual loses control--medical records, for example, that find their way to a drug company's marketing department; or lists of videos rented, that before the protections granted by Congress, found their way to a Senate confirmation hearing. The problem with privacy is that private data flows too easily--that it too easily falls out of the control of the individual. </a:t>
            </a:r>
            <a:endParaRPr lang="en-US" dirty="0">
              <a:solidFill>
                <a:srgbClr val="002060"/>
              </a:solidFill>
            </a:endParaRPr>
          </a:p>
          <a:p>
            <a:endParaRPr lang="en-US" dirty="0" smtClean="0">
              <a:solidFill>
                <a:srgbClr val="002060"/>
              </a:solidFill>
            </a:endParaRPr>
          </a:p>
          <a:p>
            <a:r>
              <a:rPr lang="en-US" dirty="0" smtClean="0">
                <a:solidFill>
                  <a:srgbClr val="002060"/>
                </a:solidFill>
              </a:rPr>
              <a:t>So understood, </a:t>
            </a:r>
            <a:r>
              <a:rPr lang="en-US" dirty="0" err="1" smtClean="0">
                <a:solidFill>
                  <a:srgbClr val="002060"/>
                </a:solidFill>
              </a:rPr>
              <a:t>Zittrain</a:t>
            </a:r>
            <a:r>
              <a:rPr lang="en-US" dirty="0" smtClean="0">
                <a:solidFill>
                  <a:srgbClr val="002060"/>
                </a:solidFill>
              </a:rPr>
              <a:t> argued, the problem of copyright is precisely the same. It too is a problem of data getting out of control.</a:t>
            </a:r>
            <a:endParaRPr lang="en-US" dirty="0">
              <a:solidFill>
                <a:srgbClr val="002060"/>
              </a:solidFill>
            </a:endParaRPr>
          </a:p>
        </p:txBody>
      </p:sp>
    </p:spTree>
    <p:extLst>
      <p:ext uri="{BB962C8B-B14F-4D97-AF65-F5344CB8AC3E}">
        <p14:creationId xmlns:p14="http://schemas.microsoft.com/office/powerpoint/2010/main" val="8532028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3794"/>
                                        </p:tgtEl>
                                        <p:attrNameLst>
                                          <p:attrName>fillcolor</p:attrName>
                                        </p:attrNameLst>
                                      </p:cBhvr>
                                      <p:to>
                                        <a:schemeClr val="accent2"/>
                                      </p:to>
                                    </p:animClr>
                                    <p:set>
                                      <p:cBhvr>
                                        <p:cTn id="7" dur="2000" fill="hold"/>
                                        <p:tgtEl>
                                          <p:spTgt spid="33794"/>
                                        </p:tgtEl>
                                        <p:attrNameLst>
                                          <p:attrName>fill.type</p:attrName>
                                        </p:attrNameLst>
                                      </p:cBhvr>
                                      <p:to>
                                        <p:strVal val="solid"/>
                                      </p:to>
                                    </p:set>
                                    <p:set>
                                      <p:cBhvr>
                                        <p:cTn id="8" dur="2000" fill="hold"/>
                                        <p:tgtEl>
                                          <p:spTgt spid="33794"/>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611560" y="6040246"/>
            <a:ext cx="7560840" cy="369332"/>
          </a:xfrm>
          <a:prstGeom prst="rect">
            <a:avLst/>
          </a:prstGeom>
          <a:noFill/>
        </p:spPr>
        <p:txBody>
          <a:bodyPr wrap="square" rtlCol="0">
            <a:spAutoFit/>
          </a:bodyPr>
          <a:lstStyle/>
          <a:p>
            <a:r>
              <a:rPr lang="en-US" dirty="0" err="1" smtClean="0"/>
              <a:t>Vor</a:t>
            </a:r>
            <a:r>
              <a:rPr lang="en-US" dirty="0" smtClean="0"/>
              <a:t> </a:t>
            </a:r>
            <a:r>
              <a:rPr lang="en-US" dirty="0" err="1" smtClean="0"/>
              <a:t>dem</a:t>
            </a:r>
            <a:r>
              <a:rPr lang="en-US" dirty="0" smtClean="0"/>
              <a:t> Wiener </a:t>
            </a:r>
            <a:r>
              <a:rPr lang="en-US" dirty="0" err="1" smtClean="0"/>
              <a:t>Landgericht</a:t>
            </a:r>
            <a:r>
              <a:rPr lang="en-US" dirty="0" smtClean="0"/>
              <a:t> </a:t>
            </a:r>
            <a:r>
              <a:rPr lang="en-US" dirty="0" err="1" smtClean="0"/>
              <a:t>im</a:t>
            </a:r>
            <a:r>
              <a:rPr lang="en-US" dirty="0" smtClean="0"/>
              <a:t> </a:t>
            </a:r>
            <a:r>
              <a:rPr lang="en-US" dirty="0" err="1" smtClean="0"/>
              <a:t>Juli</a:t>
            </a:r>
            <a:r>
              <a:rPr lang="en-US" dirty="0" smtClean="0"/>
              <a:t> 2015 </a:t>
            </a:r>
            <a:r>
              <a:rPr lang="en-US" dirty="0" err="1" smtClean="0"/>
              <a:t>noch</a:t>
            </a:r>
            <a:r>
              <a:rPr lang="en-US" dirty="0" smtClean="0"/>
              <a:t> </a:t>
            </a:r>
            <a:r>
              <a:rPr lang="en-US" dirty="0" err="1" smtClean="0"/>
              <a:t>abgewiesen</a:t>
            </a:r>
            <a:endParaRPr lang="en-US" dirty="0"/>
          </a:p>
        </p:txBody>
      </p:sp>
      <p:grpSp>
        <p:nvGrpSpPr>
          <p:cNvPr id="8" name="Gruppieren 7"/>
          <p:cNvGrpSpPr/>
          <p:nvPr/>
        </p:nvGrpSpPr>
        <p:grpSpPr>
          <a:xfrm>
            <a:off x="467544" y="711654"/>
            <a:ext cx="8286750" cy="4597479"/>
            <a:chOff x="467544" y="692696"/>
            <a:chExt cx="8286750" cy="4597479"/>
          </a:xfrm>
        </p:grpSpPr>
        <p:pic>
          <p:nvPicPr>
            <p:cNvPr id="1026" name="Picture 2"/>
            <p:cNvPicPr>
              <a:picLocks noChangeAspect="1" noChangeArrowheads="1"/>
            </p:cNvPicPr>
            <p:nvPr/>
          </p:nvPicPr>
          <p:blipFill>
            <a:blip r:embed="rId2" cstate="print"/>
            <a:srcRect/>
            <a:stretch>
              <a:fillRect/>
            </a:stretch>
          </p:blipFill>
          <p:spPr bwMode="auto">
            <a:xfrm>
              <a:off x="467544" y="692696"/>
              <a:ext cx="8286750" cy="4254500"/>
            </a:xfrm>
            <a:prstGeom prst="rect">
              <a:avLst/>
            </a:prstGeom>
            <a:noFill/>
            <a:ln w="9525">
              <a:noFill/>
              <a:miter lim="800000"/>
              <a:headEnd/>
              <a:tailEnd/>
            </a:ln>
          </p:spPr>
        </p:pic>
        <p:sp>
          <p:nvSpPr>
            <p:cNvPr id="7" name="Textfeld 6"/>
            <p:cNvSpPr txBox="1"/>
            <p:nvPr/>
          </p:nvSpPr>
          <p:spPr>
            <a:xfrm>
              <a:off x="539552" y="5013176"/>
              <a:ext cx="8208912" cy="276999"/>
            </a:xfrm>
            <a:prstGeom prst="rect">
              <a:avLst/>
            </a:prstGeom>
            <a:noFill/>
          </p:spPr>
          <p:txBody>
            <a:bodyPr wrap="square" rtlCol="0">
              <a:spAutoFit/>
            </a:bodyPr>
            <a:lstStyle/>
            <a:p>
              <a:r>
                <a:rPr lang="en-US" sz="1200" dirty="0" smtClean="0"/>
                <a:t>http://www.spiegel.de/netzwelt/netzpolitik/facebook-versus-max-schrems-aktivist-zieht-vor-eugh-a-1025129.html</a:t>
              </a:r>
              <a:endParaRPr lang="en-US" sz="1200" dirty="0"/>
            </a:p>
          </p:txBody>
        </p:sp>
      </p:grpSp>
      <p:sp>
        <p:nvSpPr>
          <p:cNvPr id="4" name="Textfeld 3"/>
          <p:cNvSpPr txBox="1"/>
          <p:nvPr/>
        </p:nvSpPr>
        <p:spPr>
          <a:xfrm>
            <a:off x="6156176" y="188640"/>
            <a:ext cx="2592288" cy="646331"/>
          </a:xfrm>
          <a:prstGeom prst="rect">
            <a:avLst/>
          </a:prstGeom>
          <a:noFill/>
        </p:spPr>
        <p:txBody>
          <a:bodyPr wrap="square" rtlCol="0">
            <a:spAutoFit/>
          </a:bodyPr>
          <a:lstStyle/>
          <a:p>
            <a:r>
              <a:rPr lang="de-DE" dirty="0" smtClean="0"/>
              <a:t>Spiegel Online</a:t>
            </a:r>
            <a:br>
              <a:rPr lang="de-DE" dirty="0" smtClean="0"/>
            </a:br>
            <a:r>
              <a:rPr lang="de-DE" dirty="0" smtClean="0"/>
              <a:t>Dienstag, 24.03.2015</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ieren 4"/>
          <p:cNvGrpSpPr/>
          <p:nvPr/>
        </p:nvGrpSpPr>
        <p:grpSpPr>
          <a:xfrm>
            <a:off x="467544" y="188640"/>
            <a:ext cx="8496944" cy="4254500"/>
            <a:chOff x="467544" y="188640"/>
            <a:chExt cx="8496944" cy="4254500"/>
          </a:xfrm>
        </p:grpSpPr>
        <p:pic>
          <p:nvPicPr>
            <p:cNvPr id="1026" name="Picture 2"/>
            <p:cNvPicPr>
              <a:picLocks noChangeAspect="1" noChangeArrowheads="1"/>
            </p:cNvPicPr>
            <p:nvPr/>
          </p:nvPicPr>
          <p:blipFill>
            <a:blip r:embed="rId2" cstate="print"/>
            <a:srcRect/>
            <a:stretch>
              <a:fillRect/>
            </a:stretch>
          </p:blipFill>
          <p:spPr bwMode="auto">
            <a:xfrm>
              <a:off x="467544" y="188640"/>
              <a:ext cx="8286750" cy="4254500"/>
            </a:xfrm>
            <a:prstGeom prst="rect">
              <a:avLst/>
            </a:prstGeom>
            <a:noFill/>
            <a:ln w="9525">
              <a:noFill/>
              <a:miter lim="800000"/>
              <a:headEnd/>
              <a:tailEnd/>
            </a:ln>
          </p:spPr>
        </p:pic>
        <p:sp>
          <p:nvSpPr>
            <p:cNvPr id="4" name="Textfeld 3"/>
            <p:cNvSpPr txBox="1"/>
            <p:nvPr/>
          </p:nvSpPr>
          <p:spPr>
            <a:xfrm>
              <a:off x="6372200" y="692696"/>
              <a:ext cx="2592288" cy="369332"/>
            </a:xfrm>
            <a:prstGeom prst="rect">
              <a:avLst/>
            </a:prstGeom>
            <a:noFill/>
          </p:spPr>
          <p:txBody>
            <a:bodyPr wrap="square" rtlCol="0">
              <a:spAutoFit/>
            </a:bodyPr>
            <a:lstStyle/>
            <a:p>
              <a:r>
                <a:rPr lang="de-DE" dirty="0" smtClean="0"/>
                <a:t>Dienstag, 24.03.2015</a:t>
              </a:r>
              <a:endParaRPr lang="en-US" dirty="0"/>
            </a:p>
          </p:txBody>
        </p:sp>
      </p:grpSp>
      <p:pic>
        <p:nvPicPr>
          <p:cNvPr id="70658" name="Picture 2"/>
          <p:cNvPicPr>
            <a:picLocks noChangeAspect="1" noChangeArrowheads="1"/>
          </p:cNvPicPr>
          <p:nvPr/>
        </p:nvPicPr>
        <p:blipFill>
          <a:blip r:embed="rId3" cstate="print"/>
          <a:srcRect/>
          <a:stretch>
            <a:fillRect/>
          </a:stretch>
        </p:blipFill>
        <p:spPr bwMode="auto">
          <a:xfrm>
            <a:off x="323528" y="1052736"/>
            <a:ext cx="8424936" cy="46767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1" name="Picture 3"/>
          <p:cNvPicPr>
            <a:picLocks noChangeAspect="1" noChangeArrowheads="1"/>
          </p:cNvPicPr>
          <p:nvPr/>
        </p:nvPicPr>
        <p:blipFill>
          <a:blip r:embed="rId2" cstate="print"/>
          <a:srcRect/>
          <a:stretch>
            <a:fillRect/>
          </a:stretch>
        </p:blipFill>
        <p:spPr bwMode="auto">
          <a:xfrm>
            <a:off x="251520" y="1484784"/>
            <a:ext cx="6768752" cy="2705100"/>
          </a:xfrm>
          <a:prstGeom prst="rect">
            <a:avLst/>
          </a:prstGeom>
          <a:noFill/>
          <a:ln w="9525">
            <a:noFill/>
            <a:miter lim="800000"/>
            <a:headEnd/>
            <a:tailEnd/>
          </a:ln>
        </p:spPr>
      </p:pic>
      <p:sp>
        <p:nvSpPr>
          <p:cNvPr id="8" name="Textfeld 7"/>
          <p:cNvSpPr txBox="1"/>
          <p:nvPr/>
        </p:nvSpPr>
        <p:spPr>
          <a:xfrm>
            <a:off x="395536" y="5661248"/>
            <a:ext cx="8136904" cy="523220"/>
          </a:xfrm>
          <a:prstGeom prst="rect">
            <a:avLst/>
          </a:prstGeom>
          <a:noFill/>
        </p:spPr>
        <p:txBody>
          <a:bodyPr wrap="square" rtlCol="0">
            <a:spAutoFit/>
          </a:bodyPr>
          <a:lstStyle/>
          <a:p>
            <a:r>
              <a:rPr lang="en-US" sz="1400" dirty="0" smtClean="0"/>
              <a:t>http://www.faz.net/aktuell/feuilleton/medien/facebook-gutachten-des-eugh-leitet-zeitenwende-ein-13819102.html</a:t>
            </a:r>
            <a:endParaRPr lang="en-US" sz="1400" dirty="0"/>
          </a:p>
        </p:txBody>
      </p:sp>
      <p:pic>
        <p:nvPicPr>
          <p:cNvPr id="83970" name="Picture 2"/>
          <p:cNvPicPr>
            <a:picLocks noChangeAspect="1" noChangeArrowheads="1"/>
          </p:cNvPicPr>
          <p:nvPr/>
        </p:nvPicPr>
        <p:blipFill>
          <a:blip r:embed="rId3" cstate="print"/>
          <a:srcRect/>
          <a:stretch>
            <a:fillRect/>
          </a:stretch>
        </p:blipFill>
        <p:spPr bwMode="auto">
          <a:xfrm>
            <a:off x="5724128" y="548680"/>
            <a:ext cx="3114675" cy="1314450"/>
          </a:xfrm>
          <a:prstGeom prst="rect">
            <a:avLst/>
          </a:prstGeom>
          <a:noFill/>
          <a:ln w="9525">
            <a:noFill/>
            <a:miter lim="800000"/>
            <a:headEnd/>
            <a:tailEnd/>
          </a:ln>
        </p:spPr>
      </p:pic>
      <p:sp>
        <p:nvSpPr>
          <p:cNvPr id="9" name="Textfeld 8"/>
          <p:cNvSpPr txBox="1"/>
          <p:nvPr/>
        </p:nvSpPr>
        <p:spPr>
          <a:xfrm>
            <a:off x="251520" y="4437112"/>
            <a:ext cx="7848872" cy="1200329"/>
          </a:xfrm>
          <a:prstGeom prst="rect">
            <a:avLst/>
          </a:prstGeom>
          <a:noFill/>
        </p:spPr>
        <p:txBody>
          <a:bodyPr wrap="square" rtlCol="0">
            <a:spAutoFit/>
          </a:bodyPr>
          <a:lstStyle/>
          <a:p>
            <a:r>
              <a:rPr lang="de-DE" dirty="0" smtClean="0"/>
              <a:t>„Server in den Vereinigten Staaten, sagt Bot, seien für die Daten von EU-Bürgern kein „sicherer Hafen“. Sie seien nicht sicher vor dem Zugriff der Geheimdienste und dürften dort folglich nicht gelagert werden. Der „Safe Harbor“-Status, der amerikanischen Unternehmen zugebilligt werde, sei gegenstandslos.“</a:t>
            </a:r>
            <a:endParaRPr lang="en-US" dirty="0"/>
          </a:p>
        </p:txBody>
      </p:sp>
      <p:sp>
        <p:nvSpPr>
          <p:cNvPr id="2" name="Textfeld 1"/>
          <p:cNvSpPr txBox="1"/>
          <p:nvPr/>
        </p:nvSpPr>
        <p:spPr>
          <a:xfrm>
            <a:off x="467544" y="6165304"/>
            <a:ext cx="6192688" cy="461665"/>
          </a:xfrm>
          <a:prstGeom prst="rect">
            <a:avLst/>
          </a:prstGeom>
          <a:noFill/>
        </p:spPr>
        <p:txBody>
          <a:bodyPr wrap="square" rtlCol="0">
            <a:spAutoFit/>
          </a:bodyPr>
          <a:lstStyle/>
          <a:p>
            <a:r>
              <a:rPr lang="de-DE" sz="1200" dirty="0" smtClean="0"/>
              <a:t>So auch jetzt das Urteil des </a:t>
            </a:r>
            <a:r>
              <a:rPr lang="de-DE" sz="1200" smtClean="0"/>
              <a:t>EuGH</a:t>
            </a:r>
            <a:r>
              <a:rPr lang="de-DE" sz="1200" dirty="0" smtClean="0"/>
              <a:t> vom 5.10http</a:t>
            </a:r>
            <a:r>
              <a:rPr lang="de-DE" sz="1200" dirty="0"/>
              <a:t>://</a:t>
            </a:r>
            <a:r>
              <a:rPr lang="de-DE" sz="1200" dirty="0" err="1"/>
              <a:t>www.spiegel.de</a:t>
            </a:r>
            <a:r>
              <a:rPr lang="de-DE" sz="1200" dirty="0"/>
              <a:t>/</a:t>
            </a:r>
            <a:r>
              <a:rPr lang="de-DE" sz="1200" dirty="0" err="1"/>
              <a:t>netzwelt</a:t>
            </a:r>
            <a:r>
              <a:rPr lang="de-DE" sz="1200" dirty="0"/>
              <a:t>/</a:t>
            </a:r>
            <a:r>
              <a:rPr lang="de-DE" sz="1200" dirty="0" err="1"/>
              <a:t>netzpolitik</a:t>
            </a:r>
            <a:r>
              <a:rPr lang="de-DE" sz="1200" dirty="0"/>
              <a:t>/europaeischer-gerichtshof-erklaert-safe-harbor-abkommen-fuer-ungueltig-a-1056366.html</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683568" y="4437112"/>
            <a:ext cx="8064896" cy="2246769"/>
          </a:xfrm>
          <a:prstGeom prst="rect">
            <a:avLst/>
          </a:prstGeom>
          <a:noFill/>
        </p:spPr>
        <p:txBody>
          <a:bodyPr wrap="square" rtlCol="0">
            <a:spAutoFit/>
          </a:bodyPr>
          <a:lstStyle/>
          <a:p>
            <a:r>
              <a:rPr lang="de-DE" dirty="0" smtClean="0"/>
              <a:t>„</a:t>
            </a:r>
            <a:r>
              <a:rPr lang="de-DE" dirty="0" err="1" smtClean="0"/>
              <a:t>Individuals</a:t>
            </a:r>
            <a:r>
              <a:rPr lang="de-DE" dirty="0" smtClean="0"/>
              <a:t> </a:t>
            </a:r>
            <a:r>
              <a:rPr lang="de-DE" dirty="0" err="1" smtClean="0"/>
              <a:t>have</a:t>
            </a:r>
            <a:r>
              <a:rPr lang="de-DE" dirty="0" smtClean="0"/>
              <a:t> </a:t>
            </a:r>
            <a:r>
              <a:rPr lang="de-DE" dirty="0" err="1" smtClean="0"/>
              <a:t>the</a:t>
            </a:r>
            <a:r>
              <a:rPr lang="de-DE" dirty="0" smtClean="0"/>
              <a:t> </a:t>
            </a:r>
            <a:r>
              <a:rPr lang="de-DE" dirty="0" err="1" smtClean="0"/>
              <a:t>right</a:t>
            </a:r>
            <a:r>
              <a:rPr lang="de-DE" dirty="0" smtClean="0"/>
              <a:t> - </a:t>
            </a:r>
            <a:r>
              <a:rPr lang="de-DE" dirty="0" err="1" smtClean="0"/>
              <a:t>under</a:t>
            </a:r>
            <a:r>
              <a:rPr lang="de-DE" dirty="0" smtClean="0"/>
              <a:t> </a:t>
            </a:r>
            <a:r>
              <a:rPr lang="de-DE" dirty="0" err="1" smtClean="0"/>
              <a:t>certain</a:t>
            </a:r>
            <a:r>
              <a:rPr lang="de-DE" dirty="0" smtClean="0"/>
              <a:t> </a:t>
            </a:r>
            <a:r>
              <a:rPr lang="de-DE" dirty="0" err="1" smtClean="0"/>
              <a:t>conditions</a:t>
            </a:r>
            <a:r>
              <a:rPr lang="de-DE" dirty="0" smtClean="0"/>
              <a:t> - </a:t>
            </a:r>
            <a:r>
              <a:rPr lang="de-DE" dirty="0" err="1" smtClean="0"/>
              <a:t>to</a:t>
            </a:r>
            <a:r>
              <a:rPr lang="de-DE" dirty="0" smtClean="0"/>
              <a:t> </a:t>
            </a:r>
            <a:r>
              <a:rPr lang="de-DE" dirty="0" err="1" smtClean="0"/>
              <a:t>ask</a:t>
            </a:r>
            <a:r>
              <a:rPr lang="de-DE" dirty="0" smtClean="0"/>
              <a:t> </a:t>
            </a:r>
            <a:r>
              <a:rPr lang="de-DE" dirty="0" err="1" smtClean="0"/>
              <a:t>search</a:t>
            </a:r>
            <a:r>
              <a:rPr lang="de-DE" dirty="0" smtClean="0"/>
              <a:t> </a:t>
            </a:r>
            <a:r>
              <a:rPr lang="de-DE" dirty="0" err="1" smtClean="0"/>
              <a:t>engines</a:t>
            </a:r>
            <a:r>
              <a:rPr lang="de-DE" dirty="0" smtClean="0"/>
              <a:t> </a:t>
            </a:r>
            <a:r>
              <a:rPr lang="de-DE" dirty="0" err="1" smtClean="0"/>
              <a:t>to</a:t>
            </a:r>
            <a:r>
              <a:rPr lang="de-DE" dirty="0" smtClean="0"/>
              <a:t> </a:t>
            </a:r>
            <a:r>
              <a:rPr lang="de-DE" dirty="0" err="1" smtClean="0"/>
              <a:t>remove</a:t>
            </a:r>
            <a:r>
              <a:rPr lang="de-DE" dirty="0" smtClean="0"/>
              <a:t> links </a:t>
            </a:r>
            <a:r>
              <a:rPr lang="de-DE" dirty="0" err="1" smtClean="0"/>
              <a:t>with</a:t>
            </a:r>
            <a:r>
              <a:rPr lang="de-DE" dirty="0" smtClean="0"/>
              <a:t> personal </a:t>
            </a:r>
            <a:r>
              <a:rPr lang="de-DE" dirty="0" err="1" smtClean="0"/>
              <a:t>information</a:t>
            </a:r>
            <a:r>
              <a:rPr lang="de-DE" dirty="0" smtClean="0"/>
              <a:t> </a:t>
            </a:r>
            <a:r>
              <a:rPr lang="de-DE" dirty="0" err="1" smtClean="0"/>
              <a:t>about</a:t>
            </a:r>
            <a:r>
              <a:rPr lang="de-DE" dirty="0" smtClean="0"/>
              <a:t> </a:t>
            </a:r>
            <a:r>
              <a:rPr lang="de-DE" dirty="0" err="1" smtClean="0"/>
              <a:t>them</a:t>
            </a:r>
            <a:r>
              <a:rPr lang="de-DE" dirty="0" smtClean="0"/>
              <a:t>. </a:t>
            </a:r>
            <a:r>
              <a:rPr lang="en-US" dirty="0" smtClean="0"/>
              <a:t>This applies where information is inaccurate, inadequate, irrelevant or excessive for the purposes of the data processing.“ Dieses </a:t>
            </a:r>
            <a:r>
              <a:rPr lang="en-US" dirty="0" err="1" smtClean="0"/>
              <a:t>Recht</a:t>
            </a:r>
            <a:r>
              <a:rPr lang="en-US" dirty="0" smtClean="0"/>
              <a:t> auf </a:t>
            </a:r>
            <a:r>
              <a:rPr lang="en-US" dirty="0" err="1" smtClean="0"/>
              <a:t>Vergessen</a:t>
            </a:r>
            <a:r>
              <a:rPr lang="en-US" dirty="0" smtClean="0"/>
              <a:t> gilt </a:t>
            </a:r>
            <a:r>
              <a:rPr lang="en-US" dirty="0" err="1" smtClean="0"/>
              <a:t>nicht</a:t>
            </a:r>
            <a:r>
              <a:rPr lang="en-US" dirty="0" smtClean="0"/>
              <a:t> </a:t>
            </a:r>
            <a:r>
              <a:rPr lang="en-US" dirty="0" err="1" smtClean="0"/>
              <a:t>absolut</a:t>
            </a:r>
            <a:r>
              <a:rPr lang="en-US" dirty="0" smtClean="0"/>
              <a:t>: “, the Court explicitly clarified that the right to be forgotten is not absolute but will always need to be balanced against other fundamental rights, such as the freedom of expression and of the media (</a:t>
            </a:r>
            <a:r>
              <a:rPr lang="en-US" dirty="0" err="1" smtClean="0"/>
              <a:t>para</a:t>
            </a:r>
            <a:r>
              <a:rPr lang="en-US" dirty="0" smtClean="0"/>
              <a:t> 85 of the ruling). </a:t>
            </a:r>
            <a:endParaRPr lang="de-DE" dirty="0" smtClean="0"/>
          </a:p>
          <a:p>
            <a:r>
              <a:rPr lang="en-US" sz="1400" dirty="0" smtClean="0"/>
              <a:t>http://ec.europa.eu/justice/data-protection/files/factsheets/factsheet_data_protection_en.pdf</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395536" y="260648"/>
            <a:ext cx="8267700" cy="4184650"/>
          </a:xfrm>
          <a:prstGeom prst="rect">
            <a:avLst/>
          </a:prstGeom>
          <a:noFill/>
          <a:ln w="9525">
            <a:noFill/>
            <a:miter lim="800000"/>
            <a:headEnd/>
            <a:tailEnd/>
          </a:ln>
        </p:spPr>
      </p:pic>
      <p:sp>
        <p:nvSpPr>
          <p:cNvPr id="4" name="Textfeld 3"/>
          <p:cNvSpPr txBox="1"/>
          <p:nvPr/>
        </p:nvSpPr>
        <p:spPr>
          <a:xfrm>
            <a:off x="1979712" y="332656"/>
            <a:ext cx="2880320" cy="461665"/>
          </a:xfrm>
          <a:prstGeom prst="rect">
            <a:avLst/>
          </a:prstGeom>
          <a:solidFill>
            <a:schemeClr val="accent1">
              <a:lumMod val="20000"/>
              <a:lumOff val="80000"/>
            </a:schemeClr>
          </a:solidFill>
        </p:spPr>
        <p:txBody>
          <a:bodyPr wrap="square" rtlCol="0">
            <a:spAutoFit/>
          </a:bodyPr>
          <a:lstStyle/>
          <a:p>
            <a:pPr algn="ctr"/>
            <a:r>
              <a:rPr lang="en-US" sz="2400" dirty="0" err="1" smtClean="0">
                <a:solidFill>
                  <a:srgbClr val="002060"/>
                </a:solidFill>
              </a:rPr>
              <a:t>Recht</a:t>
            </a:r>
            <a:r>
              <a:rPr lang="en-US" sz="2400" dirty="0" smtClean="0">
                <a:solidFill>
                  <a:srgbClr val="002060"/>
                </a:solidFill>
              </a:rPr>
              <a:t> auf </a:t>
            </a:r>
            <a:r>
              <a:rPr lang="en-US" sz="2400" dirty="0" err="1" smtClean="0">
                <a:solidFill>
                  <a:srgbClr val="002060"/>
                </a:solidFill>
              </a:rPr>
              <a:t>Vergessen</a:t>
            </a:r>
            <a:endParaRPr lang="en-US" sz="2400" dirty="0">
              <a:solidFill>
                <a:srgbClr val="002060"/>
              </a:solidFill>
            </a:endParaRPr>
          </a:p>
        </p:txBody>
      </p:sp>
    </p:spTree>
    <p:extLst>
      <p:ext uri="{BB962C8B-B14F-4D97-AF65-F5344CB8AC3E}">
        <p14:creationId xmlns:p14="http://schemas.microsoft.com/office/powerpoint/2010/main" val="36239678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979712" y="332656"/>
            <a:ext cx="2880320" cy="461665"/>
          </a:xfrm>
          <a:prstGeom prst="rect">
            <a:avLst/>
          </a:prstGeom>
          <a:solidFill>
            <a:schemeClr val="accent1">
              <a:lumMod val="20000"/>
              <a:lumOff val="80000"/>
            </a:schemeClr>
          </a:solidFill>
        </p:spPr>
        <p:txBody>
          <a:bodyPr wrap="square" rtlCol="0">
            <a:spAutoFit/>
          </a:bodyPr>
          <a:lstStyle/>
          <a:p>
            <a:pPr algn="ctr"/>
            <a:r>
              <a:rPr lang="en-US" sz="2400" dirty="0" err="1" smtClean="0">
                <a:solidFill>
                  <a:srgbClr val="002060"/>
                </a:solidFill>
              </a:rPr>
              <a:t>Recht</a:t>
            </a:r>
            <a:r>
              <a:rPr lang="en-US" sz="2400" dirty="0" smtClean="0">
                <a:solidFill>
                  <a:srgbClr val="002060"/>
                </a:solidFill>
              </a:rPr>
              <a:t> auf Retrieval</a:t>
            </a:r>
            <a:endParaRPr lang="en-US" sz="2400" dirty="0">
              <a:solidFill>
                <a:srgbClr val="002060"/>
              </a:solidFill>
            </a:endParaRPr>
          </a:p>
        </p:txBody>
      </p:sp>
      <p:sp>
        <p:nvSpPr>
          <p:cNvPr id="2" name="Textfeld 1"/>
          <p:cNvSpPr txBox="1"/>
          <p:nvPr/>
        </p:nvSpPr>
        <p:spPr>
          <a:xfrm>
            <a:off x="567184" y="1250504"/>
            <a:ext cx="3860800" cy="3046988"/>
          </a:xfrm>
          <a:prstGeom prst="rect">
            <a:avLst/>
          </a:prstGeom>
          <a:noFill/>
        </p:spPr>
        <p:txBody>
          <a:bodyPr wrap="square" rtlCol="0">
            <a:spAutoFit/>
          </a:bodyPr>
          <a:lstStyle/>
          <a:p>
            <a:r>
              <a:rPr lang="de-DE" sz="2400" dirty="0" smtClean="0"/>
              <a:t>Die Datenschutzgesetze, explizit die neue EU-Datenschutz-Grundverordnung, geben jedem das Recht, Auskunft von den Internetdiensten zu verlangen, was über ihn/sie bei ihnen gespeichert ist.</a:t>
            </a:r>
            <a:endParaRPr lang="de-DE" sz="2400" dirty="0"/>
          </a:p>
        </p:txBody>
      </p:sp>
      <p:sp>
        <p:nvSpPr>
          <p:cNvPr id="7" name="Textfeld 6"/>
          <p:cNvSpPr txBox="1"/>
          <p:nvPr/>
        </p:nvSpPr>
        <p:spPr>
          <a:xfrm>
            <a:off x="4860032" y="1402904"/>
            <a:ext cx="3860800" cy="461665"/>
          </a:xfrm>
          <a:prstGeom prst="rect">
            <a:avLst/>
          </a:prstGeom>
          <a:noFill/>
        </p:spPr>
        <p:txBody>
          <a:bodyPr wrap="square" rtlCol="0">
            <a:spAutoFit/>
          </a:bodyPr>
          <a:lstStyle/>
          <a:p>
            <a:r>
              <a:rPr lang="de-DE" sz="2400" dirty="0" smtClean="0"/>
              <a:t>1000 Seiten und was dann?</a:t>
            </a:r>
            <a:endParaRPr lang="de-DE" sz="2400" dirty="0"/>
          </a:p>
        </p:txBody>
      </p:sp>
      <p:sp>
        <p:nvSpPr>
          <p:cNvPr id="8" name="Textfeld 7"/>
          <p:cNvSpPr txBox="1"/>
          <p:nvPr/>
        </p:nvSpPr>
        <p:spPr>
          <a:xfrm>
            <a:off x="4860032" y="5270232"/>
            <a:ext cx="3860800" cy="1200328"/>
          </a:xfrm>
          <a:prstGeom prst="rect">
            <a:avLst/>
          </a:prstGeom>
          <a:noFill/>
        </p:spPr>
        <p:txBody>
          <a:bodyPr wrap="square" rtlCol="0">
            <a:spAutoFit/>
          </a:bodyPr>
          <a:lstStyle/>
          <a:p>
            <a:r>
              <a:rPr lang="de-DE" sz="2400" dirty="0" smtClean="0"/>
              <a:t>Und würde dann auf den entsprechenden Dienst verzichten?</a:t>
            </a:r>
            <a:endParaRPr lang="de-DE" sz="2400" dirty="0"/>
          </a:p>
        </p:txBody>
      </p:sp>
      <p:sp>
        <p:nvSpPr>
          <p:cNvPr id="9" name="Textfeld 8"/>
          <p:cNvSpPr txBox="1"/>
          <p:nvPr/>
        </p:nvSpPr>
        <p:spPr>
          <a:xfrm>
            <a:off x="4860032" y="2322682"/>
            <a:ext cx="3860800" cy="1200328"/>
          </a:xfrm>
          <a:prstGeom prst="rect">
            <a:avLst/>
          </a:prstGeom>
          <a:noFill/>
        </p:spPr>
        <p:txBody>
          <a:bodyPr wrap="square" rtlCol="0">
            <a:spAutoFit/>
          </a:bodyPr>
          <a:lstStyle/>
          <a:p>
            <a:r>
              <a:rPr lang="de-DE" sz="2400" dirty="0" smtClean="0"/>
              <a:t>Die Verwendung ist das Problem – der pragmatische Kern der Daten</a:t>
            </a:r>
            <a:endParaRPr lang="de-DE" sz="2400" dirty="0"/>
          </a:p>
        </p:txBody>
      </p:sp>
      <p:sp>
        <p:nvSpPr>
          <p:cNvPr id="10" name="Textfeld 9"/>
          <p:cNvSpPr txBox="1"/>
          <p:nvPr/>
        </p:nvSpPr>
        <p:spPr>
          <a:xfrm>
            <a:off x="4860032" y="3981123"/>
            <a:ext cx="3860800" cy="830997"/>
          </a:xfrm>
          <a:prstGeom prst="rect">
            <a:avLst/>
          </a:prstGeom>
          <a:noFill/>
        </p:spPr>
        <p:txBody>
          <a:bodyPr wrap="square" rtlCol="0">
            <a:spAutoFit/>
          </a:bodyPr>
          <a:lstStyle/>
          <a:p>
            <a:r>
              <a:rPr lang="de-DE" sz="2400" dirty="0" err="1" smtClean="0"/>
              <a:t>Löschenaufträge</a:t>
            </a:r>
            <a:r>
              <a:rPr lang="de-DE" sz="2400" dirty="0" smtClean="0"/>
              <a:t> sind teuer und immer unvollständig</a:t>
            </a:r>
            <a:endParaRPr lang="de-DE" sz="2400" dirty="0"/>
          </a:p>
        </p:txBody>
      </p:sp>
    </p:spTree>
    <p:extLst>
      <p:ext uri="{BB962C8B-B14F-4D97-AF65-F5344CB8AC3E}">
        <p14:creationId xmlns:p14="http://schemas.microsoft.com/office/powerpoint/2010/main" val="39639977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115616" y="260648"/>
            <a:ext cx="6336704" cy="369332"/>
          </a:xfrm>
          <a:prstGeom prst="rect">
            <a:avLst/>
          </a:prstGeom>
          <a:solidFill>
            <a:schemeClr val="accent1">
              <a:lumMod val="20000"/>
              <a:lumOff val="80000"/>
            </a:schemeClr>
          </a:solidFill>
        </p:spPr>
        <p:txBody>
          <a:bodyPr wrap="square" rtlCol="0">
            <a:spAutoFit/>
          </a:bodyPr>
          <a:lstStyle/>
          <a:p>
            <a:pPr algn="ctr"/>
            <a:r>
              <a:rPr lang="de-DE" smtClean="0">
                <a:solidFill>
                  <a:srgbClr val="002060"/>
                </a:solidFill>
              </a:rPr>
              <a:t>Zwischenfazit</a:t>
            </a:r>
            <a:endParaRPr lang="en-US" dirty="0">
              <a:solidFill>
                <a:srgbClr val="002060"/>
              </a:solidFill>
            </a:endParaRPr>
          </a:p>
        </p:txBody>
      </p:sp>
      <p:sp>
        <p:nvSpPr>
          <p:cNvPr id="3" name="Textfeld 2"/>
          <p:cNvSpPr txBox="1"/>
          <p:nvPr/>
        </p:nvSpPr>
        <p:spPr>
          <a:xfrm>
            <a:off x="1259632" y="764704"/>
            <a:ext cx="6840760" cy="923330"/>
          </a:xfrm>
          <a:prstGeom prst="rect">
            <a:avLst/>
          </a:prstGeom>
          <a:solidFill>
            <a:schemeClr val="accent1">
              <a:lumMod val="20000"/>
              <a:lumOff val="80000"/>
            </a:schemeClr>
          </a:solidFill>
        </p:spPr>
        <p:txBody>
          <a:bodyPr wrap="square" rtlCol="0">
            <a:spAutoFit/>
          </a:bodyPr>
          <a:lstStyle/>
          <a:p>
            <a:pPr algn="ctr"/>
            <a:r>
              <a:rPr lang="de-DE" dirty="0" smtClean="0">
                <a:solidFill>
                  <a:srgbClr val="002060"/>
                </a:solidFill>
              </a:rPr>
              <a:t>Schutz von Privatheit ist eine hyperkomplexe Herausforderung und Gegenstand verschiedener Regulierungsinstanzen mit durchaus heterogenen Interessen.</a:t>
            </a:r>
            <a:endParaRPr lang="en-US" dirty="0">
              <a:solidFill>
                <a:srgbClr val="002060"/>
              </a:solidFill>
            </a:endParaRPr>
          </a:p>
        </p:txBody>
      </p:sp>
      <p:sp>
        <p:nvSpPr>
          <p:cNvPr id="5" name="Textfeld 4"/>
          <p:cNvSpPr txBox="1"/>
          <p:nvPr/>
        </p:nvSpPr>
        <p:spPr>
          <a:xfrm>
            <a:off x="1187624" y="1988840"/>
            <a:ext cx="6840760" cy="646331"/>
          </a:xfrm>
          <a:prstGeom prst="rect">
            <a:avLst/>
          </a:prstGeom>
          <a:solidFill>
            <a:schemeClr val="accent1">
              <a:lumMod val="20000"/>
              <a:lumOff val="80000"/>
            </a:schemeClr>
          </a:solidFill>
        </p:spPr>
        <p:txBody>
          <a:bodyPr wrap="square" rtlCol="0">
            <a:spAutoFit/>
          </a:bodyPr>
          <a:lstStyle/>
          <a:p>
            <a:pPr algn="ctr"/>
            <a:r>
              <a:rPr lang="de-DE" dirty="0" smtClean="0">
                <a:solidFill>
                  <a:srgbClr val="002060"/>
                </a:solidFill>
              </a:rPr>
              <a:t>Die Komplexität des Problems sollte aber nicht dazu führen, das Konzept von Privatheit auf die Müllhalde der Geschichte zu werden.</a:t>
            </a:r>
            <a:endParaRPr lang="en-US" dirty="0">
              <a:solidFill>
                <a:srgbClr val="002060"/>
              </a:solidFill>
            </a:endParaRPr>
          </a:p>
        </p:txBody>
      </p:sp>
      <p:sp>
        <p:nvSpPr>
          <p:cNvPr id="6" name="Textfeld 5"/>
          <p:cNvSpPr txBox="1"/>
          <p:nvPr/>
        </p:nvSpPr>
        <p:spPr>
          <a:xfrm>
            <a:off x="1115616" y="2780928"/>
            <a:ext cx="6840760" cy="646331"/>
          </a:xfrm>
          <a:prstGeom prst="rect">
            <a:avLst/>
          </a:prstGeom>
          <a:solidFill>
            <a:schemeClr val="accent1">
              <a:lumMod val="20000"/>
              <a:lumOff val="80000"/>
            </a:schemeClr>
          </a:solidFill>
        </p:spPr>
        <p:txBody>
          <a:bodyPr wrap="square" rtlCol="0">
            <a:spAutoFit/>
          </a:bodyPr>
          <a:lstStyle/>
          <a:p>
            <a:pPr algn="ctr"/>
            <a:r>
              <a:rPr lang="de-DE" dirty="0" smtClean="0">
                <a:solidFill>
                  <a:srgbClr val="002060"/>
                </a:solidFill>
              </a:rPr>
              <a:t>Das persönlichkeitsrechtsbezogene Konzept der informationellen Selbstbestimmung reicht als Schutz von Privatheit nicht aus.</a:t>
            </a:r>
            <a:endParaRPr lang="en-US" dirty="0" smtClean="0">
              <a:solidFill>
                <a:srgbClr val="002060"/>
              </a:solidFill>
            </a:endParaRPr>
          </a:p>
        </p:txBody>
      </p:sp>
      <p:sp>
        <p:nvSpPr>
          <p:cNvPr id="7" name="Textfeld 6"/>
          <p:cNvSpPr txBox="1"/>
          <p:nvPr/>
        </p:nvSpPr>
        <p:spPr>
          <a:xfrm>
            <a:off x="1115616" y="3645024"/>
            <a:ext cx="6840760" cy="923330"/>
          </a:xfrm>
          <a:prstGeom prst="rect">
            <a:avLst/>
          </a:prstGeom>
          <a:solidFill>
            <a:schemeClr val="accent1">
              <a:lumMod val="20000"/>
              <a:lumOff val="80000"/>
            </a:schemeClr>
          </a:solidFill>
        </p:spPr>
        <p:txBody>
          <a:bodyPr wrap="square" rtlCol="0">
            <a:spAutoFit/>
          </a:bodyPr>
          <a:lstStyle/>
          <a:p>
            <a:pPr algn="ctr"/>
            <a:r>
              <a:rPr lang="de-DE" dirty="0" smtClean="0">
                <a:solidFill>
                  <a:srgbClr val="002060"/>
                </a:solidFill>
              </a:rPr>
              <a:t>Ebenso reicht das bislang dominierende </a:t>
            </a:r>
            <a:r>
              <a:rPr lang="de-DE" dirty="0" smtClean="0"/>
              <a:t>“</a:t>
            </a:r>
            <a:r>
              <a:rPr lang="de-DE" dirty="0" err="1" smtClean="0"/>
              <a:t>informed</a:t>
            </a:r>
            <a:r>
              <a:rPr lang="de-DE" dirty="0" smtClean="0"/>
              <a:t> </a:t>
            </a:r>
            <a:r>
              <a:rPr lang="de-DE" dirty="0" err="1" smtClean="0"/>
              <a:t>consent</a:t>
            </a:r>
            <a:r>
              <a:rPr lang="de-DE" dirty="0" smtClean="0"/>
              <a:t> model” (</a:t>
            </a:r>
            <a:r>
              <a:rPr lang="de-DE" dirty="0" err="1" smtClean="0"/>
              <a:t>ICM</a:t>
            </a:r>
            <a:r>
              <a:rPr lang="de-DE" dirty="0" smtClean="0"/>
              <a:t>) nicht aus, nicht zuletzt wegen der </a:t>
            </a:r>
            <a:r>
              <a:rPr lang="en-US" dirty="0" smtClean="0"/>
              <a:t>negative privacy externalities.</a:t>
            </a:r>
            <a:endParaRPr lang="en-US" dirty="0" smtClean="0">
              <a:solidFill>
                <a:srgbClr val="002060"/>
              </a:solidFill>
            </a:endParaRPr>
          </a:p>
          <a:p>
            <a:pPr algn="ctr"/>
            <a:endParaRPr lang="en-US" dirty="0" smtClean="0">
              <a:solidFill>
                <a:srgbClr val="002060"/>
              </a:solidFill>
            </a:endParaRPr>
          </a:p>
        </p:txBody>
      </p:sp>
      <p:sp>
        <p:nvSpPr>
          <p:cNvPr id="8" name="Textfeld 7"/>
          <p:cNvSpPr txBox="1"/>
          <p:nvPr/>
        </p:nvSpPr>
        <p:spPr>
          <a:xfrm>
            <a:off x="1187624" y="4725144"/>
            <a:ext cx="6840760" cy="1200329"/>
          </a:xfrm>
          <a:prstGeom prst="rect">
            <a:avLst/>
          </a:prstGeom>
          <a:solidFill>
            <a:schemeClr val="accent1">
              <a:lumMod val="20000"/>
              <a:lumOff val="80000"/>
            </a:schemeClr>
          </a:solidFill>
        </p:spPr>
        <p:txBody>
          <a:bodyPr wrap="square" rtlCol="0">
            <a:spAutoFit/>
          </a:bodyPr>
          <a:lstStyle/>
          <a:p>
            <a:pPr algn="ctr"/>
            <a:r>
              <a:rPr lang="de-DE" dirty="0" smtClean="0">
                <a:solidFill>
                  <a:srgbClr val="002060"/>
                </a:solidFill>
              </a:rPr>
              <a:t>Nicht zuletzt wegen der </a:t>
            </a:r>
            <a:r>
              <a:rPr lang="de-DE" dirty="0" err="1" smtClean="0">
                <a:solidFill>
                  <a:srgbClr val="002060"/>
                </a:solidFill>
              </a:rPr>
              <a:t>Heterogeneität</a:t>
            </a:r>
            <a:r>
              <a:rPr lang="de-DE" dirty="0" smtClean="0">
                <a:solidFill>
                  <a:srgbClr val="002060"/>
                </a:solidFill>
              </a:rPr>
              <a:t> der Schutz- und Nutzungsinteressen von personenbezogenen Daten ist eine Wandel von der statischen Datensicht auf eine </a:t>
            </a:r>
            <a:r>
              <a:rPr lang="de-DE" dirty="0" err="1" smtClean="0">
                <a:solidFill>
                  <a:srgbClr val="002060"/>
                </a:solidFill>
              </a:rPr>
              <a:t>dynamsiche</a:t>
            </a:r>
            <a:r>
              <a:rPr lang="de-DE" dirty="0" smtClean="0">
                <a:solidFill>
                  <a:srgbClr val="002060"/>
                </a:solidFill>
              </a:rPr>
              <a:t> Informationssicht erforderlich.</a:t>
            </a:r>
            <a:endParaRPr lang="en-US" dirty="0" smtClean="0">
              <a:solidFill>
                <a:srgbClr val="00206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p:nvPr/>
        </p:nvPicPr>
        <p:blipFill>
          <a:blip r:embed="rId2">
            <a:extLst>
              <a:ext uri="{28A0092B-C50C-407E-A947-70E740481C1C}">
                <a14:useLocalDpi xmlns:a14="http://schemas.microsoft.com/office/drawing/2010/main" val="0"/>
              </a:ext>
            </a:extLst>
          </a:blip>
          <a:srcRect/>
          <a:stretch>
            <a:fillRect/>
          </a:stretch>
        </p:blipFill>
        <p:spPr bwMode="auto">
          <a:xfrm>
            <a:off x="827584" y="260648"/>
            <a:ext cx="4464496" cy="1938743"/>
          </a:xfrm>
          <a:prstGeom prst="rect">
            <a:avLst/>
          </a:prstGeom>
          <a:noFill/>
          <a:ln>
            <a:noFill/>
          </a:ln>
        </p:spPr>
      </p:pic>
      <p:pic>
        <p:nvPicPr>
          <p:cNvPr id="5" name="Bild 4"/>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492896"/>
            <a:ext cx="5404390" cy="1749597"/>
          </a:xfrm>
          <a:prstGeom prst="rect">
            <a:avLst/>
          </a:prstGeom>
          <a:noFill/>
          <a:ln>
            <a:noFill/>
          </a:ln>
        </p:spPr>
      </p:pic>
      <p:sp>
        <p:nvSpPr>
          <p:cNvPr id="2" name="Textfeld 1"/>
          <p:cNvSpPr txBox="1"/>
          <p:nvPr/>
        </p:nvSpPr>
        <p:spPr>
          <a:xfrm>
            <a:off x="827584" y="4797152"/>
            <a:ext cx="6984776" cy="1200328"/>
          </a:xfrm>
          <a:prstGeom prst="rect">
            <a:avLst/>
          </a:prstGeom>
          <a:noFill/>
        </p:spPr>
        <p:txBody>
          <a:bodyPr wrap="square" rtlCol="0">
            <a:spAutoFit/>
          </a:bodyPr>
          <a:lstStyle/>
          <a:p>
            <a:pPr algn="ctr"/>
            <a:r>
              <a:rPr lang="de-DE" sz="2400" b="1" dirty="0"/>
              <a:t>Weitere Änderungen wurden 2001 und 2003 und dann noch </a:t>
            </a:r>
            <a:r>
              <a:rPr lang="de-DE" sz="2400" b="1" dirty="0" smtClean="0"/>
              <a:t>einmal 2015 </a:t>
            </a:r>
            <a:r>
              <a:rPr lang="de-DE" sz="2400" b="1" dirty="0"/>
              <a:t>in vielen Details bei Artikel 1 vorgenommen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619672" y="1521658"/>
            <a:ext cx="4608512" cy="1754327"/>
          </a:xfrm>
          <a:prstGeom prst="rect">
            <a:avLst/>
          </a:prstGeom>
          <a:solidFill>
            <a:srgbClr val="D9D9D9"/>
          </a:solidFill>
        </p:spPr>
        <p:txBody>
          <a:bodyPr wrap="square" rtlCol="0">
            <a:spAutoFit/>
          </a:bodyPr>
          <a:lstStyle/>
          <a:p>
            <a:pPr algn="ctr"/>
            <a:r>
              <a:rPr lang="de-DE" sz="3600" dirty="0" err="1" smtClean="0"/>
              <a:t>InformationsautonomieInformationelle</a:t>
            </a:r>
            <a:r>
              <a:rPr lang="de-DE" sz="3600" dirty="0" smtClean="0"/>
              <a:t> Selbstbestimmung</a:t>
            </a:r>
            <a:endParaRPr lang="de-DE" sz="3600" dirty="0"/>
          </a:p>
        </p:txBody>
      </p:sp>
    </p:spTree>
    <p:extLst>
      <p:ext uri="{BB962C8B-B14F-4D97-AF65-F5344CB8AC3E}">
        <p14:creationId xmlns:p14="http://schemas.microsoft.com/office/powerpoint/2010/main" val="295954962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8"/>
          <p:cNvSpPr txBox="1">
            <a:spLocks noChangeArrowheads="1"/>
          </p:cNvSpPr>
          <p:nvPr/>
        </p:nvSpPr>
        <p:spPr bwMode="auto">
          <a:xfrm>
            <a:off x="1219200" y="838200"/>
            <a:ext cx="7239000" cy="584200"/>
          </a:xfrm>
          <a:prstGeom prst="rect">
            <a:avLst/>
          </a:prstGeom>
          <a:solidFill>
            <a:schemeClr val="bg2">
              <a:lumMod val="90000"/>
            </a:schemeClr>
          </a:solidFill>
          <a:ln>
            <a:noFill/>
          </a:ln>
          <a:extLst/>
        </p:spPr>
        <p:txBody>
          <a:bodyPr>
            <a:spAutoFit/>
          </a:bodyPr>
          <a:lstStyle>
            <a:lvl1pPr>
              <a:defRPr>
                <a:solidFill>
                  <a:schemeClr val="hlink"/>
                </a:solidFill>
                <a:latin typeface="Arial" charset="0"/>
                <a:ea typeface="ＭＳ Ｐゴシック" charset="0"/>
              </a:defRPr>
            </a:lvl1pPr>
            <a:lvl2pPr marL="742950" indent="-285750">
              <a:defRPr>
                <a:solidFill>
                  <a:schemeClr val="hlink"/>
                </a:solidFill>
                <a:latin typeface="Arial" charset="0"/>
                <a:ea typeface="ＭＳ Ｐゴシック" charset="0"/>
              </a:defRPr>
            </a:lvl2pPr>
            <a:lvl3pPr marL="1143000" indent="-228600">
              <a:defRPr>
                <a:solidFill>
                  <a:schemeClr val="hlink"/>
                </a:solidFill>
                <a:latin typeface="Arial" charset="0"/>
                <a:ea typeface="ＭＳ Ｐゴシック" charset="0"/>
              </a:defRPr>
            </a:lvl3pPr>
            <a:lvl4pPr marL="1600200" indent="-228600">
              <a:defRPr>
                <a:solidFill>
                  <a:schemeClr val="hlink"/>
                </a:solidFill>
                <a:latin typeface="Arial" charset="0"/>
                <a:ea typeface="ＭＳ Ｐゴシック" charset="0"/>
              </a:defRPr>
            </a:lvl4pPr>
            <a:lvl5pPr marL="2057400" indent="-228600">
              <a:defRPr>
                <a:solidFill>
                  <a:schemeClr val="hlink"/>
                </a:solidFill>
                <a:latin typeface="Arial" charset="0"/>
                <a:ea typeface="ＭＳ Ｐゴシック" charset="0"/>
              </a:defRPr>
            </a:lvl5pPr>
            <a:lvl6pPr marL="2514600" indent="-228600" algn="ctr" eaLnBrk="0" fontAlgn="base" hangingPunct="0">
              <a:spcBef>
                <a:spcPct val="0"/>
              </a:spcBef>
              <a:spcAft>
                <a:spcPct val="0"/>
              </a:spcAft>
              <a:defRPr>
                <a:solidFill>
                  <a:schemeClr val="hlink"/>
                </a:solidFill>
                <a:latin typeface="Arial" charset="0"/>
                <a:ea typeface="ＭＳ Ｐゴシック" charset="0"/>
              </a:defRPr>
            </a:lvl6pPr>
            <a:lvl7pPr marL="2971800" indent="-228600" algn="ctr" eaLnBrk="0" fontAlgn="base" hangingPunct="0">
              <a:spcBef>
                <a:spcPct val="0"/>
              </a:spcBef>
              <a:spcAft>
                <a:spcPct val="0"/>
              </a:spcAft>
              <a:defRPr>
                <a:solidFill>
                  <a:schemeClr val="hlink"/>
                </a:solidFill>
                <a:latin typeface="Arial" charset="0"/>
                <a:ea typeface="ＭＳ Ｐゴシック" charset="0"/>
              </a:defRPr>
            </a:lvl7pPr>
            <a:lvl8pPr marL="3429000" indent="-228600" algn="ctr" eaLnBrk="0" fontAlgn="base" hangingPunct="0">
              <a:spcBef>
                <a:spcPct val="0"/>
              </a:spcBef>
              <a:spcAft>
                <a:spcPct val="0"/>
              </a:spcAft>
              <a:defRPr>
                <a:solidFill>
                  <a:schemeClr val="hlink"/>
                </a:solidFill>
                <a:latin typeface="Arial" charset="0"/>
                <a:ea typeface="ＭＳ Ｐゴシック" charset="0"/>
              </a:defRPr>
            </a:lvl8pPr>
            <a:lvl9pPr marL="3886200" indent="-228600" algn="ctr" eaLnBrk="0" fontAlgn="base" hangingPunct="0">
              <a:spcBef>
                <a:spcPct val="0"/>
              </a:spcBef>
              <a:spcAft>
                <a:spcPct val="0"/>
              </a:spcAft>
              <a:defRPr>
                <a:solidFill>
                  <a:schemeClr val="hlink"/>
                </a:solidFill>
                <a:latin typeface="Arial" charset="0"/>
                <a:ea typeface="ＭＳ Ｐゴシック" charset="0"/>
              </a:defRPr>
            </a:lvl9pPr>
          </a:lstStyle>
          <a:p>
            <a:pPr>
              <a:spcBef>
                <a:spcPct val="50000"/>
              </a:spcBef>
            </a:pPr>
            <a:r>
              <a:rPr lang="de-DE" sz="3200" dirty="0">
                <a:solidFill>
                  <a:srgbClr val="003366"/>
                </a:solidFill>
                <a:latin typeface="+mj-lt"/>
              </a:rPr>
              <a:t>informationelle Selbstbestimmung</a:t>
            </a:r>
          </a:p>
        </p:txBody>
      </p:sp>
      <p:sp>
        <p:nvSpPr>
          <p:cNvPr id="10" name="Text Box 3"/>
          <p:cNvSpPr txBox="1">
            <a:spLocks noChangeArrowheads="1"/>
          </p:cNvSpPr>
          <p:nvPr/>
        </p:nvSpPr>
        <p:spPr bwMode="auto">
          <a:xfrm>
            <a:off x="827584" y="2057400"/>
            <a:ext cx="7848872" cy="3970317"/>
          </a:xfrm>
          <a:prstGeom prst="rect">
            <a:avLst/>
          </a:prstGeom>
          <a:solidFill>
            <a:srgbClr val="F8F8F8"/>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a:solidFill>
                  <a:schemeClr val="hlink"/>
                </a:solidFill>
                <a:latin typeface="Arial" charset="0"/>
                <a:ea typeface="ＭＳ Ｐゴシック" charset="0"/>
              </a:defRPr>
            </a:lvl1pPr>
            <a:lvl2pPr marL="742950" indent="-285750">
              <a:defRPr>
                <a:solidFill>
                  <a:schemeClr val="hlink"/>
                </a:solidFill>
                <a:latin typeface="Arial" charset="0"/>
                <a:ea typeface="ＭＳ Ｐゴシック" charset="0"/>
              </a:defRPr>
            </a:lvl2pPr>
            <a:lvl3pPr marL="1143000" indent="-228600">
              <a:defRPr>
                <a:solidFill>
                  <a:schemeClr val="hlink"/>
                </a:solidFill>
                <a:latin typeface="Arial" charset="0"/>
                <a:ea typeface="ＭＳ Ｐゴシック" charset="0"/>
              </a:defRPr>
            </a:lvl3pPr>
            <a:lvl4pPr marL="1600200" indent="-228600">
              <a:defRPr>
                <a:solidFill>
                  <a:schemeClr val="hlink"/>
                </a:solidFill>
                <a:latin typeface="Arial" charset="0"/>
                <a:ea typeface="ＭＳ Ｐゴシック" charset="0"/>
              </a:defRPr>
            </a:lvl4pPr>
            <a:lvl5pPr marL="2057400" indent="-228600">
              <a:defRPr>
                <a:solidFill>
                  <a:schemeClr val="hlink"/>
                </a:solidFill>
                <a:latin typeface="Arial" charset="0"/>
                <a:ea typeface="ＭＳ Ｐゴシック" charset="0"/>
              </a:defRPr>
            </a:lvl5pPr>
            <a:lvl6pPr marL="2514600" indent="-228600" algn="ctr" eaLnBrk="0" fontAlgn="base" hangingPunct="0">
              <a:spcBef>
                <a:spcPct val="0"/>
              </a:spcBef>
              <a:spcAft>
                <a:spcPct val="0"/>
              </a:spcAft>
              <a:defRPr>
                <a:solidFill>
                  <a:schemeClr val="hlink"/>
                </a:solidFill>
                <a:latin typeface="Arial" charset="0"/>
                <a:ea typeface="ＭＳ Ｐゴシック" charset="0"/>
              </a:defRPr>
            </a:lvl6pPr>
            <a:lvl7pPr marL="2971800" indent="-228600" algn="ctr" eaLnBrk="0" fontAlgn="base" hangingPunct="0">
              <a:spcBef>
                <a:spcPct val="0"/>
              </a:spcBef>
              <a:spcAft>
                <a:spcPct val="0"/>
              </a:spcAft>
              <a:defRPr>
                <a:solidFill>
                  <a:schemeClr val="hlink"/>
                </a:solidFill>
                <a:latin typeface="Arial" charset="0"/>
                <a:ea typeface="ＭＳ Ｐゴシック" charset="0"/>
              </a:defRPr>
            </a:lvl7pPr>
            <a:lvl8pPr marL="3429000" indent="-228600" algn="ctr" eaLnBrk="0" fontAlgn="base" hangingPunct="0">
              <a:spcBef>
                <a:spcPct val="0"/>
              </a:spcBef>
              <a:spcAft>
                <a:spcPct val="0"/>
              </a:spcAft>
              <a:defRPr>
                <a:solidFill>
                  <a:schemeClr val="hlink"/>
                </a:solidFill>
                <a:latin typeface="Arial" charset="0"/>
                <a:ea typeface="ＭＳ Ｐゴシック" charset="0"/>
              </a:defRPr>
            </a:lvl8pPr>
            <a:lvl9pPr marL="3886200" indent="-228600" algn="ctr" eaLnBrk="0" fontAlgn="base" hangingPunct="0">
              <a:spcBef>
                <a:spcPct val="0"/>
              </a:spcBef>
              <a:spcAft>
                <a:spcPct val="0"/>
              </a:spcAft>
              <a:defRPr>
                <a:solidFill>
                  <a:schemeClr val="hlink"/>
                </a:solidFill>
                <a:latin typeface="Arial" charset="0"/>
                <a:ea typeface="ＭＳ Ｐゴシック" charset="0"/>
              </a:defRPr>
            </a:lvl9pPr>
          </a:lstStyle>
          <a:p>
            <a:pPr>
              <a:spcBef>
                <a:spcPct val="50000"/>
              </a:spcBef>
            </a:pPr>
            <a:r>
              <a:rPr lang="de-DE" sz="2400" dirty="0">
                <a:solidFill>
                  <a:srgbClr val="003366"/>
                </a:solidFill>
                <a:latin typeface="+mn-lt"/>
              </a:rPr>
              <a:t>Arbeitshypothese, dass es der Anspruch des Menschen ist, sein Handeln </a:t>
            </a:r>
            <a:r>
              <a:rPr lang="de-DE" sz="2400" b="1" dirty="0">
                <a:solidFill>
                  <a:srgbClr val="003366"/>
                </a:solidFill>
                <a:latin typeface="+mn-lt"/>
              </a:rPr>
              <a:t>selbstbestimmt</a:t>
            </a:r>
            <a:r>
              <a:rPr lang="de-DE" sz="2400" dirty="0">
                <a:solidFill>
                  <a:srgbClr val="003366"/>
                </a:solidFill>
                <a:latin typeface="+mn-lt"/>
              </a:rPr>
              <a:t> und damit verantwortlich zurechenbar initiieren, planen und durchführen zu können. </a:t>
            </a:r>
            <a:endParaRPr lang="de-DE" sz="2400" dirty="0" smtClean="0">
              <a:solidFill>
                <a:srgbClr val="003366"/>
              </a:solidFill>
              <a:latin typeface="+mn-lt"/>
            </a:endParaRPr>
          </a:p>
          <a:p>
            <a:pPr>
              <a:spcBef>
                <a:spcPct val="50000"/>
              </a:spcBef>
            </a:pPr>
            <a:r>
              <a:rPr lang="de-DE" sz="2400" b="1" dirty="0" smtClean="0">
                <a:solidFill>
                  <a:srgbClr val="003366"/>
                </a:solidFill>
                <a:latin typeface="+mn-lt"/>
              </a:rPr>
              <a:t>Autonomie</a:t>
            </a:r>
            <a:r>
              <a:rPr lang="de-DE" sz="2400" dirty="0" smtClean="0">
                <a:solidFill>
                  <a:srgbClr val="003366"/>
                </a:solidFill>
                <a:latin typeface="+mn-lt"/>
              </a:rPr>
              <a:t> </a:t>
            </a:r>
            <a:r>
              <a:rPr lang="de-DE" sz="2400" dirty="0">
                <a:solidFill>
                  <a:srgbClr val="003366"/>
                </a:solidFill>
                <a:latin typeface="+mn-lt"/>
              </a:rPr>
              <a:t>wurde das klassisch genannt, Ausgang von einer </a:t>
            </a:r>
            <a:r>
              <a:rPr lang="de-DE" sz="2400" b="1" dirty="0">
                <a:solidFill>
                  <a:srgbClr val="003366"/>
                </a:solidFill>
                <a:latin typeface="+mn-lt"/>
              </a:rPr>
              <a:t>selbst verschuldeten Unmündigkeit</a:t>
            </a:r>
            <a:r>
              <a:rPr lang="de-DE" sz="2400" dirty="0">
                <a:solidFill>
                  <a:srgbClr val="003366"/>
                </a:solidFill>
                <a:latin typeface="+mn-lt"/>
              </a:rPr>
              <a:t>. </a:t>
            </a:r>
            <a:endParaRPr lang="de-DE" sz="2400" dirty="0" smtClean="0">
              <a:solidFill>
                <a:srgbClr val="003366"/>
              </a:solidFill>
              <a:latin typeface="+mn-lt"/>
            </a:endParaRPr>
          </a:p>
          <a:p>
            <a:pPr>
              <a:spcBef>
                <a:spcPct val="50000"/>
              </a:spcBef>
            </a:pPr>
            <a:r>
              <a:rPr lang="de-DE" sz="2400" dirty="0" smtClean="0">
                <a:solidFill>
                  <a:srgbClr val="003366"/>
                </a:solidFill>
                <a:latin typeface="+mn-lt"/>
              </a:rPr>
              <a:t>In </a:t>
            </a:r>
            <a:r>
              <a:rPr lang="de-DE" sz="2400" dirty="0">
                <a:solidFill>
                  <a:srgbClr val="003366"/>
                </a:solidFill>
                <a:latin typeface="+mn-lt"/>
              </a:rPr>
              <a:t>der Gegenwart </a:t>
            </a:r>
            <a:r>
              <a:rPr lang="de-DE" sz="2400" dirty="0" smtClean="0">
                <a:solidFill>
                  <a:srgbClr val="003366"/>
                </a:solidFill>
                <a:latin typeface="+mn-lt"/>
              </a:rPr>
              <a:t>bedeutet das: </a:t>
            </a:r>
            <a:r>
              <a:rPr lang="de-DE" sz="2400" dirty="0">
                <a:solidFill>
                  <a:srgbClr val="003366"/>
                </a:solidFill>
                <a:latin typeface="+mn-lt"/>
              </a:rPr>
              <a:t/>
            </a:r>
            <a:br>
              <a:rPr lang="de-DE" sz="2400" dirty="0">
                <a:solidFill>
                  <a:srgbClr val="003366"/>
                </a:solidFill>
                <a:latin typeface="+mn-lt"/>
              </a:rPr>
            </a:br>
            <a:endParaRPr lang="de-DE" sz="2400" dirty="0" smtClean="0">
              <a:solidFill>
                <a:srgbClr val="003366"/>
              </a:solidFill>
              <a:latin typeface="+mn-lt"/>
            </a:endParaRPr>
          </a:p>
          <a:p>
            <a:pPr>
              <a:spcBef>
                <a:spcPct val="50000"/>
              </a:spcBef>
            </a:pPr>
            <a:r>
              <a:rPr lang="de-DE" sz="2400" b="1" dirty="0" smtClean="0">
                <a:solidFill>
                  <a:srgbClr val="003366"/>
                </a:solidFill>
                <a:latin typeface="+mn-lt"/>
              </a:rPr>
              <a:t>mündiger</a:t>
            </a:r>
            <a:r>
              <a:rPr lang="de-DE" sz="2400" b="1" dirty="0">
                <a:solidFill>
                  <a:srgbClr val="003366"/>
                </a:solidFill>
                <a:latin typeface="+mn-lt"/>
              </a:rPr>
              <a:t>, selbstbestimmter Umgang mit Wissen und Information</a:t>
            </a:r>
            <a:r>
              <a:rPr lang="de-DE" sz="2400" dirty="0">
                <a:solidFill>
                  <a:srgbClr val="003366"/>
                </a:solidFill>
                <a:latin typeface="+mn-lt"/>
              </a:rPr>
              <a:t>. </a:t>
            </a:r>
          </a:p>
        </p:txBody>
      </p:sp>
    </p:spTree>
    <p:extLst>
      <p:ext uri="{BB962C8B-B14F-4D97-AF65-F5344CB8AC3E}">
        <p14:creationId xmlns:p14="http://schemas.microsoft.com/office/powerpoint/2010/main" val="213769424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691680" y="692696"/>
            <a:ext cx="5619750" cy="2847975"/>
          </a:xfrm>
          <a:prstGeom prst="rect">
            <a:avLst/>
          </a:prstGeom>
          <a:noFill/>
          <a:ln w="9525">
            <a:noFill/>
            <a:miter lim="800000"/>
            <a:headEnd/>
            <a:tailEnd/>
          </a:ln>
        </p:spPr>
      </p:pic>
      <p:sp>
        <p:nvSpPr>
          <p:cNvPr id="6" name="Textfeld 5"/>
          <p:cNvSpPr txBox="1"/>
          <p:nvPr/>
        </p:nvSpPr>
        <p:spPr>
          <a:xfrm>
            <a:off x="683568" y="3573016"/>
            <a:ext cx="7632848" cy="3139321"/>
          </a:xfrm>
          <a:prstGeom prst="rect">
            <a:avLst/>
          </a:prstGeom>
          <a:noFill/>
        </p:spPr>
        <p:txBody>
          <a:bodyPr wrap="square" rtlCol="0">
            <a:spAutoFit/>
          </a:bodyPr>
          <a:lstStyle/>
          <a:p>
            <a:r>
              <a:rPr lang="en-US" dirty="0" smtClean="0"/>
              <a:t>That the individual shall have full protection in person and in property is a principle as old as the common law; but it has been found necessary </a:t>
            </a:r>
            <a:r>
              <a:rPr lang="en-US" b="1" dirty="0" smtClean="0"/>
              <a:t>from time to time to define anew the exact nature and extent of such protection</a:t>
            </a:r>
            <a:r>
              <a:rPr lang="en-US" dirty="0" smtClean="0"/>
              <a:t>. </a:t>
            </a:r>
            <a:r>
              <a:rPr lang="en-US" b="1" dirty="0" smtClean="0"/>
              <a:t>Political, social, and economic changes entail the recognition of new rights, and the common law, in its eternal youth, grows to meet the new demands of society</a:t>
            </a:r>
            <a:r>
              <a:rPr lang="en-US" dirty="0" smtClean="0"/>
              <a:t>. </a:t>
            </a:r>
          </a:p>
          <a:p>
            <a:r>
              <a:rPr lang="en-US" dirty="0" smtClean="0"/>
              <a:t>…</a:t>
            </a:r>
            <a:br>
              <a:rPr lang="en-US" dirty="0" smtClean="0"/>
            </a:br>
            <a:r>
              <a:rPr lang="en-US" dirty="0" smtClean="0"/>
              <a:t>and now the right to life has come to mean the right to enjoy life, -- the right to be let alone; the right to liberty secures the exercise of extensive civil privileges; and the term "property" has grown to comprise every form of possession -- intangible, as well as tangible.</a:t>
            </a:r>
            <a:endParaRPr lang="en-US" dirty="0"/>
          </a:p>
        </p:txBody>
      </p:sp>
      <p:sp>
        <p:nvSpPr>
          <p:cNvPr id="4" name="Textfeld 3"/>
          <p:cNvSpPr txBox="1"/>
          <p:nvPr/>
        </p:nvSpPr>
        <p:spPr>
          <a:xfrm>
            <a:off x="2699792" y="260648"/>
            <a:ext cx="4032448" cy="461665"/>
          </a:xfrm>
          <a:prstGeom prst="rect">
            <a:avLst/>
          </a:prstGeom>
          <a:solidFill>
            <a:schemeClr val="bg2">
              <a:lumMod val="90000"/>
            </a:schemeClr>
          </a:solidFill>
        </p:spPr>
        <p:txBody>
          <a:bodyPr wrap="square" rtlCol="0">
            <a:spAutoFit/>
          </a:bodyPr>
          <a:lstStyle/>
          <a:p>
            <a:pPr algn="ctr"/>
            <a:r>
              <a:rPr lang="en-US" sz="2400" dirty="0" smtClean="0">
                <a:solidFill>
                  <a:srgbClr val="002060"/>
                </a:solidFill>
              </a:rPr>
              <a:t>the right to be let alone</a:t>
            </a:r>
            <a:endParaRPr lang="en-US" sz="2400" dirty="0">
              <a:solidFill>
                <a:srgbClr val="002060"/>
              </a:solidFill>
            </a:endParaRPr>
          </a:p>
        </p:txBody>
      </p:sp>
    </p:spTree>
    <p:extLst>
      <p:ext uri="{BB962C8B-B14F-4D97-AF65-F5344CB8AC3E}">
        <p14:creationId xmlns:p14="http://schemas.microsoft.com/office/powerpoint/2010/main" val="15554054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304800" y="2044938"/>
            <a:ext cx="8534400" cy="1723549"/>
          </a:xfrm>
          <a:prstGeom prst="rect">
            <a:avLst/>
          </a:prstGeom>
          <a:solidFill>
            <a:srgbClr val="F8F8F8"/>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ctr">
              <a:lnSpc>
                <a:spcPct val="150000"/>
              </a:lnSpc>
              <a:spcBef>
                <a:spcPct val="50000"/>
              </a:spcBef>
            </a:pPr>
            <a:r>
              <a:rPr lang="de-DE" sz="2400" b="1" dirty="0">
                <a:solidFill>
                  <a:srgbClr val="003366"/>
                </a:solidFill>
                <a:cs typeface="Times New Roman" charset="0"/>
              </a:rPr>
              <a:t>Recht und Fähigkeit </a:t>
            </a:r>
            <a:r>
              <a:rPr lang="de-DE" sz="2400" dirty="0">
                <a:solidFill>
                  <a:srgbClr val="003366"/>
                </a:solidFill>
                <a:cs typeface="Times New Roman" charset="0"/>
              </a:rPr>
              <a:t>eines jeden Individuums, seine privaten, professionellen und öffentlichen Geschäfte (Handlungen) </a:t>
            </a:r>
            <a:r>
              <a:rPr lang="de-DE" sz="2400" b="1" dirty="0">
                <a:solidFill>
                  <a:srgbClr val="003366"/>
                </a:solidFill>
                <a:cs typeface="Times New Roman" charset="0"/>
              </a:rPr>
              <a:t>informationell abgesichert </a:t>
            </a:r>
            <a:r>
              <a:rPr lang="de-DE" sz="2400" dirty="0">
                <a:solidFill>
                  <a:srgbClr val="003366"/>
                </a:solidFill>
                <a:cs typeface="Times New Roman" charset="0"/>
              </a:rPr>
              <a:t>abwickeln zu können </a:t>
            </a:r>
          </a:p>
        </p:txBody>
      </p:sp>
      <p:sp>
        <p:nvSpPr>
          <p:cNvPr id="24580" name="Text Box 8"/>
          <p:cNvSpPr txBox="1">
            <a:spLocks noChangeArrowheads="1"/>
          </p:cNvSpPr>
          <p:nvPr/>
        </p:nvSpPr>
        <p:spPr bwMode="auto">
          <a:xfrm>
            <a:off x="1066800" y="838200"/>
            <a:ext cx="7239000" cy="584200"/>
          </a:xfrm>
          <a:prstGeom prst="rect">
            <a:avLst/>
          </a:prstGeom>
          <a:solidFill>
            <a:srgbClr val="DDD9C3"/>
          </a:solidFill>
          <a:ln>
            <a:noFill/>
          </a:ln>
          <a:extLst/>
        </p:spPr>
        <p:txBody>
          <a:bodyPr>
            <a:spAutoFit/>
          </a:bodyPr>
          <a:lstStyle>
            <a:lvl1pPr>
              <a:defRPr>
                <a:solidFill>
                  <a:schemeClr val="hlink"/>
                </a:solidFill>
                <a:latin typeface="Arial" charset="0"/>
                <a:ea typeface="ＭＳ Ｐゴシック" charset="0"/>
              </a:defRPr>
            </a:lvl1pPr>
            <a:lvl2pPr marL="742950" indent="-285750">
              <a:defRPr>
                <a:solidFill>
                  <a:schemeClr val="hlink"/>
                </a:solidFill>
                <a:latin typeface="Arial" charset="0"/>
                <a:ea typeface="ＭＳ Ｐゴシック" charset="0"/>
              </a:defRPr>
            </a:lvl2pPr>
            <a:lvl3pPr marL="1143000" indent="-228600">
              <a:defRPr>
                <a:solidFill>
                  <a:schemeClr val="hlink"/>
                </a:solidFill>
                <a:latin typeface="Arial" charset="0"/>
                <a:ea typeface="ＭＳ Ｐゴシック" charset="0"/>
              </a:defRPr>
            </a:lvl3pPr>
            <a:lvl4pPr marL="1600200" indent="-228600">
              <a:defRPr>
                <a:solidFill>
                  <a:schemeClr val="hlink"/>
                </a:solidFill>
                <a:latin typeface="Arial" charset="0"/>
                <a:ea typeface="ＭＳ Ｐゴシック" charset="0"/>
              </a:defRPr>
            </a:lvl4pPr>
            <a:lvl5pPr marL="2057400" indent="-228600">
              <a:defRPr>
                <a:solidFill>
                  <a:schemeClr val="hlink"/>
                </a:solidFill>
                <a:latin typeface="Arial" charset="0"/>
                <a:ea typeface="ＭＳ Ｐゴシック" charset="0"/>
              </a:defRPr>
            </a:lvl5pPr>
            <a:lvl6pPr marL="2514600" indent="-228600" algn="ctr" eaLnBrk="0" fontAlgn="base" hangingPunct="0">
              <a:spcBef>
                <a:spcPct val="0"/>
              </a:spcBef>
              <a:spcAft>
                <a:spcPct val="0"/>
              </a:spcAft>
              <a:defRPr>
                <a:solidFill>
                  <a:schemeClr val="hlink"/>
                </a:solidFill>
                <a:latin typeface="Arial" charset="0"/>
                <a:ea typeface="ＭＳ Ｐゴシック" charset="0"/>
              </a:defRPr>
            </a:lvl6pPr>
            <a:lvl7pPr marL="2971800" indent="-228600" algn="ctr" eaLnBrk="0" fontAlgn="base" hangingPunct="0">
              <a:spcBef>
                <a:spcPct val="0"/>
              </a:spcBef>
              <a:spcAft>
                <a:spcPct val="0"/>
              </a:spcAft>
              <a:defRPr>
                <a:solidFill>
                  <a:schemeClr val="hlink"/>
                </a:solidFill>
                <a:latin typeface="Arial" charset="0"/>
                <a:ea typeface="ＭＳ Ｐゴシック" charset="0"/>
              </a:defRPr>
            </a:lvl7pPr>
            <a:lvl8pPr marL="3429000" indent="-228600" algn="ctr" eaLnBrk="0" fontAlgn="base" hangingPunct="0">
              <a:spcBef>
                <a:spcPct val="0"/>
              </a:spcBef>
              <a:spcAft>
                <a:spcPct val="0"/>
              </a:spcAft>
              <a:defRPr>
                <a:solidFill>
                  <a:schemeClr val="hlink"/>
                </a:solidFill>
                <a:latin typeface="Arial" charset="0"/>
                <a:ea typeface="ＭＳ Ｐゴシック" charset="0"/>
              </a:defRPr>
            </a:lvl8pPr>
            <a:lvl9pPr marL="3886200" indent="-228600" algn="ctr" eaLnBrk="0" fontAlgn="base" hangingPunct="0">
              <a:spcBef>
                <a:spcPct val="0"/>
              </a:spcBef>
              <a:spcAft>
                <a:spcPct val="0"/>
              </a:spcAft>
              <a:defRPr>
                <a:solidFill>
                  <a:schemeClr val="hlink"/>
                </a:solidFill>
                <a:latin typeface="Arial" charset="0"/>
                <a:ea typeface="ＭＳ Ｐゴシック" charset="0"/>
              </a:defRPr>
            </a:lvl9pPr>
          </a:lstStyle>
          <a:p>
            <a:pPr algn="ctr">
              <a:spcBef>
                <a:spcPct val="50000"/>
              </a:spcBef>
            </a:pPr>
            <a:r>
              <a:rPr lang="de-DE" sz="3200" dirty="0">
                <a:solidFill>
                  <a:srgbClr val="003366"/>
                </a:solidFill>
                <a:latin typeface="+mn-lt"/>
              </a:rPr>
              <a:t>I</a:t>
            </a:r>
            <a:r>
              <a:rPr lang="de-DE" sz="3200" dirty="0" smtClean="0">
                <a:solidFill>
                  <a:srgbClr val="003366"/>
                </a:solidFill>
                <a:latin typeface="+mn-lt"/>
              </a:rPr>
              <a:t>nformationelle </a:t>
            </a:r>
            <a:r>
              <a:rPr lang="de-DE" sz="3200" dirty="0">
                <a:solidFill>
                  <a:srgbClr val="003366"/>
                </a:solidFill>
                <a:latin typeface="+mn-lt"/>
              </a:rPr>
              <a:t>Selbstbestimmung</a:t>
            </a:r>
          </a:p>
        </p:txBody>
      </p:sp>
    </p:spTree>
    <p:extLst>
      <p:ext uri="{BB962C8B-B14F-4D97-AF65-F5344CB8AC3E}">
        <p14:creationId xmlns:p14="http://schemas.microsoft.com/office/powerpoint/2010/main" val="233854709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8"/>
          <p:cNvSpPr txBox="1">
            <a:spLocks noChangeArrowheads="1"/>
          </p:cNvSpPr>
          <p:nvPr/>
        </p:nvSpPr>
        <p:spPr bwMode="auto">
          <a:xfrm>
            <a:off x="1143000" y="838200"/>
            <a:ext cx="4221088" cy="584200"/>
          </a:xfrm>
          <a:prstGeom prst="rect">
            <a:avLst/>
          </a:prstGeom>
          <a:solidFill>
            <a:srgbClr val="DDD9C3"/>
          </a:solidFill>
          <a:ln>
            <a:noFill/>
          </a:ln>
          <a:extLst/>
        </p:spPr>
        <p:txBody>
          <a:bodyPr wrap="square">
            <a:spAutoFit/>
          </a:bodyPr>
          <a:lstStyle>
            <a:lvl1pPr>
              <a:defRPr>
                <a:solidFill>
                  <a:schemeClr val="hlink"/>
                </a:solidFill>
                <a:latin typeface="Arial" charset="0"/>
                <a:ea typeface="ＭＳ Ｐゴシック" charset="0"/>
              </a:defRPr>
            </a:lvl1pPr>
            <a:lvl2pPr marL="742950" indent="-285750">
              <a:defRPr>
                <a:solidFill>
                  <a:schemeClr val="hlink"/>
                </a:solidFill>
                <a:latin typeface="Arial" charset="0"/>
                <a:ea typeface="ＭＳ Ｐゴシック" charset="0"/>
              </a:defRPr>
            </a:lvl2pPr>
            <a:lvl3pPr marL="1143000" indent="-228600">
              <a:defRPr>
                <a:solidFill>
                  <a:schemeClr val="hlink"/>
                </a:solidFill>
                <a:latin typeface="Arial" charset="0"/>
                <a:ea typeface="ＭＳ Ｐゴシック" charset="0"/>
              </a:defRPr>
            </a:lvl3pPr>
            <a:lvl4pPr marL="1600200" indent="-228600">
              <a:defRPr>
                <a:solidFill>
                  <a:schemeClr val="hlink"/>
                </a:solidFill>
                <a:latin typeface="Arial" charset="0"/>
                <a:ea typeface="ＭＳ Ｐゴシック" charset="0"/>
              </a:defRPr>
            </a:lvl4pPr>
            <a:lvl5pPr marL="2057400" indent="-228600">
              <a:defRPr>
                <a:solidFill>
                  <a:schemeClr val="hlink"/>
                </a:solidFill>
                <a:latin typeface="Arial" charset="0"/>
                <a:ea typeface="ＭＳ Ｐゴシック" charset="0"/>
              </a:defRPr>
            </a:lvl5pPr>
            <a:lvl6pPr marL="2514600" indent="-228600" algn="ctr" eaLnBrk="0" fontAlgn="base" hangingPunct="0">
              <a:spcBef>
                <a:spcPct val="0"/>
              </a:spcBef>
              <a:spcAft>
                <a:spcPct val="0"/>
              </a:spcAft>
              <a:defRPr>
                <a:solidFill>
                  <a:schemeClr val="hlink"/>
                </a:solidFill>
                <a:latin typeface="Arial" charset="0"/>
                <a:ea typeface="ＭＳ Ｐゴシック" charset="0"/>
              </a:defRPr>
            </a:lvl6pPr>
            <a:lvl7pPr marL="2971800" indent="-228600" algn="ctr" eaLnBrk="0" fontAlgn="base" hangingPunct="0">
              <a:spcBef>
                <a:spcPct val="0"/>
              </a:spcBef>
              <a:spcAft>
                <a:spcPct val="0"/>
              </a:spcAft>
              <a:defRPr>
                <a:solidFill>
                  <a:schemeClr val="hlink"/>
                </a:solidFill>
                <a:latin typeface="Arial" charset="0"/>
                <a:ea typeface="ＭＳ Ｐゴシック" charset="0"/>
              </a:defRPr>
            </a:lvl7pPr>
            <a:lvl8pPr marL="3429000" indent="-228600" algn="ctr" eaLnBrk="0" fontAlgn="base" hangingPunct="0">
              <a:spcBef>
                <a:spcPct val="0"/>
              </a:spcBef>
              <a:spcAft>
                <a:spcPct val="0"/>
              </a:spcAft>
              <a:defRPr>
                <a:solidFill>
                  <a:schemeClr val="hlink"/>
                </a:solidFill>
                <a:latin typeface="Arial" charset="0"/>
                <a:ea typeface="ＭＳ Ｐゴシック" charset="0"/>
              </a:defRPr>
            </a:lvl8pPr>
            <a:lvl9pPr marL="3886200" indent="-228600" algn="ctr" eaLnBrk="0" fontAlgn="base" hangingPunct="0">
              <a:spcBef>
                <a:spcPct val="0"/>
              </a:spcBef>
              <a:spcAft>
                <a:spcPct val="0"/>
              </a:spcAft>
              <a:defRPr>
                <a:solidFill>
                  <a:schemeClr val="hlink"/>
                </a:solidFill>
                <a:latin typeface="Arial" charset="0"/>
                <a:ea typeface="ＭＳ Ｐゴシック" charset="0"/>
              </a:defRPr>
            </a:lvl9pPr>
          </a:lstStyle>
          <a:p>
            <a:pPr algn="ctr">
              <a:spcBef>
                <a:spcPct val="50000"/>
              </a:spcBef>
            </a:pPr>
            <a:r>
              <a:rPr lang="de-DE" sz="3200" dirty="0">
                <a:solidFill>
                  <a:srgbClr val="003366"/>
                </a:solidFill>
                <a:latin typeface="+mj-lt"/>
              </a:rPr>
              <a:t>Wissensautonomie</a:t>
            </a:r>
          </a:p>
        </p:txBody>
      </p:sp>
      <p:sp>
        <p:nvSpPr>
          <p:cNvPr id="7" name="Text Box 2"/>
          <p:cNvSpPr txBox="1">
            <a:spLocks noChangeArrowheads="1"/>
          </p:cNvSpPr>
          <p:nvPr/>
        </p:nvSpPr>
        <p:spPr bwMode="auto">
          <a:xfrm>
            <a:off x="381000" y="1708150"/>
            <a:ext cx="8305800" cy="1169551"/>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hlink"/>
                </a:solidFill>
                <a:latin typeface="Arial" charset="0"/>
                <a:ea typeface="ＭＳ Ｐゴシック" charset="0"/>
              </a:defRPr>
            </a:lvl1pPr>
            <a:lvl2pPr marL="742950" indent="-285750">
              <a:defRPr>
                <a:solidFill>
                  <a:schemeClr val="hlink"/>
                </a:solidFill>
                <a:latin typeface="Arial" charset="0"/>
                <a:ea typeface="ＭＳ Ｐゴシック" charset="0"/>
              </a:defRPr>
            </a:lvl2pPr>
            <a:lvl3pPr marL="1143000" indent="-228600">
              <a:defRPr>
                <a:solidFill>
                  <a:schemeClr val="hlink"/>
                </a:solidFill>
                <a:latin typeface="Arial" charset="0"/>
                <a:ea typeface="ＭＳ Ｐゴシック" charset="0"/>
              </a:defRPr>
            </a:lvl3pPr>
            <a:lvl4pPr marL="1600200" indent="-228600">
              <a:defRPr>
                <a:solidFill>
                  <a:schemeClr val="hlink"/>
                </a:solidFill>
                <a:latin typeface="Arial" charset="0"/>
                <a:ea typeface="ＭＳ Ｐゴシック" charset="0"/>
              </a:defRPr>
            </a:lvl4pPr>
            <a:lvl5pPr marL="2057400" indent="-228600">
              <a:defRPr>
                <a:solidFill>
                  <a:schemeClr val="hlink"/>
                </a:solidFill>
                <a:latin typeface="Arial" charset="0"/>
                <a:ea typeface="ＭＳ Ｐゴシック" charset="0"/>
              </a:defRPr>
            </a:lvl5pPr>
            <a:lvl6pPr marL="2514600" indent="-228600" algn="ctr" eaLnBrk="0" fontAlgn="base" hangingPunct="0">
              <a:spcBef>
                <a:spcPct val="0"/>
              </a:spcBef>
              <a:spcAft>
                <a:spcPct val="0"/>
              </a:spcAft>
              <a:defRPr>
                <a:solidFill>
                  <a:schemeClr val="hlink"/>
                </a:solidFill>
                <a:latin typeface="Arial" charset="0"/>
                <a:ea typeface="ＭＳ Ｐゴシック" charset="0"/>
              </a:defRPr>
            </a:lvl6pPr>
            <a:lvl7pPr marL="2971800" indent="-228600" algn="ctr" eaLnBrk="0" fontAlgn="base" hangingPunct="0">
              <a:spcBef>
                <a:spcPct val="0"/>
              </a:spcBef>
              <a:spcAft>
                <a:spcPct val="0"/>
              </a:spcAft>
              <a:defRPr>
                <a:solidFill>
                  <a:schemeClr val="hlink"/>
                </a:solidFill>
                <a:latin typeface="Arial" charset="0"/>
                <a:ea typeface="ＭＳ Ｐゴシック" charset="0"/>
              </a:defRPr>
            </a:lvl7pPr>
            <a:lvl8pPr marL="3429000" indent="-228600" algn="ctr" eaLnBrk="0" fontAlgn="base" hangingPunct="0">
              <a:spcBef>
                <a:spcPct val="0"/>
              </a:spcBef>
              <a:spcAft>
                <a:spcPct val="0"/>
              </a:spcAft>
              <a:defRPr>
                <a:solidFill>
                  <a:schemeClr val="hlink"/>
                </a:solidFill>
                <a:latin typeface="Arial" charset="0"/>
                <a:ea typeface="ＭＳ Ｐゴシック" charset="0"/>
              </a:defRPr>
            </a:lvl8pPr>
            <a:lvl9pPr marL="3886200" indent="-228600" algn="ctr" eaLnBrk="0" fontAlgn="base" hangingPunct="0">
              <a:spcBef>
                <a:spcPct val="0"/>
              </a:spcBef>
              <a:spcAft>
                <a:spcPct val="0"/>
              </a:spcAft>
              <a:defRPr>
                <a:solidFill>
                  <a:schemeClr val="hlink"/>
                </a:solidFill>
                <a:latin typeface="Arial" charset="0"/>
                <a:ea typeface="ＭＳ Ｐゴシック" charset="0"/>
              </a:defRPr>
            </a:lvl9pPr>
          </a:lstStyle>
          <a:p>
            <a:pPr>
              <a:lnSpc>
                <a:spcPct val="150000"/>
              </a:lnSpc>
            </a:pPr>
            <a:r>
              <a:rPr lang="de-DE" sz="2400" b="1" dirty="0">
                <a:solidFill>
                  <a:srgbClr val="003366"/>
                </a:solidFill>
                <a:latin typeface="+mj-lt"/>
              </a:rPr>
              <a:t>Wissensautonomie</a:t>
            </a:r>
            <a:r>
              <a:rPr lang="de-DE" sz="2400" dirty="0">
                <a:solidFill>
                  <a:srgbClr val="003366"/>
                </a:solidFill>
                <a:latin typeface="+mj-lt"/>
              </a:rPr>
              <a:t> </a:t>
            </a:r>
            <a:r>
              <a:rPr lang="de-DE" sz="2400" dirty="0" smtClean="0">
                <a:solidFill>
                  <a:srgbClr val="003366"/>
                </a:solidFill>
                <a:latin typeface="+mj-lt"/>
              </a:rPr>
              <a:t>– die </a:t>
            </a:r>
            <a:r>
              <a:rPr lang="de-DE" sz="2400" dirty="0">
                <a:solidFill>
                  <a:srgbClr val="003366"/>
                </a:solidFill>
                <a:latin typeface="+mj-lt"/>
              </a:rPr>
              <a:t>Fähigkeit, aktuelle Probleme aus der eigenen Wissenskompetenz bestimmen und lösen zu können. </a:t>
            </a:r>
          </a:p>
        </p:txBody>
      </p:sp>
      <p:sp>
        <p:nvSpPr>
          <p:cNvPr id="10" name="AutoShape 5"/>
          <p:cNvSpPr>
            <a:spLocks noChangeArrowheads="1"/>
          </p:cNvSpPr>
          <p:nvPr/>
        </p:nvSpPr>
        <p:spPr bwMode="auto">
          <a:xfrm>
            <a:off x="1981200" y="3352800"/>
            <a:ext cx="5638800" cy="1752600"/>
          </a:xfrm>
          <a:prstGeom prst="wedgeRectCallout">
            <a:avLst>
              <a:gd name="adj1" fmla="val -40148"/>
              <a:gd name="adj2" fmla="val -131431"/>
            </a:avLst>
          </a:prstGeom>
          <a:solidFill>
            <a:srgbClr val="DDDDDD">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r>
              <a:rPr lang="de-DE" sz="2400" b="1" dirty="0">
                <a:solidFill>
                  <a:srgbClr val="003366"/>
                </a:solidFill>
                <a:latin typeface="+mj-lt"/>
              </a:rPr>
              <a:t>wohl kaum ein realistisches Bildungsziel</a:t>
            </a:r>
          </a:p>
        </p:txBody>
      </p:sp>
    </p:spTree>
    <p:extLst>
      <p:ext uri="{BB962C8B-B14F-4D97-AF65-F5344CB8AC3E}">
        <p14:creationId xmlns:p14="http://schemas.microsoft.com/office/powerpoint/2010/main" val="236891548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10" grpId="0" animBg="1"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8"/>
          <p:cNvSpPr txBox="1">
            <a:spLocks noChangeArrowheads="1"/>
          </p:cNvSpPr>
          <p:nvPr/>
        </p:nvSpPr>
        <p:spPr bwMode="auto">
          <a:xfrm>
            <a:off x="990600" y="476672"/>
            <a:ext cx="4517504" cy="584200"/>
          </a:xfrm>
          <a:prstGeom prst="rect">
            <a:avLst/>
          </a:prstGeom>
          <a:solidFill>
            <a:srgbClr val="DDD9C3"/>
          </a:solidFill>
          <a:ln>
            <a:noFill/>
          </a:ln>
          <a:extLst/>
        </p:spPr>
        <p:txBody>
          <a:bodyPr wrap="square">
            <a:spAutoFit/>
          </a:bodyPr>
          <a:lstStyle>
            <a:lvl1pPr>
              <a:defRPr>
                <a:solidFill>
                  <a:schemeClr val="hlink"/>
                </a:solidFill>
                <a:latin typeface="Arial" charset="0"/>
                <a:ea typeface="ＭＳ Ｐゴシック" charset="0"/>
              </a:defRPr>
            </a:lvl1pPr>
            <a:lvl2pPr marL="742950" indent="-285750">
              <a:defRPr>
                <a:solidFill>
                  <a:schemeClr val="hlink"/>
                </a:solidFill>
                <a:latin typeface="Arial" charset="0"/>
                <a:ea typeface="ＭＳ Ｐゴシック" charset="0"/>
              </a:defRPr>
            </a:lvl2pPr>
            <a:lvl3pPr marL="1143000" indent="-228600">
              <a:defRPr>
                <a:solidFill>
                  <a:schemeClr val="hlink"/>
                </a:solidFill>
                <a:latin typeface="Arial" charset="0"/>
                <a:ea typeface="ＭＳ Ｐゴシック" charset="0"/>
              </a:defRPr>
            </a:lvl3pPr>
            <a:lvl4pPr marL="1600200" indent="-228600">
              <a:defRPr>
                <a:solidFill>
                  <a:schemeClr val="hlink"/>
                </a:solidFill>
                <a:latin typeface="Arial" charset="0"/>
                <a:ea typeface="ＭＳ Ｐゴシック" charset="0"/>
              </a:defRPr>
            </a:lvl4pPr>
            <a:lvl5pPr marL="2057400" indent="-228600">
              <a:defRPr>
                <a:solidFill>
                  <a:schemeClr val="hlink"/>
                </a:solidFill>
                <a:latin typeface="Arial" charset="0"/>
                <a:ea typeface="ＭＳ Ｐゴシック" charset="0"/>
              </a:defRPr>
            </a:lvl5pPr>
            <a:lvl6pPr marL="2514600" indent="-228600" algn="ctr" eaLnBrk="0" fontAlgn="base" hangingPunct="0">
              <a:spcBef>
                <a:spcPct val="0"/>
              </a:spcBef>
              <a:spcAft>
                <a:spcPct val="0"/>
              </a:spcAft>
              <a:defRPr>
                <a:solidFill>
                  <a:schemeClr val="hlink"/>
                </a:solidFill>
                <a:latin typeface="Arial" charset="0"/>
                <a:ea typeface="ＭＳ Ｐゴシック" charset="0"/>
              </a:defRPr>
            </a:lvl6pPr>
            <a:lvl7pPr marL="2971800" indent="-228600" algn="ctr" eaLnBrk="0" fontAlgn="base" hangingPunct="0">
              <a:spcBef>
                <a:spcPct val="0"/>
              </a:spcBef>
              <a:spcAft>
                <a:spcPct val="0"/>
              </a:spcAft>
              <a:defRPr>
                <a:solidFill>
                  <a:schemeClr val="hlink"/>
                </a:solidFill>
                <a:latin typeface="Arial" charset="0"/>
                <a:ea typeface="ＭＳ Ｐゴシック" charset="0"/>
              </a:defRPr>
            </a:lvl7pPr>
            <a:lvl8pPr marL="3429000" indent="-228600" algn="ctr" eaLnBrk="0" fontAlgn="base" hangingPunct="0">
              <a:spcBef>
                <a:spcPct val="0"/>
              </a:spcBef>
              <a:spcAft>
                <a:spcPct val="0"/>
              </a:spcAft>
              <a:defRPr>
                <a:solidFill>
                  <a:schemeClr val="hlink"/>
                </a:solidFill>
                <a:latin typeface="Arial" charset="0"/>
                <a:ea typeface="ＭＳ Ｐゴシック" charset="0"/>
              </a:defRPr>
            </a:lvl8pPr>
            <a:lvl9pPr marL="3886200" indent="-228600" algn="ctr" eaLnBrk="0" fontAlgn="base" hangingPunct="0">
              <a:spcBef>
                <a:spcPct val="0"/>
              </a:spcBef>
              <a:spcAft>
                <a:spcPct val="0"/>
              </a:spcAft>
              <a:defRPr>
                <a:solidFill>
                  <a:schemeClr val="hlink"/>
                </a:solidFill>
                <a:latin typeface="Arial" charset="0"/>
                <a:ea typeface="ＭＳ Ｐゴシック" charset="0"/>
              </a:defRPr>
            </a:lvl9pPr>
          </a:lstStyle>
          <a:p>
            <a:pPr algn="ctr">
              <a:spcBef>
                <a:spcPct val="50000"/>
              </a:spcBef>
            </a:pPr>
            <a:r>
              <a:rPr lang="de-DE" sz="3200" dirty="0">
                <a:solidFill>
                  <a:srgbClr val="003366"/>
                </a:solidFill>
                <a:latin typeface="+mn-lt"/>
              </a:rPr>
              <a:t>Informationsautonomie</a:t>
            </a:r>
          </a:p>
        </p:txBody>
      </p:sp>
      <p:sp>
        <p:nvSpPr>
          <p:cNvPr id="6" name="Text Box 3"/>
          <p:cNvSpPr txBox="1">
            <a:spLocks noChangeArrowheads="1"/>
          </p:cNvSpPr>
          <p:nvPr/>
        </p:nvSpPr>
        <p:spPr bwMode="auto">
          <a:xfrm>
            <a:off x="533400" y="1371600"/>
            <a:ext cx="8305800" cy="267765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hlink"/>
                </a:solidFill>
                <a:latin typeface="Arial" charset="0"/>
                <a:ea typeface="ＭＳ Ｐゴシック" charset="0"/>
              </a:defRPr>
            </a:lvl1pPr>
            <a:lvl2pPr marL="742950" indent="-285750">
              <a:defRPr>
                <a:solidFill>
                  <a:schemeClr val="hlink"/>
                </a:solidFill>
                <a:latin typeface="Arial" charset="0"/>
                <a:ea typeface="ＭＳ Ｐゴシック" charset="0"/>
              </a:defRPr>
            </a:lvl2pPr>
            <a:lvl3pPr marL="1143000" indent="-228600">
              <a:defRPr>
                <a:solidFill>
                  <a:schemeClr val="hlink"/>
                </a:solidFill>
                <a:latin typeface="Arial" charset="0"/>
                <a:ea typeface="ＭＳ Ｐゴシック" charset="0"/>
              </a:defRPr>
            </a:lvl3pPr>
            <a:lvl4pPr marL="1600200" indent="-228600">
              <a:defRPr>
                <a:solidFill>
                  <a:schemeClr val="hlink"/>
                </a:solidFill>
                <a:latin typeface="Arial" charset="0"/>
                <a:ea typeface="ＭＳ Ｐゴシック" charset="0"/>
              </a:defRPr>
            </a:lvl4pPr>
            <a:lvl5pPr marL="2057400" indent="-228600">
              <a:defRPr>
                <a:solidFill>
                  <a:schemeClr val="hlink"/>
                </a:solidFill>
                <a:latin typeface="Arial" charset="0"/>
                <a:ea typeface="ＭＳ Ｐゴシック" charset="0"/>
              </a:defRPr>
            </a:lvl5pPr>
            <a:lvl6pPr marL="2514600" indent="-228600" algn="ctr" eaLnBrk="0" fontAlgn="base" hangingPunct="0">
              <a:spcBef>
                <a:spcPct val="0"/>
              </a:spcBef>
              <a:spcAft>
                <a:spcPct val="0"/>
              </a:spcAft>
              <a:defRPr>
                <a:solidFill>
                  <a:schemeClr val="hlink"/>
                </a:solidFill>
                <a:latin typeface="Arial" charset="0"/>
                <a:ea typeface="ＭＳ Ｐゴシック" charset="0"/>
              </a:defRPr>
            </a:lvl6pPr>
            <a:lvl7pPr marL="2971800" indent="-228600" algn="ctr" eaLnBrk="0" fontAlgn="base" hangingPunct="0">
              <a:spcBef>
                <a:spcPct val="0"/>
              </a:spcBef>
              <a:spcAft>
                <a:spcPct val="0"/>
              </a:spcAft>
              <a:defRPr>
                <a:solidFill>
                  <a:schemeClr val="hlink"/>
                </a:solidFill>
                <a:latin typeface="Arial" charset="0"/>
                <a:ea typeface="ＭＳ Ｐゴシック" charset="0"/>
              </a:defRPr>
            </a:lvl7pPr>
            <a:lvl8pPr marL="3429000" indent="-228600" algn="ctr" eaLnBrk="0" fontAlgn="base" hangingPunct="0">
              <a:spcBef>
                <a:spcPct val="0"/>
              </a:spcBef>
              <a:spcAft>
                <a:spcPct val="0"/>
              </a:spcAft>
              <a:defRPr>
                <a:solidFill>
                  <a:schemeClr val="hlink"/>
                </a:solidFill>
                <a:latin typeface="Arial" charset="0"/>
                <a:ea typeface="ＭＳ Ｐゴシック" charset="0"/>
              </a:defRPr>
            </a:lvl8pPr>
            <a:lvl9pPr marL="3886200" indent="-228600" algn="ctr" eaLnBrk="0" fontAlgn="base" hangingPunct="0">
              <a:spcBef>
                <a:spcPct val="0"/>
              </a:spcBef>
              <a:spcAft>
                <a:spcPct val="0"/>
              </a:spcAft>
              <a:defRPr>
                <a:solidFill>
                  <a:schemeClr val="hlink"/>
                </a:solidFill>
                <a:latin typeface="Arial" charset="0"/>
                <a:ea typeface="ＭＳ Ｐゴシック" charset="0"/>
              </a:defRPr>
            </a:lvl9pPr>
          </a:lstStyle>
          <a:p>
            <a:r>
              <a:rPr lang="de-DE" sz="2400" b="1" dirty="0">
                <a:solidFill>
                  <a:srgbClr val="003366"/>
                </a:solidFill>
                <a:latin typeface="+mn-lt"/>
                <a:cs typeface="Times New Roman" charset="0"/>
              </a:rPr>
              <a:t>Informationell autonom </a:t>
            </a:r>
            <a:r>
              <a:rPr lang="de-DE" sz="2400" dirty="0">
                <a:solidFill>
                  <a:srgbClr val="003366"/>
                </a:solidFill>
                <a:latin typeface="+mn-lt"/>
                <a:cs typeface="Times New Roman" charset="0"/>
              </a:rPr>
              <a:t>zu sein, bedeutet </a:t>
            </a:r>
            <a:r>
              <a:rPr lang="de-DE" sz="2400" b="1" dirty="0">
                <a:solidFill>
                  <a:srgbClr val="003366"/>
                </a:solidFill>
                <a:latin typeface="+mn-lt"/>
                <a:cs typeface="Times New Roman" charset="0"/>
              </a:rPr>
              <a:t>nicht</a:t>
            </a:r>
            <a:r>
              <a:rPr lang="de-DE" sz="2400" dirty="0">
                <a:solidFill>
                  <a:srgbClr val="003366"/>
                </a:solidFill>
                <a:latin typeface="+mn-lt"/>
                <a:cs typeface="Times New Roman" charset="0"/>
              </a:rPr>
              <a:t>, all das Wissen präsent zu haben, das zur Lösung eines aktuellen Problems gebraucht wird, </a:t>
            </a:r>
          </a:p>
          <a:p>
            <a:endParaRPr lang="de-DE" sz="2400" dirty="0">
              <a:solidFill>
                <a:srgbClr val="003366"/>
              </a:solidFill>
              <a:latin typeface="+mn-lt"/>
              <a:cs typeface="Times New Roman" charset="0"/>
            </a:endParaRPr>
          </a:p>
          <a:p>
            <a:r>
              <a:rPr lang="de-DE" sz="2400" dirty="0">
                <a:solidFill>
                  <a:srgbClr val="003366"/>
                </a:solidFill>
                <a:latin typeface="+mn-lt"/>
                <a:cs typeface="Times New Roman" charset="0"/>
              </a:rPr>
              <a:t>wohl aber in der Lage zu sein, selber auf die </a:t>
            </a:r>
            <a:r>
              <a:rPr lang="de-DE" sz="2400" b="1" dirty="0">
                <a:solidFill>
                  <a:srgbClr val="003366"/>
                </a:solidFill>
                <a:latin typeface="+mn-lt"/>
                <a:cs typeface="Times New Roman" charset="0"/>
              </a:rPr>
              <a:t>Informationsressourcen</a:t>
            </a:r>
            <a:r>
              <a:rPr lang="de-DE" sz="2400" dirty="0">
                <a:solidFill>
                  <a:srgbClr val="003366"/>
                </a:solidFill>
                <a:latin typeface="+mn-lt"/>
                <a:cs typeface="Times New Roman" charset="0"/>
              </a:rPr>
              <a:t>, die auf den </a:t>
            </a:r>
            <a:r>
              <a:rPr lang="de-DE" sz="2400" b="1" dirty="0">
                <a:solidFill>
                  <a:srgbClr val="003366"/>
                </a:solidFill>
                <a:latin typeface="+mn-lt"/>
                <a:cs typeface="Times New Roman" charset="0"/>
              </a:rPr>
              <a:t>Märkten</a:t>
            </a:r>
            <a:r>
              <a:rPr lang="de-DE" sz="2400" dirty="0">
                <a:solidFill>
                  <a:srgbClr val="003366"/>
                </a:solidFill>
                <a:latin typeface="+mn-lt"/>
                <a:cs typeface="Times New Roman" charset="0"/>
              </a:rPr>
              <a:t> </a:t>
            </a:r>
            <a:r>
              <a:rPr lang="de-DE" sz="2400" dirty="0" smtClean="0">
                <a:solidFill>
                  <a:srgbClr val="003366"/>
                </a:solidFill>
                <a:latin typeface="+mn-lt"/>
                <a:cs typeface="Times New Roman" charset="0"/>
              </a:rPr>
              <a:t>verfügbar </a:t>
            </a:r>
            <a:r>
              <a:rPr lang="de-DE" sz="2400" dirty="0">
                <a:solidFill>
                  <a:srgbClr val="003366"/>
                </a:solidFill>
                <a:latin typeface="+mn-lt"/>
                <a:cs typeface="Times New Roman" charset="0"/>
              </a:rPr>
              <a:t>sind, </a:t>
            </a:r>
            <a:r>
              <a:rPr lang="de-DE" sz="2400" b="1" dirty="0">
                <a:solidFill>
                  <a:srgbClr val="003366"/>
                </a:solidFill>
                <a:latin typeface="+mn-lt"/>
                <a:cs typeface="Times New Roman" charset="0"/>
              </a:rPr>
              <a:t>zugreifen</a:t>
            </a:r>
            <a:r>
              <a:rPr lang="de-DE" sz="2400" dirty="0">
                <a:solidFill>
                  <a:srgbClr val="003366"/>
                </a:solidFill>
                <a:latin typeface="+mn-lt"/>
                <a:cs typeface="Times New Roman" charset="0"/>
              </a:rPr>
              <a:t> und sie produktiv </a:t>
            </a:r>
            <a:r>
              <a:rPr lang="de-DE" sz="2400" b="1" dirty="0">
                <a:solidFill>
                  <a:srgbClr val="003366"/>
                </a:solidFill>
                <a:latin typeface="+mn-lt"/>
                <a:cs typeface="Times New Roman" charset="0"/>
              </a:rPr>
              <a:t>nutzen</a:t>
            </a:r>
            <a:r>
              <a:rPr lang="de-DE" sz="2400" dirty="0">
                <a:solidFill>
                  <a:srgbClr val="003366"/>
                </a:solidFill>
                <a:latin typeface="+mn-lt"/>
                <a:cs typeface="Times New Roman" charset="0"/>
              </a:rPr>
              <a:t> zu können.</a:t>
            </a:r>
            <a:endParaRPr lang="de-DE" sz="2400" dirty="0">
              <a:solidFill>
                <a:srgbClr val="003366"/>
              </a:solidFill>
              <a:latin typeface="+mn-lt"/>
            </a:endParaRPr>
          </a:p>
        </p:txBody>
      </p:sp>
      <p:sp>
        <p:nvSpPr>
          <p:cNvPr id="9" name="AutoShape 4"/>
          <p:cNvSpPr>
            <a:spLocks noChangeArrowheads="1"/>
          </p:cNvSpPr>
          <p:nvPr/>
        </p:nvSpPr>
        <p:spPr bwMode="auto">
          <a:xfrm>
            <a:off x="609600" y="4495800"/>
            <a:ext cx="3810000" cy="1752600"/>
          </a:xfrm>
          <a:prstGeom prst="wedgeRectCallout">
            <a:avLst>
              <a:gd name="adj1" fmla="val 51250"/>
              <a:gd name="adj2" fmla="val -36505"/>
            </a:avLst>
          </a:prstGeom>
          <a:solidFill>
            <a:srgbClr val="EAEAEA">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r>
              <a:rPr lang="de-DE" dirty="0">
                <a:solidFill>
                  <a:srgbClr val="003366"/>
                </a:solidFill>
              </a:rPr>
              <a:t>Im Sinne von Art. 19 Allgemeine Menschenrechte </a:t>
            </a:r>
            <a:br>
              <a:rPr lang="de-DE" dirty="0">
                <a:solidFill>
                  <a:srgbClr val="003366"/>
                </a:solidFill>
              </a:rPr>
            </a:br>
            <a:endParaRPr lang="de-DE" dirty="0">
              <a:solidFill>
                <a:srgbClr val="003366"/>
              </a:solidFill>
            </a:endParaRPr>
          </a:p>
          <a:p>
            <a:r>
              <a:rPr lang="de-DE" dirty="0">
                <a:solidFill>
                  <a:srgbClr val="003366"/>
                </a:solidFill>
              </a:rPr>
              <a:t>oder Art. 5 GG</a:t>
            </a:r>
          </a:p>
        </p:txBody>
      </p:sp>
      <p:sp>
        <p:nvSpPr>
          <p:cNvPr id="11" name="AutoShape 5"/>
          <p:cNvSpPr>
            <a:spLocks noChangeArrowheads="1"/>
          </p:cNvSpPr>
          <p:nvPr/>
        </p:nvSpPr>
        <p:spPr bwMode="auto">
          <a:xfrm>
            <a:off x="4495800" y="4400887"/>
            <a:ext cx="4343400" cy="2031325"/>
          </a:xfrm>
          <a:prstGeom prst="wedgeRectCallout">
            <a:avLst>
              <a:gd name="adj1" fmla="val -49083"/>
              <a:gd name="adj2" fmla="val -25319"/>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p>
            <a:pPr eaLnBrk="1" hangingPunct="1">
              <a:spcBef>
                <a:spcPct val="20000"/>
              </a:spcBef>
              <a:buClr>
                <a:schemeClr val="tx2"/>
              </a:buClr>
              <a:buSzPct val="90000"/>
              <a:buFont typeface="Symbol" charset="0"/>
              <a:buNone/>
            </a:pPr>
            <a:r>
              <a:rPr lang="de-DE" dirty="0">
                <a:solidFill>
                  <a:srgbClr val="003366"/>
                </a:solidFill>
                <a:cs typeface="Times New Roman" charset="0"/>
              </a:rPr>
              <a:t>„Jeder hat das Recht auf </a:t>
            </a:r>
            <a:r>
              <a:rPr lang="de-DE" dirty="0" smtClean="0">
                <a:solidFill>
                  <a:srgbClr val="003366"/>
                </a:solidFill>
                <a:cs typeface="Times New Roman" charset="0"/>
              </a:rPr>
              <a:t>Meinungsfreiheit </a:t>
            </a:r>
            <a:r>
              <a:rPr lang="de-DE" dirty="0">
                <a:solidFill>
                  <a:srgbClr val="003366"/>
                </a:solidFill>
                <a:cs typeface="Times New Roman" charset="0"/>
              </a:rPr>
              <a:t>und freie Meinungsäußerung; dieses Recht schließt die Freiheit ein, Meinungen ungehindert anzuhängen sowie über Medien jeder Art und ohne Rücksicht auf Grenzen Informationen und Gedankengut </a:t>
            </a:r>
            <a:r>
              <a:rPr lang="de-DE" b="1" dirty="0">
                <a:solidFill>
                  <a:srgbClr val="003366"/>
                </a:solidFill>
                <a:cs typeface="Times New Roman" charset="0"/>
              </a:rPr>
              <a:t>zu suchen, zu </a:t>
            </a:r>
            <a:r>
              <a:rPr lang="de-DE" b="1" dirty="0" smtClean="0">
                <a:solidFill>
                  <a:srgbClr val="003366"/>
                </a:solidFill>
                <a:cs typeface="Times New Roman" charset="0"/>
              </a:rPr>
              <a:t>empfangen </a:t>
            </a:r>
            <a:r>
              <a:rPr lang="de-DE" b="1" dirty="0">
                <a:solidFill>
                  <a:srgbClr val="003366"/>
                </a:solidFill>
                <a:cs typeface="Times New Roman" charset="0"/>
              </a:rPr>
              <a:t>und zu verbreiten</a:t>
            </a:r>
            <a:r>
              <a:rPr lang="de-DE" dirty="0">
                <a:solidFill>
                  <a:srgbClr val="003366"/>
                </a:solidFill>
                <a:cs typeface="Times New Roman" charset="0"/>
              </a:rPr>
              <a:t>.</a:t>
            </a:r>
            <a:r>
              <a:rPr lang="ja-JP" altLang="de-DE" dirty="0">
                <a:solidFill>
                  <a:srgbClr val="003366"/>
                </a:solidFill>
                <a:cs typeface="Times New Roman" charset="0"/>
              </a:rPr>
              <a:t>“</a:t>
            </a:r>
            <a:endParaRPr lang="de-DE" dirty="0">
              <a:solidFill>
                <a:srgbClr val="003366"/>
              </a:solidFill>
            </a:endParaRPr>
          </a:p>
        </p:txBody>
      </p:sp>
    </p:spTree>
    <p:extLst>
      <p:ext uri="{BB962C8B-B14F-4D97-AF65-F5344CB8AC3E}">
        <p14:creationId xmlns:p14="http://schemas.microsoft.com/office/powerpoint/2010/main" val="240502973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autoUpdateAnimBg="0"/>
      <p:bldP spid="11" grpId="0"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370656" y="1575668"/>
            <a:ext cx="8305800" cy="1754188"/>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hlink"/>
                </a:solidFill>
                <a:latin typeface="Arial" charset="0"/>
                <a:ea typeface="ＭＳ Ｐゴシック" charset="0"/>
              </a:defRPr>
            </a:lvl1pPr>
            <a:lvl2pPr marL="742950" indent="-285750">
              <a:defRPr>
                <a:solidFill>
                  <a:schemeClr val="hlink"/>
                </a:solidFill>
                <a:latin typeface="Arial" charset="0"/>
                <a:ea typeface="ＭＳ Ｐゴシック" charset="0"/>
              </a:defRPr>
            </a:lvl2pPr>
            <a:lvl3pPr marL="1143000" indent="-228600">
              <a:defRPr>
                <a:solidFill>
                  <a:schemeClr val="hlink"/>
                </a:solidFill>
                <a:latin typeface="Arial" charset="0"/>
                <a:ea typeface="ＭＳ Ｐゴシック" charset="0"/>
              </a:defRPr>
            </a:lvl3pPr>
            <a:lvl4pPr marL="1600200" indent="-228600">
              <a:defRPr>
                <a:solidFill>
                  <a:schemeClr val="hlink"/>
                </a:solidFill>
                <a:latin typeface="Arial" charset="0"/>
                <a:ea typeface="ＭＳ Ｐゴシック" charset="0"/>
              </a:defRPr>
            </a:lvl4pPr>
            <a:lvl5pPr marL="2057400" indent="-228600">
              <a:defRPr>
                <a:solidFill>
                  <a:schemeClr val="hlink"/>
                </a:solidFill>
                <a:latin typeface="Arial" charset="0"/>
                <a:ea typeface="ＭＳ Ｐゴシック" charset="0"/>
              </a:defRPr>
            </a:lvl5pPr>
            <a:lvl6pPr marL="2514600" indent="-228600" algn="ctr" eaLnBrk="0" fontAlgn="base" hangingPunct="0">
              <a:spcBef>
                <a:spcPct val="0"/>
              </a:spcBef>
              <a:spcAft>
                <a:spcPct val="0"/>
              </a:spcAft>
              <a:defRPr>
                <a:solidFill>
                  <a:schemeClr val="hlink"/>
                </a:solidFill>
                <a:latin typeface="Arial" charset="0"/>
                <a:ea typeface="ＭＳ Ｐゴシック" charset="0"/>
              </a:defRPr>
            </a:lvl6pPr>
            <a:lvl7pPr marL="2971800" indent="-228600" algn="ctr" eaLnBrk="0" fontAlgn="base" hangingPunct="0">
              <a:spcBef>
                <a:spcPct val="0"/>
              </a:spcBef>
              <a:spcAft>
                <a:spcPct val="0"/>
              </a:spcAft>
              <a:defRPr>
                <a:solidFill>
                  <a:schemeClr val="hlink"/>
                </a:solidFill>
                <a:latin typeface="Arial" charset="0"/>
                <a:ea typeface="ＭＳ Ｐゴシック" charset="0"/>
              </a:defRPr>
            </a:lvl7pPr>
            <a:lvl8pPr marL="3429000" indent="-228600" algn="ctr" eaLnBrk="0" fontAlgn="base" hangingPunct="0">
              <a:spcBef>
                <a:spcPct val="0"/>
              </a:spcBef>
              <a:spcAft>
                <a:spcPct val="0"/>
              </a:spcAft>
              <a:defRPr>
                <a:solidFill>
                  <a:schemeClr val="hlink"/>
                </a:solidFill>
                <a:latin typeface="Arial" charset="0"/>
                <a:ea typeface="ＭＳ Ｐゴシック" charset="0"/>
              </a:defRPr>
            </a:lvl8pPr>
            <a:lvl9pPr marL="3886200" indent="-228600" algn="ctr" eaLnBrk="0" fontAlgn="base" hangingPunct="0">
              <a:spcBef>
                <a:spcPct val="0"/>
              </a:spcBef>
              <a:spcAft>
                <a:spcPct val="0"/>
              </a:spcAft>
              <a:defRPr>
                <a:solidFill>
                  <a:schemeClr val="hlink"/>
                </a:solidFill>
                <a:latin typeface="Arial" charset="0"/>
                <a:ea typeface="ＭＳ Ｐゴシック" charset="0"/>
              </a:defRPr>
            </a:lvl9pPr>
          </a:lstStyle>
          <a:p>
            <a:pPr algn="ctr">
              <a:lnSpc>
                <a:spcPct val="150000"/>
              </a:lnSpc>
            </a:pPr>
            <a:r>
              <a:rPr lang="de-DE" sz="2400" b="1" dirty="0">
                <a:solidFill>
                  <a:srgbClr val="003366"/>
                </a:solidFill>
                <a:latin typeface="+mn-lt"/>
              </a:rPr>
              <a:t>Informationsautonomie</a:t>
            </a:r>
            <a:r>
              <a:rPr lang="de-DE" sz="2400" dirty="0">
                <a:solidFill>
                  <a:srgbClr val="003366"/>
                </a:solidFill>
                <a:latin typeface="+mn-lt"/>
              </a:rPr>
              <a:t> ist die </a:t>
            </a:r>
            <a:r>
              <a:rPr lang="de-DE" sz="2400" b="1" dirty="0">
                <a:solidFill>
                  <a:srgbClr val="003366"/>
                </a:solidFill>
                <a:latin typeface="+mn-lt"/>
              </a:rPr>
              <a:t>Voraussetzung</a:t>
            </a:r>
            <a:r>
              <a:rPr lang="de-DE" sz="2400" dirty="0">
                <a:solidFill>
                  <a:srgbClr val="003366"/>
                </a:solidFill>
                <a:latin typeface="+mn-lt"/>
              </a:rPr>
              <a:t> dafür, nicht absolut, aber mit Rücksicht auf </a:t>
            </a:r>
            <a:r>
              <a:rPr lang="de-DE" sz="2400" b="1" dirty="0">
                <a:solidFill>
                  <a:srgbClr val="003366"/>
                </a:solidFill>
                <a:latin typeface="+mn-lt"/>
              </a:rPr>
              <a:t>aktuelle Situationen wissensautonom</a:t>
            </a:r>
            <a:r>
              <a:rPr lang="de-DE" sz="2400" dirty="0">
                <a:solidFill>
                  <a:srgbClr val="003366"/>
                </a:solidFill>
                <a:latin typeface="+mn-lt"/>
              </a:rPr>
              <a:t> zu werden. </a:t>
            </a:r>
          </a:p>
        </p:txBody>
      </p:sp>
      <p:sp>
        <p:nvSpPr>
          <p:cNvPr id="6" name="Text Box 8"/>
          <p:cNvSpPr txBox="1">
            <a:spLocks noChangeArrowheads="1"/>
          </p:cNvSpPr>
          <p:nvPr/>
        </p:nvSpPr>
        <p:spPr bwMode="auto">
          <a:xfrm>
            <a:off x="370656" y="476672"/>
            <a:ext cx="8161784" cy="954107"/>
          </a:xfrm>
          <a:prstGeom prst="rect">
            <a:avLst/>
          </a:prstGeom>
          <a:solidFill>
            <a:srgbClr val="DDD9C3"/>
          </a:solidFill>
          <a:ln>
            <a:noFill/>
          </a:ln>
          <a:extLst/>
        </p:spPr>
        <p:txBody>
          <a:bodyPr wrap="square">
            <a:spAutoFit/>
          </a:bodyPr>
          <a:lstStyle>
            <a:lvl1pPr>
              <a:defRPr>
                <a:solidFill>
                  <a:schemeClr val="hlink"/>
                </a:solidFill>
                <a:latin typeface="Arial" charset="0"/>
                <a:ea typeface="ＭＳ Ｐゴシック" charset="0"/>
              </a:defRPr>
            </a:lvl1pPr>
            <a:lvl2pPr marL="742950" indent="-285750">
              <a:defRPr>
                <a:solidFill>
                  <a:schemeClr val="hlink"/>
                </a:solidFill>
                <a:latin typeface="Arial" charset="0"/>
                <a:ea typeface="ＭＳ Ｐゴシック" charset="0"/>
              </a:defRPr>
            </a:lvl2pPr>
            <a:lvl3pPr marL="1143000" indent="-228600">
              <a:defRPr>
                <a:solidFill>
                  <a:schemeClr val="hlink"/>
                </a:solidFill>
                <a:latin typeface="Arial" charset="0"/>
                <a:ea typeface="ＭＳ Ｐゴシック" charset="0"/>
              </a:defRPr>
            </a:lvl3pPr>
            <a:lvl4pPr marL="1600200" indent="-228600">
              <a:defRPr>
                <a:solidFill>
                  <a:schemeClr val="hlink"/>
                </a:solidFill>
                <a:latin typeface="Arial" charset="0"/>
                <a:ea typeface="ＭＳ Ｐゴシック" charset="0"/>
              </a:defRPr>
            </a:lvl4pPr>
            <a:lvl5pPr marL="2057400" indent="-228600">
              <a:defRPr>
                <a:solidFill>
                  <a:schemeClr val="hlink"/>
                </a:solidFill>
                <a:latin typeface="Arial" charset="0"/>
                <a:ea typeface="ＭＳ Ｐゴシック" charset="0"/>
              </a:defRPr>
            </a:lvl5pPr>
            <a:lvl6pPr marL="2514600" indent="-228600" algn="ctr" eaLnBrk="0" fontAlgn="base" hangingPunct="0">
              <a:spcBef>
                <a:spcPct val="0"/>
              </a:spcBef>
              <a:spcAft>
                <a:spcPct val="0"/>
              </a:spcAft>
              <a:defRPr>
                <a:solidFill>
                  <a:schemeClr val="hlink"/>
                </a:solidFill>
                <a:latin typeface="Arial" charset="0"/>
                <a:ea typeface="ＭＳ Ｐゴシック" charset="0"/>
              </a:defRPr>
            </a:lvl6pPr>
            <a:lvl7pPr marL="2971800" indent="-228600" algn="ctr" eaLnBrk="0" fontAlgn="base" hangingPunct="0">
              <a:spcBef>
                <a:spcPct val="0"/>
              </a:spcBef>
              <a:spcAft>
                <a:spcPct val="0"/>
              </a:spcAft>
              <a:defRPr>
                <a:solidFill>
                  <a:schemeClr val="hlink"/>
                </a:solidFill>
                <a:latin typeface="Arial" charset="0"/>
                <a:ea typeface="ＭＳ Ｐゴシック" charset="0"/>
              </a:defRPr>
            </a:lvl7pPr>
            <a:lvl8pPr marL="3429000" indent="-228600" algn="ctr" eaLnBrk="0" fontAlgn="base" hangingPunct="0">
              <a:spcBef>
                <a:spcPct val="0"/>
              </a:spcBef>
              <a:spcAft>
                <a:spcPct val="0"/>
              </a:spcAft>
              <a:defRPr>
                <a:solidFill>
                  <a:schemeClr val="hlink"/>
                </a:solidFill>
                <a:latin typeface="Arial" charset="0"/>
                <a:ea typeface="ＭＳ Ｐゴシック" charset="0"/>
              </a:defRPr>
            </a:lvl8pPr>
            <a:lvl9pPr marL="3886200" indent="-228600" algn="ctr" eaLnBrk="0" fontAlgn="base" hangingPunct="0">
              <a:spcBef>
                <a:spcPct val="0"/>
              </a:spcBef>
              <a:spcAft>
                <a:spcPct val="0"/>
              </a:spcAft>
              <a:defRPr>
                <a:solidFill>
                  <a:schemeClr val="hlink"/>
                </a:solidFill>
                <a:latin typeface="Arial" charset="0"/>
                <a:ea typeface="ＭＳ Ｐゴシック" charset="0"/>
              </a:defRPr>
            </a:lvl9pPr>
          </a:lstStyle>
          <a:p>
            <a:pPr algn="ctr">
              <a:spcBef>
                <a:spcPct val="50000"/>
              </a:spcBef>
            </a:pPr>
            <a:r>
              <a:rPr lang="de-DE" sz="2800" dirty="0" smtClean="0">
                <a:solidFill>
                  <a:srgbClr val="003366"/>
                </a:solidFill>
                <a:latin typeface="+mn-lt"/>
              </a:rPr>
              <a:t>Informationsautonomie – Informationskompetenz – informationelle Bildung</a:t>
            </a:r>
            <a:endParaRPr lang="de-DE" sz="2800" dirty="0">
              <a:solidFill>
                <a:srgbClr val="003366"/>
              </a:solidFill>
              <a:latin typeface="+mn-lt"/>
            </a:endParaRPr>
          </a:p>
        </p:txBody>
      </p:sp>
      <p:sp>
        <p:nvSpPr>
          <p:cNvPr id="7" name="Text Box 8"/>
          <p:cNvSpPr txBox="1">
            <a:spLocks noChangeArrowheads="1"/>
          </p:cNvSpPr>
          <p:nvPr/>
        </p:nvSpPr>
        <p:spPr bwMode="auto">
          <a:xfrm>
            <a:off x="2411760" y="3700884"/>
            <a:ext cx="3962400" cy="1384300"/>
          </a:xfrm>
          <a:prstGeom prst="rect">
            <a:avLst/>
          </a:prstGeom>
          <a:noFill/>
          <a:ln w="12700">
            <a:noFill/>
            <a:miter lim="800000"/>
            <a:headEnd type="none" w="sm" len="sm"/>
            <a:tailEnd type="none" w="sm" len="sm"/>
          </a:ln>
        </p:spPr>
        <p:txBody>
          <a:bodyPr>
            <a:spAutoFit/>
          </a:bodyPr>
          <a:lstStyle/>
          <a:p>
            <a:pPr algn="ctr">
              <a:spcBef>
                <a:spcPct val="50000"/>
              </a:spcBef>
              <a:defRPr/>
            </a:pPr>
            <a:r>
              <a:rPr lang="de-DE" sz="2400" b="1" dirty="0">
                <a:solidFill>
                  <a:srgbClr val="003366"/>
                </a:solidFill>
                <a:ea typeface="+mn-ea"/>
              </a:rPr>
              <a:t>Informationskompetenz</a:t>
            </a:r>
            <a:r>
              <a:rPr lang="de-DE" sz="2400" dirty="0">
                <a:solidFill>
                  <a:srgbClr val="003366"/>
                </a:solidFill>
                <a:ea typeface="+mn-ea"/>
              </a:rPr>
              <a:t> durch </a:t>
            </a:r>
          </a:p>
          <a:p>
            <a:pPr algn="ctr">
              <a:spcBef>
                <a:spcPct val="50000"/>
              </a:spcBef>
              <a:defRPr/>
            </a:pPr>
            <a:r>
              <a:rPr lang="de-DE" sz="2400" dirty="0">
                <a:solidFill>
                  <a:srgbClr val="003366"/>
                </a:solidFill>
                <a:ea typeface="+mn-ea"/>
              </a:rPr>
              <a:t>Informationelle Bildung</a:t>
            </a:r>
          </a:p>
        </p:txBody>
      </p:sp>
    </p:spTree>
    <p:extLst>
      <p:ext uri="{BB962C8B-B14F-4D97-AF65-F5344CB8AC3E}">
        <p14:creationId xmlns:p14="http://schemas.microsoft.com/office/powerpoint/2010/main" val="99970963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304800" y="1412776"/>
            <a:ext cx="8534400" cy="1200150"/>
          </a:xfrm>
          <a:prstGeom prst="rect">
            <a:avLst/>
          </a:prstGeom>
          <a:solidFill>
            <a:srgbClr val="F8F8F8"/>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l">
              <a:spcBef>
                <a:spcPct val="50000"/>
              </a:spcBef>
            </a:pPr>
            <a:r>
              <a:rPr lang="de-DE" sz="2400" b="1" dirty="0">
                <a:solidFill>
                  <a:srgbClr val="003366"/>
                </a:solidFill>
              </a:rPr>
              <a:t>Gebildet, d.h. informationell/kommunikativ gebildet </a:t>
            </a:r>
            <a:r>
              <a:rPr lang="de-DE" sz="2400" dirty="0">
                <a:solidFill>
                  <a:srgbClr val="003366"/>
                </a:solidFill>
              </a:rPr>
              <a:t>sind Personen in der Informationsgesellschaft, wenn sie willens und in der Lage sind,</a:t>
            </a:r>
          </a:p>
        </p:txBody>
      </p:sp>
      <p:sp>
        <p:nvSpPr>
          <p:cNvPr id="7" name="Rectangle 4"/>
          <p:cNvSpPr>
            <a:spLocks noChangeArrowheads="1"/>
          </p:cNvSpPr>
          <p:nvPr/>
        </p:nvSpPr>
        <p:spPr bwMode="auto">
          <a:xfrm>
            <a:off x="838200" y="2886075"/>
            <a:ext cx="7848600" cy="1570038"/>
          </a:xfrm>
          <a:prstGeom prst="rect">
            <a:avLst/>
          </a:prstGeom>
          <a:solidFill>
            <a:srgbClr val="F8F8F8"/>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marL="292100" indent="-292100" algn="l">
              <a:spcBef>
                <a:spcPct val="50000"/>
              </a:spcBef>
              <a:buFont typeface="Wingdings" charset="0"/>
              <a:buChar char="Ø"/>
            </a:pPr>
            <a:r>
              <a:rPr lang="de-DE" sz="2400" dirty="0">
                <a:solidFill>
                  <a:srgbClr val="003366"/>
                </a:solidFill>
              </a:rPr>
              <a:t>sich durch ein ausreichendes Ausmaß an </a:t>
            </a:r>
            <a:r>
              <a:rPr lang="de-DE" sz="2400" b="1" dirty="0">
                <a:solidFill>
                  <a:srgbClr val="003366"/>
                </a:solidFill>
              </a:rPr>
              <a:t>Informationskompetenz</a:t>
            </a:r>
            <a:r>
              <a:rPr lang="de-DE" sz="2400" dirty="0">
                <a:solidFill>
                  <a:srgbClr val="003366"/>
                </a:solidFill>
              </a:rPr>
              <a:t> des Zugriffs, der Validität und  der Handlungsrelevanz der erarbeiteten Informationen vergewissern zu können</a:t>
            </a:r>
          </a:p>
        </p:txBody>
      </p:sp>
      <p:sp>
        <p:nvSpPr>
          <p:cNvPr id="31749" name="Text Box 8"/>
          <p:cNvSpPr txBox="1">
            <a:spLocks noChangeArrowheads="1"/>
          </p:cNvSpPr>
          <p:nvPr/>
        </p:nvSpPr>
        <p:spPr bwMode="auto">
          <a:xfrm>
            <a:off x="251520" y="272723"/>
            <a:ext cx="8763000" cy="584200"/>
          </a:xfrm>
          <a:prstGeom prst="rect">
            <a:avLst/>
          </a:prstGeom>
          <a:solidFill>
            <a:schemeClr val="bg2">
              <a:lumMod val="90000"/>
            </a:schemeClr>
          </a:solidFill>
          <a:ln>
            <a:noFill/>
          </a:ln>
          <a:extLst/>
        </p:spPr>
        <p:txBody>
          <a:bodyPr>
            <a:spAutoFit/>
          </a:bodyPr>
          <a:lstStyle>
            <a:lvl1pPr>
              <a:defRPr>
                <a:solidFill>
                  <a:schemeClr val="hlink"/>
                </a:solidFill>
                <a:latin typeface="Arial" charset="0"/>
                <a:ea typeface="ＭＳ Ｐゴシック" charset="0"/>
              </a:defRPr>
            </a:lvl1pPr>
            <a:lvl2pPr marL="742950" indent="-285750">
              <a:defRPr>
                <a:solidFill>
                  <a:schemeClr val="hlink"/>
                </a:solidFill>
                <a:latin typeface="Arial" charset="0"/>
                <a:ea typeface="ＭＳ Ｐゴシック" charset="0"/>
              </a:defRPr>
            </a:lvl2pPr>
            <a:lvl3pPr marL="1143000" indent="-228600">
              <a:defRPr>
                <a:solidFill>
                  <a:schemeClr val="hlink"/>
                </a:solidFill>
                <a:latin typeface="Arial" charset="0"/>
                <a:ea typeface="ＭＳ Ｐゴシック" charset="0"/>
              </a:defRPr>
            </a:lvl3pPr>
            <a:lvl4pPr marL="1600200" indent="-228600">
              <a:defRPr>
                <a:solidFill>
                  <a:schemeClr val="hlink"/>
                </a:solidFill>
                <a:latin typeface="Arial" charset="0"/>
                <a:ea typeface="ＭＳ Ｐゴシック" charset="0"/>
              </a:defRPr>
            </a:lvl4pPr>
            <a:lvl5pPr marL="2057400" indent="-228600">
              <a:defRPr>
                <a:solidFill>
                  <a:schemeClr val="hlink"/>
                </a:solidFill>
                <a:latin typeface="Arial" charset="0"/>
                <a:ea typeface="ＭＳ Ｐゴシック" charset="0"/>
              </a:defRPr>
            </a:lvl5pPr>
            <a:lvl6pPr marL="2514600" indent="-228600" algn="ctr" eaLnBrk="0" fontAlgn="base" hangingPunct="0">
              <a:spcBef>
                <a:spcPct val="0"/>
              </a:spcBef>
              <a:spcAft>
                <a:spcPct val="0"/>
              </a:spcAft>
              <a:defRPr>
                <a:solidFill>
                  <a:schemeClr val="hlink"/>
                </a:solidFill>
                <a:latin typeface="Arial" charset="0"/>
                <a:ea typeface="ＭＳ Ｐゴシック" charset="0"/>
              </a:defRPr>
            </a:lvl6pPr>
            <a:lvl7pPr marL="2971800" indent="-228600" algn="ctr" eaLnBrk="0" fontAlgn="base" hangingPunct="0">
              <a:spcBef>
                <a:spcPct val="0"/>
              </a:spcBef>
              <a:spcAft>
                <a:spcPct val="0"/>
              </a:spcAft>
              <a:defRPr>
                <a:solidFill>
                  <a:schemeClr val="hlink"/>
                </a:solidFill>
                <a:latin typeface="Arial" charset="0"/>
                <a:ea typeface="ＭＳ Ｐゴシック" charset="0"/>
              </a:defRPr>
            </a:lvl7pPr>
            <a:lvl8pPr marL="3429000" indent="-228600" algn="ctr" eaLnBrk="0" fontAlgn="base" hangingPunct="0">
              <a:spcBef>
                <a:spcPct val="0"/>
              </a:spcBef>
              <a:spcAft>
                <a:spcPct val="0"/>
              </a:spcAft>
              <a:defRPr>
                <a:solidFill>
                  <a:schemeClr val="hlink"/>
                </a:solidFill>
                <a:latin typeface="Arial" charset="0"/>
                <a:ea typeface="ＭＳ Ｐゴシック" charset="0"/>
              </a:defRPr>
            </a:lvl8pPr>
            <a:lvl9pPr marL="3886200" indent="-228600" algn="ctr" eaLnBrk="0" fontAlgn="base" hangingPunct="0">
              <a:spcBef>
                <a:spcPct val="0"/>
              </a:spcBef>
              <a:spcAft>
                <a:spcPct val="0"/>
              </a:spcAft>
              <a:defRPr>
                <a:solidFill>
                  <a:schemeClr val="hlink"/>
                </a:solidFill>
                <a:latin typeface="Arial" charset="0"/>
                <a:ea typeface="ＭＳ Ｐゴシック" charset="0"/>
              </a:defRPr>
            </a:lvl9pPr>
          </a:lstStyle>
          <a:p>
            <a:pPr algn="ctr">
              <a:spcBef>
                <a:spcPct val="50000"/>
              </a:spcBef>
            </a:pPr>
            <a:r>
              <a:rPr lang="de-DE" sz="3200" dirty="0">
                <a:solidFill>
                  <a:srgbClr val="003366"/>
                </a:solidFill>
                <a:latin typeface="+mn-lt"/>
              </a:rPr>
              <a:t>Informationelle und kommunikative Bildung</a:t>
            </a:r>
          </a:p>
        </p:txBody>
      </p:sp>
      <p:sp>
        <p:nvSpPr>
          <p:cNvPr id="13" name="Rectangle 5"/>
          <p:cNvSpPr>
            <a:spLocks noChangeArrowheads="1"/>
          </p:cNvSpPr>
          <p:nvPr/>
        </p:nvSpPr>
        <p:spPr bwMode="auto">
          <a:xfrm>
            <a:off x="838200" y="4653136"/>
            <a:ext cx="7848600" cy="461665"/>
          </a:xfrm>
          <a:prstGeom prst="rect">
            <a:avLst/>
          </a:prstGeom>
          <a:solidFill>
            <a:srgbClr val="F8F8F8"/>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marL="292100" indent="-292100" algn="l">
              <a:spcBef>
                <a:spcPct val="50000"/>
              </a:spcBef>
              <a:buFont typeface="Wingdings" charset="0"/>
              <a:buChar char="Ø"/>
            </a:pPr>
            <a:r>
              <a:rPr lang="de-DE" sz="2400" dirty="0">
                <a:solidFill>
                  <a:srgbClr val="003366"/>
                </a:solidFill>
              </a:rPr>
              <a:t>i</a:t>
            </a:r>
            <a:r>
              <a:rPr lang="de-DE" sz="2400" dirty="0" smtClean="0">
                <a:solidFill>
                  <a:srgbClr val="003366"/>
                </a:solidFill>
              </a:rPr>
              <a:t>hr </a:t>
            </a:r>
            <a:r>
              <a:rPr lang="de-DE" sz="2400" b="1" dirty="0" smtClean="0">
                <a:solidFill>
                  <a:srgbClr val="003366"/>
                </a:solidFill>
              </a:rPr>
              <a:t>eigenes </a:t>
            </a:r>
            <a:r>
              <a:rPr lang="de-DE" sz="2400" b="1" dirty="0">
                <a:solidFill>
                  <a:srgbClr val="003366"/>
                </a:solidFill>
              </a:rPr>
              <a:t>Wissens </a:t>
            </a:r>
            <a:r>
              <a:rPr lang="de-DE" sz="2400" b="1" dirty="0" smtClean="0">
                <a:solidFill>
                  <a:srgbClr val="003366"/>
                </a:solidFill>
              </a:rPr>
              <a:t>offenzul</a:t>
            </a:r>
            <a:r>
              <a:rPr lang="de-DE" sz="2400" dirty="0" smtClean="0">
                <a:solidFill>
                  <a:srgbClr val="003366"/>
                </a:solidFill>
              </a:rPr>
              <a:t>egen bzw</a:t>
            </a:r>
            <a:r>
              <a:rPr lang="de-DE" sz="2400" dirty="0">
                <a:solidFill>
                  <a:srgbClr val="003366"/>
                </a:solidFill>
              </a:rPr>
              <a:t>. z</a:t>
            </a:r>
            <a:r>
              <a:rPr lang="de-DE" sz="2400" dirty="0" smtClean="0">
                <a:solidFill>
                  <a:srgbClr val="003366"/>
                </a:solidFill>
              </a:rPr>
              <a:t>u teilen</a:t>
            </a:r>
            <a:endParaRPr lang="de-DE" sz="2400" dirty="0">
              <a:solidFill>
                <a:srgbClr val="003366"/>
              </a:solidFill>
            </a:endParaRPr>
          </a:p>
        </p:txBody>
      </p:sp>
    </p:spTree>
    <p:extLst>
      <p:ext uri="{BB962C8B-B14F-4D97-AF65-F5344CB8AC3E}">
        <p14:creationId xmlns:p14="http://schemas.microsoft.com/office/powerpoint/2010/main" val="237955141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nimBg="1" autoUpdateAnimBg="0"/>
      <p:bldP spid="13" grpId="0" animBg="1"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304800" y="1463675"/>
            <a:ext cx="8534400" cy="1200150"/>
          </a:xfrm>
          <a:prstGeom prst="rect">
            <a:avLst/>
          </a:prstGeom>
          <a:solidFill>
            <a:srgbClr val="F8F8F8"/>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l">
              <a:spcBef>
                <a:spcPct val="50000"/>
              </a:spcBef>
            </a:pPr>
            <a:r>
              <a:rPr lang="de-DE" sz="2400" b="1">
                <a:solidFill>
                  <a:srgbClr val="003366"/>
                </a:solidFill>
              </a:rPr>
              <a:t>Gebildet, d.h. informationell/kommunikativ gebildet </a:t>
            </a:r>
            <a:r>
              <a:rPr lang="de-DE" sz="2400">
                <a:solidFill>
                  <a:srgbClr val="003366"/>
                </a:solidFill>
              </a:rPr>
              <a:t>sind Personen in der Informationsgesellschaft, wenn sie willens und in der Lage sind,</a:t>
            </a:r>
          </a:p>
        </p:txBody>
      </p:sp>
      <p:sp>
        <p:nvSpPr>
          <p:cNvPr id="10" name="Rectangle 5"/>
          <p:cNvSpPr>
            <a:spLocks noChangeArrowheads="1"/>
          </p:cNvSpPr>
          <p:nvPr/>
        </p:nvSpPr>
        <p:spPr bwMode="auto">
          <a:xfrm>
            <a:off x="533400" y="2952432"/>
            <a:ext cx="8229600" cy="830997"/>
          </a:xfrm>
          <a:prstGeom prst="rect">
            <a:avLst/>
          </a:prstGeom>
          <a:solidFill>
            <a:srgbClr val="F8F8F8"/>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marL="292100" indent="-292100" algn="l">
              <a:spcBef>
                <a:spcPct val="50000"/>
              </a:spcBef>
              <a:buFont typeface="Wingdings" charset="0"/>
              <a:buChar char="Ø"/>
            </a:pPr>
            <a:r>
              <a:rPr lang="de-DE" sz="2400" dirty="0">
                <a:solidFill>
                  <a:srgbClr val="003366"/>
                </a:solidFill>
              </a:rPr>
              <a:t>Maßnahmen </a:t>
            </a:r>
            <a:r>
              <a:rPr lang="de-DE" sz="2400" b="1" dirty="0">
                <a:solidFill>
                  <a:srgbClr val="003366"/>
                </a:solidFill>
              </a:rPr>
              <a:t>zur Sicherung von Privatheit </a:t>
            </a:r>
            <a:r>
              <a:rPr lang="de-DE" sz="2400" b="1" dirty="0" smtClean="0">
                <a:solidFill>
                  <a:srgbClr val="003366"/>
                </a:solidFill>
              </a:rPr>
              <a:t>und zur Sicherung von Transaktionen und Interaktionen </a:t>
            </a:r>
            <a:r>
              <a:rPr lang="de-DE" sz="2400" dirty="0" smtClean="0">
                <a:solidFill>
                  <a:srgbClr val="003366"/>
                </a:solidFill>
              </a:rPr>
              <a:t>treffen </a:t>
            </a:r>
            <a:r>
              <a:rPr lang="de-DE" sz="2400" dirty="0">
                <a:solidFill>
                  <a:srgbClr val="003366"/>
                </a:solidFill>
              </a:rPr>
              <a:t>zu </a:t>
            </a:r>
            <a:r>
              <a:rPr lang="de-DE" sz="2400" dirty="0" smtClean="0">
                <a:solidFill>
                  <a:srgbClr val="003366"/>
                </a:solidFill>
              </a:rPr>
              <a:t>können </a:t>
            </a:r>
            <a:endParaRPr lang="de-DE" sz="2400" dirty="0">
              <a:solidFill>
                <a:srgbClr val="003366"/>
              </a:solidFill>
            </a:endParaRPr>
          </a:p>
        </p:txBody>
      </p:sp>
      <p:sp>
        <p:nvSpPr>
          <p:cNvPr id="8" name="Rectangle 5"/>
          <p:cNvSpPr>
            <a:spLocks noChangeArrowheads="1"/>
          </p:cNvSpPr>
          <p:nvPr/>
        </p:nvSpPr>
        <p:spPr bwMode="auto">
          <a:xfrm>
            <a:off x="533400" y="4191174"/>
            <a:ext cx="8229600" cy="461962"/>
          </a:xfrm>
          <a:prstGeom prst="rect">
            <a:avLst/>
          </a:prstGeom>
          <a:solidFill>
            <a:srgbClr val="F8F8F8"/>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marL="292100" indent="-292100" algn="l">
              <a:spcBef>
                <a:spcPct val="50000"/>
              </a:spcBef>
              <a:buFont typeface="Wingdings" charset="0"/>
              <a:buChar char="Ø"/>
            </a:pPr>
            <a:r>
              <a:rPr lang="de-DE" sz="2400" b="1" dirty="0">
                <a:solidFill>
                  <a:srgbClr val="003366"/>
                </a:solidFill>
              </a:rPr>
              <a:t>Informationelle Asymmetrien </a:t>
            </a:r>
            <a:r>
              <a:rPr lang="de-DE" sz="2400" dirty="0" smtClean="0">
                <a:solidFill>
                  <a:srgbClr val="003366"/>
                </a:solidFill>
              </a:rPr>
              <a:t>in Symmetrien zu verwandeln</a:t>
            </a:r>
            <a:endParaRPr lang="de-DE" sz="2400" dirty="0">
              <a:solidFill>
                <a:srgbClr val="003366"/>
              </a:solidFill>
            </a:endParaRPr>
          </a:p>
        </p:txBody>
      </p:sp>
      <p:sp>
        <p:nvSpPr>
          <p:cNvPr id="9" name="Text Box 8"/>
          <p:cNvSpPr txBox="1">
            <a:spLocks noChangeArrowheads="1"/>
          </p:cNvSpPr>
          <p:nvPr/>
        </p:nvSpPr>
        <p:spPr bwMode="auto">
          <a:xfrm>
            <a:off x="251520" y="272723"/>
            <a:ext cx="8763000" cy="584200"/>
          </a:xfrm>
          <a:prstGeom prst="rect">
            <a:avLst/>
          </a:prstGeom>
          <a:solidFill>
            <a:schemeClr val="bg2">
              <a:lumMod val="90000"/>
            </a:schemeClr>
          </a:solidFill>
          <a:ln>
            <a:noFill/>
          </a:ln>
          <a:extLst/>
        </p:spPr>
        <p:txBody>
          <a:bodyPr>
            <a:spAutoFit/>
          </a:bodyPr>
          <a:lstStyle>
            <a:lvl1pPr>
              <a:defRPr>
                <a:solidFill>
                  <a:schemeClr val="hlink"/>
                </a:solidFill>
                <a:latin typeface="Arial" charset="0"/>
                <a:ea typeface="ＭＳ Ｐゴシック" charset="0"/>
              </a:defRPr>
            </a:lvl1pPr>
            <a:lvl2pPr marL="742950" indent="-285750">
              <a:defRPr>
                <a:solidFill>
                  <a:schemeClr val="hlink"/>
                </a:solidFill>
                <a:latin typeface="Arial" charset="0"/>
                <a:ea typeface="ＭＳ Ｐゴシック" charset="0"/>
              </a:defRPr>
            </a:lvl2pPr>
            <a:lvl3pPr marL="1143000" indent="-228600">
              <a:defRPr>
                <a:solidFill>
                  <a:schemeClr val="hlink"/>
                </a:solidFill>
                <a:latin typeface="Arial" charset="0"/>
                <a:ea typeface="ＭＳ Ｐゴシック" charset="0"/>
              </a:defRPr>
            </a:lvl3pPr>
            <a:lvl4pPr marL="1600200" indent="-228600">
              <a:defRPr>
                <a:solidFill>
                  <a:schemeClr val="hlink"/>
                </a:solidFill>
                <a:latin typeface="Arial" charset="0"/>
                <a:ea typeface="ＭＳ Ｐゴシック" charset="0"/>
              </a:defRPr>
            </a:lvl4pPr>
            <a:lvl5pPr marL="2057400" indent="-228600">
              <a:defRPr>
                <a:solidFill>
                  <a:schemeClr val="hlink"/>
                </a:solidFill>
                <a:latin typeface="Arial" charset="0"/>
                <a:ea typeface="ＭＳ Ｐゴシック" charset="0"/>
              </a:defRPr>
            </a:lvl5pPr>
            <a:lvl6pPr marL="2514600" indent="-228600" algn="ctr" eaLnBrk="0" fontAlgn="base" hangingPunct="0">
              <a:spcBef>
                <a:spcPct val="0"/>
              </a:spcBef>
              <a:spcAft>
                <a:spcPct val="0"/>
              </a:spcAft>
              <a:defRPr>
                <a:solidFill>
                  <a:schemeClr val="hlink"/>
                </a:solidFill>
                <a:latin typeface="Arial" charset="0"/>
                <a:ea typeface="ＭＳ Ｐゴシック" charset="0"/>
              </a:defRPr>
            </a:lvl6pPr>
            <a:lvl7pPr marL="2971800" indent="-228600" algn="ctr" eaLnBrk="0" fontAlgn="base" hangingPunct="0">
              <a:spcBef>
                <a:spcPct val="0"/>
              </a:spcBef>
              <a:spcAft>
                <a:spcPct val="0"/>
              </a:spcAft>
              <a:defRPr>
                <a:solidFill>
                  <a:schemeClr val="hlink"/>
                </a:solidFill>
                <a:latin typeface="Arial" charset="0"/>
                <a:ea typeface="ＭＳ Ｐゴシック" charset="0"/>
              </a:defRPr>
            </a:lvl7pPr>
            <a:lvl8pPr marL="3429000" indent="-228600" algn="ctr" eaLnBrk="0" fontAlgn="base" hangingPunct="0">
              <a:spcBef>
                <a:spcPct val="0"/>
              </a:spcBef>
              <a:spcAft>
                <a:spcPct val="0"/>
              </a:spcAft>
              <a:defRPr>
                <a:solidFill>
                  <a:schemeClr val="hlink"/>
                </a:solidFill>
                <a:latin typeface="Arial" charset="0"/>
                <a:ea typeface="ＭＳ Ｐゴシック" charset="0"/>
              </a:defRPr>
            </a:lvl8pPr>
            <a:lvl9pPr marL="3886200" indent="-228600" algn="ctr" eaLnBrk="0" fontAlgn="base" hangingPunct="0">
              <a:spcBef>
                <a:spcPct val="0"/>
              </a:spcBef>
              <a:spcAft>
                <a:spcPct val="0"/>
              </a:spcAft>
              <a:defRPr>
                <a:solidFill>
                  <a:schemeClr val="hlink"/>
                </a:solidFill>
                <a:latin typeface="Arial" charset="0"/>
                <a:ea typeface="ＭＳ Ｐゴシック" charset="0"/>
              </a:defRPr>
            </a:lvl9pPr>
          </a:lstStyle>
          <a:p>
            <a:pPr algn="ctr">
              <a:spcBef>
                <a:spcPct val="50000"/>
              </a:spcBef>
            </a:pPr>
            <a:r>
              <a:rPr lang="de-DE" sz="3200" dirty="0">
                <a:solidFill>
                  <a:srgbClr val="003366"/>
                </a:solidFill>
                <a:latin typeface="+mn-lt"/>
              </a:rPr>
              <a:t>Informationelle und kommunikative Bildung</a:t>
            </a:r>
          </a:p>
        </p:txBody>
      </p:sp>
    </p:spTree>
    <p:extLst>
      <p:ext uri="{BB962C8B-B14F-4D97-AF65-F5344CB8AC3E}">
        <p14:creationId xmlns:p14="http://schemas.microsoft.com/office/powerpoint/2010/main" val="185306567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10" grpId="0" animBg="1" autoUpdateAnimBg="0"/>
      <p:bldP spid="8" grpId="0" animBg="1"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304800" y="1463675"/>
            <a:ext cx="8534400" cy="1200150"/>
          </a:xfrm>
          <a:prstGeom prst="rect">
            <a:avLst/>
          </a:prstGeom>
          <a:solidFill>
            <a:srgbClr val="F8F8F8"/>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l">
              <a:spcBef>
                <a:spcPct val="50000"/>
              </a:spcBef>
            </a:pPr>
            <a:r>
              <a:rPr lang="de-DE" sz="2400" b="1" dirty="0">
                <a:solidFill>
                  <a:srgbClr val="003366"/>
                </a:solidFill>
              </a:rPr>
              <a:t>Gebildet, d.h. informationell/kommunikativ </a:t>
            </a:r>
            <a:r>
              <a:rPr lang="de-DE" sz="2400" dirty="0">
                <a:solidFill>
                  <a:srgbClr val="003366"/>
                </a:solidFill>
              </a:rPr>
              <a:t>gebildet sind Personen in der Informationsgesellschaft, wenn sie willens und in der Lage sind,</a:t>
            </a:r>
          </a:p>
        </p:txBody>
      </p:sp>
      <p:sp>
        <p:nvSpPr>
          <p:cNvPr id="8" name="Rectangle 5"/>
          <p:cNvSpPr>
            <a:spLocks noChangeArrowheads="1"/>
          </p:cNvSpPr>
          <p:nvPr/>
        </p:nvSpPr>
        <p:spPr bwMode="auto">
          <a:xfrm>
            <a:off x="627333" y="3227335"/>
            <a:ext cx="8153400" cy="830997"/>
          </a:xfrm>
          <a:prstGeom prst="rect">
            <a:avLst/>
          </a:prstGeom>
          <a:solidFill>
            <a:srgbClr val="F8F8F8"/>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marL="292100" indent="-292100" algn="l">
              <a:spcBef>
                <a:spcPct val="50000"/>
              </a:spcBef>
              <a:buFont typeface="Wingdings" charset="0"/>
              <a:buChar char="Ø"/>
            </a:pPr>
            <a:r>
              <a:rPr lang="de-DE" sz="2400" dirty="0">
                <a:solidFill>
                  <a:srgbClr val="003366"/>
                </a:solidFill>
              </a:rPr>
              <a:t>sich und ihre </a:t>
            </a:r>
            <a:r>
              <a:rPr lang="de-DE" sz="2400" b="1" dirty="0">
                <a:solidFill>
                  <a:srgbClr val="003366"/>
                </a:solidFill>
              </a:rPr>
              <a:t>Interessen</a:t>
            </a:r>
            <a:r>
              <a:rPr lang="de-DE" sz="2400" dirty="0">
                <a:solidFill>
                  <a:srgbClr val="003366"/>
                </a:solidFill>
              </a:rPr>
              <a:t> auch in elektronischen Räumen präsentieren und zur Geltung bringen zu können</a:t>
            </a:r>
          </a:p>
        </p:txBody>
      </p:sp>
      <p:sp>
        <p:nvSpPr>
          <p:cNvPr id="9" name="Rectangle 5"/>
          <p:cNvSpPr>
            <a:spLocks noChangeArrowheads="1"/>
          </p:cNvSpPr>
          <p:nvPr/>
        </p:nvSpPr>
        <p:spPr bwMode="auto">
          <a:xfrm>
            <a:off x="632182" y="5321689"/>
            <a:ext cx="8153400" cy="1200328"/>
          </a:xfrm>
          <a:prstGeom prst="rect">
            <a:avLst/>
          </a:prstGeom>
          <a:solidFill>
            <a:srgbClr val="F8F8F8"/>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marL="292100" indent="-292100" algn="l">
              <a:spcBef>
                <a:spcPct val="50000"/>
              </a:spcBef>
              <a:buFont typeface="Wingdings" charset="0"/>
              <a:buChar char="Ø"/>
            </a:pPr>
            <a:r>
              <a:rPr lang="de-DE" sz="2400" dirty="0" smtClean="0">
                <a:solidFill>
                  <a:srgbClr val="003366"/>
                </a:solidFill>
              </a:rPr>
              <a:t>die eigenen </a:t>
            </a:r>
            <a:r>
              <a:rPr lang="de-DE" sz="2400" b="1" dirty="0" smtClean="0">
                <a:solidFill>
                  <a:srgbClr val="003366"/>
                </a:solidFill>
              </a:rPr>
              <a:t>Interessen</a:t>
            </a:r>
            <a:r>
              <a:rPr lang="de-DE" sz="2400" dirty="0" smtClean="0">
                <a:solidFill>
                  <a:srgbClr val="003366"/>
                </a:solidFill>
              </a:rPr>
              <a:t> anderer Akteure und </a:t>
            </a:r>
            <a:r>
              <a:rPr lang="de-DE" sz="2400" dirty="0" err="1" smtClean="0">
                <a:solidFill>
                  <a:srgbClr val="003366"/>
                </a:solidFill>
              </a:rPr>
              <a:t>Akteursgruppen</a:t>
            </a:r>
            <a:r>
              <a:rPr lang="de-DE" sz="2400" dirty="0" smtClean="0">
                <a:solidFill>
                  <a:srgbClr val="003366"/>
                </a:solidFill>
              </a:rPr>
              <a:t> </a:t>
            </a:r>
            <a:r>
              <a:rPr lang="de-DE" sz="2400" b="1" dirty="0" smtClean="0">
                <a:solidFill>
                  <a:srgbClr val="003366"/>
                </a:solidFill>
              </a:rPr>
              <a:t>auseinandersetzen zu können mit den </a:t>
            </a:r>
            <a:r>
              <a:rPr lang="de-DE" sz="2400" dirty="0" smtClean="0">
                <a:solidFill>
                  <a:srgbClr val="003366"/>
                </a:solidFill>
              </a:rPr>
              <a:t>Interessen der Gesellschaft in Einklang bringen zu können</a:t>
            </a:r>
            <a:endParaRPr lang="de-DE" sz="2400" dirty="0">
              <a:solidFill>
                <a:srgbClr val="003366"/>
              </a:solidFill>
            </a:endParaRPr>
          </a:p>
        </p:txBody>
      </p:sp>
      <p:sp>
        <p:nvSpPr>
          <p:cNvPr id="10" name="Rectangle 5"/>
          <p:cNvSpPr>
            <a:spLocks noChangeArrowheads="1"/>
          </p:cNvSpPr>
          <p:nvPr/>
        </p:nvSpPr>
        <p:spPr bwMode="auto">
          <a:xfrm>
            <a:off x="632182" y="4366786"/>
            <a:ext cx="8153400" cy="830997"/>
          </a:xfrm>
          <a:prstGeom prst="rect">
            <a:avLst/>
          </a:prstGeom>
          <a:solidFill>
            <a:srgbClr val="F8F8F8"/>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marL="292100" indent="-292100" algn="l">
              <a:spcBef>
                <a:spcPct val="50000"/>
              </a:spcBef>
              <a:buFont typeface="Wingdings" charset="0"/>
              <a:buChar char="Ø"/>
            </a:pPr>
            <a:r>
              <a:rPr lang="de-DE" sz="2400" dirty="0" smtClean="0">
                <a:solidFill>
                  <a:srgbClr val="003366"/>
                </a:solidFill>
              </a:rPr>
              <a:t>sich mit den </a:t>
            </a:r>
            <a:r>
              <a:rPr lang="de-DE" sz="2400" b="1" dirty="0" smtClean="0">
                <a:solidFill>
                  <a:srgbClr val="003366"/>
                </a:solidFill>
              </a:rPr>
              <a:t>Interessen</a:t>
            </a:r>
            <a:r>
              <a:rPr lang="de-DE" sz="2400" dirty="0" smtClean="0">
                <a:solidFill>
                  <a:srgbClr val="003366"/>
                </a:solidFill>
              </a:rPr>
              <a:t> anderer Akteure und </a:t>
            </a:r>
            <a:r>
              <a:rPr lang="de-DE" sz="2400" dirty="0" err="1" smtClean="0">
                <a:solidFill>
                  <a:srgbClr val="003366"/>
                </a:solidFill>
              </a:rPr>
              <a:t>Akteursgruppen</a:t>
            </a:r>
            <a:r>
              <a:rPr lang="de-DE" sz="2400" dirty="0" smtClean="0">
                <a:solidFill>
                  <a:srgbClr val="003366"/>
                </a:solidFill>
              </a:rPr>
              <a:t> konstruktiv auseinandersetzen zu können</a:t>
            </a:r>
            <a:endParaRPr lang="de-DE" sz="2400" dirty="0">
              <a:solidFill>
                <a:srgbClr val="003366"/>
              </a:solidFill>
            </a:endParaRPr>
          </a:p>
        </p:txBody>
      </p:sp>
      <p:sp>
        <p:nvSpPr>
          <p:cNvPr id="12" name="Text Box 8"/>
          <p:cNvSpPr txBox="1">
            <a:spLocks noChangeArrowheads="1"/>
          </p:cNvSpPr>
          <p:nvPr/>
        </p:nvSpPr>
        <p:spPr bwMode="auto">
          <a:xfrm>
            <a:off x="251520" y="272723"/>
            <a:ext cx="8763000" cy="584200"/>
          </a:xfrm>
          <a:prstGeom prst="rect">
            <a:avLst/>
          </a:prstGeom>
          <a:solidFill>
            <a:schemeClr val="bg2">
              <a:lumMod val="90000"/>
            </a:schemeClr>
          </a:solidFill>
          <a:ln>
            <a:noFill/>
          </a:ln>
          <a:extLst/>
        </p:spPr>
        <p:txBody>
          <a:bodyPr>
            <a:spAutoFit/>
          </a:bodyPr>
          <a:lstStyle>
            <a:lvl1pPr>
              <a:defRPr>
                <a:solidFill>
                  <a:schemeClr val="hlink"/>
                </a:solidFill>
                <a:latin typeface="Arial" charset="0"/>
                <a:ea typeface="ＭＳ Ｐゴシック" charset="0"/>
              </a:defRPr>
            </a:lvl1pPr>
            <a:lvl2pPr marL="742950" indent="-285750">
              <a:defRPr>
                <a:solidFill>
                  <a:schemeClr val="hlink"/>
                </a:solidFill>
                <a:latin typeface="Arial" charset="0"/>
                <a:ea typeface="ＭＳ Ｐゴシック" charset="0"/>
              </a:defRPr>
            </a:lvl2pPr>
            <a:lvl3pPr marL="1143000" indent="-228600">
              <a:defRPr>
                <a:solidFill>
                  <a:schemeClr val="hlink"/>
                </a:solidFill>
                <a:latin typeface="Arial" charset="0"/>
                <a:ea typeface="ＭＳ Ｐゴシック" charset="0"/>
              </a:defRPr>
            </a:lvl3pPr>
            <a:lvl4pPr marL="1600200" indent="-228600">
              <a:defRPr>
                <a:solidFill>
                  <a:schemeClr val="hlink"/>
                </a:solidFill>
                <a:latin typeface="Arial" charset="0"/>
                <a:ea typeface="ＭＳ Ｐゴシック" charset="0"/>
              </a:defRPr>
            </a:lvl4pPr>
            <a:lvl5pPr marL="2057400" indent="-228600">
              <a:defRPr>
                <a:solidFill>
                  <a:schemeClr val="hlink"/>
                </a:solidFill>
                <a:latin typeface="Arial" charset="0"/>
                <a:ea typeface="ＭＳ Ｐゴシック" charset="0"/>
              </a:defRPr>
            </a:lvl5pPr>
            <a:lvl6pPr marL="2514600" indent="-228600" algn="ctr" eaLnBrk="0" fontAlgn="base" hangingPunct="0">
              <a:spcBef>
                <a:spcPct val="0"/>
              </a:spcBef>
              <a:spcAft>
                <a:spcPct val="0"/>
              </a:spcAft>
              <a:defRPr>
                <a:solidFill>
                  <a:schemeClr val="hlink"/>
                </a:solidFill>
                <a:latin typeface="Arial" charset="0"/>
                <a:ea typeface="ＭＳ Ｐゴシック" charset="0"/>
              </a:defRPr>
            </a:lvl6pPr>
            <a:lvl7pPr marL="2971800" indent="-228600" algn="ctr" eaLnBrk="0" fontAlgn="base" hangingPunct="0">
              <a:spcBef>
                <a:spcPct val="0"/>
              </a:spcBef>
              <a:spcAft>
                <a:spcPct val="0"/>
              </a:spcAft>
              <a:defRPr>
                <a:solidFill>
                  <a:schemeClr val="hlink"/>
                </a:solidFill>
                <a:latin typeface="Arial" charset="0"/>
                <a:ea typeface="ＭＳ Ｐゴシック" charset="0"/>
              </a:defRPr>
            </a:lvl7pPr>
            <a:lvl8pPr marL="3429000" indent="-228600" algn="ctr" eaLnBrk="0" fontAlgn="base" hangingPunct="0">
              <a:spcBef>
                <a:spcPct val="0"/>
              </a:spcBef>
              <a:spcAft>
                <a:spcPct val="0"/>
              </a:spcAft>
              <a:defRPr>
                <a:solidFill>
                  <a:schemeClr val="hlink"/>
                </a:solidFill>
                <a:latin typeface="Arial" charset="0"/>
                <a:ea typeface="ＭＳ Ｐゴシック" charset="0"/>
              </a:defRPr>
            </a:lvl8pPr>
            <a:lvl9pPr marL="3886200" indent="-228600" algn="ctr" eaLnBrk="0" fontAlgn="base" hangingPunct="0">
              <a:spcBef>
                <a:spcPct val="0"/>
              </a:spcBef>
              <a:spcAft>
                <a:spcPct val="0"/>
              </a:spcAft>
              <a:defRPr>
                <a:solidFill>
                  <a:schemeClr val="hlink"/>
                </a:solidFill>
                <a:latin typeface="Arial" charset="0"/>
                <a:ea typeface="ＭＳ Ｐゴシック" charset="0"/>
              </a:defRPr>
            </a:lvl9pPr>
          </a:lstStyle>
          <a:p>
            <a:pPr algn="ctr">
              <a:spcBef>
                <a:spcPct val="50000"/>
              </a:spcBef>
            </a:pPr>
            <a:r>
              <a:rPr lang="de-DE" sz="3200" dirty="0">
                <a:solidFill>
                  <a:srgbClr val="003366"/>
                </a:solidFill>
                <a:latin typeface="+mn-lt"/>
              </a:rPr>
              <a:t>Informationelle und kommunikative Bildung</a:t>
            </a:r>
          </a:p>
        </p:txBody>
      </p:sp>
    </p:spTree>
    <p:extLst>
      <p:ext uri="{BB962C8B-B14F-4D97-AF65-F5344CB8AC3E}">
        <p14:creationId xmlns:p14="http://schemas.microsoft.com/office/powerpoint/2010/main" val="383413954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8" grpId="0" animBg="1" autoUpdateAnimBg="0"/>
      <p:bldP spid="9" grpId="0" animBg="1" autoUpdateAnimBg="0"/>
      <p:bldP spid="10"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971600" y="1340768"/>
            <a:ext cx="6912768" cy="5170646"/>
          </a:xfrm>
          <a:prstGeom prst="rect">
            <a:avLst/>
          </a:prstGeom>
          <a:noFill/>
        </p:spPr>
        <p:txBody>
          <a:bodyPr wrap="square" rtlCol="0">
            <a:spAutoFit/>
          </a:bodyPr>
          <a:lstStyle/>
          <a:p>
            <a:r>
              <a:rPr lang="de-DE" sz="2400" dirty="0"/>
              <a:t>§ 1 Zweck und Anwendungsbereich des Gesetzes</a:t>
            </a:r>
            <a:br>
              <a:rPr lang="de-DE" sz="2400" dirty="0"/>
            </a:br>
            <a:r>
              <a:rPr lang="de-DE" sz="2400" dirty="0"/>
              <a:t>(1) Zweck dieses Gesetzes ist es, den Einzelnen davor zu schützen, dass er durch den Umgang mit seinen personenbezogenen Daten in seinem Persönlichkeitsrecht beeinträchtigt wird</a:t>
            </a:r>
            <a:r>
              <a:rPr lang="de-DE" sz="2400" dirty="0" smtClean="0"/>
              <a:t>.</a:t>
            </a:r>
          </a:p>
          <a:p>
            <a:endParaRPr lang="de-DE" sz="2400" dirty="0"/>
          </a:p>
          <a:p>
            <a:r>
              <a:rPr lang="de-DE" sz="2400" dirty="0" smtClean="0"/>
              <a:t>§ </a:t>
            </a:r>
            <a:r>
              <a:rPr lang="de-DE" sz="2400" dirty="0"/>
              <a:t>4 Zulässigkeit der Datenerhebung, -verarbeitung und –</a:t>
            </a:r>
            <a:r>
              <a:rPr lang="de-DE" sz="2400" dirty="0" err="1"/>
              <a:t>nutzung</a:t>
            </a:r>
            <a:r>
              <a:rPr lang="de-DE" sz="2400" dirty="0"/>
              <a:t/>
            </a:r>
            <a:br>
              <a:rPr lang="de-DE" sz="2400" dirty="0"/>
            </a:br>
            <a:r>
              <a:rPr lang="de-DE" sz="2400" dirty="0"/>
              <a:t>(1) Die Erhebung, Verarbeitung und Nutzung personenbezogener Daten sind nur zulässig, soweit dieses Gesetz oder eine andere Rechtsvorschrift dies erlaubt oder anordnet oder der Betroffene eingewilligt hat.</a:t>
            </a:r>
          </a:p>
          <a:p>
            <a:endParaRPr lang="de-DE" dirty="0"/>
          </a:p>
        </p:txBody>
      </p:sp>
      <p:sp>
        <p:nvSpPr>
          <p:cNvPr id="3" name="Textfeld 2"/>
          <p:cNvSpPr txBox="1"/>
          <p:nvPr/>
        </p:nvSpPr>
        <p:spPr>
          <a:xfrm>
            <a:off x="755576" y="476672"/>
            <a:ext cx="3024336" cy="584776"/>
          </a:xfrm>
          <a:prstGeom prst="rect">
            <a:avLst/>
          </a:prstGeom>
          <a:solidFill>
            <a:srgbClr val="DDD9C3"/>
          </a:solidFill>
        </p:spPr>
        <p:txBody>
          <a:bodyPr wrap="square" rtlCol="0">
            <a:spAutoFit/>
          </a:bodyPr>
          <a:lstStyle/>
          <a:p>
            <a:pPr algn="ctr"/>
            <a:r>
              <a:rPr lang="de-DE" sz="3200" b="1" dirty="0" smtClean="0"/>
              <a:t>BDSG bis 2015</a:t>
            </a:r>
            <a:endParaRPr lang="de-DE" sz="3200" b="1" dirty="0"/>
          </a:p>
        </p:txBody>
      </p:sp>
    </p:spTree>
    <p:extLst>
      <p:ext uri="{BB962C8B-B14F-4D97-AF65-F5344CB8AC3E}">
        <p14:creationId xmlns:p14="http://schemas.microsoft.com/office/powerpoint/2010/main" val="32007234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827584" y="216457"/>
            <a:ext cx="7344816" cy="1200329"/>
          </a:xfrm>
          <a:prstGeom prst="rect">
            <a:avLst/>
          </a:prstGeom>
          <a:solidFill>
            <a:srgbClr val="DDD9C3"/>
          </a:solidFill>
        </p:spPr>
        <p:txBody>
          <a:bodyPr wrap="square" rtlCol="0">
            <a:spAutoFit/>
          </a:bodyPr>
          <a:lstStyle/>
          <a:p>
            <a:pPr algn="ctr"/>
            <a:r>
              <a:rPr lang="en-US" sz="3600" dirty="0" err="1" smtClean="0">
                <a:solidFill>
                  <a:srgbClr val="002060"/>
                </a:solidFill>
              </a:rPr>
              <a:t>Informationelle</a:t>
            </a:r>
            <a:r>
              <a:rPr lang="en-US" sz="3600" dirty="0" smtClean="0">
                <a:solidFill>
                  <a:srgbClr val="002060"/>
                </a:solidFill>
              </a:rPr>
              <a:t> </a:t>
            </a:r>
            <a:r>
              <a:rPr lang="en-US" sz="3600" dirty="0" err="1" smtClean="0">
                <a:solidFill>
                  <a:srgbClr val="002060"/>
                </a:solidFill>
              </a:rPr>
              <a:t>Selbstbestimmung</a:t>
            </a:r>
            <a:r>
              <a:rPr lang="en-US" sz="3600" dirty="0" smtClean="0">
                <a:solidFill>
                  <a:srgbClr val="002060"/>
                </a:solidFill>
              </a:rPr>
              <a:t> </a:t>
            </a:r>
            <a:r>
              <a:rPr lang="en-US" sz="3600" dirty="0" err="1" smtClean="0">
                <a:solidFill>
                  <a:srgbClr val="002060"/>
                </a:solidFill>
              </a:rPr>
              <a:t>über</a:t>
            </a:r>
            <a:r>
              <a:rPr lang="en-US" sz="3600" dirty="0" smtClean="0">
                <a:solidFill>
                  <a:srgbClr val="002060"/>
                </a:solidFill>
              </a:rPr>
              <a:t> das </a:t>
            </a:r>
            <a:r>
              <a:rPr lang="en-US" sz="3600" dirty="0" err="1" smtClean="0">
                <a:solidFill>
                  <a:srgbClr val="002060"/>
                </a:solidFill>
              </a:rPr>
              <a:t>eigene</a:t>
            </a:r>
            <a:r>
              <a:rPr lang="en-US" sz="3600" dirty="0" smtClean="0">
                <a:solidFill>
                  <a:srgbClr val="002060"/>
                </a:solidFill>
              </a:rPr>
              <a:t> </a:t>
            </a:r>
            <a:r>
              <a:rPr lang="en-US" sz="3600" dirty="0" err="1" smtClean="0">
                <a:solidFill>
                  <a:srgbClr val="002060"/>
                </a:solidFill>
              </a:rPr>
              <a:t>Wissen</a:t>
            </a:r>
            <a:r>
              <a:rPr lang="en-US" sz="3600" dirty="0" smtClean="0">
                <a:solidFill>
                  <a:srgbClr val="002060"/>
                </a:solidFill>
              </a:rPr>
              <a:t> </a:t>
            </a:r>
            <a:r>
              <a:rPr lang="en-US" sz="3600" dirty="0" err="1" smtClean="0">
                <a:solidFill>
                  <a:srgbClr val="002060"/>
                </a:solidFill>
              </a:rPr>
              <a:t>durch</a:t>
            </a:r>
            <a:r>
              <a:rPr lang="en-US" sz="3600" dirty="0" smtClean="0">
                <a:solidFill>
                  <a:srgbClr val="002060"/>
                </a:solidFill>
              </a:rPr>
              <a:t> </a:t>
            </a:r>
            <a:endParaRPr lang="en-US" sz="3600" dirty="0">
              <a:solidFill>
                <a:srgbClr val="002060"/>
              </a:solidFill>
            </a:endParaRPr>
          </a:p>
        </p:txBody>
      </p:sp>
      <p:sp>
        <p:nvSpPr>
          <p:cNvPr id="2" name="Textfeld 1"/>
          <p:cNvSpPr txBox="1"/>
          <p:nvPr/>
        </p:nvSpPr>
        <p:spPr>
          <a:xfrm>
            <a:off x="2540299" y="1807994"/>
            <a:ext cx="3530585" cy="523220"/>
          </a:xfrm>
          <a:prstGeom prst="rect">
            <a:avLst/>
          </a:prstGeom>
          <a:noFill/>
        </p:spPr>
        <p:txBody>
          <a:bodyPr wrap="square" rtlCol="0">
            <a:spAutoFit/>
          </a:bodyPr>
          <a:lstStyle/>
          <a:p>
            <a:r>
              <a:rPr lang="de-DE" sz="2800" dirty="0" smtClean="0"/>
              <a:t>Urheberrecht</a:t>
            </a:r>
            <a:endParaRPr lang="de-DE" sz="2800" dirty="0"/>
          </a:p>
        </p:txBody>
      </p:sp>
      <p:sp>
        <p:nvSpPr>
          <p:cNvPr id="4" name="Textfeld 3"/>
          <p:cNvSpPr txBox="1"/>
          <p:nvPr/>
        </p:nvSpPr>
        <p:spPr>
          <a:xfrm>
            <a:off x="2540299" y="2711990"/>
            <a:ext cx="3530585" cy="523220"/>
          </a:xfrm>
          <a:prstGeom prst="rect">
            <a:avLst/>
          </a:prstGeom>
          <a:noFill/>
        </p:spPr>
        <p:txBody>
          <a:bodyPr wrap="square" rtlCol="0">
            <a:spAutoFit/>
          </a:bodyPr>
          <a:lstStyle/>
          <a:p>
            <a:r>
              <a:rPr lang="de-DE" sz="2800" dirty="0" smtClean="0"/>
              <a:t>Freie Lizenzierung</a:t>
            </a:r>
            <a:endParaRPr lang="de-DE" sz="2800" dirty="0"/>
          </a:p>
        </p:txBody>
      </p:sp>
      <p:sp>
        <p:nvSpPr>
          <p:cNvPr id="6" name="Textfeld 5"/>
          <p:cNvSpPr txBox="1"/>
          <p:nvPr/>
        </p:nvSpPr>
        <p:spPr>
          <a:xfrm>
            <a:off x="2540299" y="3745129"/>
            <a:ext cx="3530585" cy="523220"/>
          </a:xfrm>
          <a:prstGeom prst="rect">
            <a:avLst/>
          </a:prstGeom>
          <a:noFill/>
        </p:spPr>
        <p:txBody>
          <a:bodyPr wrap="square" rtlCol="0">
            <a:spAutoFit/>
          </a:bodyPr>
          <a:lstStyle/>
          <a:p>
            <a:r>
              <a:rPr lang="de-DE" sz="2800" dirty="0" smtClean="0"/>
              <a:t>Open Access</a:t>
            </a:r>
            <a:endParaRPr lang="de-DE" sz="2800" dirty="0"/>
          </a:p>
        </p:txBody>
      </p:sp>
    </p:spTree>
    <p:extLst>
      <p:ext uri="{BB962C8B-B14F-4D97-AF65-F5344CB8AC3E}">
        <p14:creationId xmlns:p14="http://schemas.microsoft.com/office/powerpoint/2010/main" val="73223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827584" y="216457"/>
            <a:ext cx="7344816" cy="1200329"/>
          </a:xfrm>
          <a:prstGeom prst="rect">
            <a:avLst/>
          </a:prstGeom>
          <a:solidFill>
            <a:srgbClr val="DDD9C3"/>
          </a:solidFill>
        </p:spPr>
        <p:txBody>
          <a:bodyPr wrap="square" rtlCol="0">
            <a:spAutoFit/>
          </a:bodyPr>
          <a:lstStyle/>
          <a:p>
            <a:pPr algn="ctr"/>
            <a:r>
              <a:rPr lang="en-US" sz="3600" dirty="0" err="1" smtClean="0">
                <a:solidFill>
                  <a:srgbClr val="002060"/>
                </a:solidFill>
              </a:rPr>
              <a:t>Informationelle</a:t>
            </a:r>
            <a:r>
              <a:rPr lang="en-US" sz="3600" dirty="0" smtClean="0">
                <a:solidFill>
                  <a:srgbClr val="002060"/>
                </a:solidFill>
              </a:rPr>
              <a:t> </a:t>
            </a:r>
            <a:r>
              <a:rPr lang="en-US" sz="3600" dirty="0" err="1" smtClean="0">
                <a:solidFill>
                  <a:srgbClr val="002060"/>
                </a:solidFill>
              </a:rPr>
              <a:t>Selbstbestimmung</a:t>
            </a:r>
            <a:r>
              <a:rPr lang="en-US" sz="3600" dirty="0" smtClean="0">
                <a:solidFill>
                  <a:srgbClr val="002060"/>
                </a:solidFill>
              </a:rPr>
              <a:t> </a:t>
            </a:r>
            <a:r>
              <a:rPr lang="en-US" sz="3600" dirty="0" err="1" smtClean="0">
                <a:solidFill>
                  <a:srgbClr val="002060"/>
                </a:solidFill>
              </a:rPr>
              <a:t>Urheberrecht</a:t>
            </a:r>
            <a:endParaRPr lang="en-US" sz="3600" dirty="0">
              <a:solidFill>
                <a:srgbClr val="002060"/>
              </a:solidFill>
            </a:endParaRPr>
          </a:p>
        </p:txBody>
      </p:sp>
      <p:sp>
        <p:nvSpPr>
          <p:cNvPr id="2" name="Textfeld 1"/>
          <p:cNvSpPr txBox="1"/>
          <p:nvPr/>
        </p:nvSpPr>
        <p:spPr>
          <a:xfrm>
            <a:off x="2540299" y="1807994"/>
            <a:ext cx="3530585" cy="523220"/>
          </a:xfrm>
          <a:prstGeom prst="rect">
            <a:avLst/>
          </a:prstGeom>
          <a:noFill/>
        </p:spPr>
        <p:txBody>
          <a:bodyPr wrap="square" rtlCol="0">
            <a:spAutoFit/>
          </a:bodyPr>
          <a:lstStyle/>
          <a:p>
            <a:r>
              <a:rPr lang="de-DE" sz="2800" b="1" dirty="0" smtClean="0"/>
              <a:t>Persönlichkeitsrechte</a:t>
            </a:r>
            <a:endParaRPr lang="de-DE" sz="2800" b="1" dirty="0"/>
          </a:p>
        </p:txBody>
      </p:sp>
      <p:sp>
        <p:nvSpPr>
          <p:cNvPr id="4" name="Textfeld 3"/>
          <p:cNvSpPr txBox="1"/>
          <p:nvPr/>
        </p:nvSpPr>
        <p:spPr>
          <a:xfrm>
            <a:off x="2540299" y="2367606"/>
            <a:ext cx="6135468" cy="830997"/>
          </a:xfrm>
          <a:prstGeom prst="rect">
            <a:avLst/>
          </a:prstGeom>
          <a:noFill/>
        </p:spPr>
        <p:txBody>
          <a:bodyPr wrap="square" rtlCol="0">
            <a:spAutoFit/>
          </a:bodyPr>
          <a:lstStyle/>
          <a:p>
            <a:r>
              <a:rPr lang="de-DE" sz="2400" dirty="0"/>
              <a:t>d</a:t>
            </a:r>
            <a:r>
              <a:rPr lang="de-DE" sz="2400" dirty="0" smtClean="0"/>
              <a:t>as Recht, das eigene Werk selbstbestimmt (wann und wie) zu publizieren</a:t>
            </a:r>
            <a:endParaRPr lang="de-DE" sz="2400" dirty="0"/>
          </a:p>
        </p:txBody>
      </p:sp>
      <p:sp>
        <p:nvSpPr>
          <p:cNvPr id="6" name="Textfeld 5"/>
          <p:cNvSpPr txBox="1"/>
          <p:nvPr/>
        </p:nvSpPr>
        <p:spPr>
          <a:xfrm>
            <a:off x="2540299" y="3343969"/>
            <a:ext cx="5446573" cy="830997"/>
          </a:xfrm>
          <a:prstGeom prst="rect">
            <a:avLst/>
          </a:prstGeom>
          <a:noFill/>
        </p:spPr>
        <p:txBody>
          <a:bodyPr wrap="square" rtlCol="0">
            <a:spAutoFit/>
          </a:bodyPr>
          <a:lstStyle/>
          <a:p>
            <a:r>
              <a:rPr lang="de-DE" sz="2400" dirty="0"/>
              <a:t>d</a:t>
            </a:r>
            <a:r>
              <a:rPr lang="de-DE" sz="2400" dirty="0" smtClean="0"/>
              <a:t>as Recht auf Anerkennung der Urheberschaft</a:t>
            </a:r>
            <a:endParaRPr lang="de-DE" sz="2400" dirty="0"/>
          </a:p>
        </p:txBody>
      </p:sp>
      <p:sp>
        <p:nvSpPr>
          <p:cNvPr id="7" name="Textfeld 6"/>
          <p:cNvSpPr txBox="1"/>
          <p:nvPr/>
        </p:nvSpPr>
        <p:spPr>
          <a:xfrm>
            <a:off x="2540299" y="4320332"/>
            <a:ext cx="5446573" cy="830997"/>
          </a:xfrm>
          <a:prstGeom prst="rect">
            <a:avLst/>
          </a:prstGeom>
          <a:noFill/>
        </p:spPr>
        <p:txBody>
          <a:bodyPr wrap="square" rtlCol="0">
            <a:spAutoFit/>
          </a:bodyPr>
          <a:lstStyle/>
          <a:p>
            <a:r>
              <a:rPr lang="de-DE" sz="2400" dirty="0"/>
              <a:t>d</a:t>
            </a:r>
            <a:r>
              <a:rPr lang="de-DE" sz="2400" dirty="0" smtClean="0"/>
              <a:t>as Recht auf Authentizität des eigenen Werks</a:t>
            </a:r>
            <a:endParaRPr lang="de-DE" sz="2400" dirty="0"/>
          </a:p>
        </p:txBody>
      </p:sp>
      <p:sp>
        <p:nvSpPr>
          <p:cNvPr id="9" name="Textfeld 8"/>
          <p:cNvSpPr txBox="1"/>
          <p:nvPr/>
        </p:nvSpPr>
        <p:spPr>
          <a:xfrm>
            <a:off x="465391" y="5568701"/>
            <a:ext cx="5446573" cy="461665"/>
          </a:xfrm>
          <a:prstGeom prst="rect">
            <a:avLst/>
          </a:prstGeom>
          <a:noFill/>
        </p:spPr>
        <p:txBody>
          <a:bodyPr wrap="square" rtlCol="0">
            <a:spAutoFit/>
          </a:bodyPr>
          <a:lstStyle/>
          <a:p>
            <a:r>
              <a:rPr lang="de-DE" sz="2400" dirty="0"/>
              <a:t>k</a:t>
            </a:r>
            <a:r>
              <a:rPr lang="de-DE" sz="2400" dirty="0" smtClean="0"/>
              <a:t>önnen nicht abgetreten werden</a:t>
            </a:r>
            <a:endParaRPr lang="de-DE" sz="2400" dirty="0"/>
          </a:p>
        </p:txBody>
      </p:sp>
    </p:spTree>
    <p:extLst>
      <p:ext uri="{BB962C8B-B14F-4D97-AF65-F5344CB8AC3E}">
        <p14:creationId xmlns:p14="http://schemas.microsoft.com/office/powerpoint/2010/main" val="29960504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P spid="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827584" y="216457"/>
            <a:ext cx="7344816" cy="1200329"/>
          </a:xfrm>
          <a:prstGeom prst="rect">
            <a:avLst/>
          </a:prstGeom>
          <a:solidFill>
            <a:srgbClr val="DDD9C3"/>
          </a:solidFill>
        </p:spPr>
        <p:txBody>
          <a:bodyPr wrap="square" rtlCol="0">
            <a:spAutoFit/>
          </a:bodyPr>
          <a:lstStyle/>
          <a:p>
            <a:pPr algn="ctr"/>
            <a:r>
              <a:rPr lang="en-US" sz="3600" dirty="0" err="1" smtClean="0">
                <a:solidFill>
                  <a:srgbClr val="002060"/>
                </a:solidFill>
              </a:rPr>
              <a:t>Informationelle</a:t>
            </a:r>
            <a:r>
              <a:rPr lang="en-US" sz="3600" dirty="0" smtClean="0">
                <a:solidFill>
                  <a:srgbClr val="002060"/>
                </a:solidFill>
              </a:rPr>
              <a:t> </a:t>
            </a:r>
            <a:r>
              <a:rPr lang="en-US" sz="3600" dirty="0" err="1" smtClean="0">
                <a:solidFill>
                  <a:srgbClr val="002060"/>
                </a:solidFill>
              </a:rPr>
              <a:t>Selbstbestimmung</a:t>
            </a:r>
            <a:r>
              <a:rPr lang="en-US" sz="3600" dirty="0" smtClean="0">
                <a:solidFill>
                  <a:srgbClr val="002060"/>
                </a:solidFill>
              </a:rPr>
              <a:t> </a:t>
            </a:r>
            <a:r>
              <a:rPr lang="en-US" sz="3600" dirty="0" err="1" smtClean="0">
                <a:solidFill>
                  <a:srgbClr val="002060"/>
                </a:solidFill>
              </a:rPr>
              <a:t>Urheberrecht</a:t>
            </a:r>
            <a:endParaRPr lang="en-US" sz="3600" dirty="0">
              <a:solidFill>
                <a:srgbClr val="002060"/>
              </a:solidFill>
            </a:endParaRPr>
          </a:p>
        </p:txBody>
      </p:sp>
      <p:sp>
        <p:nvSpPr>
          <p:cNvPr id="2" name="Textfeld 1"/>
          <p:cNvSpPr txBox="1"/>
          <p:nvPr/>
        </p:nvSpPr>
        <p:spPr>
          <a:xfrm>
            <a:off x="2540299" y="1807994"/>
            <a:ext cx="3530585" cy="523220"/>
          </a:xfrm>
          <a:prstGeom prst="rect">
            <a:avLst/>
          </a:prstGeom>
          <a:noFill/>
        </p:spPr>
        <p:txBody>
          <a:bodyPr wrap="square" rtlCol="0">
            <a:spAutoFit/>
          </a:bodyPr>
          <a:lstStyle/>
          <a:p>
            <a:r>
              <a:rPr lang="de-DE" sz="2800" b="1" dirty="0" smtClean="0"/>
              <a:t>Verwertungsrechte</a:t>
            </a:r>
            <a:endParaRPr lang="de-DE" sz="2800" b="1" dirty="0"/>
          </a:p>
        </p:txBody>
      </p:sp>
      <p:sp>
        <p:nvSpPr>
          <p:cNvPr id="4" name="Textfeld 3"/>
          <p:cNvSpPr txBox="1"/>
          <p:nvPr/>
        </p:nvSpPr>
        <p:spPr>
          <a:xfrm>
            <a:off x="2540299" y="2367606"/>
            <a:ext cx="6135468" cy="461665"/>
          </a:xfrm>
          <a:prstGeom prst="rect">
            <a:avLst/>
          </a:prstGeom>
          <a:noFill/>
        </p:spPr>
        <p:txBody>
          <a:bodyPr wrap="square" rtlCol="0">
            <a:spAutoFit/>
          </a:bodyPr>
          <a:lstStyle/>
          <a:p>
            <a:r>
              <a:rPr lang="de-DE" sz="2400" dirty="0" smtClean="0"/>
              <a:t>veröffentlichen</a:t>
            </a:r>
            <a:endParaRPr lang="de-DE" sz="2400" dirty="0"/>
          </a:p>
        </p:txBody>
      </p:sp>
      <p:sp>
        <p:nvSpPr>
          <p:cNvPr id="6" name="Textfeld 5"/>
          <p:cNvSpPr txBox="1"/>
          <p:nvPr/>
        </p:nvSpPr>
        <p:spPr>
          <a:xfrm>
            <a:off x="2540299" y="2935013"/>
            <a:ext cx="5446573" cy="461665"/>
          </a:xfrm>
          <a:prstGeom prst="rect">
            <a:avLst/>
          </a:prstGeom>
          <a:noFill/>
        </p:spPr>
        <p:txBody>
          <a:bodyPr wrap="square" rtlCol="0">
            <a:spAutoFit/>
          </a:bodyPr>
          <a:lstStyle/>
          <a:p>
            <a:r>
              <a:rPr lang="de-DE" sz="2400" dirty="0" smtClean="0"/>
              <a:t>verbreiten</a:t>
            </a:r>
            <a:endParaRPr lang="de-DE" sz="2400" dirty="0"/>
          </a:p>
        </p:txBody>
      </p:sp>
      <p:sp>
        <p:nvSpPr>
          <p:cNvPr id="7" name="Textfeld 6"/>
          <p:cNvSpPr txBox="1"/>
          <p:nvPr/>
        </p:nvSpPr>
        <p:spPr>
          <a:xfrm>
            <a:off x="2540299" y="3631564"/>
            <a:ext cx="5446573" cy="830997"/>
          </a:xfrm>
          <a:prstGeom prst="rect">
            <a:avLst/>
          </a:prstGeom>
          <a:noFill/>
        </p:spPr>
        <p:txBody>
          <a:bodyPr wrap="square" rtlCol="0">
            <a:spAutoFit/>
          </a:bodyPr>
          <a:lstStyle/>
          <a:p>
            <a:r>
              <a:rPr lang="de-DE" sz="2400" dirty="0" smtClean="0"/>
              <a:t>Öffentlich (über das Internet) zugänglich zu machen</a:t>
            </a:r>
            <a:endParaRPr lang="de-DE" sz="2400" dirty="0"/>
          </a:p>
        </p:txBody>
      </p:sp>
      <p:sp>
        <p:nvSpPr>
          <p:cNvPr id="9" name="Textfeld 8"/>
          <p:cNvSpPr txBox="1"/>
          <p:nvPr/>
        </p:nvSpPr>
        <p:spPr>
          <a:xfrm>
            <a:off x="659142" y="4737704"/>
            <a:ext cx="7327730" cy="830997"/>
          </a:xfrm>
          <a:prstGeom prst="rect">
            <a:avLst/>
          </a:prstGeom>
          <a:noFill/>
        </p:spPr>
        <p:txBody>
          <a:bodyPr wrap="square" rtlCol="0">
            <a:spAutoFit/>
          </a:bodyPr>
          <a:lstStyle/>
          <a:p>
            <a:r>
              <a:rPr lang="de-DE" sz="2400" dirty="0"/>
              <a:t>w</a:t>
            </a:r>
            <a:r>
              <a:rPr lang="de-DE" sz="2400" dirty="0" smtClean="0"/>
              <a:t>erden auch heute noch </a:t>
            </a:r>
            <a:r>
              <a:rPr lang="de-DE" sz="2400" dirty="0" err="1" smtClean="0"/>
              <a:t>i.d.R</a:t>
            </a:r>
            <a:r>
              <a:rPr lang="de-DE" sz="2400" dirty="0" smtClean="0"/>
              <a:t> per </a:t>
            </a:r>
            <a:r>
              <a:rPr lang="de-DE" sz="2400" dirty="0"/>
              <a:t>V</a:t>
            </a:r>
            <a:r>
              <a:rPr lang="de-DE" sz="2400" dirty="0" smtClean="0"/>
              <a:t>ertrag als Nutzungsrecht an Verleger abgetreten.</a:t>
            </a:r>
            <a:endParaRPr lang="de-DE" sz="2400" dirty="0"/>
          </a:p>
        </p:txBody>
      </p:sp>
    </p:spTree>
    <p:extLst>
      <p:ext uri="{BB962C8B-B14F-4D97-AF65-F5344CB8AC3E}">
        <p14:creationId xmlns:p14="http://schemas.microsoft.com/office/powerpoint/2010/main" val="42867289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P spid="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827584" y="216457"/>
            <a:ext cx="7344816" cy="1200329"/>
          </a:xfrm>
          <a:prstGeom prst="rect">
            <a:avLst/>
          </a:prstGeom>
          <a:solidFill>
            <a:srgbClr val="DDD9C3"/>
          </a:solidFill>
        </p:spPr>
        <p:txBody>
          <a:bodyPr wrap="square" rtlCol="0">
            <a:spAutoFit/>
          </a:bodyPr>
          <a:lstStyle/>
          <a:p>
            <a:pPr algn="ctr"/>
            <a:r>
              <a:rPr lang="en-US" sz="3600" dirty="0" err="1" smtClean="0">
                <a:solidFill>
                  <a:srgbClr val="002060"/>
                </a:solidFill>
              </a:rPr>
              <a:t>Informationelle</a:t>
            </a:r>
            <a:r>
              <a:rPr lang="en-US" sz="3600" dirty="0" smtClean="0">
                <a:solidFill>
                  <a:srgbClr val="002060"/>
                </a:solidFill>
              </a:rPr>
              <a:t> </a:t>
            </a:r>
            <a:r>
              <a:rPr lang="en-US" sz="3600" dirty="0" err="1" smtClean="0">
                <a:solidFill>
                  <a:srgbClr val="002060"/>
                </a:solidFill>
              </a:rPr>
              <a:t>Selbstbestimmung</a:t>
            </a:r>
            <a:r>
              <a:rPr lang="en-US" sz="3600" dirty="0" smtClean="0">
                <a:solidFill>
                  <a:srgbClr val="002060"/>
                </a:solidFill>
              </a:rPr>
              <a:t> </a:t>
            </a:r>
            <a:r>
              <a:rPr lang="en-US" sz="3600" dirty="0" err="1" smtClean="0">
                <a:solidFill>
                  <a:srgbClr val="002060"/>
                </a:solidFill>
              </a:rPr>
              <a:t>Urheberrecht</a:t>
            </a:r>
            <a:endParaRPr lang="en-US" sz="3600" dirty="0">
              <a:solidFill>
                <a:srgbClr val="002060"/>
              </a:solidFill>
            </a:endParaRPr>
          </a:p>
        </p:txBody>
      </p:sp>
      <p:sp>
        <p:nvSpPr>
          <p:cNvPr id="2" name="Textfeld 1"/>
          <p:cNvSpPr txBox="1"/>
          <p:nvPr/>
        </p:nvSpPr>
        <p:spPr>
          <a:xfrm>
            <a:off x="1076399" y="1807994"/>
            <a:ext cx="6910474" cy="523220"/>
          </a:xfrm>
          <a:prstGeom prst="rect">
            <a:avLst/>
          </a:prstGeom>
          <a:noFill/>
        </p:spPr>
        <p:txBody>
          <a:bodyPr wrap="square" rtlCol="0">
            <a:spAutoFit/>
          </a:bodyPr>
          <a:lstStyle/>
          <a:p>
            <a:r>
              <a:rPr lang="de-DE" sz="2800" b="1" dirty="0" smtClean="0"/>
              <a:t>Schranken – gesetzlich erlaubte Nutzungen</a:t>
            </a:r>
            <a:endParaRPr lang="de-DE" sz="2800" b="1" dirty="0"/>
          </a:p>
        </p:txBody>
      </p:sp>
      <p:sp>
        <p:nvSpPr>
          <p:cNvPr id="4" name="Textfeld 3"/>
          <p:cNvSpPr txBox="1"/>
          <p:nvPr/>
        </p:nvSpPr>
        <p:spPr>
          <a:xfrm>
            <a:off x="2540299" y="2367606"/>
            <a:ext cx="6135468" cy="461665"/>
          </a:xfrm>
          <a:prstGeom prst="rect">
            <a:avLst/>
          </a:prstGeom>
          <a:noFill/>
        </p:spPr>
        <p:txBody>
          <a:bodyPr wrap="square" rtlCol="0">
            <a:spAutoFit/>
          </a:bodyPr>
          <a:lstStyle/>
          <a:p>
            <a:r>
              <a:rPr lang="de-DE" sz="2400" dirty="0" smtClean="0"/>
              <a:t>(hier mit Blick auf Bildung und Wissenschaft)</a:t>
            </a:r>
            <a:endParaRPr lang="de-DE" sz="2400" dirty="0"/>
          </a:p>
        </p:txBody>
      </p:sp>
      <p:sp>
        <p:nvSpPr>
          <p:cNvPr id="9" name="Textfeld 8"/>
          <p:cNvSpPr txBox="1"/>
          <p:nvPr/>
        </p:nvSpPr>
        <p:spPr>
          <a:xfrm>
            <a:off x="667368" y="3187994"/>
            <a:ext cx="7327730" cy="1569660"/>
          </a:xfrm>
          <a:prstGeom prst="rect">
            <a:avLst/>
          </a:prstGeom>
          <a:noFill/>
        </p:spPr>
        <p:txBody>
          <a:bodyPr wrap="square" rtlCol="0">
            <a:spAutoFit/>
          </a:bodyPr>
          <a:lstStyle/>
          <a:p>
            <a:pPr algn="ctr"/>
            <a:r>
              <a:rPr lang="de-DE" sz="2400" dirty="0" smtClean="0"/>
              <a:t>Verwertungs- und Nutzungsrecht können und werden über das Urheberrecht nicht gänzlich aufgehoben, aber in einem durch das Gesetz bestimmten Ausmaß und durch das öffentliche Interesse daran eingeschränkt werden.</a:t>
            </a:r>
            <a:endParaRPr lang="de-DE" sz="2400" dirty="0"/>
          </a:p>
        </p:txBody>
      </p:sp>
      <p:sp>
        <p:nvSpPr>
          <p:cNvPr id="3" name="Textfeld 2"/>
          <p:cNvSpPr txBox="1"/>
          <p:nvPr/>
        </p:nvSpPr>
        <p:spPr>
          <a:xfrm>
            <a:off x="1692841" y="4941512"/>
            <a:ext cx="5221772" cy="1200328"/>
          </a:xfrm>
          <a:prstGeom prst="rect">
            <a:avLst/>
          </a:prstGeom>
          <a:noFill/>
        </p:spPr>
        <p:txBody>
          <a:bodyPr wrap="square" rtlCol="0">
            <a:spAutoFit/>
          </a:bodyPr>
          <a:lstStyle/>
          <a:p>
            <a:pPr algn="ctr"/>
            <a:r>
              <a:rPr lang="de-DE" sz="2400" dirty="0"/>
              <a:t>I</a:t>
            </a:r>
            <a:r>
              <a:rPr lang="de-DE" sz="2400" dirty="0" smtClean="0"/>
              <a:t>nformationelle Selbstbestimmung ist durch soziale und politische Interessen und Ziele gesteuert</a:t>
            </a:r>
            <a:r>
              <a:rPr lang="de-DE" dirty="0" smtClean="0"/>
              <a:t>.</a:t>
            </a:r>
            <a:endParaRPr lang="de-DE" dirty="0"/>
          </a:p>
        </p:txBody>
      </p:sp>
    </p:spTree>
    <p:extLst>
      <p:ext uri="{BB962C8B-B14F-4D97-AF65-F5344CB8AC3E}">
        <p14:creationId xmlns:p14="http://schemas.microsoft.com/office/powerpoint/2010/main" val="4149955803"/>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827584" y="216457"/>
            <a:ext cx="7344816" cy="1200329"/>
          </a:xfrm>
          <a:prstGeom prst="rect">
            <a:avLst/>
          </a:prstGeom>
          <a:solidFill>
            <a:srgbClr val="DDD9C3"/>
          </a:solidFill>
        </p:spPr>
        <p:txBody>
          <a:bodyPr wrap="square" rtlCol="0">
            <a:spAutoFit/>
          </a:bodyPr>
          <a:lstStyle/>
          <a:p>
            <a:pPr algn="ctr"/>
            <a:r>
              <a:rPr lang="en-US" sz="3600" dirty="0" err="1" smtClean="0">
                <a:solidFill>
                  <a:srgbClr val="002060"/>
                </a:solidFill>
              </a:rPr>
              <a:t>Informationelle</a:t>
            </a:r>
            <a:r>
              <a:rPr lang="en-US" sz="3600" dirty="0" smtClean="0">
                <a:solidFill>
                  <a:srgbClr val="002060"/>
                </a:solidFill>
              </a:rPr>
              <a:t> </a:t>
            </a:r>
            <a:r>
              <a:rPr lang="en-US" sz="3600" dirty="0" err="1" smtClean="0">
                <a:solidFill>
                  <a:srgbClr val="002060"/>
                </a:solidFill>
              </a:rPr>
              <a:t>Selbstbestimmung</a:t>
            </a:r>
            <a:r>
              <a:rPr lang="en-US" sz="3600" dirty="0" smtClean="0">
                <a:solidFill>
                  <a:srgbClr val="002060"/>
                </a:solidFill>
              </a:rPr>
              <a:t> </a:t>
            </a:r>
            <a:r>
              <a:rPr lang="en-US" sz="3600" dirty="0" err="1" smtClean="0">
                <a:solidFill>
                  <a:srgbClr val="002060"/>
                </a:solidFill>
              </a:rPr>
              <a:t>Urheberrecht</a:t>
            </a:r>
            <a:endParaRPr lang="en-US" sz="3600" dirty="0">
              <a:solidFill>
                <a:srgbClr val="002060"/>
              </a:solidFill>
            </a:endParaRPr>
          </a:p>
        </p:txBody>
      </p:sp>
      <p:sp>
        <p:nvSpPr>
          <p:cNvPr id="2" name="Textfeld 1"/>
          <p:cNvSpPr txBox="1"/>
          <p:nvPr/>
        </p:nvSpPr>
        <p:spPr>
          <a:xfrm>
            <a:off x="827584" y="1446780"/>
            <a:ext cx="6910474" cy="523220"/>
          </a:xfrm>
          <a:prstGeom prst="rect">
            <a:avLst/>
          </a:prstGeom>
          <a:noFill/>
        </p:spPr>
        <p:txBody>
          <a:bodyPr wrap="square" rtlCol="0">
            <a:spAutoFit/>
          </a:bodyPr>
          <a:lstStyle/>
          <a:p>
            <a:r>
              <a:rPr lang="de-DE" sz="2800" b="1" dirty="0" smtClean="0"/>
              <a:t>Schranken – gesetzlich erlaubte Nutzungen</a:t>
            </a:r>
            <a:endParaRPr lang="de-DE" sz="2800" b="1" dirty="0"/>
          </a:p>
        </p:txBody>
      </p:sp>
      <p:sp>
        <p:nvSpPr>
          <p:cNvPr id="9" name="Textfeld 8"/>
          <p:cNvSpPr txBox="1"/>
          <p:nvPr/>
        </p:nvSpPr>
        <p:spPr>
          <a:xfrm>
            <a:off x="667368" y="2033794"/>
            <a:ext cx="8171832" cy="4801315"/>
          </a:xfrm>
          <a:prstGeom prst="rect">
            <a:avLst/>
          </a:prstGeom>
          <a:noFill/>
        </p:spPr>
        <p:txBody>
          <a:bodyPr wrap="square" rtlCol="0">
            <a:spAutoFit/>
          </a:bodyPr>
          <a:lstStyle/>
          <a:p>
            <a:pPr lvl="1"/>
            <a:r>
              <a:rPr lang="de-DE" b="1" dirty="0"/>
              <a:t>§ 60a Unterricht und Lehre </a:t>
            </a:r>
          </a:p>
          <a:p>
            <a:r>
              <a:rPr lang="de-DE" dirty="0"/>
              <a:t>(1) Zur Veranschaulichung des Unterrichts und der Lehre an Bildungseinrichtungen dürfen zu nicht-kommerziellen Zwecken bis zu 25 Prozent eines veröffentlichten Werkes vervielfältigt, verbreitet, öffentlich zugänglich gemacht und in sonstiger Weise öffentlich wiedergegeben werden   </a:t>
            </a:r>
          </a:p>
          <a:p>
            <a:pPr lvl="0"/>
            <a:r>
              <a:rPr lang="de-DE" dirty="0"/>
              <a:t>für Lehrende und Teilnehmer der jeweiligen Veranstaltung,  </a:t>
            </a:r>
          </a:p>
          <a:p>
            <a:pPr lvl="0"/>
            <a:r>
              <a:rPr lang="de-DE" dirty="0"/>
              <a:t>für Lehrende und Prüfer an derselben Bildungseinrichtung sowie  </a:t>
            </a:r>
          </a:p>
          <a:p>
            <a:pPr lvl="0"/>
            <a:r>
              <a:rPr lang="de-DE" dirty="0"/>
              <a:t>für Dritte, soweit dies der Präsentation des Unterrichts, von Unterrichts- oder Lernergebnissen an der Bildungseinrichtung dient.  </a:t>
            </a:r>
          </a:p>
          <a:p>
            <a:r>
              <a:rPr lang="de-DE" dirty="0"/>
              <a:t>(2) Abbildungen, einzelne Beiträge aus derselben Zeitung oder Zeitschrift, </a:t>
            </a:r>
            <a:r>
              <a:rPr lang="de-DE" dirty="0" err="1"/>
              <a:t>sons</a:t>
            </a:r>
            <a:r>
              <a:rPr lang="de-DE" dirty="0"/>
              <a:t>- </a:t>
            </a:r>
            <a:r>
              <a:rPr lang="de-DE" dirty="0" err="1"/>
              <a:t>tige</a:t>
            </a:r>
            <a:r>
              <a:rPr lang="de-DE" dirty="0"/>
              <a:t> Werke geringen Umfangs und vergriffene Werke dürfen abweichend von Ab- </a:t>
            </a:r>
            <a:r>
              <a:rPr lang="de-DE" dirty="0" err="1"/>
              <a:t>satz</a:t>
            </a:r>
            <a:r>
              <a:rPr lang="de-DE" dirty="0"/>
              <a:t> 1 vollständig genutzt werden. </a:t>
            </a:r>
            <a:endParaRPr lang="de-DE" dirty="0" smtClean="0"/>
          </a:p>
          <a:p>
            <a:r>
              <a:rPr lang="de-DE" dirty="0" smtClean="0"/>
              <a:t>......</a:t>
            </a:r>
            <a:endParaRPr lang="de-DE" dirty="0"/>
          </a:p>
        </p:txBody>
      </p:sp>
    </p:spTree>
    <p:extLst>
      <p:ext uri="{BB962C8B-B14F-4D97-AF65-F5344CB8AC3E}">
        <p14:creationId xmlns:p14="http://schemas.microsoft.com/office/powerpoint/2010/main" val="270272274"/>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827584" y="216457"/>
            <a:ext cx="7344816" cy="1200329"/>
          </a:xfrm>
          <a:prstGeom prst="rect">
            <a:avLst/>
          </a:prstGeom>
          <a:solidFill>
            <a:srgbClr val="DDD9C3"/>
          </a:solidFill>
        </p:spPr>
        <p:txBody>
          <a:bodyPr wrap="square" rtlCol="0">
            <a:spAutoFit/>
          </a:bodyPr>
          <a:lstStyle/>
          <a:p>
            <a:pPr algn="ctr"/>
            <a:r>
              <a:rPr lang="en-US" sz="3600" dirty="0" err="1" smtClean="0">
                <a:solidFill>
                  <a:srgbClr val="002060"/>
                </a:solidFill>
              </a:rPr>
              <a:t>Informationelle</a:t>
            </a:r>
            <a:r>
              <a:rPr lang="en-US" sz="3600" dirty="0" smtClean="0">
                <a:solidFill>
                  <a:srgbClr val="002060"/>
                </a:solidFill>
              </a:rPr>
              <a:t> </a:t>
            </a:r>
            <a:r>
              <a:rPr lang="en-US" sz="3600" dirty="0" err="1" smtClean="0">
                <a:solidFill>
                  <a:srgbClr val="002060"/>
                </a:solidFill>
              </a:rPr>
              <a:t>Selbstbestimmung</a:t>
            </a:r>
            <a:r>
              <a:rPr lang="en-US" sz="3600" dirty="0" smtClean="0">
                <a:solidFill>
                  <a:srgbClr val="002060"/>
                </a:solidFill>
              </a:rPr>
              <a:t> </a:t>
            </a:r>
            <a:r>
              <a:rPr lang="en-US" sz="3600" dirty="0" err="1" smtClean="0">
                <a:solidFill>
                  <a:srgbClr val="002060"/>
                </a:solidFill>
              </a:rPr>
              <a:t>Urheberrecht</a:t>
            </a:r>
            <a:endParaRPr lang="en-US" sz="3600" dirty="0">
              <a:solidFill>
                <a:srgbClr val="002060"/>
              </a:solidFill>
            </a:endParaRPr>
          </a:p>
        </p:txBody>
      </p:sp>
      <p:sp>
        <p:nvSpPr>
          <p:cNvPr id="2" name="Textfeld 1"/>
          <p:cNvSpPr txBox="1"/>
          <p:nvPr/>
        </p:nvSpPr>
        <p:spPr>
          <a:xfrm>
            <a:off x="827584" y="1446780"/>
            <a:ext cx="6910474" cy="523220"/>
          </a:xfrm>
          <a:prstGeom prst="rect">
            <a:avLst/>
          </a:prstGeom>
          <a:noFill/>
        </p:spPr>
        <p:txBody>
          <a:bodyPr wrap="square" rtlCol="0">
            <a:spAutoFit/>
          </a:bodyPr>
          <a:lstStyle/>
          <a:p>
            <a:r>
              <a:rPr lang="de-DE" sz="2800" b="1" dirty="0" smtClean="0"/>
              <a:t>Schranken – gesetzlich erlaubte Nutzungen</a:t>
            </a:r>
            <a:endParaRPr lang="de-DE" sz="2800" b="1" dirty="0"/>
          </a:p>
        </p:txBody>
      </p:sp>
      <p:sp>
        <p:nvSpPr>
          <p:cNvPr id="9" name="Textfeld 8"/>
          <p:cNvSpPr txBox="1"/>
          <p:nvPr/>
        </p:nvSpPr>
        <p:spPr>
          <a:xfrm>
            <a:off x="667368" y="2033794"/>
            <a:ext cx="8171832" cy="4524316"/>
          </a:xfrm>
          <a:prstGeom prst="rect">
            <a:avLst/>
          </a:prstGeom>
          <a:noFill/>
        </p:spPr>
        <p:txBody>
          <a:bodyPr wrap="square" rtlCol="0">
            <a:spAutoFit/>
          </a:bodyPr>
          <a:lstStyle/>
          <a:p>
            <a:pPr lvl="1"/>
            <a:r>
              <a:rPr lang="de-DE" b="1" dirty="0"/>
              <a:t>§ 60c Wissenschaftliche Forschung </a:t>
            </a:r>
          </a:p>
          <a:p>
            <a:r>
              <a:rPr lang="de-DE" dirty="0"/>
              <a:t>(1) Zum Zweck der nicht-kommerziellen wissenschaftlichen Forschung dürfen bis zu 25 Prozent eines Werkes vervielfältigt, verbreitet und öffentlich zugänglich </a:t>
            </a:r>
            <a:r>
              <a:rPr lang="de-DE" dirty="0" err="1"/>
              <a:t>ge</a:t>
            </a:r>
            <a:r>
              <a:rPr lang="de-DE" dirty="0"/>
              <a:t>- macht werden </a:t>
            </a:r>
          </a:p>
          <a:p>
            <a:r>
              <a:rPr lang="de-DE" dirty="0"/>
              <a:t>1. für einen bestimmt abgegrenzten Kreis von Personen für deren eigene wissen- </a:t>
            </a:r>
            <a:r>
              <a:rPr lang="de-DE" dirty="0" err="1"/>
              <a:t>schaftliche</a:t>
            </a:r>
            <a:r>
              <a:rPr lang="de-DE" dirty="0"/>
              <a:t> Forschung sowie </a:t>
            </a:r>
          </a:p>
          <a:p>
            <a:r>
              <a:rPr lang="de-DE" dirty="0"/>
              <a:t>2. für einzelne Dritte, soweit dies der Überprüfung der Qualität wissenschaftlicher Forschung dient. </a:t>
            </a:r>
          </a:p>
          <a:p>
            <a:r>
              <a:rPr lang="de-DE" dirty="0"/>
              <a:t>(2) Für die eigene wissenschaftliche Forschung dürfen bis zu 75 Prozent eines Werkes vervielfältigt werden. </a:t>
            </a:r>
          </a:p>
          <a:p>
            <a:r>
              <a:rPr lang="de-DE" dirty="0"/>
              <a:t>(3) Abbildungen, einzelne Beiträge aus derselben Zeitung oder Zeitschrift, </a:t>
            </a:r>
            <a:r>
              <a:rPr lang="de-DE" dirty="0" smtClean="0"/>
              <a:t>sonstige Werke </a:t>
            </a:r>
            <a:r>
              <a:rPr lang="de-DE" dirty="0"/>
              <a:t>geringen Umfangs und vergriffene Werke dürfen abweichend von den Ab- </a:t>
            </a:r>
            <a:r>
              <a:rPr lang="de-DE" dirty="0" err="1"/>
              <a:t>sätzen</a:t>
            </a:r>
            <a:r>
              <a:rPr lang="de-DE" dirty="0"/>
              <a:t> 1 und 2 vollständig genutzt werden. </a:t>
            </a:r>
          </a:p>
          <a:p>
            <a:r>
              <a:rPr lang="de-DE" dirty="0"/>
              <a:t>(4) Nicht durch die Absätze 1 bis 3 erlaubt ist es, während öffentlicher Vorträge, Aufführungen oder Vorführungen eines Werkes diese auf Bild- oder Tonträger </a:t>
            </a:r>
            <a:r>
              <a:rPr lang="de-DE" dirty="0" err="1"/>
              <a:t>aufzu</a:t>
            </a:r>
            <a:r>
              <a:rPr lang="de-DE" dirty="0"/>
              <a:t>- nehmen und später öffentlich zugänglich zu machen. </a:t>
            </a:r>
          </a:p>
        </p:txBody>
      </p:sp>
    </p:spTree>
    <p:extLst>
      <p:ext uri="{BB962C8B-B14F-4D97-AF65-F5344CB8AC3E}">
        <p14:creationId xmlns:p14="http://schemas.microsoft.com/office/powerpoint/2010/main" val="262792761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827584" y="216457"/>
            <a:ext cx="7344816" cy="1200329"/>
          </a:xfrm>
          <a:prstGeom prst="rect">
            <a:avLst/>
          </a:prstGeom>
          <a:solidFill>
            <a:srgbClr val="DDD9C3"/>
          </a:solidFill>
        </p:spPr>
        <p:txBody>
          <a:bodyPr wrap="square" rtlCol="0">
            <a:spAutoFit/>
          </a:bodyPr>
          <a:lstStyle/>
          <a:p>
            <a:pPr algn="ctr"/>
            <a:r>
              <a:rPr lang="en-US" sz="3600" dirty="0" err="1" smtClean="0">
                <a:solidFill>
                  <a:srgbClr val="002060"/>
                </a:solidFill>
              </a:rPr>
              <a:t>Informationelle</a:t>
            </a:r>
            <a:r>
              <a:rPr lang="en-US" sz="3600" dirty="0" smtClean="0">
                <a:solidFill>
                  <a:srgbClr val="002060"/>
                </a:solidFill>
              </a:rPr>
              <a:t> </a:t>
            </a:r>
            <a:r>
              <a:rPr lang="en-US" sz="3600" dirty="0" err="1" smtClean="0">
                <a:solidFill>
                  <a:srgbClr val="002060"/>
                </a:solidFill>
              </a:rPr>
              <a:t>Selbstbestimmung</a:t>
            </a:r>
            <a:r>
              <a:rPr lang="en-US" sz="3600" dirty="0" smtClean="0">
                <a:solidFill>
                  <a:srgbClr val="002060"/>
                </a:solidFill>
              </a:rPr>
              <a:t> </a:t>
            </a:r>
            <a:r>
              <a:rPr lang="en-US" sz="3600" dirty="0" err="1" smtClean="0">
                <a:solidFill>
                  <a:srgbClr val="002060"/>
                </a:solidFill>
              </a:rPr>
              <a:t>Urheberrecht</a:t>
            </a:r>
            <a:endParaRPr lang="en-US" sz="3600" dirty="0">
              <a:solidFill>
                <a:srgbClr val="002060"/>
              </a:solidFill>
            </a:endParaRPr>
          </a:p>
        </p:txBody>
      </p:sp>
      <p:sp>
        <p:nvSpPr>
          <p:cNvPr id="2" name="Textfeld 1"/>
          <p:cNvSpPr txBox="1"/>
          <p:nvPr/>
        </p:nvSpPr>
        <p:spPr>
          <a:xfrm>
            <a:off x="827584" y="1446780"/>
            <a:ext cx="6910474" cy="523220"/>
          </a:xfrm>
          <a:prstGeom prst="rect">
            <a:avLst/>
          </a:prstGeom>
          <a:noFill/>
        </p:spPr>
        <p:txBody>
          <a:bodyPr wrap="square" rtlCol="0">
            <a:spAutoFit/>
          </a:bodyPr>
          <a:lstStyle/>
          <a:p>
            <a:r>
              <a:rPr lang="de-DE" sz="2800" b="1" dirty="0" smtClean="0"/>
              <a:t>Schranken – gesetzlich erlaubte Nutzungen</a:t>
            </a:r>
            <a:endParaRPr lang="de-DE" sz="2800" b="1" dirty="0"/>
          </a:p>
        </p:txBody>
      </p:sp>
      <p:sp>
        <p:nvSpPr>
          <p:cNvPr id="9" name="Textfeld 8"/>
          <p:cNvSpPr txBox="1"/>
          <p:nvPr/>
        </p:nvSpPr>
        <p:spPr>
          <a:xfrm>
            <a:off x="667368" y="2033794"/>
            <a:ext cx="8171832" cy="4801315"/>
          </a:xfrm>
          <a:prstGeom prst="rect">
            <a:avLst/>
          </a:prstGeom>
          <a:noFill/>
        </p:spPr>
        <p:txBody>
          <a:bodyPr wrap="square" rtlCol="0">
            <a:spAutoFit/>
          </a:bodyPr>
          <a:lstStyle/>
          <a:p>
            <a:pPr lvl="1"/>
            <a:r>
              <a:rPr lang="de-DE" b="1" dirty="0"/>
              <a:t>§ 60d Text und Data Mining </a:t>
            </a:r>
          </a:p>
          <a:p>
            <a:r>
              <a:rPr lang="de-DE" dirty="0"/>
              <a:t>(1) Um eine Vielzahl von Werken (Ursprungsmaterial) für die wissenschaftliche Forschung automatisiert auszuwerten, ist es zulässig, </a:t>
            </a:r>
          </a:p>
          <a:p>
            <a:pPr lvl="0"/>
            <a:r>
              <a:rPr lang="de-DE" dirty="0"/>
              <a:t>das Ursprungsmaterial auch automatisiert und systematisch zu vervielfältigen, um daraus insbesondere durch Normalisierung, Strukturierung und </a:t>
            </a:r>
            <a:r>
              <a:rPr lang="de-DE" dirty="0" err="1"/>
              <a:t>Kategorisie</a:t>
            </a:r>
            <a:r>
              <a:rPr lang="de-DE" dirty="0"/>
              <a:t>- </a:t>
            </a:r>
            <a:r>
              <a:rPr lang="de-DE" dirty="0" err="1"/>
              <a:t>rung</a:t>
            </a:r>
            <a:r>
              <a:rPr lang="de-DE" dirty="0"/>
              <a:t> ein auszuwertendes Korpus zu erstellen, und  </a:t>
            </a:r>
          </a:p>
          <a:p>
            <a:r>
              <a:rPr lang="de-DE" dirty="0"/>
              <a:t>das Korpus einem bestimmt abgegrenzten Kreis von Personen für die gemein- same wissenschaftliche Forschung sowie einzelnen Dritten zur Überprüfung der Qualität wissenschaftlicher Forschung öffentlich zugänglich zu machen. </a:t>
            </a:r>
            <a:r>
              <a:rPr lang="de-DE" dirty="0" smtClean="0"/>
              <a:t/>
            </a:r>
            <a:br>
              <a:rPr lang="de-DE" dirty="0" smtClean="0"/>
            </a:br>
            <a:r>
              <a:rPr lang="de-DE" dirty="0"/>
              <a:t>Der Nutzer darf hierbei nur nicht-kommerzielle Zwecke verfolgen. </a:t>
            </a:r>
            <a:r>
              <a:rPr lang="de-DE" dirty="0" smtClean="0"/>
              <a:t/>
            </a:r>
            <a:br>
              <a:rPr lang="de-DE" dirty="0" smtClean="0"/>
            </a:br>
            <a:r>
              <a:rPr lang="de-DE" dirty="0" smtClean="0"/>
              <a:t>...</a:t>
            </a:r>
            <a:br>
              <a:rPr lang="de-DE" dirty="0" smtClean="0"/>
            </a:br>
            <a:r>
              <a:rPr lang="de-DE" dirty="0"/>
              <a:t>(3) Das Korpus und die Vervielfältigungen des Ursprungsmaterials sind nach Abschluss der Forschungsarbeiten zu löschen; die öffentliche Zugänglichmachung ist zu beenden. </a:t>
            </a:r>
          </a:p>
          <a:p>
            <a:endParaRPr lang="de-DE" dirty="0"/>
          </a:p>
        </p:txBody>
      </p:sp>
    </p:spTree>
    <p:extLst>
      <p:ext uri="{BB962C8B-B14F-4D97-AF65-F5344CB8AC3E}">
        <p14:creationId xmlns:p14="http://schemas.microsoft.com/office/powerpoint/2010/main" val="2108037738"/>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827584" y="216457"/>
            <a:ext cx="7344816" cy="1200329"/>
          </a:xfrm>
          <a:prstGeom prst="rect">
            <a:avLst/>
          </a:prstGeom>
          <a:solidFill>
            <a:srgbClr val="DDD9C3"/>
          </a:solidFill>
        </p:spPr>
        <p:txBody>
          <a:bodyPr wrap="square" rtlCol="0">
            <a:spAutoFit/>
          </a:bodyPr>
          <a:lstStyle/>
          <a:p>
            <a:pPr algn="ctr"/>
            <a:r>
              <a:rPr lang="en-US" sz="3600" dirty="0" err="1" smtClean="0">
                <a:solidFill>
                  <a:srgbClr val="002060"/>
                </a:solidFill>
              </a:rPr>
              <a:t>Informationelle</a:t>
            </a:r>
            <a:r>
              <a:rPr lang="en-US" sz="3600" dirty="0" smtClean="0">
                <a:solidFill>
                  <a:srgbClr val="002060"/>
                </a:solidFill>
              </a:rPr>
              <a:t> </a:t>
            </a:r>
            <a:r>
              <a:rPr lang="en-US" sz="3600" dirty="0" err="1" smtClean="0">
                <a:solidFill>
                  <a:srgbClr val="002060"/>
                </a:solidFill>
              </a:rPr>
              <a:t>Selbstbestimmung</a:t>
            </a:r>
            <a:r>
              <a:rPr lang="en-US" sz="3600" dirty="0" smtClean="0">
                <a:solidFill>
                  <a:srgbClr val="002060"/>
                </a:solidFill>
              </a:rPr>
              <a:t> </a:t>
            </a:r>
            <a:r>
              <a:rPr lang="en-US" sz="3600" dirty="0" err="1" smtClean="0">
                <a:solidFill>
                  <a:srgbClr val="002060"/>
                </a:solidFill>
              </a:rPr>
              <a:t>Urheberrecht</a:t>
            </a:r>
            <a:endParaRPr lang="en-US" sz="3600" dirty="0">
              <a:solidFill>
                <a:srgbClr val="002060"/>
              </a:solidFill>
            </a:endParaRPr>
          </a:p>
        </p:txBody>
      </p:sp>
      <p:sp>
        <p:nvSpPr>
          <p:cNvPr id="2" name="Textfeld 1"/>
          <p:cNvSpPr txBox="1"/>
          <p:nvPr/>
        </p:nvSpPr>
        <p:spPr>
          <a:xfrm>
            <a:off x="827584" y="1446780"/>
            <a:ext cx="6910474" cy="523220"/>
          </a:xfrm>
          <a:prstGeom prst="rect">
            <a:avLst/>
          </a:prstGeom>
          <a:noFill/>
        </p:spPr>
        <p:txBody>
          <a:bodyPr wrap="square" rtlCol="0">
            <a:spAutoFit/>
          </a:bodyPr>
          <a:lstStyle/>
          <a:p>
            <a:r>
              <a:rPr lang="de-DE" sz="2800" b="1" dirty="0" smtClean="0"/>
              <a:t>Schranken – gesetzlich erlaubte Nutzungen</a:t>
            </a:r>
            <a:endParaRPr lang="de-DE" sz="2800" b="1" dirty="0"/>
          </a:p>
        </p:txBody>
      </p:sp>
      <p:sp>
        <p:nvSpPr>
          <p:cNvPr id="9" name="Textfeld 8"/>
          <p:cNvSpPr txBox="1"/>
          <p:nvPr/>
        </p:nvSpPr>
        <p:spPr>
          <a:xfrm>
            <a:off x="667368" y="2033794"/>
            <a:ext cx="8171832" cy="3693319"/>
          </a:xfrm>
          <a:prstGeom prst="rect">
            <a:avLst/>
          </a:prstGeom>
          <a:noFill/>
        </p:spPr>
        <p:txBody>
          <a:bodyPr wrap="square" rtlCol="0">
            <a:spAutoFit/>
          </a:bodyPr>
          <a:lstStyle/>
          <a:p>
            <a:pPr lvl="1"/>
            <a:r>
              <a:rPr lang="de-DE" b="1" dirty="0"/>
              <a:t>§ 60e Bibliotheken </a:t>
            </a:r>
          </a:p>
          <a:p>
            <a:r>
              <a:rPr lang="de-DE" dirty="0" smtClean="0"/>
              <a:t>( (</a:t>
            </a:r>
            <a:r>
              <a:rPr lang="de-DE" dirty="0"/>
              <a:t>3) Verbreiten dürfen Bibliotheken Vervielfältigungen eines in § 2 Absatz 1 Nummer 4 bis 7 genannten Werkes, sofern dies in Zusammenhang mit dessen </a:t>
            </a:r>
            <a:r>
              <a:rPr lang="de-DE" dirty="0" err="1"/>
              <a:t>öffent-licher</a:t>
            </a:r>
            <a:r>
              <a:rPr lang="de-DE" dirty="0"/>
              <a:t> Ausstellung oder zur Dokumentation des Bestandes der Bibliothek erfolgt. </a:t>
            </a:r>
          </a:p>
          <a:p>
            <a:r>
              <a:rPr lang="de-DE" dirty="0"/>
              <a:t>(4) Zugänglich machen dürfen Bibliotheken an Terminals in ihren Räumen ein Werk aus ihrem Bestand ihren Nutzern für deren Forschung oder private Studien. Sie dürfen den Nutzern je Sitzung Vervielfältigungen an den Terminals von bis zu 10 Prozent eines Werkes sowie von einzelnen Abbildungen, Beiträgen aus derselben Zeitung oder Zeitschrift, sonstigen Werken geringen Umfangs und vergriffenen Wer- </a:t>
            </a:r>
            <a:r>
              <a:rPr lang="de-DE" dirty="0" err="1"/>
              <a:t>ken</a:t>
            </a:r>
            <a:r>
              <a:rPr lang="de-DE" dirty="0"/>
              <a:t> zu nicht-kommerziellen Zwecken ermöglichen. </a:t>
            </a:r>
          </a:p>
          <a:p>
            <a:r>
              <a:rPr lang="de-DE" dirty="0"/>
              <a:t>(5) Auf Einzelbestellung an Nutzer zu nicht-kommerziellen Zwecken übermitteln dürfen Bibliotheken Vervielfältigungen von bis zu 10 Prozent eines erschienenen Werkes sowie einzelne Beiträge, die in Zeitungen und Zeitschriften erschienen sind. </a:t>
            </a:r>
          </a:p>
        </p:txBody>
      </p:sp>
    </p:spTree>
    <p:extLst>
      <p:ext uri="{BB962C8B-B14F-4D97-AF65-F5344CB8AC3E}">
        <p14:creationId xmlns:p14="http://schemas.microsoft.com/office/powerpoint/2010/main" val="53903050"/>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827584" y="216457"/>
            <a:ext cx="7344816" cy="1200329"/>
          </a:xfrm>
          <a:prstGeom prst="rect">
            <a:avLst/>
          </a:prstGeom>
          <a:solidFill>
            <a:srgbClr val="DDD9C3"/>
          </a:solidFill>
        </p:spPr>
        <p:txBody>
          <a:bodyPr wrap="square" rtlCol="0">
            <a:spAutoFit/>
          </a:bodyPr>
          <a:lstStyle/>
          <a:p>
            <a:pPr algn="ctr"/>
            <a:r>
              <a:rPr lang="en-US" sz="3600" dirty="0" err="1" smtClean="0">
                <a:solidFill>
                  <a:srgbClr val="002060"/>
                </a:solidFill>
              </a:rPr>
              <a:t>Informationelle</a:t>
            </a:r>
            <a:r>
              <a:rPr lang="en-US" sz="3600" dirty="0" smtClean="0">
                <a:solidFill>
                  <a:srgbClr val="002060"/>
                </a:solidFill>
              </a:rPr>
              <a:t> </a:t>
            </a:r>
            <a:r>
              <a:rPr lang="en-US" sz="3600" dirty="0" err="1" smtClean="0">
                <a:solidFill>
                  <a:srgbClr val="002060"/>
                </a:solidFill>
              </a:rPr>
              <a:t>Selbstbestimmung</a:t>
            </a:r>
            <a:r>
              <a:rPr lang="en-US" sz="3600" dirty="0" smtClean="0">
                <a:solidFill>
                  <a:srgbClr val="002060"/>
                </a:solidFill>
              </a:rPr>
              <a:t> </a:t>
            </a:r>
            <a:r>
              <a:rPr lang="en-US" sz="3600" dirty="0" err="1" smtClean="0">
                <a:solidFill>
                  <a:srgbClr val="002060"/>
                </a:solidFill>
              </a:rPr>
              <a:t>Urheberrecht</a:t>
            </a:r>
            <a:endParaRPr lang="en-US" sz="3600" dirty="0">
              <a:solidFill>
                <a:srgbClr val="002060"/>
              </a:solidFill>
            </a:endParaRPr>
          </a:p>
        </p:txBody>
      </p:sp>
      <p:sp>
        <p:nvSpPr>
          <p:cNvPr id="2" name="Textfeld 1"/>
          <p:cNvSpPr txBox="1"/>
          <p:nvPr/>
        </p:nvSpPr>
        <p:spPr>
          <a:xfrm>
            <a:off x="827584" y="1446780"/>
            <a:ext cx="6910474" cy="523220"/>
          </a:xfrm>
          <a:prstGeom prst="rect">
            <a:avLst/>
          </a:prstGeom>
          <a:noFill/>
        </p:spPr>
        <p:txBody>
          <a:bodyPr wrap="square" rtlCol="0">
            <a:spAutoFit/>
          </a:bodyPr>
          <a:lstStyle/>
          <a:p>
            <a:r>
              <a:rPr lang="de-DE" sz="2800" b="1" dirty="0" smtClean="0"/>
              <a:t>Schranken – gesetzlich erlaubte Nutzungen</a:t>
            </a:r>
            <a:endParaRPr lang="de-DE" sz="2800" b="1" dirty="0"/>
          </a:p>
        </p:txBody>
      </p:sp>
      <p:sp>
        <p:nvSpPr>
          <p:cNvPr id="9" name="Textfeld 8"/>
          <p:cNvSpPr txBox="1"/>
          <p:nvPr/>
        </p:nvSpPr>
        <p:spPr>
          <a:xfrm>
            <a:off x="667368" y="2033794"/>
            <a:ext cx="8171832" cy="2862323"/>
          </a:xfrm>
          <a:prstGeom prst="rect">
            <a:avLst/>
          </a:prstGeom>
          <a:noFill/>
        </p:spPr>
        <p:txBody>
          <a:bodyPr wrap="square" rtlCol="0">
            <a:spAutoFit/>
          </a:bodyPr>
          <a:lstStyle/>
          <a:p>
            <a:pPr lvl="1"/>
            <a:r>
              <a:rPr lang="de-DE" b="1" dirty="0"/>
              <a:t>§ 60e Bibliotheken </a:t>
            </a:r>
          </a:p>
          <a:p>
            <a:r>
              <a:rPr lang="de-DE" dirty="0"/>
              <a:t>(1) Öffentlich zugängliche Bibliotheken, die keine unmittelbaren oder mittelbaren kommerziellen Zwecke verfolgen (Bibliotheken), dürfen ein Werk aus ihrem Bestand oder ihrer Ausstellung für Zwecke der Zugänglichmachung, Indexierung, </a:t>
            </a:r>
            <a:r>
              <a:rPr lang="de-DE" dirty="0" err="1"/>
              <a:t>Katalogisie</a:t>
            </a:r>
            <a:r>
              <a:rPr lang="de-DE" dirty="0"/>
              <a:t>- </a:t>
            </a:r>
            <a:r>
              <a:rPr lang="de-DE" dirty="0" err="1"/>
              <a:t>rung</a:t>
            </a:r>
            <a:r>
              <a:rPr lang="de-DE" dirty="0"/>
              <a:t>, Erhaltung und Restaurierung vervielfältigen, auch mehrfach und mit technisch bedingten Änderungen. </a:t>
            </a:r>
          </a:p>
          <a:p>
            <a:r>
              <a:rPr lang="de-DE" dirty="0"/>
              <a:t>(2) Verbreiten dürfen Bibliotheken Vervielfältigungen eines Werkes aus ihrem Bestand an andere Bibliotheken oder an in § 60f genannte Institutionen für Zwecke der Restaurierung. Verleihen dürfen sie restaurierte Werke sowie Vervielfältigungs- stücke von Zeitungen, vergriffenen oder zerstörten Werken aus ihrem Bestand. </a:t>
            </a:r>
          </a:p>
        </p:txBody>
      </p:sp>
    </p:spTree>
    <p:extLst>
      <p:ext uri="{BB962C8B-B14F-4D97-AF65-F5344CB8AC3E}">
        <p14:creationId xmlns:p14="http://schemas.microsoft.com/office/powerpoint/2010/main" val="734171287"/>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827584" y="216457"/>
            <a:ext cx="7344816" cy="1200329"/>
          </a:xfrm>
          <a:prstGeom prst="rect">
            <a:avLst/>
          </a:prstGeom>
          <a:solidFill>
            <a:srgbClr val="DDD9C3"/>
          </a:solidFill>
        </p:spPr>
        <p:txBody>
          <a:bodyPr wrap="square" rtlCol="0">
            <a:spAutoFit/>
          </a:bodyPr>
          <a:lstStyle/>
          <a:p>
            <a:pPr algn="ctr"/>
            <a:r>
              <a:rPr lang="en-US" sz="3600" dirty="0" err="1" smtClean="0">
                <a:solidFill>
                  <a:srgbClr val="002060"/>
                </a:solidFill>
              </a:rPr>
              <a:t>Informationelle</a:t>
            </a:r>
            <a:r>
              <a:rPr lang="en-US" sz="3600" dirty="0" smtClean="0">
                <a:solidFill>
                  <a:srgbClr val="002060"/>
                </a:solidFill>
              </a:rPr>
              <a:t> </a:t>
            </a:r>
            <a:r>
              <a:rPr lang="en-US" sz="3600" dirty="0" err="1" smtClean="0">
                <a:solidFill>
                  <a:srgbClr val="002060"/>
                </a:solidFill>
              </a:rPr>
              <a:t>Selbstbestimmung</a:t>
            </a:r>
            <a:r>
              <a:rPr lang="en-US" sz="3600" dirty="0" smtClean="0">
                <a:solidFill>
                  <a:srgbClr val="002060"/>
                </a:solidFill>
              </a:rPr>
              <a:t> </a:t>
            </a:r>
            <a:r>
              <a:rPr lang="en-US" sz="3600" dirty="0" err="1" smtClean="0">
                <a:solidFill>
                  <a:srgbClr val="002060"/>
                </a:solidFill>
              </a:rPr>
              <a:t>über</a:t>
            </a:r>
            <a:r>
              <a:rPr lang="en-US" sz="3600" dirty="0" smtClean="0">
                <a:solidFill>
                  <a:srgbClr val="002060"/>
                </a:solidFill>
              </a:rPr>
              <a:t> das </a:t>
            </a:r>
            <a:r>
              <a:rPr lang="en-US" sz="3600" dirty="0" err="1" smtClean="0">
                <a:solidFill>
                  <a:srgbClr val="002060"/>
                </a:solidFill>
              </a:rPr>
              <a:t>eigene</a:t>
            </a:r>
            <a:r>
              <a:rPr lang="en-US" sz="3600" dirty="0" smtClean="0">
                <a:solidFill>
                  <a:srgbClr val="002060"/>
                </a:solidFill>
              </a:rPr>
              <a:t> </a:t>
            </a:r>
            <a:r>
              <a:rPr lang="en-US" sz="3600" dirty="0" err="1" smtClean="0">
                <a:solidFill>
                  <a:srgbClr val="002060"/>
                </a:solidFill>
              </a:rPr>
              <a:t>Wissen</a:t>
            </a:r>
            <a:r>
              <a:rPr lang="en-US" sz="3600" dirty="0" smtClean="0">
                <a:solidFill>
                  <a:srgbClr val="002060"/>
                </a:solidFill>
              </a:rPr>
              <a:t> </a:t>
            </a:r>
            <a:endParaRPr lang="en-US" sz="3600" dirty="0">
              <a:solidFill>
                <a:srgbClr val="002060"/>
              </a:solidFill>
            </a:endParaRPr>
          </a:p>
        </p:txBody>
      </p:sp>
      <p:sp>
        <p:nvSpPr>
          <p:cNvPr id="3" name="Textfeld 2"/>
          <p:cNvSpPr txBox="1"/>
          <p:nvPr/>
        </p:nvSpPr>
        <p:spPr>
          <a:xfrm>
            <a:off x="827584" y="1524000"/>
            <a:ext cx="7910016" cy="4893647"/>
          </a:xfrm>
          <a:prstGeom prst="rect">
            <a:avLst/>
          </a:prstGeom>
          <a:noFill/>
        </p:spPr>
        <p:txBody>
          <a:bodyPr wrap="square" rtlCol="0">
            <a:spAutoFit/>
          </a:bodyPr>
          <a:lstStyle/>
          <a:p>
            <a:r>
              <a:rPr lang="de-DE" sz="2400" b="1" dirty="0"/>
              <a:t>Der Weg ist noch nicht zu Ende – aber die Richtung </a:t>
            </a:r>
            <a:r>
              <a:rPr lang="de-DE" sz="2400" b="1" dirty="0" smtClean="0"/>
              <a:t>stimmt</a:t>
            </a:r>
          </a:p>
          <a:p>
            <a:endParaRPr lang="de-DE" sz="2400" dirty="0"/>
          </a:p>
          <a:p>
            <a:r>
              <a:rPr lang="de-DE" sz="2400" dirty="0"/>
              <a:t>Das Aktionsbündnis sieht in dem Referentenentwurf des BMJV für ein „Gesetz zur Angleichung des Urheberrechts an die aktuellen Erfordernisse der Wissensgesellschaft (Urheberrechts-Wissensgesellschafts-Gesetz – </a:t>
            </a:r>
            <a:r>
              <a:rPr lang="de-DE" sz="2400" dirty="0" err="1"/>
              <a:t>UrhWissG</a:t>
            </a:r>
            <a:r>
              <a:rPr lang="de-DE" sz="2400" dirty="0"/>
              <a:t>)“ einen </a:t>
            </a:r>
            <a:r>
              <a:rPr lang="de-DE" sz="2400" b="1" dirty="0"/>
              <a:t>wichtigen Schritt in Richtung eines bildungs- und wissenschaftsfreundlichen Urheberrechts</a:t>
            </a:r>
            <a:r>
              <a:rPr lang="de-DE" sz="2400" dirty="0"/>
              <a:t>. Viele der Regelungen in den neuen Paragraphen 60a-60h </a:t>
            </a:r>
            <a:r>
              <a:rPr lang="de-DE" sz="2400" b="1" dirty="0"/>
              <a:t>sind sinnvoll, überfällig und für Nutzer besser verständlich und scheinen praktikabler</a:t>
            </a:r>
            <a:r>
              <a:rPr lang="de-DE" sz="2400" dirty="0"/>
              <a:t>. Sie sind ein </a:t>
            </a:r>
            <a:r>
              <a:rPr lang="de-DE" sz="2400" b="1" dirty="0"/>
              <a:t>wirklicher Fortschritt </a:t>
            </a:r>
            <a:r>
              <a:rPr lang="de-DE" sz="2400" dirty="0"/>
              <a:t>gegenüber den alten Regelungen aus dem Zweiten und Dritten Korb der Urheberrechtsreformen ab 2002</a:t>
            </a:r>
            <a:r>
              <a:rPr lang="de-DE" sz="2400" dirty="0" smtClean="0"/>
              <a:t>.. </a:t>
            </a:r>
            <a:endParaRPr lang="de-DE" sz="2400" dirty="0"/>
          </a:p>
        </p:txBody>
      </p:sp>
    </p:spTree>
    <p:extLst>
      <p:ext uri="{BB962C8B-B14F-4D97-AF65-F5344CB8AC3E}">
        <p14:creationId xmlns:p14="http://schemas.microsoft.com/office/powerpoint/2010/main" val="26680341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971600" y="1340768"/>
            <a:ext cx="6912768" cy="3785652"/>
          </a:xfrm>
          <a:prstGeom prst="rect">
            <a:avLst/>
          </a:prstGeom>
          <a:noFill/>
        </p:spPr>
        <p:txBody>
          <a:bodyPr wrap="square" rtlCol="0">
            <a:spAutoFit/>
          </a:bodyPr>
          <a:lstStyle/>
          <a:p>
            <a:r>
              <a:rPr lang="de-DE" sz="2400" dirty="0"/>
              <a:t>§ 4a Einwilligung</a:t>
            </a:r>
            <a:br>
              <a:rPr lang="de-DE" sz="2400" dirty="0"/>
            </a:br>
            <a:r>
              <a:rPr lang="de-DE" sz="2400" dirty="0"/>
              <a:t>(1) Die Einwilligung ist nur </a:t>
            </a:r>
            <a:r>
              <a:rPr lang="de-DE" sz="2400" b="1" dirty="0"/>
              <a:t>wirksam, wenn sie auf der freien Entscheidung des Betroffenen beruht</a:t>
            </a:r>
            <a:r>
              <a:rPr lang="de-DE" sz="2400" dirty="0"/>
              <a:t>. Er ist auf den vorgesehenen Zweck der Erhebung, Verarbeitung oder Nutzung sowie, soweit nach den Umständen des Einzelfalles erforderlich oder auf Verlangen, auf die Folgen der Verweigerung der Einwilligung hinzuweisen. Die Einwilligung bedarf der Schriftform, soweit nicht wegen besonderer Umstände eine andere Form angemessen ist.... </a:t>
            </a:r>
            <a:endParaRPr lang="de-DE" dirty="0"/>
          </a:p>
        </p:txBody>
      </p:sp>
      <p:sp>
        <p:nvSpPr>
          <p:cNvPr id="3" name="Textfeld 2"/>
          <p:cNvSpPr txBox="1"/>
          <p:nvPr/>
        </p:nvSpPr>
        <p:spPr>
          <a:xfrm>
            <a:off x="755576" y="476672"/>
            <a:ext cx="3024336" cy="584776"/>
          </a:xfrm>
          <a:prstGeom prst="rect">
            <a:avLst/>
          </a:prstGeom>
          <a:solidFill>
            <a:srgbClr val="DDD9C3"/>
          </a:solidFill>
        </p:spPr>
        <p:txBody>
          <a:bodyPr wrap="square" rtlCol="0">
            <a:spAutoFit/>
          </a:bodyPr>
          <a:lstStyle/>
          <a:p>
            <a:pPr algn="ctr"/>
            <a:r>
              <a:rPr lang="de-DE" sz="3200" b="1" dirty="0" smtClean="0"/>
              <a:t>BDSG bis 2015</a:t>
            </a:r>
            <a:endParaRPr lang="de-DE" sz="3200" b="1" dirty="0"/>
          </a:p>
        </p:txBody>
      </p:sp>
    </p:spTree>
    <p:extLst>
      <p:ext uri="{BB962C8B-B14F-4D97-AF65-F5344CB8AC3E}">
        <p14:creationId xmlns:p14="http://schemas.microsoft.com/office/powerpoint/2010/main" val="3390200467"/>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827584" y="216457"/>
            <a:ext cx="7344816" cy="1200329"/>
          </a:xfrm>
          <a:prstGeom prst="rect">
            <a:avLst/>
          </a:prstGeom>
          <a:solidFill>
            <a:srgbClr val="DDD9C3"/>
          </a:solidFill>
        </p:spPr>
        <p:txBody>
          <a:bodyPr wrap="square" rtlCol="0">
            <a:spAutoFit/>
          </a:bodyPr>
          <a:lstStyle/>
          <a:p>
            <a:pPr algn="ctr"/>
            <a:r>
              <a:rPr lang="en-US" sz="3600" dirty="0" err="1" smtClean="0">
                <a:solidFill>
                  <a:srgbClr val="002060"/>
                </a:solidFill>
              </a:rPr>
              <a:t>Informationelle</a:t>
            </a:r>
            <a:r>
              <a:rPr lang="en-US" sz="3600" dirty="0" smtClean="0">
                <a:solidFill>
                  <a:srgbClr val="002060"/>
                </a:solidFill>
              </a:rPr>
              <a:t> </a:t>
            </a:r>
            <a:r>
              <a:rPr lang="en-US" sz="3600" dirty="0" err="1" smtClean="0">
                <a:solidFill>
                  <a:srgbClr val="002060"/>
                </a:solidFill>
              </a:rPr>
              <a:t>Selbstbestimmung</a:t>
            </a:r>
            <a:r>
              <a:rPr lang="en-US" sz="3600" dirty="0" smtClean="0">
                <a:solidFill>
                  <a:srgbClr val="002060"/>
                </a:solidFill>
              </a:rPr>
              <a:t> </a:t>
            </a:r>
            <a:r>
              <a:rPr lang="en-US" sz="3600" dirty="0" err="1" smtClean="0">
                <a:solidFill>
                  <a:srgbClr val="002060"/>
                </a:solidFill>
              </a:rPr>
              <a:t>über</a:t>
            </a:r>
            <a:r>
              <a:rPr lang="en-US" sz="3600" dirty="0" smtClean="0">
                <a:solidFill>
                  <a:srgbClr val="002060"/>
                </a:solidFill>
              </a:rPr>
              <a:t> das </a:t>
            </a:r>
            <a:r>
              <a:rPr lang="en-US" sz="3600" dirty="0" err="1" smtClean="0">
                <a:solidFill>
                  <a:srgbClr val="002060"/>
                </a:solidFill>
              </a:rPr>
              <a:t>eigene</a:t>
            </a:r>
            <a:r>
              <a:rPr lang="en-US" sz="3600" dirty="0" smtClean="0">
                <a:solidFill>
                  <a:srgbClr val="002060"/>
                </a:solidFill>
              </a:rPr>
              <a:t> </a:t>
            </a:r>
            <a:r>
              <a:rPr lang="en-US" sz="3600" dirty="0" err="1" smtClean="0">
                <a:solidFill>
                  <a:srgbClr val="002060"/>
                </a:solidFill>
              </a:rPr>
              <a:t>Wissen</a:t>
            </a:r>
            <a:r>
              <a:rPr lang="en-US" sz="3600" dirty="0" smtClean="0">
                <a:solidFill>
                  <a:srgbClr val="002060"/>
                </a:solidFill>
              </a:rPr>
              <a:t> </a:t>
            </a:r>
            <a:endParaRPr lang="en-US" sz="3600" dirty="0">
              <a:solidFill>
                <a:srgbClr val="002060"/>
              </a:solidFill>
            </a:endParaRPr>
          </a:p>
        </p:txBody>
      </p:sp>
      <p:sp>
        <p:nvSpPr>
          <p:cNvPr id="3" name="Textfeld 2"/>
          <p:cNvSpPr txBox="1"/>
          <p:nvPr/>
        </p:nvSpPr>
        <p:spPr>
          <a:xfrm>
            <a:off x="254000" y="1524000"/>
            <a:ext cx="8712200" cy="4524315"/>
          </a:xfrm>
          <a:prstGeom prst="rect">
            <a:avLst/>
          </a:prstGeom>
          <a:noFill/>
        </p:spPr>
        <p:txBody>
          <a:bodyPr wrap="square" rtlCol="0">
            <a:spAutoFit/>
          </a:bodyPr>
          <a:lstStyle/>
          <a:p>
            <a:pPr marL="342900" lvl="0" indent="-342900">
              <a:buFont typeface="Wingdings" charset="2"/>
              <a:buChar char="ü"/>
            </a:pPr>
            <a:r>
              <a:rPr lang="de-DE" sz="2400" b="1" dirty="0" smtClean="0"/>
              <a:t>Verzicht </a:t>
            </a:r>
            <a:r>
              <a:rPr lang="de-DE" sz="2400" b="1" dirty="0"/>
              <a:t>auf eine Quantifizierung </a:t>
            </a:r>
            <a:r>
              <a:rPr lang="de-DE" sz="2400" dirty="0"/>
              <a:t>der Nutzungshandlungen (derzeit variierend zwischen10, 25 oder 75%) </a:t>
            </a:r>
            <a:endParaRPr lang="de-DE" sz="2400" dirty="0" smtClean="0"/>
          </a:p>
          <a:p>
            <a:pPr marL="342900" lvl="0" indent="-342900">
              <a:buFont typeface="Wingdings" charset="2"/>
              <a:buChar char="ü"/>
            </a:pPr>
            <a:r>
              <a:rPr lang="de-DE" sz="2400" dirty="0" smtClean="0"/>
              <a:t> </a:t>
            </a:r>
            <a:r>
              <a:rPr lang="de-DE" sz="2400" dirty="0"/>
              <a:t>Erlaubnis, auch </a:t>
            </a:r>
            <a:r>
              <a:rPr lang="de-DE" sz="2400" b="1" dirty="0"/>
              <a:t>außerhalb von Bibliotheksräumen auf die digitalisierten Bestände der Bibliotheken zugr</a:t>
            </a:r>
            <a:r>
              <a:rPr lang="de-DE" sz="2400" dirty="0"/>
              <a:t>eifen zu </a:t>
            </a:r>
            <a:r>
              <a:rPr lang="de-DE" sz="2400" dirty="0" smtClean="0"/>
              <a:t>können</a:t>
            </a:r>
          </a:p>
          <a:p>
            <a:pPr marL="342900" lvl="0" indent="-342900">
              <a:buFont typeface="Wingdings" charset="2"/>
              <a:buChar char="ü"/>
            </a:pPr>
            <a:r>
              <a:rPr lang="de-DE" sz="2400" b="1" dirty="0" smtClean="0"/>
              <a:t>Vergütungsregelungen</a:t>
            </a:r>
            <a:r>
              <a:rPr lang="de-DE" sz="2400" dirty="0"/>
              <a:t>, vor allem für Nutzungen von öffentlich finanzierten Werken, besser auf die </a:t>
            </a:r>
            <a:r>
              <a:rPr lang="de-DE" sz="2400" b="1" dirty="0"/>
              <a:t>Besonderheiten in der Wissenschaft </a:t>
            </a:r>
            <a:r>
              <a:rPr lang="de-DE" sz="2400" dirty="0"/>
              <a:t>gegenüber den Publikumsmärkten </a:t>
            </a:r>
            <a:r>
              <a:rPr lang="de-DE" sz="2400" dirty="0" smtClean="0"/>
              <a:t>anpassen</a:t>
            </a:r>
          </a:p>
          <a:p>
            <a:pPr marL="342900" lvl="0" indent="-342900">
              <a:buFont typeface="Wingdings" charset="2"/>
              <a:buChar char="ü"/>
            </a:pPr>
            <a:r>
              <a:rPr lang="de-DE" sz="2400" dirty="0" smtClean="0"/>
              <a:t>offensichtlich </a:t>
            </a:r>
            <a:r>
              <a:rPr lang="de-DE" sz="2400" dirty="0"/>
              <a:t>vergessene Arten von Beiträgen, wie </a:t>
            </a:r>
            <a:r>
              <a:rPr lang="de-DE" sz="2400" b="1" dirty="0"/>
              <a:t>Konferenzbeiträge</a:t>
            </a:r>
            <a:r>
              <a:rPr lang="de-DE" sz="2400" dirty="0"/>
              <a:t> und Artikel in Sammelbänden jeder Art in die Nutzungserlaubnisse, z.B. in den §§ 60a und 60c, </a:t>
            </a:r>
            <a:r>
              <a:rPr lang="de-DE" sz="2400" dirty="0" smtClean="0"/>
              <a:t>einbeziehen </a:t>
            </a:r>
          </a:p>
          <a:p>
            <a:pPr marL="342900" lvl="0" indent="-342900">
              <a:buFont typeface="Wingdings" charset="2"/>
              <a:buChar char="ü"/>
            </a:pPr>
            <a:r>
              <a:rPr lang="de-DE" sz="2400" dirty="0" smtClean="0"/>
              <a:t>Das Z</a:t>
            </a:r>
            <a:r>
              <a:rPr lang="de-DE" sz="2400" b="1" dirty="0" smtClean="0"/>
              <a:t>weitveröffentlichungsrech</a:t>
            </a:r>
            <a:r>
              <a:rPr lang="de-DE" sz="2400" dirty="0" smtClean="0"/>
              <a:t>t auch um grundfinanzierte Hochschulwerke erweitern</a:t>
            </a:r>
            <a:endParaRPr lang="de-DE" sz="2400" dirty="0"/>
          </a:p>
        </p:txBody>
      </p:sp>
    </p:spTree>
    <p:extLst>
      <p:ext uri="{BB962C8B-B14F-4D97-AF65-F5344CB8AC3E}">
        <p14:creationId xmlns:p14="http://schemas.microsoft.com/office/powerpoint/2010/main" val="38560689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827584" y="216457"/>
            <a:ext cx="7344816" cy="1200329"/>
          </a:xfrm>
          <a:prstGeom prst="rect">
            <a:avLst/>
          </a:prstGeom>
          <a:solidFill>
            <a:srgbClr val="DDD9C3"/>
          </a:solidFill>
        </p:spPr>
        <p:txBody>
          <a:bodyPr wrap="square" rtlCol="0">
            <a:spAutoFit/>
          </a:bodyPr>
          <a:lstStyle/>
          <a:p>
            <a:pPr algn="ctr"/>
            <a:r>
              <a:rPr lang="en-US" sz="3600" dirty="0" err="1" smtClean="0">
                <a:solidFill>
                  <a:srgbClr val="002060"/>
                </a:solidFill>
              </a:rPr>
              <a:t>Informationelle</a:t>
            </a:r>
            <a:r>
              <a:rPr lang="en-US" sz="3600" dirty="0" smtClean="0">
                <a:solidFill>
                  <a:srgbClr val="002060"/>
                </a:solidFill>
              </a:rPr>
              <a:t> </a:t>
            </a:r>
            <a:r>
              <a:rPr lang="en-US" sz="3600" dirty="0" err="1" smtClean="0">
                <a:solidFill>
                  <a:srgbClr val="002060"/>
                </a:solidFill>
              </a:rPr>
              <a:t>Selbstbestimmung</a:t>
            </a:r>
            <a:r>
              <a:rPr lang="en-US" sz="3600" dirty="0" smtClean="0">
                <a:solidFill>
                  <a:srgbClr val="002060"/>
                </a:solidFill>
              </a:rPr>
              <a:t> </a:t>
            </a:r>
            <a:r>
              <a:rPr lang="en-US" sz="3600" dirty="0" err="1" smtClean="0">
                <a:solidFill>
                  <a:srgbClr val="002060"/>
                </a:solidFill>
              </a:rPr>
              <a:t>über</a:t>
            </a:r>
            <a:r>
              <a:rPr lang="en-US" sz="3600" dirty="0" smtClean="0">
                <a:solidFill>
                  <a:srgbClr val="002060"/>
                </a:solidFill>
              </a:rPr>
              <a:t> das </a:t>
            </a:r>
            <a:r>
              <a:rPr lang="en-US" sz="3600" dirty="0" err="1" smtClean="0">
                <a:solidFill>
                  <a:srgbClr val="002060"/>
                </a:solidFill>
              </a:rPr>
              <a:t>eigene</a:t>
            </a:r>
            <a:r>
              <a:rPr lang="en-US" sz="3600" dirty="0" smtClean="0">
                <a:solidFill>
                  <a:srgbClr val="002060"/>
                </a:solidFill>
              </a:rPr>
              <a:t> </a:t>
            </a:r>
            <a:r>
              <a:rPr lang="en-US" sz="3600" dirty="0" err="1" smtClean="0">
                <a:solidFill>
                  <a:srgbClr val="002060"/>
                </a:solidFill>
              </a:rPr>
              <a:t>Wissen</a:t>
            </a:r>
            <a:r>
              <a:rPr lang="en-US" sz="3600" dirty="0" smtClean="0">
                <a:solidFill>
                  <a:srgbClr val="002060"/>
                </a:solidFill>
              </a:rPr>
              <a:t> </a:t>
            </a:r>
            <a:endParaRPr lang="en-US" sz="3600" dirty="0">
              <a:solidFill>
                <a:srgbClr val="002060"/>
              </a:solidFill>
            </a:endParaRPr>
          </a:p>
        </p:txBody>
      </p:sp>
      <p:sp>
        <p:nvSpPr>
          <p:cNvPr id="6" name="Textfeld 5"/>
          <p:cNvSpPr txBox="1"/>
          <p:nvPr/>
        </p:nvSpPr>
        <p:spPr>
          <a:xfrm>
            <a:off x="2540299" y="1636929"/>
            <a:ext cx="3530585" cy="523220"/>
          </a:xfrm>
          <a:prstGeom prst="rect">
            <a:avLst/>
          </a:prstGeom>
          <a:noFill/>
        </p:spPr>
        <p:txBody>
          <a:bodyPr wrap="square" rtlCol="0">
            <a:spAutoFit/>
          </a:bodyPr>
          <a:lstStyle/>
          <a:p>
            <a:pPr algn="ctr"/>
            <a:r>
              <a:rPr lang="de-DE" sz="2800" b="1" dirty="0" smtClean="0"/>
              <a:t>Open Access</a:t>
            </a:r>
            <a:endParaRPr lang="de-DE" sz="2800" b="1" dirty="0"/>
          </a:p>
        </p:txBody>
      </p:sp>
      <p:sp>
        <p:nvSpPr>
          <p:cNvPr id="7" name="Textfeld 6"/>
          <p:cNvSpPr txBox="1"/>
          <p:nvPr/>
        </p:nvSpPr>
        <p:spPr>
          <a:xfrm>
            <a:off x="1194099" y="2627528"/>
            <a:ext cx="6978301" cy="3079818"/>
          </a:xfrm>
          <a:prstGeom prst="rect">
            <a:avLst/>
          </a:prstGeom>
          <a:noFill/>
        </p:spPr>
        <p:txBody>
          <a:bodyPr wrap="square" rtlCol="0">
            <a:spAutoFit/>
          </a:bodyPr>
          <a:lstStyle/>
          <a:p>
            <a:pPr algn="ctr">
              <a:lnSpc>
                <a:spcPct val="140000"/>
              </a:lnSpc>
            </a:pPr>
            <a:r>
              <a:rPr lang="de-DE" sz="2800" dirty="0" smtClean="0"/>
              <a:t>In Deutschland eine </a:t>
            </a:r>
            <a:r>
              <a:rPr lang="de-DE" sz="2800" b="1" dirty="0" smtClean="0"/>
              <a:t>kontroverse Diskussion</a:t>
            </a:r>
            <a:r>
              <a:rPr lang="de-DE" sz="2800" dirty="0" smtClean="0"/>
              <a:t>, inwieweit die Öffentlichkeit ein Recht darauf hat, zu dem mit </a:t>
            </a:r>
            <a:r>
              <a:rPr lang="de-DE" sz="2800" b="1" dirty="0" smtClean="0"/>
              <a:t>öffentlichen Mitteln finanzierten Wissen freien (genehmigungs- und vergütungsfreien) Zugang </a:t>
            </a:r>
            <a:r>
              <a:rPr lang="de-DE" sz="2800" dirty="0" smtClean="0"/>
              <a:t>zu bekommen.</a:t>
            </a:r>
            <a:endParaRPr lang="de-DE" sz="2800" dirty="0"/>
          </a:p>
        </p:txBody>
      </p:sp>
    </p:spTree>
    <p:extLst>
      <p:ext uri="{BB962C8B-B14F-4D97-AF65-F5344CB8AC3E}">
        <p14:creationId xmlns:p14="http://schemas.microsoft.com/office/powerpoint/2010/main" val="1329498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827584" y="216457"/>
            <a:ext cx="7344816" cy="1200329"/>
          </a:xfrm>
          <a:prstGeom prst="rect">
            <a:avLst/>
          </a:prstGeom>
          <a:solidFill>
            <a:srgbClr val="DDD9C3"/>
          </a:solidFill>
        </p:spPr>
        <p:txBody>
          <a:bodyPr wrap="square" rtlCol="0">
            <a:spAutoFit/>
          </a:bodyPr>
          <a:lstStyle/>
          <a:p>
            <a:pPr algn="ctr"/>
            <a:r>
              <a:rPr lang="en-US" sz="3600" dirty="0" err="1" smtClean="0">
                <a:solidFill>
                  <a:srgbClr val="002060"/>
                </a:solidFill>
              </a:rPr>
              <a:t>Informationelle</a:t>
            </a:r>
            <a:r>
              <a:rPr lang="en-US" sz="3600" dirty="0" smtClean="0">
                <a:solidFill>
                  <a:srgbClr val="002060"/>
                </a:solidFill>
              </a:rPr>
              <a:t> </a:t>
            </a:r>
            <a:r>
              <a:rPr lang="en-US" sz="3600" dirty="0" err="1" smtClean="0">
                <a:solidFill>
                  <a:srgbClr val="002060"/>
                </a:solidFill>
              </a:rPr>
              <a:t>Selbstbestimmung</a:t>
            </a:r>
            <a:r>
              <a:rPr lang="en-US" sz="3600" dirty="0" smtClean="0">
                <a:solidFill>
                  <a:srgbClr val="002060"/>
                </a:solidFill>
              </a:rPr>
              <a:t> </a:t>
            </a:r>
            <a:r>
              <a:rPr lang="en-US" sz="3600" dirty="0" err="1" smtClean="0">
                <a:solidFill>
                  <a:srgbClr val="002060"/>
                </a:solidFill>
              </a:rPr>
              <a:t>über</a:t>
            </a:r>
            <a:r>
              <a:rPr lang="en-US" sz="3600" dirty="0" smtClean="0">
                <a:solidFill>
                  <a:srgbClr val="002060"/>
                </a:solidFill>
              </a:rPr>
              <a:t> das </a:t>
            </a:r>
            <a:r>
              <a:rPr lang="en-US" sz="3600" dirty="0" err="1" smtClean="0">
                <a:solidFill>
                  <a:srgbClr val="002060"/>
                </a:solidFill>
              </a:rPr>
              <a:t>eigene</a:t>
            </a:r>
            <a:r>
              <a:rPr lang="en-US" sz="3600" dirty="0" smtClean="0">
                <a:solidFill>
                  <a:srgbClr val="002060"/>
                </a:solidFill>
              </a:rPr>
              <a:t> </a:t>
            </a:r>
            <a:r>
              <a:rPr lang="en-US" sz="3600" dirty="0" err="1" smtClean="0">
                <a:solidFill>
                  <a:srgbClr val="002060"/>
                </a:solidFill>
              </a:rPr>
              <a:t>Wissen</a:t>
            </a:r>
            <a:r>
              <a:rPr lang="en-US" sz="3600" dirty="0" smtClean="0">
                <a:solidFill>
                  <a:srgbClr val="002060"/>
                </a:solidFill>
              </a:rPr>
              <a:t> </a:t>
            </a:r>
            <a:endParaRPr lang="en-US" sz="3600" dirty="0">
              <a:solidFill>
                <a:srgbClr val="002060"/>
              </a:solidFill>
            </a:endParaRPr>
          </a:p>
        </p:txBody>
      </p:sp>
      <p:sp>
        <p:nvSpPr>
          <p:cNvPr id="6" name="Textfeld 5"/>
          <p:cNvSpPr txBox="1"/>
          <p:nvPr/>
        </p:nvSpPr>
        <p:spPr>
          <a:xfrm>
            <a:off x="2540299" y="1636929"/>
            <a:ext cx="3530585" cy="461665"/>
          </a:xfrm>
          <a:prstGeom prst="rect">
            <a:avLst/>
          </a:prstGeom>
          <a:noFill/>
        </p:spPr>
        <p:txBody>
          <a:bodyPr wrap="square" rtlCol="0">
            <a:spAutoFit/>
          </a:bodyPr>
          <a:lstStyle/>
          <a:p>
            <a:pPr algn="ctr"/>
            <a:r>
              <a:rPr lang="de-DE" sz="2400" b="1" dirty="0" smtClean="0"/>
              <a:t>Open Access</a:t>
            </a:r>
            <a:endParaRPr lang="de-DE" sz="2400" b="1" dirty="0"/>
          </a:p>
        </p:txBody>
      </p:sp>
      <p:sp>
        <p:nvSpPr>
          <p:cNvPr id="7" name="Textfeld 6"/>
          <p:cNvSpPr txBox="1"/>
          <p:nvPr/>
        </p:nvSpPr>
        <p:spPr>
          <a:xfrm>
            <a:off x="1194099" y="2967908"/>
            <a:ext cx="7340301" cy="461665"/>
          </a:xfrm>
          <a:prstGeom prst="rect">
            <a:avLst/>
          </a:prstGeom>
          <a:noFill/>
        </p:spPr>
        <p:txBody>
          <a:bodyPr wrap="square" rtlCol="0">
            <a:spAutoFit/>
          </a:bodyPr>
          <a:lstStyle/>
          <a:p>
            <a:pPr algn="ctr"/>
            <a:r>
              <a:rPr lang="de-DE" sz="2400" dirty="0" smtClean="0"/>
              <a:t>BMBF pro Open Access als Zweitveröffentlichung</a:t>
            </a:r>
            <a:endParaRPr lang="de-DE" sz="2400" dirty="0"/>
          </a:p>
        </p:txBody>
      </p:sp>
      <p:sp>
        <p:nvSpPr>
          <p:cNvPr id="8" name="Textfeld 7"/>
          <p:cNvSpPr txBox="1"/>
          <p:nvPr/>
        </p:nvSpPr>
        <p:spPr>
          <a:xfrm>
            <a:off x="1194099" y="2171477"/>
            <a:ext cx="6978301" cy="461665"/>
          </a:xfrm>
          <a:prstGeom prst="rect">
            <a:avLst/>
          </a:prstGeom>
          <a:noFill/>
        </p:spPr>
        <p:txBody>
          <a:bodyPr wrap="square" rtlCol="0">
            <a:spAutoFit/>
          </a:bodyPr>
          <a:lstStyle/>
          <a:p>
            <a:pPr algn="ctr"/>
            <a:r>
              <a:rPr lang="de-DE" sz="2400" dirty="0" smtClean="0"/>
              <a:t>DFG unentschieden</a:t>
            </a:r>
            <a:endParaRPr lang="de-DE" sz="2400" dirty="0"/>
          </a:p>
        </p:txBody>
      </p:sp>
      <p:sp>
        <p:nvSpPr>
          <p:cNvPr id="9" name="Textfeld 8"/>
          <p:cNvSpPr txBox="1"/>
          <p:nvPr/>
        </p:nvSpPr>
        <p:spPr>
          <a:xfrm>
            <a:off x="482601" y="3806108"/>
            <a:ext cx="8051800" cy="461665"/>
          </a:xfrm>
          <a:prstGeom prst="rect">
            <a:avLst/>
          </a:prstGeom>
          <a:noFill/>
        </p:spPr>
        <p:txBody>
          <a:bodyPr wrap="square" rtlCol="0">
            <a:spAutoFit/>
          </a:bodyPr>
          <a:lstStyle/>
          <a:p>
            <a:pPr algn="ctr"/>
            <a:r>
              <a:rPr lang="de-DE" sz="2400" dirty="0" smtClean="0"/>
              <a:t>Konstanz pro Open Access als Zweitveröffentlichung</a:t>
            </a:r>
            <a:endParaRPr lang="de-DE" sz="2400" dirty="0"/>
          </a:p>
        </p:txBody>
      </p:sp>
      <p:sp>
        <p:nvSpPr>
          <p:cNvPr id="10" name="Textfeld 9"/>
          <p:cNvSpPr txBox="1"/>
          <p:nvPr/>
        </p:nvSpPr>
        <p:spPr>
          <a:xfrm>
            <a:off x="482600" y="4669708"/>
            <a:ext cx="8051800" cy="461665"/>
          </a:xfrm>
          <a:prstGeom prst="rect">
            <a:avLst/>
          </a:prstGeom>
          <a:noFill/>
        </p:spPr>
        <p:txBody>
          <a:bodyPr wrap="square" rtlCol="0">
            <a:spAutoFit/>
          </a:bodyPr>
          <a:lstStyle/>
          <a:p>
            <a:pPr algn="ctr"/>
            <a:r>
              <a:rPr lang="de-DE" sz="2400" dirty="0" smtClean="0"/>
              <a:t>EU pro Open Access als Zweitveröffentlichung</a:t>
            </a:r>
            <a:endParaRPr lang="de-DE" sz="2400" dirty="0"/>
          </a:p>
        </p:txBody>
      </p:sp>
      <p:sp>
        <p:nvSpPr>
          <p:cNvPr id="11" name="Textfeld 10"/>
          <p:cNvSpPr txBox="1"/>
          <p:nvPr/>
        </p:nvSpPr>
        <p:spPr>
          <a:xfrm>
            <a:off x="482601" y="5584108"/>
            <a:ext cx="8051800" cy="830997"/>
          </a:xfrm>
          <a:prstGeom prst="rect">
            <a:avLst/>
          </a:prstGeom>
          <a:noFill/>
        </p:spPr>
        <p:txBody>
          <a:bodyPr wrap="square" rtlCol="0">
            <a:spAutoFit/>
          </a:bodyPr>
          <a:lstStyle/>
          <a:p>
            <a:pPr algn="ctr"/>
            <a:r>
              <a:rPr lang="de-DE" sz="2400" dirty="0" smtClean="0"/>
              <a:t>Weltweit wie selbstverständlich pro Open Access als Zweitveröffentlichung</a:t>
            </a:r>
            <a:endParaRPr lang="de-DE" sz="2400" dirty="0"/>
          </a:p>
        </p:txBody>
      </p:sp>
    </p:spTree>
    <p:extLst>
      <p:ext uri="{BB962C8B-B14F-4D97-AF65-F5344CB8AC3E}">
        <p14:creationId xmlns:p14="http://schemas.microsoft.com/office/powerpoint/2010/main" val="2478476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827584" y="824632"/>
            <a:ext cx="7344816" cy="646331"/>
          </a:xfrm>
          <a:prstGeom prst="rect">
            <a:avLst/>
          </a:prstGeom>
          <a:solidFill>
            <a:srgbClr val="DDD9C3"/>
          </a:solidFill>
        </p:spPr>
        <p:txBody>
          <a:bodyPr wrap="square" rtlCol="0">
            <a:spAutoFit/>
          </a:bodyPr>
          <a:lstStyle/>
          <a:p>
            <a:pPr algn="ctr"/>
            <a:r>
              <a:rPr lang="en-US" sz="3600" dirty="0" err="1" smtClean="0">
                <a:solidFill>
                  <a:srgbClr val="002060"/>
                </a:solidFill>
              </a:rPr>
              <a:t>Fazit</a:t>
            </a:r>
            <a:endParaRPr lang="en-US" sz="3600" dirty="0">
              <a:solidFill>
                <a:srgbClr val="002060"/>
              </a:solidFill>
            </a:endParaRPr>
          </a:p>
        </p:txBody>
      </p:sp>
      <p:sp>
        <p:nvSpPr>
          <p:cNvPr id="3" name="Textfeld 2"/>
          <p:cNvSpPr txBox="1"/>
          <p:nvPr/>
        </p:nvSpPr>
        <p:spPr>
          <a:xfrm>
            <a:off x="827584" y="2170832"/>
            <a:ext cx="7344816" cy="3416320"/>
          </a:xfrm>
          <a:prstGeom prst="rect">
            <a:avLst/>
          </a:prstGeom>
          <a:solidFill>
            <a:srgbClr val="DDD9C3"/>
          </a:solidFill>
        </p:spPr>
        <p:txBody>
          <a:bodyPr wrap="square" rtlCol="0">
            <a:spAutoFit/>
          </a:bodyPr>
          <a:lstStyle/>
          <a:p>
            <a:pPr algn="ctr"/>
            <a:r>
              <a:rPr lang="en-US" sz="3600" b="1" dirty="0" err="1" smtClean="0">
                <a:solidFill>
                  <a:srgbClr val="002060"/>
                </a:solidFill>
              </a:rPr>
              <a:t>Informationelle</a:t>
            </a:r>
            <a:r>
              <a:rPr lang="en-US" sz="3600" b="1" dirty="0" smtClean="0">
                <a:solidFill>
                  <a:srgbClr val="002060"/>
                </a:solidFill>
              </a:rPr>
              <a:t> </a:t>
            </a:r>
            <a:r>
              <a:rPr lang="en-US" sz="3600" b="1" dirty="0" err="1" smtClean="0">
                <a:solidFill>
                  <a:srgbClr val="002060"/>
                </a:solidFill>
              </a:rPr>
              <a:t>Selbsbestimmung</a:t>
            </a:r>
            <a:r>
              <a:rPr lang="en-US" sz="3600" b="1" dirty="0" smtClean="0">
                <a:solidFill>
                  <a:srgbClr val="002060"/>
                </a:solidFill>
              </a:rPr>
              <a:t> </a:t>
            </a:r>
            <a:r>
              <a:rPr lang="en-US" sz="3600" b="1" dirty="0" err="1" smtClean="0">
                <a:solidFill>
                  <a:srgbClr val="002060"/>
                </a:solidFill>
              </a:rPr>
              <a:t>wird</a:t>
            </a:r>
            <a:r>
              <a:rPr lang="en-US" sz="3600" b="1" dirty="0" smtClean="0">
                <a:solidFill>
                  <a:srgbClr val="002060"/>
                </a:solidFill>
              </a:rPr>
              <a:t> </a:t>
            </a:r>
            <a:r>
              <a:rPr lang="en-US" sz="3600" b="1" dirty="0" err="1" smtClean="0">
                <a:solidFill>
                  <a:srgbClr val="002060"/>
                </a:solidFill>
              </a:rPr>
              <a:t>zunehmend</a:t>
            </a:r>
            <a:r>
              <a:rPr lang="en-US" sz="3600" b="1" dirty="0" smtClean="0">
                <a:solidFill>
                  <a:srgbClr val="002060"/>
                </a:solidFill>
              </a:rPr>
              <a:t> </a:t>
            </a:r>
            <a:r>
              <a:rPr lang="en-US" sz="3600" b="1" dirty="0" err="1" smtClean="0">
                <a:solidFill>
                  <a:srgbClr val="002060"/>
                </a:solidFill>
              </a:rPr>
              <a:t>zu</a:t>
            </a:r>
            <a:r>
              <a:rPr lang="en-US" sz="3600" b="1" dirty="0" smtClean="0">
                <a:solidFill>
                  <a:srgbClr val="002060"/>
                </a:solidFill>
              </a:rPr>
              <a:t> </a:t>
            </a:r>
            <a:r>
              <a:rPr lang="en-US" sz="3600" b="1" dirty="0" err="1" smtClean="0">
                <a:solidFill>
                  <a:srgbClr val="002060"/>
                </a:solidFill>
              </a:rPr>
              <a:t>einem</a:t>
            </a:r>
            <a:r>
              <a:rPr lang="en-US" sz="3600" b="1" dirty="0" smtClean="0">
                <a:solidFill>
                  <a:srgbClr val="002060"/>
                </a:solidFill>
              </a:rPr>
              <a:t> </a:t>
            </a:r>
            <a:r>
              <a:rPr lang="en-US" sz="3600" b="1" dirty="0" err="1" smtClean="0">
                <a:solidFill>
                  <a:srgbClr val="002060"/>
                </a:solidFill>
              </a:rPr>
              <a:t>dynamischen</a:t>
            </a:r>
            <a:r>
              <a:rPr lang="en-US" sz="3600" b="1" dirty="0" smtClean="0">
                <a:solidFill>
                  <a:srgbClr val="002060"/>
                </a:solidFill>
              </a:rPr>
              <a:t>, den </a:t>
            </a:r>
            <a:r>
              <a:rPr lang="en-US" sz="3600" b="1" dirty="0" err="1" smtClean="0">
                <a:solidFill>
                  <a:srgbClr val="002060"/>
                </a:solidFill>
              </a:rPr>
              <a:t>Ausgleich</a:t>
            </a:r>
            <a:r>
              <a:rPr lang="en-US" sz="3600" b="1" dirty="0" smtClean="0">
                <a:solidFill>
                  <a:srgbClr val="002060"/>
                </a:solidFill>
              </a:rPr>
              <a:t> </a:t>
            </a:r>
            <a:r>
              <a:rPr lang="en-US" sz="3600" b="1" dirty="0" err="1" smtClean="0">
                <a:solidFill>
                  <a:srgbClr val="002060"/>
                </a:solidFill>
              </a:rPr>
              <a:t>zwischen</a:t>
            </a:r>
            <a:r>
              <a:rPr lang="en-US" sz="3600" b="1" dirty="0" smtClean="0">
                <a:solidFill>
                  <a:srgbClr val="002060"/>
                </a:solidFill>
              </a:rPr>
              <a:t> </a:t>
            </a:r>
            <a:r>
              <a:rPr lang="en-US" sz="3600" b="1" dirty="0" err="1" smtClean="0">
                <a:solidFill>
                  <a:srgbClr val="002060"/>
                </a:solidFill>
              </a:rPr>
              <a:t>persönlichen</a:t>
            </a:r>
            <a:r>
              <a:rPr lang="en-US" sz="3600" b="1" dirty="0" smtClean="0">
                <a:solidFill>
                  <a:srgbClr val="002060"/>
                </a:solidFill>
              </a:rPr>
              <a:t> </a:t>
            </a:r>
            <a:r>
              <a:rPr lang="en-US" sz="3600" b="1" dirty="0" err="1" smtClean="0">
                <a:solidFill>
                  <a:srgbClr val="002060"/>
                </a:solidFill>
              </a:rPr>
              <a:t>Interessen</a:t>
            </a:r>
            <a:r>
              <a:rPr lang="en-US" sz="3600" b="1" dirty="0" smtClean="0">
                <a:solidFill>
                  <a:srgbClr val="002060"/>
                </a:solidFill>
              </a:rPr>
              <a:t> und </a:t>
            </a:r>
            <a:r>
              <a:rPr lang="en-US" sz="3600" b="1" dirty="0" err="1" smtClean="0">
                <a:solidFill>
                  <a:srgbClr val="002060"/>
                </a:solidFill>
              </a:rPr>
              <a:t>dem</a:t>
            </a:r>
            <a:r>
              <a:rPr lang="en-US" sz="3600" b="1" dirty="0" smtClean="0">
                <a:solidFill>
                  <a:srgbClr val="002060"/>
                </a:solidFill>
              </a:rPr>
              <a:t> </a:t>
            </a:r>
            <a:r>
              <a:rPr lang="en-US" sz="3600" b="1" dirty="0" err="1" smtClean="0">
                <a:solidFill>
                  <a:srgbClr val="002060"/>
                </a:solidFill>
              </a:rPr>
              <a:t>öffentlichen</a:t>
            </a:r>
            <a:r>
              <a:rPr lang="en-US" sz="3600" b="1" dirty="0" smtClean="0">
                <a:solidFill>
                  <a:srgbClr val="002060"/>
                </a:solidFill>
              </a:rPr>
              <a:t> </a:t>
            </a:r>
            <a:r>
              <a:rPr lang="en-US" sz="3600" b="1" dirty="0" err="1" smtClean="0">
                <a:solidFill>
                  <a:srgbClr val="002060"/>
                </a:solidFill>
              </a:rPr>
              <a:t>Interesse</a:t>
            </a:r>
            <a:r>
              <a:rPr lang="en-US" sz="3600" b="1" dirty="0" smtClean="0">
                <a:solidFill>
                  <a:srgbClr val="002060"/>
                </a:solidFill>
              </a:rPr>
              <a:t> </a:t>
            </a:r>
            <a:r>
              <a:rPr lang="en-US" sz="3600" b="1" dirty="0" err="1" smtClean="0">
                <a:solidFill>
                  <a:srgbClr val="002060"/>
                </a:solidFill>
              </a:rPr>
              <a:t>findenden</a:t>
            </a:r>
            <a:r>
              <a:rPr lang="en-US" sz="3600" b="1" dirty="0" smtClean="0">
                <a:solidFill>
                  <a:srgbClr val="002060"/>
                </a:solidFill>
              </a:rPr>
              <a:t> </a:t>
            </a:r>
            <a:r>
              <a:rPr lang="en-US" sz="3600" b="1" dirty="0" err="1" smtClean="0">
                <a:solidFill>
                  <a:srgbClr val="002060"/>
                </a:solidFill>
              </a:rPr>
              <a:t>Recht</a:t>
            </a:r>
            <a:r>
              <a:rPr lang="en-US" sz="3600" b="1" dirty="0" smtClean="0">
                <a:solidFill>
                  <a:srgbClr val="002060"/>
                </a:solidFill>
              </a:rPr>
              <a:t>.</a:t>
            </a:r>
            <a:endParaRPr lang="en-US" sz="3600" b="1" dirty="0">
              <a:solidFill>
                <a:srgbClr val="002060"/>
              </a:solidFill>
            </a:endParaRPr>
          </a:p>
        </p:txBody>
      </p:sp>
    </p:spTree>
    <p:extLst>
      <p:ext uri="{BB962C8B-B14F-4D97-AF65-F5344CB8AC3E}">
        <p14:creationId xmlns:p14="http://schemas.microsoft.com/office/powerpoint/2010/main" val="33949607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827584" y="1916832"/>
            <a:ext cx="7344816" cy="1754327"/>
          </a:xfrm>
          <a:prstGeom prst="rect">
            <a:avLst/>
          </a:prstGeom>
          <a:solidFill>
            <a:srgbClr val="DDD9C3"/>
          </a:solidFill>
        </p:spPr>
        <p:txBody>
          <a:bodyPr wrap="square" rtlCol="0">
            <a:spAutoFit/>
          </a:bodyPr>
          <a:lstStyle/>
          <a:p>
            <a:pPr algn="ctr"/>
            <a:r>
              <a:rPr lang="en-US" sz="3600" dirty="0" err="1" smtClean="0">
                <a:solidFill>
                  <a:srgbClr val="002060"/>
                </a:solidFill>
              </a:rPr>
              <a:t>Vielen</a:t>
            </a:r>
            <a:r>
              <a:rPr lang="en-US" sz="3600" dirty="0" smtClean="0">
                <a:solidFill>
                  <a:srgbClr val="002060"/>
                </a:solidFill>
              </a:rPr>
              <a:t> Dank </a:t>
            </a:r>
            <a:r>
              <a:rPr lang="en-US" sz="3600" dirty="0" err="1" smtClean="0">
                <a:solidFill>
                  <a:srgbClr val="002060"/>
                </a:solidFill>
              </a:rPr>
              <a:t>für</a:t>
            </a:r>
            <a:r>
              <a:rPr lang="en-US" sz="3600" dirty="0" smtClean="0">
                <a:solidFill>
                  <a:srgbClr val="002060"/>
                </a:solidFill>
              </a:rPr>
              <a:t> </a:t>
            </a:r>
            <a:r>
              <a:rPr lang="en-US" sz="3600" dirty="0" err="1" smtClean="0">
                <a:solidFill>
                  <a:srgbClr val="002060"/>
                </a:solidFill>
              </a:rPr>
              <a:t>Ihre</a:t>
            </a:r>
            <a:r>
              <a:rPr lang="en-US" sz="3600" dirty="0" smtClean="0">
                <a:solidFill>
                  <a:srgbClr val="002060"/>
                </a:solidFill>
              </a:rPr>
              <a:t> </a:t>
            </a:r>
            <a:r>
              <a:rPr lang="en-US" sz="3600" dirty="0" err="1" smtClean="0">
                <a:solidFill>
                  <a:srgbClr val="002060"/>
                </a:solidFill>
              </a:rPr>
              <a:t>Aufmerksamkeit</a:t>
            </a:r>
            <a:r>
              <a:rPr lang="en-US" sz="3600" dirty="0" smtClean="0">
                <a:solidFill>
                  <a:srgbClr val="002060"/>
                </a:solidFill>
              </a:rPr>
              <a:t>!</a:t>
            </a:r>
          </a:p>
          <a:p>
            <a:pPr algn="ctr"/>
            <a:endParaRPr lang="en-US" sz="3600" dirty="0" smtClean="0">
              <a:solidFill>
                <a:srgbClr val="002060"/>
              </a:solidFill>
            </a:endParaRPr>
          </a:p>
          <a:p>
            <a:pPr algn="ctr"/>
            <a:r>
              <a:rPr lang="en-US" sz="3600" dirty="0" err="1" smtClean="0">
                <a:solidFill>
                  <a:srgbClr val="002060"/>
                </a:solidFill>
              </a:rPr>
              <a:t>Mehr</a:t>
            </a:r>
            <a:r>
              <a:rPr lang="en-US" sz="3600" dirty="0" smtClean="0">
                <a:solidFill>
                  <a:srgbClr val="002060"/>
                </a:solidFill>
              </a:rPr>
              <a:t> </a:t>
            </a:r>
            <a:r>
              <a:rPr lang="en-US" sz="3600" dirty="0" err="1" smtClean="0">
                <a:solidFill>
                  <a:srgbClr val="002060"/>
                </a:solidFill>
              </a:rPr>
              <a:t>Fragen</a:t>
            </a:r>
            <a:r>
              <a:rPr lang="en-US" sz="3600" dirty="0" smtClean="0">
                <a:solidFill>
                  <a:srgbClr val="002060"/>
                </a:solidFill>
              </a:rPr>
              <a:t> </a:t>
            </a:r>
            <a:r>
              <a:rPr lang="en-US" sz="3600" dirty="0" err="1" smtClean="0">
                <a:solidFill>
                  <a:srgbClr val="002060"/>
                </a:solidFill>
              </a:rPr>
              <a:t>als</a:t>
            </a:r>
            <a:r>
              <a:rPr lang="en-US" sz="3600" dirty="0" smtClean="0">
                <a:solidFill>
                  <a:srgbClr val="002060"/>
                </a:solidFill>
              </a:rPr>
              <a:t> </a:t>
            </a:r>
            <a:r>
              <a:rPr lang="en-US" sz="3600" dirty="0" err="1" smtClean="0">
                <a:solidFill>
                  <a:srgbClr val="002060"/>
                </a:solidFill>
              </a:rPr>
              <a:t>Anworten</a:t>
            </a:r>
            <a:endParaRPr lang="en-US" sz="3600" dirty="0">
              <a:solidFill>
                <a:srgbClr val="002060"/>
              </a:solidFill>
            </a:endParaRPr>
          </a:p>
        </p:txBody>
      </p:sp>
    </p:spTree>
    <p:extLst>
      <p:ext uri="{BB962C8B-B14F-4D97-AF65-F5344CB8AC3E}">
        <p14:creationId xmlns:p14="http://schemas.microsoft.com/office/powerpoint/2010/main" val="121909035"/>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5"/>
          <p:cNvSpPr>
            <a:spLocks noChangeArrowheads="1"/>
          </p:cNvSpPr>
          <p:nvPr/>
        </p:nvSpPr>
        <p:spPr bwMode="auto">
          <a:xfrm>
            <a:off x="5410200" y="1708150"/>
            <a:ext cx="3581400" cy="1477963"/>
          </a:xfrm>
          <a:prstGeom prst="rect">
            <a:avLst/>
          </a:prstGeom>
          <a:noFill/>
          <a:ln w="9525">
            <a:noFill/>
            <a:miter lim="800000"/>
            <a:headEnd/>
            <a:tailEnd/>
          </a:ln>
        </p:spPr>
        <p:txBody>
          <a:bodyPr lIns="0" tIns="0" rIns="0" bIns="0" anchor="ctr">
            <a:spAutoFit/>
          </a:bodyPr>
          <a:lstStyle/>
          <a:p>
            <a:pPr algn="ctr" eaLnBrk="0" hangingPunct="0">
              <a:lnSpc>
                <a:spcPct val="120000"/>
              </a:lnSpc>
              <a:buFont typeface="Wingdings" pitchFamily="2" charset="2"/>
              <a:buNone/>
            </a:pPr>
            <a:r>
              <a:rPr lang="de-DE" sz="2000"/>
              <a:t>     CC als Möglichkeit, informationelle Autonomie/ Selbstbestimmung von Autoren zurückzugewinnen </a:t>
            </a:r>
          </a:p>
        </p:txBody>
      </p:sp>
      <p:sp>
        <p:nvSpPr>
          <p:cNvPr id="75779" name="AutoShape 6">
            <a:hlinkClick r:id="rId3" action="ppaction://hlinksldjump"/>
          </p:cNvPr>
          <p:cNvSpPr>
            <a:spLocks noChangeArrowheads="1"/>
          </p:cNvSpPr>
          <p:nvPr/>
        </p:nvSpPr>
        <p:spPr bwMode="auto">
          <a:xfrm>
            <a:off x="6553200" y="3352800"/>
            <a:ext cx="971128" cy="593725"/>
          </a:xfrm>
          <a:prstGeom prst="leftArrow">
            <a:avLst>
              <a:gd name="adj1" fmla="val 50000"/>
              <a:gd name="adj2" fmla="val 62485"/>
            </a:avLst>
          </a:prstGeom>
          <a:solidFill>
            <a:srgbClr val="002060"/>
          </a:solidFill>
          <a:ln w="12700">
            <a:solidFill>
              <a:schemeClr val="tx1"/>
            </a:solidFill>
            <a:miter lim="800000"/>
            <a:headEnd/>
            <a:tailEnd/>
          </a:ln>
        </p:spPr>
        <p:txBody>
          <a:bodyPr wrap="square" lIns="18000" tIns="10800" rIns="18000" bIns="10800" anchor="ctr">
            <a:spAutoFit/>
          </a:bodyPr>
          <a:lstStyle/>
          <a:p>
            <a:pPr algn="ctr" eaLnBrk="0" hangingPunct="0"/>
            <a:endParaRPr lang="de-DE"/>
          </a:p>
        </p:txBody>
      </p:sp>
      <p:sp>
        <p:nvSpPr>
          <p:cNvPr id="75780" name="Rectangle 7"/>
          <p:cNvSpPr>
            <a:spLocks noChangeArrowheads="1"/>
          </p:cNvSpPr>
          <p:nvPr/>
        </p:nvSpPr>
        <p:spPr bwMode="auto">
          <a:xfrm>
            <a:off x="6019800" y="4114800"/>
            <a:ext cx="3124200" cy="1443038"/>
          </a:xfrm>
          <a:prstGeom prst="rect">
            <a:avLst/>
          </a:prstGeom>
          <a:noFill/>
          <a:ln w="9525">
            <a:noFill/>
            <a:miter lim="800000"/>
            <a:headEnd/>
            <a:tailEnd/>
          </a:ln>
        </p:spPr>
        <p:txBody>
          <a:bodyPr lIns="0" tIns="0" rIns="0" bIns="0" anchor="ctr">
            <a:spAutoFit/>
          </a:bodyPr>
          <a:lstStyle/>
          <a:p>
            <a:pPr algn="ctr" eaLnBrk="0" hangingPunct="0">
              <a:lnSpc>
                <a:spcPct val="120000"/>
              </a:lnSpc>
              <a:buFont typeface="Wingdings" pitchFamily="2" charset="2"/>
              <a:buNone/>
            </a:pPr>
            <a:r>
              <a:rPr lang="de-DE" sz="2000"/>
              <a:t>     im Rahmen des Urheberrechts, aber mit Verzicht auf exklusive Verwertungsrechte</a:t>
            </a:r>
          </a:p>
        </p:txBody>
      </p:sp>
      <p:pic>
        <p:nvPicPr>
          <p:cNvPr id="75781" name="Picture 7"/>
          <p:cNvPicPr>
            <a:picLocks noChangeAspect="1" noChangeArrowheads="1"/>
          </p:cNvPicPr>
          <p:nvPr/>
        </p:nvPicPr>
        <p:blipFill>
          <a:blip r:embed="rId4" cstate="print"/>
          <a:srcRect/>
          <a:stretch>
            <a:fillRect/>
          </a:stretch>
        </p:blipFill>
        <p:spPr bwMode="auto">
          <a:xfrm>
            <a:off x="381000" y="0"/>
            <a:ext cx="7132638" cy="1323975"/>
          </a:xfrm>
          <a:prstGeom prst="rect">
            <a:avLst/>
          </a:prstGeom>
          <a:noFill/>
          <a:ln w="12700">
            <a:noFill/>
            <a:miter lim="800000"/>
            <a:headEnd/>
            <a:tailEnd/>
          </a:ln>
        </p:spPr>
      </p:pic>
      <p:pic>
        <p:nvPicPr>
          <p:cNvPr id="75782" name="Picture 8"/>
          <p:cNvPicPr>
            <a:picLocks noChangeAspect="1" noChangeArrowheads="1"/>
          </p:cNvPicPr>
          <p:nvPr/>
        </p:nvPicPr>
        <p:blipFill>
          <a:blip r:embed="rId5" cstate="print"/>
          <a:srcRect/>
          <a:stretch>
            <a:fillRect/>
          </a:stretch>
        </p:blipFill>
        <p:spPr bwMode="auto">
          <a:xfrm>
            <a:off x="381000" y="1371600"/>
            <a:ext cx="4914900" cy="3733800"/>
          </a:xfrm>
          <a:prstGeom prst="rect">
            <a:avLst/>
          </a:prstGeom>
          <a:noFill/>
          <a:ln w="12700">
            <a:noFill/>
            <a:miter lim="800000"/>
            <a:headEnd/>
            <a:tailEnd/>
          </a:ln>
        </p:spPr>
      </p:pic>
      <p:pic>
        <p:nvPicPr>
          <p:cNvPr id="75783" name="Picture 10"/>
          <p:cNvPicPr>
            <a:picLocks noChangeAspect="1" noChangeArrowheads="1"/>
          </p:cNvPicPr>
          <p:nvPr/>
        </p:nvPicPr>
        <p:blipFill>
          <a:blip r:embed="rId6" cstate="print"/>
          <a:srcRect/>
          <a:stretch>
            <a:fillRect/>
          </a:stretch>
        </p:blipFill>
        <p:spPr bwMode="auto">
          <a:xfrm>
            <a:off x="0" y="5257800"/>
            <a:ext cx="6370638" cy="742950"/>
          </a:xfrm>
          <a:prstGeom prst="rect">
            <a:avLst/>
          </a:prstGeom>
          <a:noFill/>
          <a:ln w="12700">
            <a:noFill/>
            <a:miter lim="800000"/>
            <a:headEnd/>
            <a:tailEnd/>
          </a:ln>
        </p:spPr>
      </p:pic>
      <p:pic>
        <p:nvPicPr>
          <p:cNvPr id="75784" name="Picture 11">
            <a:hlinkClick r:id="rId7"/>
          </p:cNvPr>
          <p:cNvPicPr>
            <a:picLocks noChangeAspect="1" noChangeArrowheads="1"/>
          </p:cNvPicPr>
          <p:nvPr/>
        </p:nvPicPr>
        <p:blipFill>
          <a:blip r:embed="rId8" cstate="print"/>
          <a:srcRect/>
          <a:stretch>
            <a:fillRect/>
          </a:stretch>
        </p:blipFill>
        <p:spPr bwMode="auto">
          <a:xfrm>
            <a:off x="3200400" y="5791200"/>
            <a:ext cx="4981575" cy="438150"/>
          </a:xfrm>
          <a:prstGeom prst="rect">
            <a:avLst/>
          </a:prstGeom>
          <a:noFill/>
          <a:ln w="12700">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251520" y="620688"/>
            <a:ext cx="5184576" cy="523220"/>
          </a:xfrm>
          <a:prstGeom prst="rect">
            <a:avLst/>
          </a:prstGeom>
          <a:solidFill>
            <a:schemeClr val="accent1">
              <a:lumMod val="20000"/>
              <a:lumOff val="80000"/>
            </a:schemeClr>
          </a:solidFill>
        </p:spPr>
        <p:txBody>
          <a:bodyPr wrap="square">
            <a:spAutoFit/>
          </a:bodyPr>
          <a:lstStyle/>
          <a:p>
            <a:r>
              <a:rPr lang="en-US" sz="2800" dirty="0" err="1" smtClean="0">
                <a:solidFill>
                  <a:srgbClr val="002060"/>
                </a:solidFill>
              </a:rPr>
              <a:t>Informationelle</a:t>
            </a:r>
            <a:r>
              <a:rPr lang="en-US" sz="2800" dirty="0" smtClean="0">
                <a:solidFill>
                  <a:srgbClr val="002060"/>
                </a:solidFill>
              </a:rPr>
              <a:t> </a:t>
            </a:r>
            <a:r>
              <a:rPr lang="en-US" sz="2800" dirty="0" err="1" smtClean="0">
                <a:solidFill>
                  <a:srgbClr val="002060"/>
                </a:solidFill>
              </a:rPr>
              <a:t>Selbstbestimmung</a:t>
            </a:r>
            <a:endParaRPr lang="en-US" sz="2800" dirty="0">
              <a:solidFill>
                <a:srgbClr val="002060"/>
              </a:solidFill>
            </a:endParaRPr>
          </a:p>
        </p:txBody>
      </p:sp>
      <p:sp>
        <p:nvSpPr>
          <p:cNvPr id="3" name="Text Box 3"/>
          <p:cNvSpPr txBox="1">
            <a:spLocks noChangeArrowheads="1"/>
          </p:cNvSpPr>
          <p:nvPr/>
        </p:nvSpPr>
        <p:spPr bwMode="auto">
          <a:xfrm>
            <a:off x="395536" y="1628800"/>
            <a:ext cx="8305800" cy="1615827"/>
          </a:xfrm>
          <a:prstGeom prst="rect">
            <a:avLst/>
          </a:prstGeom>
          <a:solidFill>
            <a:srgbClr val="F8F8F8"/>
          </a:solidFill>
          <a:ln w="12700">
            <a:noFill/>
            <a:miter lim="800000"/>
            <a:headEnd type="none" w="sm" len="sm"/>
            <a:tailEnd type="none" w="sm" len="sm"/>
          </a:ln>
        </p:spPr>
        <p:txBody>
          <a:bodyPr>
            <a:spAutoFit/>
          </a:bodyPr>
          <a:lstStyle/>
          <a:p>
            <a:pPr>
              <a:spcBef>
                <a:spcPct val="50000"/>
              </a:spcBef>
            </a:pPr>
            <a:r>
              <a:rPr lang="de-DE" sz="2200" dirty="0" smtClean="0">
                <a:solidFill>
                  <a:srgbClr val="003366"/>
                </a:solidFill>
              </a:rPr>
              <a:t>In elektronischen Wissens- und Informationswelten</a:t>
            </a:r>
            <a:endParaRPr lang="de-DE" sz="2200" dirty="0">
              <a:solidFill>
                <a:srgbClr val="003366"/>
              </a:solidFill>
            </a:endParaRPr>
          </a:p>
          <a:p>
            <a:pPr>
              <a:lnSpc>
                <a:spcPct val="150000"/>
              </a:lnSpc>
              <a:spcBef>
                <a:spcPct val="50000"/>
              </a:spcBef>
            </a:pPr>
            <a:r>
              <a:rPr lang="de-DE" sz="2200" dirty="0">
                <a:solidFill>
                  <a:srgbClr val="003366"/>
                </a:solidFill>
              </a:rPr>
              <a:t/>
            </a:r>
            <a:br>
              <a:rPr lang="de-DE" sz="2200" dirty="0">
                <a:solidFill>
                  <a:srgbClr val="003366"/>
                </a:solidFill>
              </a:rPr>
            </a:br>
            <a:r>
              <a:rPr lang="de-DE" sz="2200" b="1" dirty="0">
                <a:solidFill>
                  <a:srgbClr val="003366"/>
                </a:solidFill>
              </a:rPr>
              <a:t>mündiger, selbstbestimmter Umgang mit Wissen und Information</a:t>
            </a:r>
            <a:r>
              <a:rPr lang="de-DE" sz="2200" dirty="0">
                <a:solidFill>
                  <a:srgbClr val="003366"/>
                </a:solidFill>
              </a:rPr>
              <a:t>. </a:t>
            </a:r>
          </a:p>
        </p:txBody>
      </p:sp>
      <p:sp>
        <p:nvSpPr>
          <p:cNvPr id="5" name="Rectangle 3"/>
          <p:cNvSpPr>
            <a:spLocks noChangeArrowheads="1"/>
          </p:cNvSpPr>
          <p:nvPr/>
        </p:nvSpPr>
        <p:spPr bwMode="auto">
          <a:xfrm>
            <a:off x="0" y="4066373"/>
            <a:ext cx="8534400" cy="1609543"/>
          </a:xfrm>
          <a:prstGeom prst="rect">
            <a:avLst/>
          </a:prstGeom>
          <a:solidFill>
            <a:srgbClr val="F8F8F8"/>
          </a:solidFill>
          <a:ln w="12700">
            <a:noFill/>
            <a:miter lim="800000"/>
            <a:headEnd type="none" w="sm" len="sm"/>
            <a:tailEnd type="none" w="sm" len="sm"/>
          </a:ln>
        </p:spPr>
        <p:txBody>
          <a:bodyPr anchor="ctr">
            <a:spAutoFit/>
          </a:bodyPr>
          <a:lstStyle/>
          <a:p>
            <a:pPr algn="ctr">
              <a:lnSpc>
                <a:spcPct val="150000"/>
              </a:lnSpc>
              <a:spcBef>
                <a:spcPct val="50000"/>
              </a:spcBef>
            </a:pPr>
            <a:r>
              <a:rPr lang="de-DE" sz="2400" b="1" dirty="0">
                <a:solidFill>
                  <a:srgbClr val="003366"/>
                </a:solidFill>
                <a:cs typeface="Times New Roman" pitchFamily="18" charset="0"/>
              </a:rPr>
              <a:t>Recht und Fähigkeit </a:t>
            </a:r>
            <a:r>
              <a:rPr lang="de-DE" sz="2400" dirty="0">
                <a:solidFill>
                  <a:srgbClr val="003366"/>
                </a:solidFill>
                <a:cs typeface="Times New Roman" pitchFamily="18" charset="0"/>
              </a:rPr>
              <a:t>eines jeden Individuums, seine privaten, </a:t>
            </a:r>
            <a:r>
              <a:rPr lang="de-DE" sz="2200" dirty="0">
                <a:solidFill>
                  <a:srgbClr val="003366"/>
                </a:solidFill>
                <a:cs typeface="Times New Roman" pitchFamily="18" charset="0"/>
              </a:rPr>
              <a:t>professionellen und öffentlichen Geschäfte (Handlungen) </a:t>
            </a:r>
            <a:r>
              <a:rPr lang="de-DE" sz="2200" b="1" dirty="0">
                <a:solidFill>
                  <a:srgbClr val="003366"/>
                </a:solidFill>
                <a:cs typeface="Times New Roman" pitchFamily="18" charset="0"/>
              </a:rPr>
              <a:t>informationell abgesichert </a:t>
            </a:r>
            <a:r>
              <a:rPr lang="de-DE" sz="2200" dirty="0">
                <a:solidFill>
                  <a:srgbClr val="003366"/>
                </a:solidFill>
                <a:cs typeface="Times New Roman" pitchFamily="18" charset="0"/>
              </a:rPr>
              <a:t>abwickeln zu können </a:t>
            </a:r>
          </a:p>
        </p:txBody>
      </p:sp>
    </p:spTree>
    <p:extLst>
      <p:ext uri="{BB962C8B-B14F-4D97-AF65-F5344CB8AC3E}">
        <p14:creationId xmlns:p14="http://schemas.microsoft.com/office/powerpoint/2010/main" val="19088502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5" grpId="0" animBg="1"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251520" y="620688"/>
            <a:ext cx="5184576" cy="523220"/>
          </a:xfrm>
          <a:prstGeom prst="rect">
            <a:avLst/>
          </a:prstGeom>
          <a:solidFill>
            <a:schemeClr val="accent1">
              <a:lumMod val="20000"/>
              <a:lumOff val="80000"/>
            </a:schemeClr>
          </a:solidFill>
        </p:spPr>
        <p:txBody>
          <a:bodyPr wrap="square">
            <a:spAutoFit/>
          </a:bodyPr>
          <a:lstStyle/>
          <a:p>
            <a:r>
              <a:rPr lang="en-US" sz="2800" dirty="0" err="1" smtClean="0">
                <a:solidFill>
                  <a:srgbClr val="002060"/>
                </a:solidFill>
              </a:rPr>
              <a:t>Informationelle</a:t>
            </a:r>
            <a:r>
              <a:rPr lang="en-US" sz="2800" dirty="0" smtClean="0">
                <a:solidFill>
                  <a:srgbClr val="002060"/>
                </a:solidFill>
              </a:rPr>
              <a:t> </a:t>
            </a:r>
            <a:r>
              <a:rPr lang="en-US" sz="2800" dirty="0" err="1" smtClean="0">
                <a:solidFill>
                  <a:srgbClr val="002060"/>
                </a:solidFill>
              </a:rPr>
              <a:t>Selbstbestimmung</a:t>
            </a:r>
            <a:endParaRPr lang="en-US" sz="2800" dirty="0">
              <a:solidFill>
                <a:srgbClr val="002060"/>
              </a:solidFill>
            </a:endParaRPr>
          </a:p>
        </p:txBody>
      </p:sp>
      <p:sp>
        <p:nvSpPr>
          <p:cNvPr id="6" name="Textfeld 5"/>
          <p:cNvSpPr txBox="1"/>
          <p:nvPr/>
        </p:nvSpPr>
        <p:spPr>
          <a:xfrm>
            <a:off x="395536" y="1484784"/>
            <a:ext cx="7772400" cy="2028889"/>
          </a:xfrm>
          <a:prstGeom prst="rect">
            <a:avLst/>
          </a:prstGeom>
          <a:noFill/>
        </p:spPr>
        <p:txBody>
          <a:bodyPr>
            <a:spAutoFit/>
          </a:bodyPr>
          <a:lstStyle/>
          <a:p>
            <a:pPr algn="ctr">
              <a:lnSpc>
                <a:spcPct val="200000"/>
              </a:lnSpc>
              <a:spcBef>
                <a:spcPct val="40000"/>
              </a:spcBef>
              <a:spcAft>
                <a:spcPct val="30000"/>
              </a:spcAft>
              <a:buClr>
                <a:srgbClr val="008080"/>
              </a:buClr>
              <a:buSzPct val="100000"/>
              <a:buFont typeface="Wingdings 3" pitchFamily="18" charset="2"/>
              <a:buNone/>
              <a:defRPr/>
            </a:pPr>
            <a:r>
              <a:rPr lang="de-DE" sz="2200" kern="0" dirty="0" smtClean="0">
                <a:solidFill>
                  <a:srgbClr val="003366"/>
                </a:solidFill>
              </a:rPr>
              <a:t>Reguliert werden </a:t>
            </a:r>
            <a:r>
              <a:rPr lang="de-DE" sz="2200" kern="0" dirty="0">
                <a:solidFill>
                  <a:srgbClr val="003366"/>
                </a:solidFill>
              </a:rPr>
              <a:t>können Informationsgesellschaften </a:t>
            </a:r>
            <a:r>
              <a:rPr lang="de-DE" sz="2200" b="1" kern="0" dirty="0">
                <a:solidFill>
                  <a:srgbClr val="003366"/>
                </a:solidFill>
              </a:rPr>
              <a:t>nur über informationell gebildete und informationell autonome </a:t>
            </a:r>
            <a:r>
              <a:rPr lang="de-DE" sz="2200" kern="0" dirty="0">
                <a:solidFill>
                  <a:srgbClr val="003366"/>
                </a:solidFill>
              </a:rPr>
              <a:t>Menschen.</a:t>
            </a:r>
            <a:endParaRPr lang="de-DE" sz="2200" dirty="0"/>
          </a:p>
        </p:txBody>
      </p:sp>
      <p:sp>
        <p:nvSpPr>
          <p:cNvPr id="7" name="Textfeld 6"/>
          <p:cNvSpPr txBox="1"/>
          <p:nvPr/>
        </p:nvSpPr>
        <p:spPr>
          <a:xfrm>
            <a:off x="547936" y="3794597"/>
            <a:ext cx="7772400" cy="2563779"/>
          </a:xfrm>
          <a:prstGeom prst="rect">
            <a:avLst/>
          </a:prstGeom>
          <a:noFill/>
        </p:spPr>
        <p:txBody>
          <a:bodyPr>
            <a:spAutoFit/>
          </a:bodyPr>
          <a:lstStyle/>
          <a:p>
            <a:pPr algn="ctr">
              <a:lnSpc>
                <a:spcPct val="200000"/>
              </a:lnSpc>
              <a:spcBef>
                <a:spcPct val="40000"/>
              </a:spcBef>
              <a:spcAft>
                <a:spcPct val="30000"/>
              </a:spcAft>
              <a:buClr>
                <a:srgbClr val="008080"/>
              </a:buClr>
              <a:buSzPct val="100000"/>
              <a:buFont typeface="Wingdings 3" pitchFamily="18" charset="2"/>
              <a:buNone/>
              <a:defRPr/>
            </a:pPr>
            <a:r>
              <a:rPr lang="de-DE" sz="2200" kern="0" dirty="0">
                <a:solidFill>
                  <a:srgbClr val="003366"/>
                </a:solidFill>
              </a:rPr>
              <a:t>Ansonsten </a:t>
            </a:r>
            <a:r>
              <a:rPr lang="de-DE" sz="2200" kern="0" dirty="0" smtClean="0">
                <a:solidFill>
                  <a:srgbClr val="003366"/>
                </a:solidFill>
              </a:rPr>
              <a:t>bestimmen </a:t>
            </a:r>
            <a:r>
              <a:rPr lang="de-DE" sz="2200" kern="0" dirty="0">
                <a:solidFill>
                  <a:srgbClr val="003366"/>
                </a:solidFill>
              </a:rPr>
              <a:t>der dynamische </a:t>
            </a:r>
            <a:r>
              <a:rPr lang="de-DE" sz="2200" b="1" kern="0" dirty="0">
                <a:solidFill>
                  <a:srgbClr val="003366"/>
                </a:solidFill>
              </a:rPr>
              <a:t>mediale technische </a:t>
            </a:r>
            <a:r>
              <a:rPr lang="de-DE" sz="2200" b="1" kern="0" dirty="0" smtClean="0">
                <a:solidFill>
                  <a:srgbClr val="003366"/>
                </a:solidFill>
              </a:rPr>
              <a:t>Determinismus und die Interessen der Märkte</a:t>
            </a:r>
            <a:r>
              <a:rPr lang="de-DE" sz="2200" kern="0" dirty="0" smtClean="0">
                <a:solidFill>
                  <a:srgbClr val="003366"/>
                </a:solidFill>
              </a:rPr>
              <a:t>, </a:t>
            </a:r>
            <a:r>
              <a:rPr lang="de-DE" sz="2200" kern="0" dirty="0">
                <a:solidFill>
                  <a:srgbClr val="003366"/>
                </a:solidFill>
              </a:rPr>
              <a:t>wie wir leben sollen.</a:t>
            </a:r>
          </a:p>
          <a:p>
            <a:pPr algn="ctr">
              <a:defRPr/>
            </a:pPr>
            <a:endParaRPr lang="de-DE" sz="2200" dirty="0"/>
          </a:p>
        </p:txBody>
      </p:sp>
    </p:spTree>
    <p:extLst>
      <p:ext uri="{BB962C8B-B14F-4D97-AF65-F5344CB8AC3E}">
        <p14:creationId xmlns:p14="http://schemas.microsoft.com/office/powerpoint/2010/main" val="2308221410"/>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251520" y="620688"/>
            <a:ext cx="2088232" cy="523220"/>
          </a:xfrm>
          <a:prstGeom prst="rect">
            <a:avLst/>
          </a:prstGeom>
          <a:solidFill>
            <a:schemeClr val="accent1">
              <a:lumMod val="20000"/>
              <a:lumOff val="80000"/>
            </a:schemeClr>
          </a:solidFill>
        </p:spPr>
        <p:txBody>
          <a:bodyPr wrap="square">
            <a:spAutoFit/>
          </a:bodyPr>
          <a:lstStyle/>
          <a:p>
            <a:r>
              <a:rPr lang="en-US" sz="2800" dirty="0" err="1" smtClean="0">
                <a:solidFill>
                  <a:srgbClr val="002060"/>
                </a:solidFill>
              </a:rPr>
              <a:t>Große</a:t>
            </a:r>
            <a:r>
              <a:rPr lang="en-US" sz="2800" dirty="0" smtClean="0">
                <a:solidFill>
                  <a:srgbClr val="002060"/>
                </a:solidFill>
              </a:rPr>
              <a:t> </a:t>
            </a:r>
            <a:r>
              <a:rPr lang="en-US" sz="2800" dirty="0" err="1" smtClean="0">
                <a:solidFill>
                  <a:srgbClr val="002060"/>
                </a:solidFill>
              </a:rPr>
              <a:t>Texte</a:t>
            </a:r>
            <a:endParaRPr lang="en-US" sz="2800" dirty="0">
              <a:solidFill>
                <a:srgbClr val="002060"/>
              </a:solidFill>
            </a:endParaRPr>
          </a:p>
        </p:txBody>
      </p:sp>
      <p:pic>
        <p:nvPicPr>
          <p:cNvPr id="7170" name="Picture 2"/>
          <p:cNvPicPr>
            <a:picLocks noChangeAspect="1" noChangeArrowheads="1"/>
          </p:cNvPicPr>
          <p:nvPr/>
        </p:nvPicPr>
        <p:blipFill>
          <a:blip r:embed="rId2" cstate="print"/>
          <a:srcRect/>
          <a:stretch>
            <a:fillRect/>
          </a:stretch>
        </p:blipFill>
        <p:spPr bwMode="auto">
          <a:xfrm>
            <a:off x="107504" y="2068066"/>
            <a:ext cx="8789987" cy="1504950"/>
          </a:xfrm>
          <a:prstGeom prst="rect">
            <a:avLst/>
          </a:prstGeom>
          <a:noFill/>
          <a:ln w="9525">
            <a:noFill/>
            <a:miter lim="800000"/>
            <a:headEnd/>
            <a:tailEnd/>
          </a:ln>
        </p:spPr>
      </p:pic>
      <p:grpSp>
        <p:nvGrpSpPr>
          <p:cNvPr id="10" name="Gruppieren 9"/>
          <p:cNvGrpSpPr/>
          <p:nvPr/>
        </p:nvGrpSpPr>
        <p:grpSpPr>
          <a:xfrm>
            <a:off x="179512" y="3625860"/>
            <a:ext cx="8568952" cy="3115508"/>
            <a:chOff x="179512" y="3284984"/>
            <a:chExt cx="8568952" cy="3115508"/>
          </a:xfrm>
        </p:grpSpPr>
        <p:sp>
          <p:nvSpPr>
            <p:cNvPr id="7" name="Textfeld 6"/>
            <p:cNvSpPr txBox="1"/>
            <p:nvPr/>
          </p:nvSpPr>
          <p:spPr>
            <a:xfrm>
              <a:off x="179512" y="3284984"/>
              <a:ext cx="8568952" cy="2585323"/>
            </a:xfrm>
            <a:prstGeom prst="rect">
              <a:avLst/>
            </a:prstGeom>
            <a:noFill/>
          </p:spPr>
          <p:txBody>
            <a:bodyPr wrap="square" rtlCol="0">
              <a:spAutoFit/>
            </a:bodyPr>
            <a:lstStyle/>
            <a:p>
              <a:pPr algn="ctr"/>
              <a:r>
                <a:rPr lang="de-DE" dirty="0" smtClean="0">
                  <a:solidFill>
                    <a:srgbClr val="002060"/>
                  </a:solidFill>
                </a:rPr>
                <a:t>Zum Privatleben gehört nach heutiger Auffassung in erster Linie die </a:t>
              </a:r>
              <a:r>
                <a:rPr lang="de-DE" b="1" dirty="0" smtClean="0">
                  <a:solidFill>
                    <a:srgbClr val="002060"/>
                  </a:solidFill>
                </a:rPr>
                <a:t>Identität</a:t>
              </a:r>
              <a:r>
                <a:rPr lang="de-DE" dirty="0" smtClean="0">
                  <a:solidFill>
                    <a:srgbClr val="002060"/>
                  </a:solidFill>
                </a:rPr>
                <a:t> (u.a. Name, Kleidung, Haartracht, Gefühle und Gedanken), die </a:t>
              </a:r>
              <a:r>
                <a:rPr lang="de-DE" b="1" dirty="0" smtClean="0">
                  <a:solidFill>
                    <a:srgbClr val="002060"/>
                  </a:solidFill>
                </a:rPr>
                <a:t>Integrität</a:t>
              </a:r>
              <a:r>
                <a:rPr lang="de-DE" dirty="0" smtClean="0">
                  <a:solidFill>
                    <a:srgbClr val="002060"/>
                  </a:solidFill>
                </a:rPr>
                <a:t> (was etwa eine medizinische Behandlung gegen den Willen der Betroffenen </a:t>
              </a:r>
              <a:r>
                <a:rPr lang="de-DE" dirty="0" err="1" smtClean="0">
                  <a:solidFill>
                    <a:srgbClr val="002060"/>
                  </a:solidFill>
                </a:rPr>
                <a:t>ausschliesst</a:t>
              </a:r>
              <a:r>
                <a:rPr lang="de-DE" dirty="0" smtClean="0">
                  <a:solidFill>
                    <a:srgbClr val="002060"/>
                  </a:solidFill>
                </a:rPr>
                <a:t>), die </a:t>
              </a:r>
              <a:r>
                <a:rPr lang="de-DE" b="1" dirty="0" smtClean="0">
                  <a:solidFill>
                    <a:srgbClr val="002060"/>
                  </a:solidFill>
                </a:rPr>
                <a:t>Intimität</a:t>
              </a:r>
              <a:r>
                <a:rPr lang="de-DE" dirty="0" smtClean="0">
                  <a:solidFill>
                    <a:srgbClr val="002060"/>
                  </a:solidFill>
                </a:rPr>
                <a:t> (wie etwa die Geheimhaltung privater Eigenschaften und Handlungen, der Schutz des eigenen Bildes vor Veröffentlichung oder der Schutz vor Weitergabe personenbezogener Daten), die </a:t>
              </a:r>
              <a:r>
                <a:rPr lang="de-DE" b="1" dirty="0" smtClean="0">
                  <a:solidFill>
                    <a:srgbClr val="002060"/>
                  </a:solidFill>
                </a:rPr>
                <a:t>Kommunikation</a:t>
              </a:r>
              <a:r>
                <a:rPr lang="de-DE" dirty="0" smtClean="0">
                  <a:solidFill>
                    <a:srgbClr val="002060"/>
                  </a:solidFill>
                </a:rPr>
                <a:t> (z.B. die Aufnahme und Entwicklung von Beziehungen zu anderen Leuten) und die </a:t>
              </a:r>
              <a:r>
                <a:rPr lang="de-DE" b="1" dirty="0" smtClean="0">
                  <a:solidFill>
                    <a:srgbClr val="002060"/>
                  </a:solidFill>
                </a:rPr>
                <a:t>Sexualität</a:t>
              </a:r>
              <a:r>
                <a:rPr lang="de-DE" dirty="0" smtClean="0">
                  <a:solidFill>
                    <a:srgbClr val="002060"/>
                  </a:solidFill>
                </a:rPr>
                <a:t> (allerdings darf hier der Staat zum Schutze bestimmter Personengruppen, etwa von Kindern, Einschränkungen wie z.B. ein Mindestalter vorschreiben).</a:t>
              </a:r>
              <a:endParaRPr lang="en-US" dirty="0">
                <a:solidFill>
                  <a:srgbClr val="002060"/>
                </a:solidFill>
              </a:endParaRPr>
            </a:p>
          </p:txBody>
        </p:sp>
        <p:sp>
          <p:nvSpPr>
            <p:cNvPr id="9" name="Textfeld 8"/>
            <p:cNvSpPr txBox="1"/>
            <p:nvPr/>
          </p:nvSpPr>
          <p:spPr>
            <a:xfrm>
              <a:off x="395536" y="5877272"/>
              <a:ext cx="8136904" cy="523220"/>
            </a:xfrm>
            <a:prstGeom prst="rect">
              <a:avLst/>
            </a:prstGeom>
            <a:noFill/>
          </p:spPr>
          <p:txBody>
            <a:bodyPr wrap="square" rtlCol="0">
              <a:spAutoFit/>
            </a:bodyPr>
            <a:lstStyle/>
            <a:p>
              <a:r>
                <a:rPr lang="en-US" sz="1400" dirty="0" smtClean="0"/>
                <a:t>http://www.humanrights.ch/de/internationale-menschenrechte/aemr/text/artikel-12-aemr-schutz-freiheitssphaere-einzelnen</a:t>
              </a:r>
              <a:endParaRPr lang="en-US" sz="1400" dirty="0"/>
            </a:p>
          </p:txBody>
        </p:sp>
      </p:grpSp>
      <p:pic>
        <p:nvPicPr>
          <p:cNvPr id="7171" name="Picture 3"/>
          <p:cNvPicPr>
            <a:picLocks noChangeAspect="1" noChangeArrowheads="1"/>
          </p:cNvPicPr>
          <p:nvPr/>
        </p:nvPicPr>
        <p:blipFill>
          <a:blip r:embed="rId3" cstate="print"/>
          <a:srcRect/>
          <a:stretch>
            <a:fillRect/>
          </a:stretch>
        </p:blipFill>
        <p:spPr bwMode="auto">
          <a:xfrm>
            <a:off x="2699792" y="0"/>
            <a:ext cx="5897984" cy="2025897"/>
          </a:xfrm>
          <a:prstGeom prst="rect">
            <a:avLst/>
          </a:prstGeom>
          <a:noFill/>
          <a:ln w="9525">
            <a:noFill/>
            <a:miter lim="800000"/>
            <a:headEnd/>
            <a:tailEnd/>
          </a:ln>
        </p:spPr>
      </p:pic>
    </p:spTree>
    <p:extLst>
      <p:ext uri="{BB962C8B-B14F-4D97-AF65-F5344CB8AC3E}">
        <p14:creationId xmlns:p14="http://schemas.microsoft.com/office/powerpoint/2010/main" val="999448064"/>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34963" y="1340768"/>
            <a:ext cx="8809037" cy="2905125"/>
          </a:xfrm>
          <a:prstGeom prst="rect">
            <a:avLst/>
          </a:prstGeom>
          <a:noFill/>
          <a:ln w="9525">
            <a:noFill/>
            <a:miter lim="800000"/>
            <a:headEnd/>
            <a:tailEnd/>
          </a:ln>
        </p:spPr>
      </p:pic>
      <p:sp>
        <p:nvSpPr>
          <p:cNvPr id="4" name="Rechteck 3"/>
          <p:cNvSpPr/>
          <p:nvPr/>
        </p:nvSpPr>
        <p:spPr>
          <a:xfrm>
            <a:off x="251520" y="620688"/>
            <a:ext cx="2088232" cy="523220"/>
          </a:xfrm>
          <a:prstGeom prst="rect">
            <a:avLst/>
          </a:prstGeom>
          <a:solidFill>
            <a:schemeClr val="accent1">
              <a:lumMod val="20000"/>
              <a:lumOff val="80000"/>
            </a:schemeClr>
          </a:solidFill>
        </p:spPr>
        <p:txBody>
          <a:bodyPr wrap="square">
            <a:spAutoFit/>
          </a:bodyPr>
          <a:lstStyle/>
          <a:p>
            <a:r>
              <a:rPr lang="en-US" sz="2800" dirty="0" err="1" smtClean="0">
                <a:solidFill>
                  <a:srgbClr val="002060"/>
                </a:solidFill>
              </a:rPr>
              <a:t>Große</a:t>
            </a:r>
            <a:r>
              <a:rPr lang="en-US" sz="2800" dirty="0" smtClean="0">
                <a:solidFill>
                  <a:srgbClr val="002060"/>
                </a:solidFill>
              </a:rPr>
              <a:t> </a:t>
            </a:r>
            <a:r>
              <a:rPr lang="en-US" sz="2800" dirty="0" err="1" smtClean="0">
                <a:solidFill>
                  <a:srgbClr val="002060"/>
                </a:solidFill>
              </a:rPr>
              <a:t>Texte</a:t>
            </a:r>
            <a:endParaRPr lang="en-US" sz="2800" dirty="0">
              <a:solidFill>
                <a:srgbClr val="002060"/>
              </a:solidFill>
            </a:endParaRPr>
          </a:p>
        </p:txBody>
      </p:sp>
    </p:spTree>
    <p:extLst>
      <p:ext uri="{BB962C8B-B14F-4D97-AF65-F5344CB8AC3E}">
        <p14:creationId xmlns:p14="http://schemas.microsoft.com/office/powerpoint/2010/main" val="132160503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611560" y="2091625"/>
            <a:ext cx="45719" cy="369332"/>
          </a:xfrm>
          <a:prstGeom prst="rect">
            <a:avLst/>
          </a:prstGeom>
          <a:noFill/>
        </p:spPr>
        <p:txBody>
          <a:bodyPr wrap="square" rtlCol="0">
            <a:spAutoFit/>
          </a:bodyPr>
          <a:lstStyle/>
          <a:p>
            <a:endParaRPr lang="en-US" dirty="0">
              <a:solidFill>
                <a:srgbClr val="002060"/>
              </a:solidFill>
            </a:endParaRPr>
          </a:p>
        </p:txBody>
      </p:sp>
      <p:sp>
        <p:nvSpPr>
          <p:cNvPr id="7" name="Textfeld 6"/>
          <p:cNvSpPr txBox="1"/>
          <p:nvPr/>
        </p:nvSpPr>
        <p:spPr>
          <a:xfrm>
            <a:off x="611560" y="2348880"/>
            <a:ext cx="7560840" cy="2554546"/>
          </a:xfrm>
          <a:prstGeom prst="rect">
            <a:avLst/>
          </a:prstGeom>
          <a:noFill/>
        </p:spPr>
        <p:txBody>
          <a:bodyPr wrap="square" rtlCol="0">
            <a:spAutoFit/>
          </a:bodyPr>
          <a:lstStyle/>
          <a:p>
            <a:r>
              <a:rPr lang="de-DE" sz="2000" dirty="0" err="1" smtClean="0">
                <a:solidFill>
                  <a:srgbClr val="002060"/>
                </a:solidFill>
              </a:rPr>
              <a:t>ICM</a:t>
            </a:r>
            <a:r>
              <a:rPr lang="de-DE" sz="2000" dirty="0" smtClean="0">
                <a:solidFill>
                  <a:srgbClr val="002060"/>
                </a:solidFill>
              </a:rPr>
              <a:t> beruht auf zwei plausiblen Annahmen: </a:t>
            </a:r>
          </a:p>
          <a:p>
            <a:endParaRPr lang="en-US" sz="2000" dirty="0" smtClean="0">
              <a:solidFill>
                <a:srgbClr val="002060"/>
              </a:solidFill>
            </a:endParaRPr>
          </a:p>
          <a:p>
            <a:r>
              <a:rPr lang="en-US" sz="2400" dirty="0" smtClean="0">
                <a:solidFill>
                  <a:srgbClr val="002060"/>
                </a:solidFill>
              </a:rPr>
              <a:t>“informed consent is necessary to obtain legitimacy and it is sufficient to obtain legitimacy. With informed consent, any information collection and use practice is legitimate. Without it, no information collection and use practice is legitimate.” </a:t>
            </a:r>
            <a:endParaRPr lang="en-US" sz="2400" dirty="0">
              <a:solidFill>
                <a:srgbClr val="002060"/>
              </a:solidFill>
            </a:endParaRPr>
          </a:p>
        </p:txBody>
      </p:sp>
      <p:sp>
        <p:nvSpPr>
          <p:cNvPr id="9" name="Textfeld 8"/>
          <p:cNvSpPr txBox="1"/>
          <p:nvPr/>
        </p:nvSpPr>
        <p:spPr>
          <a:xfrm>
            <a:off x="611560" y="5093463"/>
            <a:ext cx="7560840" cy="954107"/>
          </a:xfrm>
          <a:prstGeom prst="rect">
            <a:avLst/>
          </a:prstGeom>
          <a:noFill/>
        </p:spPr>
        <p:txBody>
          <a:bodyPr wrap="square" rtlCol="0">
            <a:spAutoFit/>
          </a:bodyPr>
          <a:lstStyle/>
          <a:p>
            <a:pPr algn="ctr"/>
            <a:r>
              <a:rPr lang="de-DE" sz="2800" dirty="0" smtClean="0">
                <a:solidFill>
                  <a:srgbClr val="002060"/>
                </a:solidFill>
              </a:rPr>
              <a:t>“</a:t>
            </a:r>
            <a:r>
              <a:rPr lang="de-DE" sz="2800" dirty="0" err="1" smtClean="0">
                <a:solidFill>
                  <a:srgbClr val="002060"/>
                </a:solidFill>
              </a:rPr>
              <a:t>Informed</a:t>
            </a:r>
            <a:r>
              <a:rPr lang="de-DE" sz="2800" dirty="0" smtClean="0">
                <a:solidFill>
                  <a:srgbClr val="002060"/>
                </a:solidFill>
              </a:rPr>
              <a:t> </a:t>
            </a:r>
            <a:r>
              <a:rPr lang="de-DE" sz="2800" dirty="0" err="1" smtClean="0">
                <a:solidFill>
                  <a:srgbClr val="002060"/>
                </a:solidFill>
              </a:rPr>
              <a:t>consent</a:t>
            </a:r>
            <a:r>
              <a:rPr lang="de-DE" sz="2800" dirty="0" smtClean="0">
                <a:solidFill>
                  <a:srgbClr val="002060"/>
                </a:solidFill>
              </a:rPr>
              <a:t> </a:t>
            </a:r>
            <a:r>
              <a:rPr lang="de-DE" sz="2800" dirty="0" err="1" smtClean="0">
                <a:solidFill>
                  <a:srgbClr val="002060"/>
                </a:solidFill>
              </a:rPr>
              <a:t>makes</a:t>
            </a:r>
            <a:r>
              <a:rPr lang="de-DE" sz="2800" dirty="0" smtClean="0">
                <a:solidFill>
                  <a:srgbClr val="002060"/>
                </a:solidFill>
              </a:rPr>
              <a:t> an </a:t>
            </a:r>
            <a:r>
              <a:rPr lang="de-DE" sz="2800" dirty="0" err="1" smtClean="0">
                <a:solidFill>
                  <a:srgbClr val="002060"/>
                </a:solidFill>
              </a:rPr>
              <a:t>information</a:t>
            </a:r>
            <a:r>
              <a:rPr lang="de-DE" sz="2800" dirty="0" smtClean="0">
                <a:solidFill>
                  <a:srgbClr val="002060"/>
                </a:solidFill>
              </a:rPr>
              <a:t> </a:t>
            </a:r>
            <a:r>
              <a:rPr lang="de-DE" sz="2800" dirty="0" err="1" smtClean="0">
                <a:solidFill>
                  <a:srgbClr val="002060"/>
                </a:solidFill>
              </a:rPr>
              <a:t>practice</a:t>
            </a:r>
            <a:r>
              <a:rPr lang="de-DE" sz="2800" dirty="0" smtClean="0">
                <a:solidFill>
                  <a:srgbClr val="002060"/>
                </a:solidFill>
              </a:rPr>
              <a:t> </a:t>
            </a:r>
            <a:r>
              <a:rPr lang="de-DE" sz="2800" dirty="0" err="1" smtClean="0">
                <a:solidFill>
                  <a:srgbClr val="002060"/>
                </a:solidFill>
              </a:rPr>
              <a:t>legitimate</a:t>
            </a:r>
            <a:r>
              <a:rPr lang="de-DE" sz="2800" dirty="0" smtClean="0">
                <a:solidFill>
                  <a:srgbClr val="002060"/>
                </a:solidFill>
              </a:rPr>
              <a:t>.” (10) ) </a:t>
            </a:r>
            <a:endParaRPr lang="en-US" sz="2800" dirty="0">
              <a:solidFill>
                <a:srgbClr val="002060"/>
              </a:solidFill>
            </a:endParaRPr>
          </a:p>
        </p:txBody>
      </p:sp>
      <p:sp>
        <p:nvSpPr>
          <p:cNvPr id="10" name="Textfeld 9"/>
          <p:cNvSpPr txBox="1"/>
          <p:nvPr/>
        </p:nvSpPr>
        <p:spPr>
          <a:xfrm>
            <a:off x="683568" y="6211669"/>
            <a:ext cx="7848872" cy="646331"/>
          </a:xfrm>
          <a:prstGeom prst="rect">
            <a:avLst/>
          </a:prstGeom>
          <a:noFill/>
        </p:spPr>
        <p:txBody>
          <a:bodyPr wrap="square" rtlCol="0">
            <a:spAutoFit/>
          </a:bodyPr>
          <a:lstStyle/>
          <a:p>
            <a:r>
              <a:rPr lang="en-US" sz="1200" dirty="0" smtClean="0">
                <a:solidFill>
                  <a:srgbClr val="002060"/>
                </a:solidFill>
              </a:rPr>
              <a:t>Mark </a:t>
            </a:r>
            <a:r>
              <a:rPr lang="en-US" sz="1200" dirty="0" err="1" smtClean="0">
                <a:solidFill>
                  <a:srgbClr val="002060"/>
                </a:solidFill>
              </a:rPr>
              <a:t>MacCarthy</a:t>
            </a:r>
            <a:r>
              <a:rPr lang="en-US" sz="1200" dirty="0" smtClean="0">
                <a:solidFill>
                  <a:srgbClr val="002060"/>
                </a:solidFill>
              </a:rPr>
              <a:t>. "New Directions in Privacy: Disclosure, Unfairness and  Externalities.“  </a:t>
            </a:r>
            <a:r>
              <a:rPr lang="en-US" sz="1200" dirty="0" smtClean="0">
                <a:solidFill>
                  <a:srgbClr val="002060"/>
                </a:solidFill>
                <a:hlinkClick r:id="rId2"/>
              </a:rPr>
              <a:t>http://www18.georgetown.edu/data/people/maccartm/publication-66520.pdf</a:t>
            </a:r>
            <a:r>
              <a:rPr lang="en-US" sz="1200" dirty="0" smtClean="0">
                <a:solidFill>
                  <a:srgbClr val="002060"/>
                </a:solidFill>
              </a:rPr>
              <a:t>  I I/S:  A Journal of Law and Policy for the Information Society 6.3 (2011): 425-512. </a:t>
            </a:r>
            <a:endParaRPr lang="en-US" sz="1200" dirty="0">
              <a:solidFill>
                <a:srgbClr val="002060"/>
              </a:solidFill>
            </a:endParaRPr>
          </a:p>
        </p:txBody>
      </p:sp>
      <p:sp>
        <p:nvSpPr>
          <p:cNvPr id="11" name="Textfeld 10"/>
          <p:cNvSpPr txBox="1"/>
          <p:nvPr/>
        </p:nvSpPr>
        <p:spPr>
          <a:xfrm>
            <a:off x="611560" y="332656"/>
            <a:ext cx="7560840" cy="954107"/>
          </a:xfrm>
          <a:prstGeom prst="rect">
            <a:avLst/>
          </a:prstGeom>
          <a:solidFill>
            <a:srgbClr val="DDD9C3"/>
          </a:solidFill>
        </p:spPr>
        <p:txBody>
          <a:bodyPr wrap="square" rtlCol="0">
            <a:spAutoFit/>
          </a:bodyPr>
          <a:lstStyle/>
          <a:p>
            <a:pPr algn="ctr"/>
            <a:r>
              <a:rPr lang="de-DE" sz="2800" dirty="0" smtClean="0">
                <a:solidFill>
                  <a:srgbClr val="000000"/>
                </a:solidFill>
              </a:rPr>
              <a:t>Prinzip bisheriger </a:t>
            </a:r>
            <a:r>
              <a:rPr lang="de-DE" sz="2800" dirty="0" err="1" smtClean="0">
                <a:solidFill>
                  <a:srgbClr val="000000"/>
                </a:solidFill>
              </a:rPr>
              <a:t>Privatheitssicherung</a:t>
            </a:r>
            <a:r>
              <a:rPr lang="de-DE" sz="2800" dirty="0" smtClean="0">
                <a:solidFill>
                  <a:srgbClr val="000000"/>
                </a:solidFill>
              </a:rPr>
              <a:t>- – </a:t>
            </a:r>
            <a:r>
              <a:rPr lang="de-DE" sz="2800" dirty="0" err="1" smtClean="0">
                <a:solidFill>
                  <a:srgbClr val="000000"/>
                </a:solidFill>
              </a:rPr>
              <a:t>McCarth</a:t>
            </a:r>
            <a:r>
              <a:rPr lang="de-DE" sz="2800" dirty="0" smtClean="0">
                <a:solidFill>
                  <a:srgbClr val="000000"/>
                </a:solidFill>
              </a:rPr>
              <a:t> 2011</a:t>
            </a:r>
            <a:endParaRPr lang="en-US" sz="2800" dirty="0">
              <a:solidFill>
                <a:srgbClr val="000000"/>
              </a:solidFill>
            </a:endParaRPr>
          </a:p>
        </p:txBody>
      </p:sp>
      <p:sp>
        <p:nvSpPr>
          <p:cNvPr id="12" name="Textfeld 11"/>
          <p:cNvSpPr txBox="1"/>
          <p:nvPr/>
        </p:nvSpPr>
        <p:spPr>
          <a:xfrm>
            <a:off x="1907704" y="1340768"/>
            <a:ext cx="6315524" cy="523220"/>
          </a:xfrm>
          <a:prstGeom prst="rect">
            <a:avLst/>
          </a:prstGeom>
          <a:solidFill>
            <a:srgbClr val="DDD9C3"/>
          </a:solidFill>
        </p:spPr>
        <p:txBody>
          <a:bodyPr wrap="square" rtlCol="0">
            <a:spAutoFit/>
          </a:bodyPr>
          <a:lstStyle/>
          <a:p>
            <a:pPr algn="ctr"/>
            <a:r>
              <a:rPr lang="de-DE" sz="2800" dirty="0" smtClean="0">
                <a:solidFill>
                  <a:srgbClr val="002060"/>
                </a:solidFill>
              </a:rPr>
              <a:t>“</a:t>
            </a:r>
            <a:r>
              <a:rPr lang="de-DE" sz="2800" dirty="0" err="1" smtClean="0">
                <a:solidFill>
                  <a:srgbClr val="002060"/>
                </a:solidFill>
              </a:rPr>
              <a:t>informed</a:t>
            </a:r>
            <a:r>
              <a:rPr lang="de-DE" sz="2800" dirty="0" smtClean="0">
                <a:solidFill>
                  <a:srgbClr val="002060"/>
                </a:solidFill>
              </a:rPr>
              <a:t> </a:t>
            </a:r>
            <a:r>
              <a:rPr lang="de-DE" sz="2800" dirty="0" err="1" smtClean="0">
                <a:solidFill>
                  <a:srgbClr val="002060"/>
                </a:solidFill>
              </a:rPr>
              <a:t>consent</a:t>
            </a:r>
            <a:r>
              <a:rPr lang="de-DE" sz="2800" dirty="0" smtClean="0">
                <a:solidFill>
                  <a:srgbClr val="002060"/>
                </a:solidFill>
              </a:rPr>
              <a:t> model” (</a:t>
            </a:r>
            <a:r>
              <a:rPr lang="de-DE" sz="2800" dirty="0" err="1" smtClean="0">
                <a:solidFill>
                  <a:srgbClr val="002060"/>
                </a:solidFill>
              </a:rPr>
              <a:t>ICM</a:t>
            </a:r>
            <a:r>
              <a:rPr lang="de-DE" sz="2800" dirty="0" smtClean="0">
                <a:solidFill>
                  <a:srgbClr val="002060"/>
                </a:solidFill>
              </a:rPr>
              <a:t>) </a:t>
            </a:r>
            <a:endParaRPr lang="en-US" sz="2800" dirty="0">
              <a:solidFill>
                <a:srgbClr val="002060"/>
              </a:solidFill>
            </a:endParaRPr>
          </a:p>
        </p:txBody>
      </p:sp>
      <p:sp>
        <p:nvSpPr>
          <p:cNvPr id="13" name="Textfeld 12"/>
          <p:cNvSpPr txBox="1"/>
          <p:nvPr/>
        </p:nvSpPr>
        <p:spPr>
          <a:xfrm>
            <a:off x="589330" y="2199347"/>
            <a:ext cx="7560840" cy="523220"/>
          </a:xfrm>
          <a:prstGeom prst="rect">
            <a:avLst/>
          </a:prstGeom>
          <a:solidFill>
            <a:srgbClr val="DDD9C3"/>
          </a:solidFill>
        </p:spPr>
        <p:txBody>
          <a:bodyPr wrap="square" rtlCol="0">
            <a:spAutoFit/>
          </a:bodyPr>
          <a:lstStyle/>
          <a:p>
            <a:pPr algn="ctr"/>
            <a:r>
              <a:rPr lang="de-DE" sz="2800" dirty="0">
                <a:solidFill>
                  <a:srgbClr val="002060"/>
                </a:solidFill>
              </a:rPr>
              <a:t>“</a:t>
            </a:r>
            <a:r>
              <a:rPr lang="de-DE" sz="2800" dirty="0" err="1">
                <a:solidFill>
                  <a:srgbClr val="002060"/>
                </a:solidFill>
              </a:rPr>
              <a:t>customary</a:t>
            </a:r>
            <a:r>
              <a:rPr lang="de-DE" sz="2800" dirty="0">
                <a:solidFill>
                  <a:srgbClr val="002060"/>
                </a:solidFill>
              </a:rPr>
              <a:t> </a:t>
            </a:r>
            <a:r>
              <a:rPr lang="de-DE" sz="2800" dirty="0" err="1">
                <a:solidFill>
                  <a:srgbClr val="002060"/>
                </a:solidFill>
              </a:rPr>
              <a:t>notice-and-choice</a:t>
            </a:r>
            <a:r>
              <a:rPr lang="de-DE" sz="2800" dirty="0">
                <a:solidFill>
                  <a:srgbClr val="002060"/>
                </a:solidFill>
              </a:rPr>
              <a:t> </a:t>
            </a:r>
            <a:r>
              <a:rPr lang="de-DE" sz="2800" dirty="0" err="1">
                <a:solidFill>
                  <a:srgbClr val="002060"/>
                </a:solidFill>
              </a:rPr>
              <a:t>approach</a:t>
            </a:r>
            <a:r>
              <a:rPr lang="de-DE" sz="2800" dirty="0">
                <a:solidFill>
                  <a:srgbClr val="002060"/>
                </a:solidFill>
              </a:rPr>
              <a:t>” (USA) </a:t>
            </a:r>
            <a:endParaRPr lang="en-US" sz="2800" dirty="0">
              <a:solidFill>
                <a:srgbClr val="002060"/>
              </a:solidFill>
            </a:endParaRPr>
          </a:p>
        </p:txBody>
      </p:sp>
    </p:spTree>
    <p:extLst>
      <p:ext uri="{BB962C8B-B14F-4D97-AF65-F5344CB8AC3E}">
        <p14:creationId xmlns:p14="http://schemas.microsoft.com/office/powerpoint/2010/main" val="41332434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p:bldP spid="1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251520" y="620688"/>
            <a:ext cx="2088232" cy="523220"/>
          </a:xfrm>
          <a:prstGeom prst="rect">
            <a:avLst/>
          </a:prstGeom>
          <a:solidFill>
            <a:schemeClr val="accent1">
              <a:lumMod val="20000"/>
              <a:lumOff val="80000"/>
            </a:schemeClr>
          </a:solidFill>
        </p:spPr>
        <p:txBody>
          <a:bodyPr wrap="square">
            <a:spAutoFit/>
          </a:bodyPr>
          <a:lstStyle/>
          <a:p>
            <a:r>
              <a:rPr lang="en-US" sz="2800" dirty="0" err="1" smtClean="0">
                <a:solidFill>
                  <a:srgbClr val="002060"/>
                </a:solidFill>
              </a:rPr>
              <a:t>Große</a:t>
            </a:r>
            <a:r>
              <a:rPr lang="en-US" sz="2800" dirty="0" smtClean="0">
                <a:solidFill>
                  <a:srgbClr val="002060"/>
                </a:solidFill>
              </a:rPr>
              <a:t> </a:t>
            </a:r>
            <a:r>
              <a:rPr lang="en-US" sz="2800" dirty="0" err="1" smtClean="0">
                <a:solidFill>
                  <a:srgbClr val="002060"/>
                </a:solidFill>
              </a:rPr>
              <a:t>Texte</a:t>
            </a:r>
            <a:endParaRPr lang="en-US" sz="2800" dirty="0">
              <a:solidFill>
                <a:srgbClr val="002060"/>
              </a:solidFill>
            </a:endParaRPr>
          </a:p>
        </p:txBody>
      </p:sp>
      <p:sp>
        <p:nvSpPr>
          <p:cNvPr id="5" name="Textfeld 4"/>
          <p:cNvSpPr txBox="1"/>
          <p:nvPr/>
        </p:nvSpPr>
        <p:spPr>
          <a:xfrm>
            <a:off x="467544" y="2204864"/>
            <a:ext cx="2592288" cy="369332"/>
          </a:xfrm>
          <a:prstGeom prst="rect">
            <a:avLst/>
          </a:prstGeom>
          <a:noFill/>
        </p:spPr>
        <p:txBody>
          <a:bodyPr wrap="square" rtlCol="0">
            <a:spAutoFit/>
          </a:bodyPr>
          <a:lstStyle/>
          <a:p>
            <a:r>
              <a:rPr lang="en-US" dirty="0" smtClean="0"/>
              <a:t>Aus </a:t>
            </a:r>
            <a:r>
              <a:rPr lang="en-US" dirty="0" err="1" smtClean="0"/>
              <a:t>der</a:t>
            </a:r>
            <a:r>
              <a:rPr lang="en-US" dirty="0" smtClean="0"/>
              <a:t> </a:t>
            </a:r>
            <a:r>
              <a:rPr lang="en-US" dirty="0" err="1" smtClean="0"/>
              <a:t>Präambel</a:t>
            </a:r>
            <a:endParaRPr lang="en-US" dirty="0"/>
          </a:p>
        </p:txBody>
      </p:sp>
      <p:sp>
        <p:nvSpPr>
          <p:cNvPr id="6" name="Textfeld 5"/>
          <p:cNvSpPr txBox="1"/>
          <p:nvPr/>
        </p:nvSpPr>
        <p:spPr>
          <a:xfrm>
            <a:off x="467544" y="2636912"/>
            <a:ext cx="7488832" cy="1477328"/>
          </a:xfrm>
          <a:prstGeom prst="rect">
            <a:avLst/>
          </a:prstGeom>
          <a:noFill/>
        </p:spPr>
        <p:txBody>
          <a:bodyPr wrap="square" rtlCol="0">
            <a:spAutoFit/>
          </a:bodyPr>
          <a:lstStyle/>
          <a:p>
            <a:r>
              <a:rPr lang="de-DE" dirty="0" smtClean="0"/>
              <a:t>in der Erwägung, daß es angesichts des zunehmenden grenzüberschreitenden Verkehrs automatisch verarbeiteter personenbezogener Daten wünschenswert ist, den Schutz der Rechte und Grundfreiheiten jedes Menschen, vor allem das Recht auf Achtung des Persönlichkeitsbereichs, zu erweitern;</a:t>
            </a:r>
            <a:endParaRPr lang="en-US" dirty="0"/>
          </a:p>
        </p:txBody>
      </p:sp>
      <p:sp>
        <p:nvSpPr>
          <p:cNvPr id="7" name="Textfeld 6"/>
          <p:cNvSpPr txBox="1"/>
          <p:nvPr/>
        </p:nvSpPr>
        <p:spPr>
          <a:xfrm>
            <a:off x="467544" y="4221088"/>
            <a:ext cx="7488832" cy="923330"/>
          </a:xfrm>
          <a:prstGeom prst="rect">
            <a:avLst/>
          </a:prstGeom>
          <a:noFill/>
        </p:spPr>
        <p:txBody>
          <a:bodyPr wrap="square" rtlCol="0">
            <a:spAutoFit/>
          </a:bodyPr>
          <a:lstStyle/>
          <a:p>
            <a:r>
              <a:rPr lang="de-DE" dirty="0" smtClean="0"/>
              <a:t>in Anerkennung der Notwendigkeit, die grundlegenden Werte der Achtung des Persönlichkeitsbereichs und des freien Informationsaustausches zwischen den Völkern in Einklang zu bringen</a:t>
            </a:r>
            <a:endParaRPr lang="en-US" dirty="0"/>
          </a:p>
        </p:txBody>
      </p:sp>
      <p:sp>
        <p:nvSpPr>
          <p:cNvPr id="8" name="Textfeld 7"/>
          <p:cNvSpPr txBox="1"/>
          <p:nvPr/>
        </p:nvSpPr>
        <p:spPr>
          <a:xfrm>
            <a:off x="467544" y="5373216"/>
            <a:ext cx="7488832" cy="923330"/>
          </a:xfrm>
          <a:prstGeom prst="rect">
            <a:avLst/>
          </a:prstGeom>
          <a:noFill/>
        </p:spPr>
        <p:txBody>
          <a:bodyPr wrap="square" rtlCol="0">
            <a:spAutoFit/>
          </a:bodyPr>
          <a:lstStyle/>
          <a:p>
            <a:r>
              <a:rPr lang="de-DE" dirty="0" smtClean="0"/>
              <a:t>In diesem Übereinkommen:</a:t>
            </a:r>
          </a:p>
          <a:p>
            <a:r>
              <a:rPr lang="de-DE" dirty="0" smtClean="0"/>
              <a:t>bedeutet "personenbezogene Daten" jede Information über eine bestimmte oder bestimmbare natürliche Person ("Betroffener") (Art. 2)</a:t>
            </a:r>
            <a:endParaRPr lang="de-DE" dirty="0"/>
          </a:p>
        </p:txBody>
      </p:sp>
      <p:grpSp>
        <p:nvGrpSpPr>
          <p:cNvPr id="10" name="Gruppieren 9"/>
          <p:cNvGrpSpPr/>
          <p:nvPr/>
        </p:nvGrpSpPr>
        <p:grpSpPr>
          <a:xfrm>
            <a:off x="539552" y="260648"/>
            <a:ext cx="7812360" cy="6387226"/>
            <a:chOff x="539552" y="260648"/>
            <a:chExt cx="7812360" cy="6387226"/>
          </a:xfrm>
        </p:grpSpPr>
        <p:pic>
          <p:nvPicPr>
            <p:cNvPr id="9218" name="Picture 2"/>
            <p:cNvPicPr>
              <a:picLocks noChangeAspect="1" noChangeArrowheads="1"/>
            </p:cNvPicPr>
            <p:nvPr/>
          </p:nvPicPr>
          <p:blipFill>
            <a:blip r:embed="rId2" cstate="print"/>
            <a:srcRect/>
            <a:stretch>
              <a:fillRect/>
            </a:stretch>
          </p:blipFill>
          <p:spPr bwMode="auto">
            <a:xfrm>
              <a:off x="2843808" y="260648"/>
              <a:ext cx="5508104" cy="1872208"/>
            </a:xfrm>
            <a:prstGeom prst="rect">
              <a:avLst/>
            </a:prstGeom>
            <a:noFill/>
            <a:ln w="9525">
              <a:noFill/>
              <a:miter lim="800000"/>
              <a:headEnd/>
              <a:tailEnd/>
            </a:ln>
          </p:spPr>
        </p:pic>
        <p:sp>
          <p:nvSpPr>
            <p:cNvPr id="9" name="Textfeld 8"/>
            <p:cNvSpPr txBox="1"/>
            <p:nvPr/>
          </p:nvSpPr>
          <p:spPr>
            <a:xfrm>
              <a:off x="539552" y="6309320"/>
              <a:ext cx="6984776" cy="338554"/>
            </a:xfrm>
            <a:prstGeom prst="rect">
              <a:avLst/>
            </a:prstGeom>
            <a:noFill/>
          </p:spPr>
          <p:txBody>
            <a:bodyPr wrap="square" rtlCol="0">
              <a:spAutoFit/>
            </a:bodyPr>
            <a:lstStyle/>
            <a:p>
              <a:r>
                <a:rPr lang="en-US" sz="1600" dirty="0" smtClean="0"/>
                <a:t>http://conventions.coe.int/Treaty/GER/Treaties/Html/108.htm</a:t>
              </a:r>
              <a:endParaRPr lang="en-US" sz="1600" dirty="0"/>
            </a:p>
          </p:txBody>
        </p:sp>
      </p:grpSp>
    </p:spTree>
    <p:extLst>
      <p:ext uri="{BB962C8B-B14F-4D97-AF65-F5344CB8AC3E}">
        <p14:creationId xmlns:p14="http://schemas.microsoft.com/office/powerpoint/2010/main" val="50177398"/>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251520" y="620688"/>
            <a:ext cx="2088232" cy="523220"/>
          </a:xfrm>
          <a:prstGeom prst="rect">
            <a:avLst/>
          </a:prstGeom>
          <a:solidFill>
            <a:schemeClr val="accent1">
              <a:lumMod val="20000"/>
              <a:lumOff val="80000"/>
            </a:schemeClr>
          </a:solidFill>
        </p:spPr>
        <p:txBody>
          <a:bodyPr wrap="square">
            <a:spAutoFit/>
          </a:bodyPr>
          <a:lstStyle/>
          <a:p>
            <a:r>
              <a:rPr lang="en-US" sz="2800" dirty="0" err="1" smtClean="0">
                <a:solidFill>
                  <a:srgbClr val="002060"/>
                </a:solidFill>
              </a:rPr>
              <a:t>Große</a:t>
            </a:r>
            <a:r>
              <a:rPr lang="en-US" sz="2800" dirty="0" smtClean="0">
                <a:solidFill>
                  <a:srgbClr val="002060"/>
                </a:solidFill>
              </a:rPr>
              <a:t> </a:t>
            </a:r>
            <a:r>
              <a:rPr lang="en-US" sz="2800" dirty="0" err="1" smtClean="0">
                <a:solidFill>
                  <a:srgbClr val="002060"/>
                </a:solidFill>
              </a:rPr>
              <a:t>Texte</a:t>
            </a:r>
            <a:endParaRPr lang="en-US" sz="2800" dirty="0">
              <a:solidFill>
                <a:srgbClr val="002060"/>
              </a:solidFill>
            </a:endParaRPr>
          </a:p>
        </p:txBody>
      </p:sp>
      <p:pic>
        <p:nvPicPr>
          <p:cNvPr id="6146" name="Picture 2"/>
          <p:cNvPicPr>
            <a:picLocks noChangeAspect="1" noChangeArrowheads="1"/>
          </p:cNvPicPr>
          <p:nvPr/>
        </p:nvPicPr>
        <p:blipFill>
          <a:blip r:embed="rId2" cstate="print"/>
          <a:srcRect/>
          <a:stretch>
            <a:fillRect/>
          </a:stretch>
        </p:blipFill>
        <p:spPr bwMode="auto">
          <a:xfrm>
            <a:off x="2555776" y="1"/>
            <a:ext cx="5544616" cy="1433614"/>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125288" y="1484784"/>
            <a:ext cx="8839200" cy="4648200"/>
          </a:xfrm>
          <a:prstGeom prst="rect">
            <a:avLst/>
          </a:prstGeom>
          <a:noFill/>
          <a:ln w="9525">
            <a:noFill/>
            <a:miter lim="800000"/>
            <a:headEnd/>
            <a:tailEnd/>
          </a:ln>
        </p:spPr>
      </p:pic>
    </p:spTree>
    <p:extLst>
      <p:ext uri="{BB962C8B-B14F-4D97-AF65-F5344CB8AC3E}">
        <p14:creationId xmlns:p14="http://schemas.microsoft.com/office/powerpoint/2010/main" val="1678531217"/>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4860032" y="116632"/>
            <a:ext cx="3957762" cy="2266375"/>
          </a:xfrm>
          <a:prstGeom prst="rect">
            <a:avLst/>
          </a:prstGeom>
          <a:noFill/>
          <a:ln w="9525">
            <a:noFill/>
            <a:miter lim="800000"/>
            <a:headEnd/>
            <a:tailEnd/>
          </a:ln>
        </p:spPr>
      </p:pic>
      <p:grpSp>
        <p:nvGrpSpPr>
          <p:cNvPr id="8" name="Gruppieren 7"/>
          <p:cNvGrpSpPr/>
          <p:nvPr/>
        </p:nvGrpSpPr>
        <p:grpSpPr>
          <a:xfrm>
            <a:off x="539552" y="5085184"/>
            <a:ext cx="7551737" cy="1027857"/>
            <a:chOff x="539552" y="5085184"/>
            <a:chExt cx="7551737" cy="1027857"/>
          </a:xfrm>
        </p:grpSpPr>
        <p:pic>
          <p:nvPicPr>
            <p:cNvPr id="10243" name="Picture 3"/>
            <p:cNvPicPr>
              <a:picLocks noChangeAspect="1" noChangeArrowheads="1"/>
            </p:cNvPicPr>
            <p:nvPr/>
          </p:nvPicPr>
          <p:blipFill>
            <a:blip r:embed="rId3" cstate="print"/>
            <a:srcRect/>
            <a:stretch>
              <a:fillRect/>
            </a:stretch>
          </p:blipFill>
          <p:spPr bwMode="auto">
            <a:xfrm>
              <a:off x="539552" y="5085184"/>
              <a:ext cx="7551737" cy="657225"/>
            </a:xfrm>
            <a:prstGeom prst="rect">
              <a:avLst/>
            </a:prstGeom>
            <a:noFill/>
            <a:ln w="9525">
              <a:noFill/>
              <a:miter lim="800000"/>
              <a:headEnd/>
              <a:tailEnd/>
            </a:ln>
          </p:spPr>
        </p:pic>
        <p:sp>
          <p:nvSpPr>
            <p:cNvPr id="7" name="Textfeld 6"/>
            <p:cNvSpPr txBox="1"/>
            <p:nvPr/>
          </p:nvSpPr>
          <p:spPr>
            <a:xfrm>
              <a:off x="539552" y="5805264"/>
              <a:ext cx="4680520" cy="307777"/>
            </a:xfrm>
            <a:prstGeom prst="rect">
              <a:avLst/>
            </a:prstGeom>
            <a:noFill/>
          </p:spPr>
          <p:txBody>
            <a:bodyPr wrap="square" rtlCol="0">
              <a:spAutoFit/>
            </a:bodyPr>
            <a:lstStyle/>
            <a:p>
              <a:r>
                <a:rPr lang="en-US" sz="1400" dirty="0" smtClean="0"/>
                <a:t>https://www.huntonprivacyblog.com/tag/madrid-resolution/</a:t>
              </a:r>
              <a:endParaRPr lang="en-US" sz="1400" dirty="0"/>
            </a:p>
          </p:txBody>
        </p:sp>
      </p:grpSp>
      <p:sp>
        <p:nvSpPr>
          <p:cNvPr id="9" name="Textfeld 8"/>
          <p:cNvSpPr txBox="1"/>
          <p:nvPr/>
        </p:nvSpPr>
        <p:spPr>
          <a:xfrm>
            <a:off x="683568" y="6165304"/>
            <a:ext cx="7416824" cy="646331"/>
          </a:xfrm>
          <a:prstGeom prst="rect">
            <a:avLst/>
          </a:prstGeom>
          <a:noFill/>
        </p:spPr>
        <p:txBody>
          <a:bodyPr wrap="square" rtlCol="0">
            <a:spAutoFit/>
          </a:bodyPr>
          <a:lstStyle/>
          <a:p>
            <a:r>
              <a:rPr lang="en-US" dirty="0" err="1" smtClean="0"/>
              <a:t>Mit</a:t>
            </a:r>
            <a:r>
              <a:rPr lang="en-US" dirty="0" smtClean="0"/>
              <a:t> </a:t>
            </a:r>
            <a:r>
              <a:rPr lang="en-US" dirty="0" err="1" smtClean="0"/>
              <a:t>laufender</a:t>
            </a:r>
            <a:r>
              <a:rPr lang="en-US" dirty="0" smtClean="0"/>
              <a:t> Information </a:t>
            </a:r>
            <a:r>
              <a:rPr lang="en-US" dirty="0" err="1" smtClean="0"/>
              <a:t>zur</a:t>
            </a:r>
            <a:r>
              <a:rPr lang="en-US" dirty="0" smtClean="0"/>
              <a:t> </a:t>
            </a:r>
            <a:r>
              <a:rPr lang="en-US" dirty="0" err="1" smtClean="0"/>
              <a:t>Übernahme</a:t>
            </a:r>
            <a:r>
              <a:rPr lang="en-US" dirty="0" smtClean="0"/>
              <a:t> </a:t>
            </a:r>
            <a:r>
              <a:rPr lang="en-US" dirty="0" err="1" smtClean="0"/>
              <a:t>der</a:t>
            </a:r>
            <a:r>
              <a:rPr lang="en-US" dirty="0" smtClean="0"/>
              <a:t> Madrid Resolution </a:t>
            </a:r>
            <a:r>
              <a:rPr lang="en-US" dirty="0" err="1" smtClean="0"/>
              <a:t>durch</a:t>
            </a:r>
            <a:r>
              <a:rPr lang="en-US" dirty="0" smtClean="0"/>
              <a:t> </a:t>
            </a:r>
            <a:r>
              <a:rPr lang="en-US" dirty="0" err="1" smtClean="0"/>
              <a:t>verschiedene</a:t>
            </a:r>
            <a:r>
              <a:rPr lang="en-US" dirty="0" smtClean="0"/>
              <a:t>  </a:t>
            </a:r>
            <a:r>
              <a:rPr lang="en-US" dirty="0" err="1" smtClean="0"/>
              <a:t>Länder</a:t>
            </a:r>
            <a:r>
              <a:rPr lang="en-US" dirty="0" smtClean="0"/>
              <a:t>.</a:t>
            </a:r>
            <a:endParaRPr lang="en-US" dirty="0"/>
          </a:p>
        </p:txBody>
      </p:sp>
      <p:sp>
        <p:nvSpPr>
          <p:cNvPr id="10" name="Textfeld 9"/>
          <p:cNvSpPr txBox="1"/>
          <p:nvPr/>
        </p:nvSpPr>
        <p:spPr>
          <a:xfrm>
            <a:off x="5148064" y="2204864"/>
            <a:ext cx="3456384" cy="461665"/>
          </a:xfrm>
          <a:prstGeom prst="rect">
            <a:avLst/>
          </a:prstGeom>
          <a:noFill/>
        </p:spPr>
        <p:txBody>
          <a:bodyPr wrap="square" rtlCol="0">
            <a:spAutoFit/>
          </a:bodyPr>
          <a:lstStyle/>
          <a:p>
            <a:r>
              <a:rPr lang="en-US" sz="1200" dirty="0" smtClean="0"/>
              <a:t>http://privacyconference2011.org/htmls/adoptedResolutions/2009_Madrid/2009_M1.pdf</a:t>
            </a:r>
            <a:endParaRPr lang="en-US" sz="1200" dirty="0"/>
          </a:p>
        </p:txBody>
      </p:sp>
      <p:pic>
        <p:nvPicPr>
          <p:cNvPr id="10244" name="Picture 4"/>
          <p:cNvPicPr>
            <a:picLocks noChangeAspect="1" noChangeArrowheads="1"/>
          </p:cNvPicPr>
          <p:nvPr/>
        </p:nvPicPr>
        <p:blipFill>
          <a:blip r:embed="rId4" cstate="print"/>
          <a:srcRect/>
          <a:stretch>
            <a:fillRect/>
          </a:stretch>
        </p:blipFill>
        <p:spPr bwMode="auto">
          <a:xfrm>
            <a:off x="611560" y="620688"/>
            <a:ext cx="3827225" cy="936104"/>
          </a:xfrm>
          <a:prstGeom prst="rect">
            <a:avLst/>
          </a:prstGeom>
          <a:noFill/>
          <a:ln w="9525">
            <a:noFill/>
            <a:miter lim="800000"/>
            <a:headEnd/>
            <a:tailEnd/>
          </a:ln>
        </p:spPr>
      </p:pic>
      <p:pic>
        <p:nvPicPr>
          <p:cNvPr id="10245" name="Picture 5"/>
          <p:cNvPicPr>
            <a:picLocks noChangeAspect="1" noChangeArrowheads="1"/>
          </p:cNvPicPr>
          <p:nvPr/>
        </p:nvPicPr>
        <p:blipFill>
          <a:blip r:embed="rId5" cstate="print"/>
          <a:srcRect/>
          <a:stretch>
            <a:fillRect/>
          </a:stretch>
        </p:blipFill>
        <p:spPr bwMode="auto">
          <a:xfrm>
            <a:off x="395536" y="1700808"/>
            <a:ext cx="4536504" cy="3240212"/>
          </a:xfrm>
          <a:prstGeom prst="rect">
            <a:avLst/>
          </a:prstGeom>
          <a:noFill/>
          <a:ln w="9525">
            <a:noFill/>
            <a:miter lim="800000"/>
            <a:headEnd/>
            <a:tailEnd/>
          </a:ln>
        </p:spPr>
      </p:pic>
    </p:spTree>
    <p:extLst>
      <p:ext uri="{BB962C8B-B14F-4D97-AF65-F5344CB8AC3E}">
        <p14:creationId xmlns:p14="http://schemas.microsoft.com/office/powerpoint/2010/main" val="4066458116"/>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4860032" y="116632"/>
            <a:ext cx="3957762" cy="2266375"/>
          </a:xfrm>
          <a:prstGeom prst="rect">
            <a:avLst/>
          </a:prstGeom>
          <a:noFill/>
          <a:ln w="9525">
            <a:noFill/>
            <a:miter lim="800000"/>
            <a:headEnd/>
            <a:tailEnd/>
          </a:ln>
        </p:spPr>
      </p:pic>
      <p:sp>
        <p:nvSpPr>
          <p:cNvPr id="10" name="Textfeld 9"/>
          <p:cNvSpPr txBox="1"/>
          <p:nvPr/>
        </p:nvSpPr>
        <p:spPr>
          <a:xfrm>
            <a:off x="5148064" y="2204864"/>
            <a:ext cx="3456384" cy="461665"/>
          </a:xfrm>
          <a:prstGeom prst="rect">
            <a:avLst/>
          </a:prstGeom>
          <a:noFill/>
        </p:spPr>
        <p:txBody>
          <a:bodyPr wrap="square" rtlCol="0">
            <a:spAutoFit/>
          </a:bodyPr>
          <a:lstStyle/>
          <a:p>
            <a:r>
              <a:rPr lang="en-US" sz="1200" dirty="0" smtClean="0"/>
              <a:t>http://privacyconference2011.org/htmls/adoptedResolutions/2009_Madrid/2009_M1.pdf</a:t>
            </a:r>
            <a:endParaRPr lang="en-US" sz="1200" dirty="0"/>
          </a:p>
        </p:txBody>
      </p:sp>
      <p:pic>
        <p:nvPicPr>
          <p:cNvPr id="10244" name="Picture 4"/>
          <p:cNvPicPr>
            <a:picLocks noChangeAspect="1" noChangeArrowheads="1"/>
          </p:cNvPicPr>
          <p:nvPr/>
        </p:nvPicPr>
        <p:blipFill>
          <a:blip r:embed="rId3" cstate="print"/>
          <a:srcRect/>
          <a:stretch>
            <a:fillRect/>
          </a:stretch>
        </p:blipFill>
        <p:spPr bwMode="auto">
          <a:xfrm>
            <a:off x="611560" y="620688"/>
            <a:ext cx="3827225" cy="936104"/>
          </a:xfrm>
          <a:prstGeom prst="rect">
            <a:avLst/>
          </a:prstGeom>
          <a:noFill/>
          <a:ln w="9525">
            <a:noFill/>
            <a:miter lim="800000"/>
            <a:headEnd/>
            <a:tailEnd/>
          </a:ln>
        </p:spPr>
      </p:pic>
      <p:pic>
        <p:nvPicPr>
          <p:cNvPr id="11266" name="Picture 2"/>
          <p:cNvPicPr>
            <a:picLocks noChangeAspect="1" noChangeArrowheads="1"/>
          </p:cNvPicPr>
          <p:nvPr/>
        </p:nvPicPr>
        <p:blipFill>
          <a:blip r:embed="rId4" cstate="print"/>
          <a:srcRect/>
          <a:stretch>
            <a:fillRect/>
          </a:stretch>
        </p:blipFill>
        <p:spPr bwMode="auto">
          <a:xfrm>
            <a:off x="415925" y="2690068"/>
            <a:ext cx="8312150" cy="4051300"/>
          </a:xfrm>
          <a:prstGeom prst="rect">
            <a:avLst/>
          </a:prstGeom>
          <a:noFill/>
          <a:ln w="9525">
            <a:noFill/>
            <a:miter lim="800000"/>
            <a:headEnd/>
            <a:tailEnd/>
          </a:ln>
        </p:spPr>
      </p:pic>
    </p:spTree>
    <p:extLst>
      <p:ext uri="{BB962C8B-B14F-4D97-AF65-F5344CB8AC3E}">
        <p14:creationId xmlns:p14="http://schemas.microsoft.com/office/powerpoint/2010/main" val="221659323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cstate="print"/>
          <a:srcRect/>
          <a:stretch>
            <a:fillRect/>
          </a:stretch>
        </p:blipFill>
        <p:spPr bwMode="auto">
          <a:xfrm>
            <a:off x="179512" y="188640"/>
            <a:ext cx="8712968" cy="1656184"/>
          </a:xfrm>
          <a:prstGeom prst="rect">
            <a:avLst/>
          </a:prstGeom>
          <a:noFill/>
          <a:ln w="9525">
            <a:noFill/>
            <a:miter lim="800000"/>
            <a:headEnd/>
            <a:tailEnd/>
          </a:ln>
        </p:spPr>
      </p:pic>
      <p:sp>
        <p:nvSpPr>
          <p:cNvPr id="3" name="Textfeld 2"/>
          <p:cNvSpPr txBox="1"/>
          <p:nvPr/>
        </p:nvSpPr>
        <p:spPr>
          <a:xfrm>
            <a:off x="467544" y="3194048"/>
            <a:ext cx="7776864" cy="830997"/>
          </a:xfrm>
          <a:prstGeom prst="rect">
            <a:avLst/>
          </a:prstGeom>
          <a:noFill/>
        </p:spPr>
        <p:txBody>
          <a:bodyPr wrap="square" rtlCol="0">
            <a:spAutoFit/>
          </a:bodyPr>
          <a:lstStyle/>
          <a:p>
            <a:r>
              <a:rPr lang="de-DE" sz="2400" dirty="0" smtClean="0">
                <a:solidFill>
                  <a:srgbClr val="002060"/>
                </a:solidFill>
              </a:rPr>
              <a:t>und sieht als primäre Lösung das “</a:t>
            </a:r>
            <a:r>
              <a:rPr lang="de-DE" sz="2400" dirty="0" err="1" smtClean="0">
                <a:solidFill>
                  <a:srgbClr val="002060"/>
                </a:solidFill>
              </a:rPr>
              <a:t>informed</a:t>
            </a:r>
            <a:r>
              <a:rPr lang="de-DE" sz="2400" dirty="0" smtClean="0">
                <a:solidFill>
                  <a:srgbClr val="002060"/>
                </a:solidFill>
              </a:rPr>
              <a:t> </a:t>
            </a:r>
            <a:r>
              <a:rPr lang="de-DE" sz="2400" dirty="0" err="1" smtClean="0">
                <a:solidFill>
                  <a:srgbClr val="002060"/>
                </a:solidFill>
              </a:rPr>
              <a:t>consent</a:t>
            </a:r>
            <a:r>
              <a:rPr lang="de-DE" sz="2400" dirty="0" smtClean="0">
                <a:solidFill>
                  <a:srgbClr val="002060"/>
                </a:solidFill>
              </a:rPr>
              <a:t> model” (</a:t>
            </a:r>
            <a:r>
              <a:rPr lang="de-DE" sz="2400" dirty="0" err="1" smtClean="0">
                <a:solidFill>
                  <a:srgbClr val="002060"/>
                </a:solidFill>
              </a:rPr>
              <a:t>ICM</a:t>
            </a:r>
            <a:r>
              <a:rPr lang="de-DE" sz="2400" dirty="0" smtClean="0">
                <a:solidFill>
                  <a:srgbClr val="002060"/>
                </a:solidFill>
              </a:rPr>
              <a:t>) an </a:t>
            </a:r>
            <a:endParaRPr lang="en-US" sz="2400" dirty="0">
              <a:solidFill>
                <a:srgbClr val="002060"/>
              </a:solidFill>
            </a:endParaRPr>
          </a:p>
        </p:txBody>
      </p:sp>
      <p:sp>
        <p:nvSpPr>
          <p:cNvPr id="4" name="Textfeld 3"/>
          <p:cNvSpPr txBox="1"/>
          <p:nvPr/>
        </p:nvSpPr>
        <p:spPr>
          <a:xfrm>
            <a:off x="467544" y="1969912"/>
            <a:ext cx="7776864" cy="1200328"/>
          </a:xfrm>
          <a:prstGeom prst="rect">
            <a:avLst/>
          </a:prstGeom>
          <a:noFill/>
        </p:spPr>
        <p:txBody>
          <a:bodyPr wrap="square" rtlCol="0">
            <a:spAutoFit/>
          </a:bodyPr>
          <a:lstStyle/>
          <a:p>
            <a:r>
              <a:rPr lang="en-US" sz="2400" dirty="0" err="1" smtClean="0">
                <a:solidFill>
                  <a:srgbClr val="002060"/>
                </a:solidFill>
              </a:rPr>
              <a:t>orientiert</a:t>
            </a:r>
            <a:r>
              <a:rPr lang="en-US" sz="2400" dirty="0" smtClean="0">
                <a:solidFill>
                  <a:srgbClr val="002060"/>
                </a:solidFill>
              </a:rPr>
              <a:t> </a:t>
            </a:r>
            <a:r>
              <a:rPr lang="en-US" sz="2400" dirty="0" err="1" smtClean="0">
                <a:solidFill>
                  <a:srgbClr val="002060"/>
                </a:solidFill>
              </a:rPr>
              <a:t>sich</a:t>
            </a:r>
            <a:r>
              <a:rPr lang="en-US" sz="2400" dirty="0" smtClean="0">
                <a:solidFill>
                  <a:srgbClr val="002060"/>
                </a:solidFill>
              </a:rPr>
              <a:t> am </a:t>
            </a:r>
            <a:r>
              <a:rPr lang="en-US" sz="2400" dirty="0" err="1" smtClean="0">
                <a:solidFill>
                  <a:srgbClr val="002060"/>
                </a:solidFill>
              </a:rPr>
              <a:t>Prinzip</a:t>
            </a:r>
            <a:r>
              <a:rPr lang="en-US" sz="2400" dirty="0" smtClean="0">
                <a:solidFill>
                  <a:srgbClr val="002060"/>
                </a:solidFill>
              </a:rPr>
              <a:t> </a:t>
            </a:r>
            <a:r>
              <a:rPr lang="en-US" sz="2400" dirty="0" err="1" smtClean="0">
                <a:solidFill>
                  <a:srgbClr val="002060"/>
                </a:solidFill>
              </a:rPr>
              <a:t>der</a:t>
            </a:r>
            <a:r>
              <a:rPr lang="en-US" sz="2400" dirty="0" smtClean="0">
                <a:solidFill>
                  <a:srgbClr val="002060"/>
                </a:solidFill>
              </a:rPr>
              <a:t> </a:t>
            </a:r>
            <a:r>
              <a:rPr lang="en-US" sz="2400" dirty="0" err="1" smtClean="0">
                <a:solidFill>
                  <a:srgbClr val="002060"/>
                </a:solidFill>
              </a:rPr>
              <a:t>informationellen</a:t>
            </a:r>
            <a:r>
              <a:rPr lang="en-US" sz="2400" dirty="0" smtClean="0">
                <a:solidFill>
                  <a:srgbClr val="002060"/>
                </a:solidFill>
              </a:rPr>
              <a:t> </a:t>
            </a:r>
            <a:r>
              <a:rPr lang="en-US" sz="2400" dirty="0" err="1" smtClean="0">
                <a:solidFill>
                  <a:srgbClr val="002060"/>
                </a:solidFill>
              </a:rPr>
              <a:t>Selbstbestimmung</a:t>
            </a:r>
            <a:r>
              <a:rPr lang="en-US" sz="2400" dirty="0" smtClean="0">
                <a:solidFill>
                  <a:srgbClr val="002060"/>
                </a:solidFill>
              </a:rPr>
              <a:t> und an den </a:t>
            </a:r>
            <a:r>
              <a:rPr lang="en-US" sz="2400" dirty="0" err="1" smtClean="0">
                <a:solidFill>
                  <a:srgbClr val="002060"/>
                </a:solidFill>
              </a:rPr>
              <a:t>allgemeinen</a:t>
            </a:r>
            <a:r>
              <a:rPr lang="en-US" sz="2400" dirty="0" smtClean="0">
                <a:solidFill>
                  <a:srgbClr val="002060"/>
                </a:solidFill>
              </a:rPr>
              <a:t> </a:t>
            </a:r>
            <a:r>
              <a:rPr lang="en-US" sz="2400" dirty="0" err="1" smtClean="0">
                <a:solidFill>
                  <a:srgbClr val="002060"/>
                </a:solidFill>
              </a:rPr>
              <a:t>Persönlichkeits</a:t>
            </a:r>
            <a:r>
              <a:rPr lang="en-US" sz="2400" dirty="0" smtClean="0">
                <a:solidFill>
                  <a:srgbClr val="002060"/>
                </a:solidFill>
              </a:rPr>
              <a:t>-/</a:t>
            </a:r>
            <a:r>
              <a:rPr lang="en-US" sz="2400" dirty="0" err="1" smtClean="0">
                <a:solidFill>
                  <a:srgbClr val="002060"/>
                </a:solidFill>
              </a:rPr>
              <a:t>Grundrechten</a:t>
            </a:r>
            <a:endParaRPr lang="en-US" sz="2400" dirty="0">
              <a:solidFill>
                <a:srgbClr val="002060"/>
              </a:solidFill>
            </a:endParaRPr>
          </a:p>
        </p:txBody>
      </p:sp>
      <p:pic>
        <p:nvPicPr>
          <p:cNvPr id="6145" name="Picture 1"/>
          <p:cNvPicPr>
            <a:picLocks noChangeAspect="1" noChangeArrowheads="1"/>
          </p:cNvPicPr>
          <p:nvPr/>
        </p:nvPicPr>
        <p:blipFill>
          <a:blip r:embed="rId3" cstate="print"/>
          <a:srcRect/>
          <a:stretch>
            <a:fillRect/>
          </a:stretch>
        </p:blipFill>
        <p:spPr bwMode="auto">
          <a:xfrm>
            <a:off x="216024" y="4077072"/>
            <a:ext cx="8748464" cy="278092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611560" y="332656"/>
            <a:ext cx="8208912" cy="523220"/>
          </a:xfrm>
          <a:prstGeom prst="rect">
            <a:avLst/>
          </a:prstGeom>
          <a:solidFill>
            <a:schemeClr val="bg2">
              <a:lumMod val="90000"/>
            </a:schemeClr>
          </a:solidFill>
        </p:spPr>
        <p:txBody>
          <a:bodyPr wrap="square" rtlCol="0">
            <a:spAutoFit/>
          </a:bodyPr>
          <a:lstStyle/>
          <a:p>
            <a:pPr algn="ctr"/>
            <a:r>
              <a:rPr lang="de-DE" sz="2800" dirty="0" smtClean="0">
                <a:solidFill>
                  <a:srgbClr val="002060"/>
                </a:solidFill>
              </a:rPr>
              <a:t>Prinzip bisheriger Privatheit- -McCarthy 2015</a:t>
            </a:r>
            <a:endParaRPr lang="en-US" sz="2800" dirty="0">
              <a:solidFill>
                <a:srgbClr val="002060"/>
              </a:solidFill>
            </a:endParaRPr>
          </a:p>
        </p:txBody>
      </p:sp>
      <p:sp>
        <p:nvSpPr>
          <p:cNvPr id="4" name="Textfeld 3"/>
          <p:cNvSpPr txBox="1"/>
          <p:nvPr/>
        </p:nvSpPr>
        <p:spPr>
          <a:xfrm>
            <a:off x="611560" y="2091625"/>
            <a:ext cx="45719" cy="369332"/>
          </a:xfrm>
          <a:prstGeom prst="rect">
            <a:avLst/>
          </a:prstGeom>
          <a:noFill/>
        </p:spPr>
        <p:txBody>
          <a:bodyPr wrap="square" rtlCol="0">
            <a:spAutoFit/>
          </a:bodyPr>
          <a:lstStyle/>
          <a:p>
            <a:endParaRPr lang="en-US" dirty="0">
              <a:solidFill>
                <a:srgbClr val="002060"/>
              </a:solidFill>
            </a:endParaRPr>
          </a:p>
        </p:txBody>
      </p:sp>
      <p:sp>
        <p:nvSpPr>
          <p:cNvPr id="5" name="Textfeld 4"/>
          <p:cNvSpPr txBox="1"/>
          <p:nvPr/>
        </p:nvSpPr>
        <p:spPr>
          <a:xfrm>
            <a:off x="1907704" y="1052736"/>
            <a:ext cx="5832648" cy="461665"/>
          </a:xfrm>
          <a:prstGeom prst="rect">
            <a:avLst/>
          </a:prstGeom>
          <a:solidFill>
            <a:srgbClr val="FFFFFF"/>
          </a:solidFill>
        </p:spPr>
        <p:txBody>
          <a:bodyPr wrap="square" rtlCol="0">
            <a:spAutoFit/>
          </a:bodyPr>
          <a:lstStyle/>
          <a:p>
            <a:pPr algn="ctr"/>
            <a:r>
              <a:rPr lang="de-DE" sz="2400" dirty="0" smtClean="0">
                <a:solidFill>
                  <a:srgbClr val="002060"/>
                </a:solidFill>
              </a:rPr>
              <a:t>“</a:t>
            </a:r>
            <a:r>
              <a:rPr lang="de-DE" sz="2400" dirty="0" err="1" smtClean="0">
                <a:solidFill>
                  <a:srgbClr val="002060"/>
                </a:solidFill>
              </a:rPr>
              <a:t>informed</a:t>
            </a:r>
            <a:r>
              <a:rPr lang="de-DE" sz="2400" dirty="0" smtClean="0">
                <a:solidFill>
                  <a:srgbClr val="002060"/>
                </a:solidFill>
              </a:rPr>
              <a:t> </a:t>
            </a:r>
            <a:r>
              <a:rPr lang="de-DE" sz="2400" dirty="0" err="1" smtClean="0">
                <a:solidFill>
                  <a:srgbClr val="002060"/>
                </a:solidFill>
              </a:rPr>
              <a:t>consent</a:t>
            </a:r>
            <a:r>
              <a:rPr lang="de-DE" sz="2400" dirty="0" smtClean="0">
                <a:solidFill>
                  <a:srgbClr val="002060"/>
                </a:solidFill>
              </a:rPr>
              <a:t> model” (</a:t>
            </a:r>
            <a:r>
              <a:rPr lang="de-DE" sz="2400" dirty="0" err="1" smtClean="0">
                <a:solidFill>
                  <a:srgbClr val="002060"/>
                </a:solidFill>
              </a:rPr>
              <a:t>ICM</a:t>
            </a:r>
            <a:r>
              <a:rPr lang="de-DE" sz="2400" dirty="0" smtClean="0">
                <a:solidFill>
                  <a:srgbClr val="002060"/>
                </a:solidFill>
              </a:rPr>
              <a:t>) </a:t>
            </a:r>
            <a:endParaRPr lang="en-US" sz="2400" dirty="0">
              <a:solidFill>
                <a:srgbClr val="002060"/>
              </a:solidFill>
            </a:endParaRPr>
          </a:p>
        </p:txBody>
      </p:sp>
      <p:sp>
        <p:nvSpPr>
          <p:cNvPr id="6" name="Textfeld 5"/>
          <p:cNvSpPr txBox="1"/>
          <p:nvPr/>
        </p:nvSpPr>
        <p:spPr>
          <a:xfrm>
            <a:off x="1907704" y="1916832"/>
            <a:ext cx="5112568" cy="830997"/>
          </a:xfrm>
          <a:prstGeom prst="rect">
            <a:avLst/>
          </a:prstGeom>
          <a:solidFill>
            <a:srgbClr val="FFFFFF"/>
          </a:solidFill>
        </p:spPr>
        <p:txBody>
          <a:bodyPr wrap="square" rtlCol="0">
            <a:spAutoFit/>
          </a:bodyPr>
          <a:lstStyle/>
          <a:p>
            <a:pPr algn="ctr"/>
            <a:r>
              <a:rPr lang="de-DE" sz="2400" dirty="0" smtClean="0">
                <a:solidFill>
                  <a:srgbClr val="002060"/>
                </a:solidFill>
              </a:rPr>
              <a:t>“</a:t>
            </a:r>
            <a:r>
              <a:rPr lang="de-DE" sz="2400" dirty="0" err="1" smtClean="0">
                <a:solidFill>
                  <a:srgbClr val="002060"/>
                </a:solidFill>
              </a:rPr>
              <a:t>customary</a:t>
            </a:r>
            <a:r>
              <a:rPr lang="de-DE" sz="2400" dirty="0" smtClean="0">
                <a:solidFill>
                  <a:srgbClr val="002060"/>
                </a:solidFill>
              </a:rPr>
              <a:t> </a:t>
            </a:r>
            <a:r>
              <a:rPr lang="de-DE" sz="2400" dirty="0" err="1" smtClean="0">
                <a:solidFill>
                  <a:srgbClr val="002060"/>
                </a:solidFill>
              </a:rPr>
              <a:t>notice-and-choice</a:t>
            </a:r>
            <a:r>
              <a:rPr lang="de-DE" sz="2400" dirty="0" smtClean="0">
                <a:solidFill>
                  <a:srgbClr val="002060"/>
                </a:solidFill>
              </a:rPr>
              <a:t> </a:t>
            </a:r>
            <a:r>
              <a:rPr lang="de-DE" sz="2400" dirty="0" err="1" smtClean="0">
                <a:solidFill>
                  <a:srgbClr val="002060"/>
                </a:solidFill>
              </a:rPr>
              <a:t>approach</a:t>
            </a:r>
            <a:r>
              <a:rPr lang="de-DE" sz="2400" dirty="0" smtClean="0">
                <a:solidFill>
                  <a:srgbClr val="002060"/>
                </a:solidFill>
              </a:rPr>
              <a:t>” (USA) </a:t>
            </a:r>
            <a:endParaRPr lang="en-US" sz="2400" dirty="0">
              <a:solidFill>
                <a:srgbClr val="002060"/>
              </a:solidFill>
            </a:endParaRPr>
          </a:p>
        </p:txBody>
      </p:sp>
      <p:sp>
        <p:nvSpPr>
          <p:cNvPr id="7" name="Textfeld 6"/>
          <p:cNvSpPr txBox="1"/>
          <p:nvPr/>
        </p:nvSpPr>
        <p:spPr>
          <a:xfrm>
            <a:off x="611560" y="3381960"/>
            <a:ext cx="8208912" cy="2616101"/>
          </a:xfrm>
          <a:prstGeom prst="rect">
            <a:avLst/>
          </a:prstGeom>
          <a:solidFill>
            <a:srgbClr val="FFFFFF"/>
          </a:solidFill>
        </p:spPr>
        <p:txBody>
          <a:bodyPr wrap="square" rtlCol="0">
            <a:spAutoFit/>
          </a:bodyPr>
          <a:lstStyle/>
          <a:p>
            <a:r>
              <a:rPr lang="de-DE" sz="2400" dirty="0" smtClean="0">
                <a:solidFill>
                  <a:srgbClr val="002060"/>
                </a:solidFill>
              </a:rPr>
              <a:t>ICM beruht auf zwei plausiblen Annahmen: </a:t>
            </a:r>
            <a:br>
              <a:rPr lang="de-DE" sz="2400" dirty="0" smtClean="0">
                <a:solidFill>
                  <a:srgbClr val="002060"/>
                </a:solidFill>
              </a:rPr>
            </a:br>
            <a:endParaRPr lang="de-DE" sz="2400" dirty="0" smtClean="0">
              <a:solidFill>
                <a:srgbClr val="002060"/>
              </a:solidFill>
            </a:endParaRPr>
          </a:p>
          <a:p>
            <a:r>
              <a:rPr lang="de-DE" sz="2400" dirty="0" smtClean="0">
                <a:solidFill>
                  <a:srgbClr val="002060"/>
                </a:solidFill>
              </a:rPr>
              <a:t>“(1) </a:t>
            </a:r>
            <a:r>
              <a:rPr lang="de-DE" sz="2400" dirty="0" err="1" smtClean="0">
                <a:solidFill>
                  <a:srgbClr val="002060"/>
                </a:solidFill>
              </a:rPr>
              <a:t>that</a:t>
            </a:r>
            <a:r>
              <a:rPr lang="de-DE" sz="2400" dirty="0" smtClean="0">
                <a:solidFill>
                  <a:srgbClr val="002060"/>
                </a:solidFill>
              </a:rPr>
              <a:t> </a:t>
            </a:r>
            <a:r>
              <a:rPr lang="de-DE" sz="2400" dirty="0" err="1" smtClean="0">
                <a:solidFill>
                  <a:srgbClr val="002060"/>
                </a:solidFill>
              </a:rPr>
              <a:t>privacy</a:t>
            </a:r>
            <a:r>
              <a:rPr lang="de-DE" sz="2400" dirty="0" smtClean="0">
                <a:solidFill>
                  <a:srgbClr val="002060"/>
                </a:solidFill>
              </a:rPr>
              <a:t> </a:t>
            </a:r>
            <a:r>
              <a:rPr lang="de-DE" sz="2400" dirty="0" err="1" smtClean="0">
                <a:solidFill>
                  <a:srgbClr val="002060"/>
                </a:solidFill>
              </a:rPr>
              <a:t>has</a:t>
            </a:r>
            <a:r>
              <a:rPr lang="de-DE" sz="2400" dirty="0" smtClean="0">
                <a:solidFill>
                  <a:srgbClr val="002060"/>
                </a:solidFill>
              </a:rPr>
              <a:t> </a:t>
            </a:r>
            <a:r>
              <a:rPr lang="de-DE" sz="2400" dirty="0" err="1" smtClean="0">
                <a:solidFill>
                  <a:srgbClr val="002060"/>
                </a:solidFill>
              </a:rPr>
              <a:t>to</a:t>
            </a:r>
            <a:r>
              <a:rPr lang="de-DE" sz="2400" dirty="0" smtClean="0">
                <a:solidFill>
                  <a:srgbClr val="002060"/>
                </a:solidFill>
              </a:rPr>
              <a:t> do </a:t>
            </a:r>
            <a:r>
              <a:rPr lang="de-DE" sz="2400" dirty="0" err="1" smtClean="0">
                <a:solidFill>
                  <a:srgbClr val="002060"/>
                </a:solidFill>
              </a:rPr>
              <a:t>with</a:t>
            </a:r>
            <a:r>
              <a:rPr lang="de-DE" sz="2400" dirty="0" smtClean="0">
                <a:solidFill>
                  <a:srgbClr val="002060"/>
                </a:solidFill>
              </a:rPr>
              <a:t> </a:t>
            </a:r>
            <a:r>
              <a:rPr lang="de-DE" sz="2400" dirty="0" err="1" smtClean="0">
                <a:solidFill>
                  <a:srgbClr val="002060"/>
                </a:solidFill>
              </a:rPr>
              <a:t>the</a:t>
            </a:r>
            <a:r>
              <a:rPr lang="de-DE" sz="2400" dirty="0" smtClean="0">
                <a:solidFill>
                  <a:srgbClr val="002060"/>
                </a:solidFill>
              </a:rPr>
              <a:t> </a:t>
            </a:r>
            <a:r>
              <a:rPr lang="de-DE" sz="2400" dirty="0" err="1" smtClean="0">
                <a:solidFill>
                  <a:srgbClr val="002060"/>
                </a:solidFill>
              </a:rPr>
              <a:t>ability</a:t>
            </a:r>
            <a:r>
              <a:rPr lang="de-DE" sz="2400" dirty="0" smtClean="0">
                <a:solidFill>
                  <a:srgbClr val="002060"/>
                </a:solidFill>
              </a:rPr>
              <a:t> </a:t>
            </a:r>
            <a:r>
              <a:rPr lang="de-DE" sz="2400" dirty="0" err="1" smtClean="0">
                <a:solidFill>
                  <a:srgbClr val="002060"/>
                </a:solidFill>
              </a:rPr>
              <a:t>of</a:t>
            </a:r>
            <a:r>
              <a:rPr lang="de-DE" sz="2400" dirty="0" smtClean="0">
                <a:solidFill>
                  <a:srgbClr val="002060"/>
                </a:solidFill>
              </a:rPr>
              <a:t> </a:t>
            </a:r>
            <a:r>
              <a:rPr lang="de-DE" sz="2400" dirty="0" err="1" smtClean="0">
                <a:solidFill>
                  <a:srgbClr val="002060"/>
                </a:solidFill>
              </a:rPr>
              <a:t>data</a:t>
            </a:r>
            <a:r>
              <a:rPr lang="de-DE" sz="2400" dirty="0" smtClean="0">
                <a:solidFill>
                  <a:srgbClr val="002060"/>
                </a:solidFill>
              </a:rPr>
              <a:t> </a:t>
            </a:r>
            <a:r>
              <a:rPr lang="de-DE" sz="2400" dirty="0" err="1" smtClean="0">
                <a:solidFill>
                  <a:srgbClr val="002060"/>
                </a:solidFill>
              </a:rPr>
              <a:t>subjects</a:t>
            </a:r>
            <a:r>
              <a:rPr lang="de-DE" sz="2400" dirty="0" smtClean="0">
                <a:solidFill>
                  <a:srgbClr val="002060"/>
                </a:solidFill>
              </a:rPr>
              <a:t> </a:t>
            </a:r>
            <a:r>
              <a:rPr lang="de-DE" sz="2400" dirty="0" err="1" smtClean="0">
                <a:solidFill>
                  <a:srgbClr val="002060"/>
                </a:solidFill>
              </a:rPr>
              <a:t>to</a:t>
            </a:r>
            <a:r>
              <a:rPr lang="de-DE" sz="2400" dirty="0" smtClean="0">
                <a:solidFill>
                  <a:srgbClr val="002060"/>
                </a:solidFill>
              </a:rPr>
              <a:t> </a:t>
            </a:r>
            <a:r>
              <a:rPr lang="de-DE" sz="2400" dirty="0" err="1" smtClean="0">
                <a:solidFill>
                  <a:srgbClr val="002060"/>
                </a:solidFill>
              </a:rPr>
              <a:t>control</a:t>
            </a:r>
            <a:r>
              <a:rPr lang="de-DE" sz="2400" dirty="0" smtClean="0">
                <a:solidFill>
                  <a:srgbClr val="002060"/>
                </a:solidFill>
              </a:rPr>
              <a:t> </a:t>
            </a:r>
            <a:r>
              <a:rPr lang="de-DE" sz="2400" dirty="0" err="1" smtClean="0">
                <a:solidFill>
                  <a:srgbClr val="002060"/>
                </a:solidFill>
              </a:rPr>
              <a:t>information</a:t>
            </a:r>
            <a:r>
              <a:rPr lang="de-DE" sz="2400" dirty="0" smtClean="0">
                <a:solidFill>
                  <a:srgbClr val="002060"/>
                </a:solidFill>
              </a:rPr>
              <a:t> </a:t>
            </a:r>
            <a:r>
              <a:rPr lang="de-DE" sz="2400" dirty="0" err="1" smtClean="0">
                <a:solidFill>
                  <a:srgbClr val="002060"/>
                </a:solidFill>
              </a:rPr>
              <a:t>about</a:t>
            </a:r>
            <a:r>
              <a:rPr lang="de-DE" sz="2400" dirty="0" smtClean="0">
                <a:solidFill>
                  <a:srgbClr val="002060"/>
                </a:solidFill>
              </a:rPr>
              <a:t> </a:t>
            </a:r>
            <a:r>
              <a:rPr lang="de-DE" sz="2400" dirty="0" err="1" smtClean="0">
                <a:solidFill>
                  <a:srgbClr val="002060"/>
                </a:solidFill>
              </a:rPr>
              <a:t>them</a:t>
            </a:r>
            <a:r>
              <a:rPr lang="de-DE" sz="2400" dirty="0" smtClean="0">
                <a:solidFill>
                  <a:srgbClr val="002060"/>
                </a:solidFill>
              </a:rPr>
              <a:t>, </a:t>
            </a:r>
            <a:r>
              <a:rPr lang="de-DE" sz="2400" dirty="0" err="1" smtClean="0">
                <a:solidFill>
                  <a:srgbClr val="002060"/>
                </a:solidFill>
              </a:rPr>
              <a:t>and</a:t>
            </a:r>
            <a:r>
              <a:rPr lang="de-DE" sz="2400" dirty="0" smtClean="0">
                <a:solidFill>
                  <a:srgbClr val="002060"/>
                </a:solidFill>
              </a:rPr>
              <a:t> </a:t>
            </a:r>
            <a:br>
              <a:rPr lang="de-DE" sz="2400" dirty="0" smtClean="0">
                <a:solidFill>
                  <a:srgbClr val="002060"/>
                </a:solidFill>
              </a:rPr>
            </a:br>
            <a:endParaRPr lang="de-DE" sz="2400" dirty="0" smtClean="0">
              <a:solidFill>
                <a:srgbClr val="002060"/>
              </a:solidFill>
            </a:endParaRPr>
          </a:p>
          <a:p>
            <a:r>
              <a:rPr lang="de-DE" sz="2400" dirty="0" smtClean="0">
                <a:solidFill>
                  <a:srgbClr val="002060"/>
                </a:solidFill>
              </a:rPr>
              <a:t>(2) </a:t>
            </a:r>
            <a:r>
              <a:rPr lang="de-DE" sz="2400" dirty="0" err="1" smtClean="0">
                <a:solidFill>
                  <a:srgbClr val="002060"/>
                </a:solidFill>
              </a:rPr>
              <a:t>that</a:t>
            </a:r>
            <a:r>
              <a:rPr lang="de-DE" sz="2400" dirty="0" smtClean="0">
                <a:solidFill>
                  <a:srgbClr val="002060"/>
                </a:solidFill>
              </a:rPr>
              <a:t> </a:t>
            </a:r>
            <a:r>
              <a:rPr lang="de-DE" sz="2400" dirty="0" err="1" smtClean="0">
                <a:solidFill>
                  <a:srgbClr val="002060"/>
                </a:solidFill>
              </a:rPr>
              <a:t>people</a:t>
            </a:r>
            <a:r>
              <a:rPr lang="de-DE" sz="2400" dirty="0" smtClean="0">
                <a:solidFill>
                  <a:srgbClr val="002060"/>
                </a:solidFill>
              </a:rPr>
              <a:t> </a:t>
            </a:r>
            <a:r>
              <a:rPr lang="de-DE" sz="2400" dirty="0" err="1" smtClean="0">
                <a:solidFill>
                  <a:srgbClr val="002060"/>
                </a:solidFill>
              </a:rPr>
              <a:t>have</a:t>
            </a:r>
            <a:r>
              <a:rPr lang="de-DE" sz="2400" dirty="0" smtClean="0">
                <a:solidFill>
                  <a:srgbClr val="002060"/>
                </a:solidFill>
              </a:rPr>
              <a:t> </a:t>
            </a:r>
            <a:r>
              <a:rPr lang="de-DE" sz="2400" dirty="0" err="1" smtClean="0">
                <a:solidFill>
                  <a:srgbClr val="002060"/>
                </a:solidFill>
              </a:rPr>
              <a:t>very</a:t>
            </a:r>
            <a:r>
              <a:rPr lang="de-DE" sz="2400" dirty="0" smtClean="0">
                <a:solidFill>
                  <a:srgbClr val="002060"/>
                </a:solidFill>
              </a:rPr>
              <a:t> different </a:t>
            </a:r>
            <a:r>
              <a:rPr lang="de-DE" sz="2400" dirty="0" err="1" smtClean="0">
                <a:solidFill>
                  <a:srgbClr val="002060"/>
                </a:solidFill>
              </a:rPr>
              <a:t>privacy</a:t>
            </a:r>
            <a:r>
              <a:rPr lang="de-DE" sz="2400" dirty="0" smtClean="0">
                <a:solidFill>
                  <a:srgbClr val="002060"/>
                </a:solidFill>
              </a:rPr>
              <a:t> </a:t>
            </a:r>
            <a:r>
              <a:rPr lang="de-DE" sz="2400" dirty="0" err="1" smtClean="0">
                <a:solidFill>
                  <a:srgbClr val="002060"/>
                </a:solidFill>
              </a:rPr>
              <a:t>preferences</a:t>
            </a:r>
            <a:r>
              <a:rPr lang="de-DE" sz="2400" dirty="0" smtClean="0">
                <a:solidFill>
                  <a:srgbClr val="002060"/>
                </a:solidFill>
              </a:rPr>
              <a:t>.” </a:t>
            </a:r>
            <a:r>
              <a:rPr lang="en-US" sz="2400" dirty="0" smtClean="0">
                <a:solidFill>
                  <a:srgbClr val="002060"/>
                </a:solidFill>
              </a:rPr>
              <a:t>(</a:t>
            </a:r>
            <a:r>
              <a:rPr lang="en-US" sz="2400" dirty="0" err="1" smtClean="0">
                <a:solidFill>
                  <a:srgbClr val="002060"/>
                </a:solidFill>
              </a:rPr>
              <a:t>p.3</a:t>
            </a:r>
            <a:r>
              <a:rPr lang="en-US" sz="2400" dirty="0" smtClean="0">
                <a:solidFill>
                  <a:srgbClr val="002060"/>
                </a:solidFill>
              </a:rPr>
              <a:t>) </a:t>
            </a:r>
          </a:p>
          <a:p>
            <a:endParaRPr lang="en-US" sz="2000" dirty="0" smtClean="0">
              <a:solidFill>
                <a:srgbClr val="002060"/>
              </a:solidFill>
            </a:endParaRPr>
          </a:p>
        </p:txBody>
      </p:sp>
      <p:sp>
        <p:nvSpPr>
          <p:cNvPr id="10" name="Textfeld 9"/>
          <p:cNvSpPr txBox="1"/>
          <p:nvPr/>
        </p:nvSpPr>
        <p:spPr>
          <a:xfrm>
            <a:off x="683568" y="6211669"/>
            <a:ext cx="7848872" cy="646331"/>
          </a:xfrm>
          <a:prstGeom prst="rect">
            <a:avLst/>
          </a:prstGeom>
          <a:noFill/>
        </p:spPr>
        <p:txBody>
          <a:bodyPr wrap="square" rtlCol="0">
            <a:spAutoFit/>
          </a:bodyPr>
          <a:lstStyle/>
          <a:p>
            <a:r>
              <a:rPr lang="en-US" sz="1200" dirty="0" smtClean="0">
                <a:solidFill>
                  <a:srgbClr val="002060"/>
                </a:solidFill>
              </a:rPr>
              <a:t>Mark </a:t>
            </a:r>
            <a:r>
              <a:rPr lang="en-US" sz="1200" dirty="0" err="1" smtClean="0">
                <a:solidFill>
                  <a:srgbClr val="002060"/>
                </a:solidFill>
              </a:rPr>
              <a:t>MacCarthy</a:t>
            </a:r>
            <a:r>
              <a:rPr lang="en-US" sz="1200" dirty="0" smtClean="0">
                <a:solidFill>
                  <a:srgbClr val="002060"/>
                </a:solidFill>
              </a:rPr>
              <a:t>. "New Directions in Privacy: Disclosure, Unfairness and  Externalities.“  </a:t>
            </a:r>
            <a:r>
              <a:rPr lang="en-US" sz="1200" dirty="0" smtClean="0">
                <a:solidFill>
                  <a:srgbClr val="002060"/>
                </a:solidFill>
                <a:hlinkClick r:id="rId2"/>
              </a:rPr>
              <a:t>http://www18.georgetown.edu/data/people/maccartm/publication-66520.pdf</a:t>
            </a:r>
            <a:r>
              <a:rPr lang="en-US" sz="1200" dirty="0" smtClean="0">
                <a:solidFill>
                  <a:srgbClr val="002060"/>
                </a:solidFill>
              </a:rPr>
              <a:t>  I I/S:  A Journal of Law and Policy for the Information Society 6.3 (2011): 425-512. </a:t>
            </a:r>
            <a:endParaRPr lang="en-US" sz="1200" dirty="0">
              <a:solidFill>
                <a:srgbClr val="00206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build="p" animBg="1"/>
    </p:bld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4179</Words>
  <Application>Microsoft Macintosh PowerPoint</Application>
  <PresentationFormat>Bildschirmpräsentation (4:3)</PresentationFormat>
  <Paragraphs>710</Paragraphs>
  <Slides>73</Slides>
  <Notes>10</Notes>
  <HiddenSlides>0</HiddenSlides>
  <MMClips>0</MMClips>
  <ScaleCrop>false</ScaleCrop>
  <HeadingPairs>
    <vt:vector size="4" baseType="variant">
      <vt:variant>
        <vt:lpstr>Design</vt:lpstr>
      </vt:variant>
      <vt:variant>
        <vt:i4>1</vt:i4>
      </vt:variant>
      <vt:variant>
        <vt:lpstr>Folientitel</vt:lpstr>
      </vt:variant>
      <vt:variant>
        <vt:i4>73</vt:i4>
      </vt:variant>
    </vt:vector>
  </HeadingPairs>
  <TitlesOfParts>
    <vt:vector size="74" baseType="lpstr">
      <vt:lpstr>Larissa-Design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rk</dc:creator>
  <cp:lastModifiedBy>Rainer Kuhlen</cp:lastModifiedBy>
  <cp:revision>104</cp:revision>
  <dcterms:created xsi:type="dcterms:W3CDTF">2015-05-22T16:01:08Z</dcterms:created>
  <dcterms:modified xsi:type="dcterms:W3CDTF">2017-02-06T15:41:49Z</dcterms:modified>
</cp:coreProperties>
</file>