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259" r:id="rId2"/>
    <p:sldId id="303" r:id="rId3"/>
    <p:sldId id="304" r:id="rId4"/>
    <p:sldId id="305" r:id="rId5"/>
    <p:sldId id="306" r:id="rId6"/>
    <p:sldId id="310" r:id="rId7"/>
    <p:sldId id="268" r:id="rId8"/>
    <p:sldId id="258" r:id="rId9"/>
    <p:sldId id="311" r:id="rId10"/>
    <p:sldId id="272" r:id="rId11"/>
    <p:sldId id="271" r:id="rId12"/>
    <p:sldId id="270" r:id="rId13"/>
    <p:sldId id="291" r:id="rId14"/>
    <p:sldId id="292" r:id="rId15"/>
    <p:sldId id="274" r:id="rId16"/>
    <p:sldId id="267" r:id="rId17"/>
    <p:sldId id="281" r:id="rId18"/>
    <p:sldId id="282" r:id="rId19"/>
    <p:sldId id="283" r:id="rId20"/>
    <p:sldId id="284" r:id="rId21"/>
    <p:sldId id="285" r:id="rId22"/>
    <p:sldId id="275" r:id="rId23"/>
    <p:sldId id="309" r:id="rId24"/>
    <p:sldId id="276" r:id="rId25"/>
    <p:sldId id="286" r:id="rId26"/>
    <p:sldId id="279" r:id="rId27"/>
    <p:sldId id="278" r:id="rId28"/>
    <p:sldId id="287" r:id="rId29"/>
    <p:sldId id="293" r:id="rId30"/>
    <p:sldId id="277" r:id="rId31"/>
    <p:sldId id="280" r:id="rId32"/>
    <p:sldId id="265" r:id="rId33"/>
    <p:sldId id="266" r:id="rId34"/>
    <p:sldId id="261" r:id="rId35"/>
    <p:sldId id="299" r:id="rId36"/>
    <p:sldId id="288" r:id="rId37"/>
    <p:sldId id="301" r:id="rId38"/>
    <p:sldId id="307" r:id="rId39"/>
    <p:sldId id="308" r:id="rId40"/>
    <p:sldId id="260" r:id="rId41"/>
    <p:sldId id="298" r:id="rId42"/>
    <p:sldId id="294" r:id="rId43"/>
    <p:sldId id="295" r:id="rId44"/>
    <p:sldId id="296" r:id="rId45"/>
    <p:sldId id="297" r:id="rId46"/>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5940" autoAdjust="0"/>
    <p:restoredTop sz="94660"/>
  </p:normalViewPr>
  <p:slideViewPr>
    <p:cSldViewPr snapToGrid="0" snapToObjects="1">
      <p:cViewPr>
        <p:scale>
          <a:sx n="66" d="100"/>
          <a:sy n="66" d="100"/>
        </p:scale>
        <p:origin x="-2192"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A72DA8-CE37-7543-B372-B2899B6552FC}" type="datetimeFigureOut">
              <a:rPr lang="de-DE" smtClean="0"/>
              <a:t>14.11.17</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27F1C7-FCAF-8943-AE38-570CC8BD7CDB}" type="slidenum">
              <a:rPr lang="de-DE" smtClean="0"/>
              <a:t>‹Nr.›</a:t>
            </a:fld>
            <a:endParaRPr lang="de-DE"/>
          </a:p>
        </p:txBody>
      </p:sp>
    </p:spTree>
    <p:extLst>
      <p:ext uri="{BB962C8B-B14F-4D97-AF65-F5344CB8AC3E}">
        <p14:creationId xmlns:p14="http://schemas.microsoft.com/office/powerpoint/2010/main" val="25140475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9226551"/>
            <a:ext cx="2971800" cy="485775"/>
          </a:xfrm>
          <a:prstGeom prst="rect">
            <a:avLst/>
          </a:prstGeom>
          <a:noFill/>
          <a:ln>
            <a:noFill/>
          </a:ln>
        </p:spPr>
        <p:txBody>
          <a:bodyPr lIns="19080" tIns="0" rIns="19080" bIns="0" anchor="b" compatLnSpc="0"/>
          <a:lstStyle/>
          <a:p>
            <a:pPr algn="r" hangingPunct="0">
              <a:defRPr sz="1800" b="0" i="0" u="none" strike="noStrike" kern="0" cap="none" spc="0" baseline="0">
                <a:solidFill>
                  <a:srgbClr val="000000"/>
                </a:solidFill>
                <a:uFillTx/>
              </a:defRPr>
            </a:pPr>
            <a:fld id="{3D704DEF-D7CC-4E6F-A34A-CB673AF4B70E}" type="slidenum">
              <a:rPr lang="de-DE" sz="1000" i="1" kern="0">
                <a:solidFill>
                  <a:srgbClr val="000000"/>
                </a:solidFill>
                <a:latin typeface="Arial" pitchFamily="34"/>
                <a:ea typeface="Arial Unicode MS" pitchFamily="2"/>
                <a:cs typeface="Tahoma" pitchFamily="2"/>
              </a:rPr>
              <a:pPr algn="r" hangingPunct="0">
                <a:defRPr sz="1800" b="0" i="0" u="none" strike="noStrike" kern="0" cap="none" spc="0" baseline="0">
                  <a:solidFill>
                    <a:srgbClr val="000000"/>
                  </a:solidFill>
                  <a:uFillTx/>
                </a:defRPr>
              </a:pPr>
              <a:t>41</a:t>
            </a:fld>
            <a:endParaRPr lang="de-DE" sz="1000" i="1" kern="0">
              <a:solidFill>
                <a:srgbClr val="000000"/>
              </a:solidFill>
              <a:latin typeface="Arial" pitchFamily="34"/>
              <a:ea typeface="Arial Unicode MS" pitchFamily="2"/>
              <a:cs typeface="Tahoma" pitchFamily="2"/>
            </a:endParaRPr>
          </a:p>
        </p:txBody>
      </p:sp>
      <p:sp>
        <p:nvSpPr>
          <p:cNvPr id="106499" name="Rectangle 2"/>
          <p:cNvSpPr>
            <a:spLocks noGrp="1" noRot="1" noChangeAspect="1" noTextEdit="1"/>
          </p:cNvSpPr>
          <p:nvPr>
            <p:ph type="sldImg"/>
          </p:nvPr>
        </p:nvSpPr>
        <p:spPr>
          <a:xfrm>
            <a:off x="788385" y="734423"/>
            <a:ext cx="5281230" cy="3631474"/>
          </a:xfrm>
          <a:solidFill>
            <a:srgbClr val="4F81BD"/>
          </a:solidFill>
          <a:ln w="25557">
            <a:solidFill>
              <a:srgbClr val="385D8A"/>
            </a:solidFill>
          </a:ln>
        </p:spPr>
      </p:sp>
      <p:sp>
        <p:nvSpPr>
          <p:cNvPr id="106500" name="Rectangle 3"/>
          <p:cNvSpPr txBox="1">
            <a:spLocks noGrp="1"/>
          </p:cNvSpPr>
          <p:nvPr>
            <p:ph type="body" sz="quarter" idx="1"/>
          </p:nvPr>
        </p:nvSpPr>
        <p:spPr bwMode="auto">
          <a:xfrm>
            <a:off x="914400" y="4611688"/>
            <a:ext cx="5029200" cy="4373562"/>
          </a:xfrm>
          <a:noFill/>
        </p:spPr>
        <p:txBody>
          <a:bodyPr lIns="92861" tIns="46435" rIns="92861" bIns="46435" numCol="1">
            <a:prstTxWarp prst="textNoShape">
              <a:avLst/>
            </a:prstTxWarp>
          </a:bodyPr>
          <a:lstStyle/>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5800" y="4343400"/>
            <a:ext cx="548640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de-DE"/>
          </a:p>
        </p:txBody>
      </p:sp>
      <p:sp>
        <p:nvSpPr>
          <p:cNvPr id="4" name="Datumsplatzhalter 3"/>
          <p:cNvSpPr>
            <a:spLocks noGrp="1"/>
          </p:cNvSpPr>
          <p:nvPr>
            <p:ph type="dt" sz="half" idx="10"/>
          </p:nvPr>
        </p:nvSpPr>
        <p:spPr/>
        <p:txBody>
          <a:bodyPr/>
          <a:lstStyle/>
          <a:p>
            <a:fld id="{B446B323-A06A-8F47-B247-148D7F572EAF}" type="datetimeFigureOut">
              <a:rPr lang="de-DE" smtClean="0"/>
              <a:t>14.11.17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1360810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446B323-A06A-8F47-B247-148D7F572EAF}" type="datetimeFigureOut">
              <a:rPr lang="de-DE" smtClean="0"/>
              <a:t>14.11.17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255502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446B323-A06A-8F47-B247-148D7F572EAF}" type="datetimeFigureOut">
              <a:rPr lang="de-DE" smtClean="0"/>
              <a:t>14.11.17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1030929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p:cNvSpPr txBox="1">
            <a:spLocks noGrp="1"/>
          </p:cNvSpPr>
          <p:nvPr>
            <p:ph type="title"/>
          </p:nvPr>
        </p:nvSpPr>
        <p:spPr>
          <a:xfrm>
            <a:off x="-179999" y="144722"/>
            <a:ext cx="7543800" cy="1295284"/>
          </a:xfrm>
        </p:spPr>
        <p:txBody>
          <a:bodyPr/>
          <a:lstStyle>
            <a:lvl1pPr>
              <a:defRPr lang="de-DE"/>
            </a:lvl1pPr>
          </a:lstStyle>
          <a:p>
            <a:pPr lvl="0"/>
            <a:r>
              <a:rPr lang="de-DE"/>
              <a:t>Titelmasterformat durch Klicken bearbeiten</a:t>
            </a:r>
          </a:p>
        </p:txBody>
      </p:sp>
      <p:sp>
        <p:nvSpPr>
          <p:cNvPr id="3" name="Inhaltsplatzhalter 2"/>
          <p:cNvSpPr txBox="1">
            <a:spLocks noGrp="1"/>
          </p:cNvSpPr>
          <p:nvPr>
            <p:ph type="title" idx="4294967295"/>
          </p:nvPr>
        </p:nvSpPr>
        <p:spPr>
          <a:xfrm>
            <a:off x="539998" y="1439997"/>
            <a:ext cx="8229600" cy="719998"/>
          </a:xfrm>
        </p:spPr>
        <p:txBody>
          <a:bodyPr anchor="t"/>
          <a:lstStyle>
            <a:lvl1pPr marL="343082" indent="-343082">
              <a:spcBef>
                <a:spcPts val="700"/>
              </a:spcBef>
              <a:buClr>
                <a:srgbClr val="330066"/>
              </a:buClr>
              <a:buSzPct val="70000"/>
              <a:buFont typeface="Wingdings" pitchFamily="2"/>
              <a:buChar char="l"/>
              <a:defRPr lang="de-DE" sz="3000" b="0">
                <a:solidFill>
                  <a:srgbClr val="000000"/>
                </a:solidFill>
              </a:defRPr>
            </a:lvl1pPr>
          </a:lstStyle>
          <a:p>
            <a:pPr lvl="0"/>
            <a:r>
              <a:rPr lang="de-DE"/>
              <a:t>Textmasterformate durch Klicken bearbeiten</a:t>
            </a:r>
            <a:br>
              <a:rPr lang="de-DE"/>
            </a:br>
            <a:r>
              <a:rPr lang="de-DE"/>
              <a:t>Zweite Ebene</a:t>
            </a:r>
            <a:br>
              <a:rPr lang="de-DE"/>
            </a:br>
            <a:r>
              <a:rPr lang="de-DE"/>
              <a:t>Dritte Ebene</a:t>
            </a:r>
            <a:br>
              <a:rPr lang="de-DE"/>
            </a:br>
            <a:r>
              <a:rPr lang="de-DE"/>
              <a:t>Vierte Ebene</a:t>
            </a:r>
            <a:br>
              <a:rPr lang="de-DE"/>
            </a:br>
            <a:r>
              <a:rPr lang="de-DE"/>
              <a:t>Fünfte Ebene</a:t>
            </a:r>
          </a:p>
        </p:txBody>
      </p:sp>
      <p:sp>
        <p:nvSpPr>
          <p:cNvPr id="4" name="Inhaltsplatzhalter 3"/>
          <p:cNvSpPr txBox="1">
            <a:spLocks noGrp="1"/>
          </p:cNvSpPr>
          <p:nvPr>
            <p:ph type="title" idx="4294967295"/>
          </p:nvPr>
        </p:nvSpPr>
        <p:spPr>
          <a:xfrm>
            <a:off x="539998" y="1439997"/>
            <a:ext cx="6479996" cy="3805915"/>
          </a:xfrm>
        </p:spPr>
        <p:txBody>
          <a:bodyPr lIns="0" tIns="0" rIns="0" bIns="0" anchor="t" anchorCtr="1"/>
          <a:lstStyle>
            <a:lvl1pPr algn="ctr" hangingPunct="0">
              <a:buNone/>
              <a:defRPr lang="de-DE" sz="4400" b="0" kern="1200">
                <a:cs typeface="Tahoma" pitchFamily="2"/>
              </a:defRPr>
            </a:lvl1pPr>
          </a:lstStyle>
          <a:p>
            <a:pPr lvl="0"/>
            <a:endParaRPr lang="de-DE"/>
          </a:p>
        </p:txBody>
      </p:sp>
      <p:sp>
        <p:nvSpPr>
          <p:cNvPr id="9" name="Inhaltsplatzhalter 8"/>
          <p:cNvSpPr txBox="1">
            <a:spLocks noGrp="1"/>
          </p:cNvSpPr>
          <p:nvPr>
            <p:ph idx="1"/>
          </p:nvPr>
        </p:nvSpPr>
        <p:spPr>
          <a:xfrm>
            <a:off x="457200" y="1604515"/>
            <a:ext cx="8229243" cy="4525923"/>
          </a:xfrm>
        </p:spPr>
        <p:txBody>
          <a:bodyPr lIns="0" tIns="0" rIns="0" bIns="0"/>
          <a:lstStyle>
            <a:lvl1pPr hangingPunct="0">
              <a:defRPr lang="de-DE"/>
            </a:lvl1pPr>
          </a:lstStyle>
          <a:p>
            <a:pPr lvl="0"/>
            <a:endParaRPr lang="de-DE"/>
          </a:p>
        </p:txBody>
      </p:sp>
      <p:sp>
        <p:nvSpPr>
          <p:cNvPr id="8" name="Foliennummernplatzhalter 4"/>
          <p:cNvSpPr txBox="1"/>
          <p:nvPr userDrawn="1"/>
        </p:nvSpPr>
        <p:spPr>
          <a:xfrm>
            <a:off x="8460432" y="6384925"/>
            <a:ext cx="622300" cy="473075"/>
          </a:xfrm>
          <a:prstGeom prst="rect">
            <a:avLst/>
          </a:prstGeom>
          <a:noFill/>
          <a:ln>
            <a:noFill/>
          </a:ln>
        </p:spPr>
        <p:txBody>
          <a:bodyPr lIns="0" tIns="0" rIns="0" bIns="0" compatLnSpc="0"/>
          <a:lstStyle/>
          <a:p>
            <a:pPr algn="r" fontAlgn="auto" hangingPunct="0">
              <a:spcBef>
                <a:spcPts val="0"/>
              </a:spcBef>
              <a:spcAft>
                <a:spcPts val="0"/>
              </a:spcAft>
              <a:defRPr sz="1800" b="0" i="0" u="none" strike="noStrike" kern="0" cap="none" spc="0" baseline="0">
                <a:solidFill>
                  <a:srgbClr val="000000"/>
                </a:solidFill>
                <a:uFillTx/>
              </a:defRPr>
            </a:pPr>
            <a:endParaRPr lang="de-DE" sz="1400" kern="0">
              <a:solidFill>
                <a:srgbClr val="000000"/>
              </a:solidFill>
              <a:latin typeface="Times New Roman" pitchFamily="18"/>
              <a:ea typeface="Arial Unicode MS" pitchFamily="2"/>
              <a:cs typeface="Tahoma" pitchFamily="2"/>
            </a:endParaRPr>
          </a:p>
          <a:p>
            <a:pPr algn="r" fontAlgn="auto" hangingPunct="0">
              <a:spcBef>
                <a:spcPts val="0"/>
              </a:spcBef>
              <a:spcAft>
                <a:spcPts val="0"/>
              </a:spcAft>
              <a:defRPr sz="1800" b="0" i="0" u="none" strike="noStrike" kern="0" cap="none" spc="0" baseline="0">
                <a:solidFill>
                  <a:srgbClr val="000000"/>
                </a:solidFill>
                <a:uFillTx/>
              </a:defRPr>
            </a:pPr>
            <a:fld id="{FB7B90B2-DC34-4E68-8936-D808C3A47442}" type="slidenum">
              <a:rPr lang="de-DE" sz="1400" kern="0">
                <a:solidFill>
                  <a:srgbClr val="000000"/>
                </a:solidFill>
                <a:latin typeface="Times New Roman" pitchFamily="18"/>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‹Nr.›</a:t>
            </a:fld>
            <a:endParaRPr lang="de-DE" sz="1400" kern="0">
              <a:solidFill>
                <a:srgbClr val="000000"/>
              </a:solidFill>
              <a:latin typeface="Times New Roman" pitchFamily="18"/>
              <a:ea typeface="Arial Unicode MS" pitchFamily="2"/>
              <a:cs typeface="Tahoma" pitchFamily="2"/>
            </a:endParaRPr>
          </a:p>
        </p:txBody>
      </p:sp>
    </p:spTree>
    <p:extLst>
      <p:ext uri="{BB962C8B-B14F-4D97-AF65-F5344CB8AC3E}">
        <p14:creationId xmlns:p14="http://schemas.microsoft.com/office/powerpoint/2010/main" val="2263445194"/>
      </p:ext>
    </p:extLst>
  </p:cSld>
  <p:clrMapOvr>
    <a:masterClrMapping/>
  </p:clrMapOvr>
  <p:transition xmlns:p14="http://schemas.microsoft.com/office/powerpoint/2010/main"/>
  <p:timing>
    <p:tnLst>
      <p:par>
        <p:cTn xmlns:p14="http://schemas.microsoft.com/office/powerpoint/2010/mai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Nur Titel">
    <p:spTree>
      <p:nvGrpSpPr>
        <p:cNvPr id="1" name=""/>
        <p:cNvGrpSpPr/>
        <p:nvPr/>
      </p:nvGrpSpPr>
      <p:grpSpPr>
        <a:xfrm>
          <a:off x="0" y="0"/>
          <a:ext cx="0" cy="0"/>
          <a:chOff x="0" y="0"/>
          <a:chExt cx="0" cy="0"/>
        </a:xfrm>
      </p:grpSpPr>
      <p:sp>
        <p:nvSpPr>
          <p:cNvPr id="4" name="Textfeld 3"/>
          <p:cNvSpPr txBox="1"/>
          <p:nvPr/>
        </p:nvSpPr>
        <p:spPr>
          <a:xfrm>
            <a:off x="215900" y="6264275"/>
            <a:ext cx="8099425" cy="503238"/>
          </a:xfrm>
          <a:prstGeom prst="rect">
            <a:avLst/>
          </a:prstGeom>
          <a:noFill/>
          <a:ln>
            <a:noFill/>
          </a:ln>
        </p:spPr>
        <p:txBody>
          <a:bodyPr lIns="0" tIns="0" rIns="0" bIns="0" anchorCtr="1" compatLnSpc="0"/>
          <a:lstStyle/>
          <a:p>
            <a:pPr algn="ctr" fontAlgn="auto" hangingPunct="0">
              <a:spcBef>
                <a:spcPts val="0"/>
              </a:spcBef>
              <a:spcAft>
                <a:spcPts val="0"/>
              </a:spcAft>
              <a:defRPr sz="1800" b="0" i="0" u="none" strike="noStrike" kern="0" cap="none" spc="0" baseline="0">
                <a:solidFill>
                  <a:srgbClr val="000000"/>
                </a:solidFill>
                <a:uFillTx/>
              </a:defRPr>
            </a:pPr>
            <a:r>
              <a:rPr lang="de-DE" sz="2200" b="1" kern="0" dirty="0" err="1">
                <a:solidFill>
                  <a:srgbClr val="FFFFFF"/>
                </a:solidFill>
                <a:latin typeface="Calibri" pitchFamily="34"/>
                <a:ea typeface="Arial Unicode MS" pitchFamily="2"/>
                <a:cs typeface="Tahoma" pitchFamily="2"/>
              </a:rPr>
              <a:t>Towards</a:t>
            </a:r>
            <a:r>
              <a:rPr lang="de-DE" sz="2200" b="1" kern="0" dirty="0">
                <a:solidFill>
                  <a:srgbClr val="FFFFFF"/>
                </a:solidFill>
                <a:latin typeface="Calibri" pitchFamily="34"/>
                <a:ea typeface="Arial Unicode MS" pitchFamily="2"/>
                <a:cs typeface="Tahoma" pitchFamily="2"/>
              </a:rPr>
              <a:t> a </a:t>
            </a:r>
            <a:r>
              <a:rPr lang="de-DE" sz="2200" b="1" kern="0" dirty="0" err="1">
                <a:solidFill>
                  <a:srgbClr val="FFFFFF"/>
                </a:solidFill>
                <a:latin typeface="Calibri" pitchFamily="34"/>
                <a:ea typeface="Arial Unicode MS" pitchFamily="2"/>
                <a:cs typeface="Tahoma" pitchFamily="2"/>
              </a:rPr>
              <a:t>commons-based</a:t>
            </a:r>
            <a:r>
              <a:rPr lang="de-DE" sz="2200" b="1" kern="0" dirty="0">
                <a:solidFill>
                  <a:srgbClr val="FFFFFF"/>
                </a:solidFill>
                <a:latin typeface="Calibri" pitchFamily="34"/>
                <a:ea typeface="Arial Unicode MS" pitchFamily="2"/>
                <a:cs typeface="Tahoma" pitchFamily="2"/>
              </a:rPr>
              <a:t> copyright</a:t>
            </a:r>
            <a:r>
              <a:rPr lang="de-DE" sz="2200" b="1" kern="0" dirty="0">
                <a:solidFill>
                  <a:srgbClr val="FFFFFF"/>
                </a:solidFill>
                <a:latin typeface="Calibri" pitchFamily="34"/>
                <a:ea typeface="Arial Unicode MS" pitchFamily="2"/>
                <a:cs typeface="Arial" pitchFamily="2"/>
              </a:rPr>
              <a:t>– </a:t>
            </a:r>
            <a:r>
              <a:rPr lang="de-DE" sz="2200" b="1" kern="0" dirty="0" err="1">
                <a:solidFill>
                  <a:srgbClr val="FFFFFF"/>
                </a:solidFill>
                <a:latin typeface="Calibri" pitchFamily="34"/>
                <a:ea typeface="Arial Unicode MS" pitchFamily="2"/>
                <a:cs typeface="Arial" pitchFamily="2"/>
              </a:rPr>
              <a:t>IFLA</a:t>
            </a:r>
            <a:r>
              <a:rPr lang="de-DE" sz="2200" b="1" kern="0" dirty="0">
                <a:solidFill>
                  <a:srgbClr val="FFFFFF"/>
                </a:solidFill>
                <a:latin typeface="Calibri" pitchFamily="34"/>
                <a:ea typeface="Arial Unicode MS" pitchFamily="2"/>
                <a:cs typeface="Arial" pitchFamily="2"/>
              </a:rPr>
              <a:t> 08/2010</a:t>
            </a:r>
          </a:p>
        </p:txBody>
      </p:sp>
      <p:sp>
        <p:nvSpPr>
          <p:cNvPr id="2" name="Titel 1"/>
          <p:cNvSpPr txBox="1">
            <a:spLocks noGrp="1"/>
          </p:cNvSpPr>
          <p:nvPr>
            <p:ph type="title"/>
          </p:nvPr>
        </p:nvSpPr>
        <p:spPr>
          <a:xfrm>
            <a:off x="313200" y="122401"/>
            <a:ext cx="7543800" cy="1295284"/>
          </a:xfrm>
        </p:spPr>
        <p:txBody>
          <a:bodyPr/>
          <a:lstStyle>
            <a:lvl1pPr>
              <a:defRPr lang="de-DE"/>
            </a:lvl1pPr>
          </a:lstStyle>
          <a:p>
            <a:pPr lvl="0"/>
            <a:r>
              <a:rPr lang="de-DE"/>
              <a:t>Titelmasterformat durch Klicken bearbeiten</a:t>
            </a:r>
          </a:p>
        </p:txBody>
      </p:sp>
      <p:sp>
        <p:nvSpPr>
          <p:cNvPr id="7" name="Textplatzhalter 6"/>
          <p:cNvSpPr txBox="1">
            <a:spLocks noGrp="1"/>
          </p:cNvSpPr>
          <p:nvPr>
            <p:ph type="body" idx="4294967295"/>
          </p:nvPr>
        </p:nvSpPr>
        <p:spPr>
          <a:xfrm>
            <a:off x="457200" y="1604515"/>
            <a:ext cx="8229243" cy="4525923"/>
          </a:xfrm>
        </p:spPr>
        <p:txBody>
          <a:bodyPr lIns="0" tIns="0" rIns="0" bIns="0"/>
          <a:lstStyle>
            <a:lvl1pPr hangingPunct="0">
              <a:buNone/>
              <a:defRPr lang="de-DE"/>
            </a:lvl1pPr>
          </a:lstStyle>
          <a:p>
            <a:pPr lvl="0"/>
            <a:endParaRPr lang="de-DE"/>
          </a:p>
        </p:txBody>
      </p:sp>
      <p:sp>
        <p:nvSpPr>
          <p:cNvPr id="6" name="Datumsplatzhalter 2"/>
          <p:cNvSpPr txBox="1">
            <a:spLocks noGrp="1"/>
          </p:cNvSpPr>
          <p:nvPr>
            <p:ph type="dt" sz="half" idx="10"/>
          </p:nvPr>
        </p:nvSpPr>
        <p:spPr>
          <a:xfrm>
            <a:off x="457200" y="6248400"/>
            <a:ext cx="2133600" cy="457200"/>
          </a:xfrm>
          <a:prstGeom prst="rect">
            <a:avLst/>
          </a:prstGeom>
        </p:spPr>
        <p:txBody>
          <a:bodyPr/>
          <a:lstStyle>
            <a:lvl1pPr>
              <a:defRPr/>
            </a:lvl1pPr>
          </a:lstStyle>
          <a:p>
            <a:pPr>
              <a:defRPr/>
            </a:pPr>
            <a:endParaRPr/>
          </a:p>
        </p:txBody>
      </p:sp>
      <p:sp>
        <p:nvSpPr>
          <p:cNvPr id="8" name="Fußzeilenplatzhalter 3"/>
          <p:cNvSpPr txBox="1">
            <a:spLocks noGrp="1"/>
          </p:cNvSpPr>
          <p:nvPr>
            <p:ph type="ftr" sz="quarter" idx="11"/>
          </p:nvPr>
        </p:nvSpPr>
        <p:spPr>
          <a:xfrm>
            <a:off x="3124200" y="6248400"/>
            <a:ext cx="2895600" cy="457200"/>
          </a:xfrm>
          <a:prstGeom prst="rect">
            <a:avLst/>
          </a:prstGeom>
        </p:spPr>
        <p:txBody>
          <a:bodyPr/>
          <a:lstStyle>
            <a:lvl1pPr>
              <a:defRPr/>
            </a:lvl1pPr>
          </a:lstStyle>
          <a:p>
            <a:pPr>
              <a:defRPr/>
            </a:pPr>
            <a:endParaRPr/>
          </a:p>
        </p:txBody>
      </p:sp>
      <p:sp>
        <p:nvSpPr>
          <p:cNvPr id="9" name="Foliennummernplatzhalter 4"/>
          <p:cNvSpPr txBox="1">
            <a:spLocks noGrp="1"/>
          </p:cNvSpPr>
          <p:nvPr>
            <p:ph type="sldNum" sz="quarter" idx="12"/>
          </p:nvPr>
        </p:nvSpPr>
        <p:spPr>
          <a:xfrm>
            <a:off x="6553200" y="6248400"/>
            <a:ext cx="2133600" cy="457200"/>
          </a:xfrm>
          <a:prstGeom prst="rect">
            <a:avLst/>
          </a:prstGeom>
        </p:spPr>
        <p:txBody>
          <a:bodyPr/>
          <a:lstStyle>
            <a:lvl1pPr>
              <a:defRPr/>
            </a:lvl1pPr>
          </a:lstStyle>
          <a:p>
            <a:pPr>
              <a:defRPr/>
            </a:pPr>
            <a:fld id="{5781AFB8-79D7-4DF3-9527-D589F491934B}" type="slidenum">
              <a:rPr/>
              <a:pPr>
                <a:defRPr/>
              </a:pPr>
              <a:t>‹Nr.›</a:t>
            </a:fld>
            <a:endParaRPr/>
          </a:p>
        </p:txBody>
      </p:sp>
      <p:sp>
        <p:nvSpPr>
          <p:cNvPr id="11" name="Foliennummernplatzhalter 4"/>
          <p:cNvSpPr txBox="1">
            <a:spLocks/>
          </p:cNvSpPr>
          <p:nvPr userDrawn="1"/>
        </p:nvSpPr>
        <p:spPr>
          <a:xfrm>
            <a:off x="8748464" y="6506740"/>
            <a:ext cx="395536" cy="351260"/>
          </a:xfrm>
          <a:prstGeom prst="rect">
            <a:avLst/>
          </a:prstGeom>
        </p:spPr>
        <p:txBody>
          <a:bodyPr lIns="0" tIns="0" rIns="0" bIns="0"/>
          <a:lstStyle>
            <a:lvl1pPr hangingPunct="0">
              <a:defRPr lang="de-DE" sz="1400">
                <a:latin typeface="Times New Roman" pitchFamily="18"/>
                <a:cs typeface="Tahoma" pitchFamily="2"/>
              </a:defRPr>
            </a:lvl1pPr>
            <a:lvl2pPr marL="0" marR="0" lvl="0" indent="0" algn="r" defTabSz="914400" rtl="0" fontAlgn="auto" hangingPunct="0">
              <a:lnSpc>
                <a:spcPct val="100000"/>
              </a:lnSpc>
              <a:spcBef>
                <a:spcPts val="0"/>
              </a:spcBef>
              <a:spcAft>
                <a:spcPts val="0"/>
              </a:spcAft>
              <a:buNone/>
              <a:tabLst/>
              <a:defRPr lang="de-DE" sz="1400" b="0" i="0" u="none" strike="noStrike" kern="1200" cap="none" spc="0" baseline="0">
                <a:solidFill>
                  <a:srgbClr val="000000"/>
                </a:solidFill>
                <a:uFillTx/>
                <a:latin typeface="Times New Roman" pitchFamily="18"/>
                <a:ea typeface="Arial Unicode MS" pitchFamily="2"/>
                <a:cs typeface="Tahoma" pitchFamily="2"/>
              </a:defRPr>
            </a:lvl2pPr>
          </a:lstStyle>
          <a:p>
            <a:pPr marL="0" marR="0" lvl="0" indent="0" algn="l" defTabSz="914400" rtl="0" eaLnBrk="1" fontAlgn="base" latinLnBrk="0" hangingPunct="0">
              <a:lnSpc>
                <a:spcPct val="100000"/>
              </a:lnSpc>
              <a:spcBef>
                <a:spcPct val="0"/>
              </a:spcBef>
              <a:spcAft>
                <a:spcPct val="0"/>
              </a:spcAft>
              <a:buClrTx/>
              <a:buSzTx/>
              <a:buFontTx/>
              <a:buNone/>
              <a:tabLst/>
              <a:defRPr/>
            </a:pPr>
            <a:fld id="{C66621D2-31D1-4367-B584-32C6DB17A6B9}" type="slidenum">
              <a:rPr kumimoji="0" lang="de-DE" sz="1400" b="0" i="0" u="none" strike="noStrike" kern="1200" cap="none" spc="0" normalizeH="0" baseline="0" noProof="0" smtClean="0">
                <a:ln>
                  <a:noFill/>
                </a:ln>
                <a:solidFill>
                  <a:schemeClr val="tx1"/>
                </a:solidFill>
                <a:effectLst/>
                <a:uLnTx/>
                <a:uFillTx/>
                <a:latin typeface="Times New Roman" pitchFamily="18"/>
                <a:ea typeface="+mn-ea"/>
                <a:cs typeface="Tahoma" pitchFamily="2"/>
              </a:rPr>
              <a:pPr marL="0" marR="0" lvl="0" indent="0" algn="l" defTabSz="914400" rtl="0" eaLnBrk="1" fontAlgn="base" latinLnBrk="0" hangingPunct="0">
                <a:lnSpc>
                  <a:spcPct val="100000"/>
                </a:lnSpc>
                <a:spcBef>
                  <a:spcPct val="0"/>
                </a:spcBef>
                <a:spcAft>
                  <a:spcPct val="0"/>
                </a:spcAft>
                <a:buClrTx/>
                <a:buSzTx/>
                <a:buFontTx/>
                <a:buNone/>
                <a:tabLst/>
                <a:defRPr/>
              </a:pPr>
              <a:t>‹Nr.›</a:t>
            </a:fld>
            <a:endParaRPr kumimoji="0" lang="de-DE" sz="1400" b="0" i="0" u="none" strike="noStrike" kern="1200" cap="none" spc="0" normalizeH="0" baseline="0" noProof="0">
              <a:ln>
                <a:noFill/>
              </a:ln>
              <a:solidFill>
                <a:schemeClr val="tx1"/>
              </a:solidFill>
              <a:effectLst/>
              <a:uLnTx/>
              <a:uFillTx/>
              <a:latin typeface="Times New Roman" pitchFamily="18"/>
              <a:ea typeface="+mn-ea"/>
              <a:cs typeface="Tahoma" pitchFamily="2"/>
            </a:endParaRPr>
          </a:p>
        </p:txBody>
      </p:sp>
      <p:sp>
        <p:nvSpPr>
          <p:cNvPr id="12" name="Textfeld 11"/>
          <p:cNvSpPr txBox="1"/>
          <p:nvPr userDrawn="1"/>
        </p:nvSpPr>
        <p:spPr>
          <a:xfrm>
            <a:off x="0" y="6641976"/>
            <a:ext cx="8748464" cy="216024"/>
          </a:xfrm>
          <a:prstGeom prst="rect">
            <a:avLst/>
          </a:prstGeom>
          <a:solidFill>
            <a:srgbClr val="333366"/>
          </a:solidFill>
          <a:ln>
            <a:noFill/>
          </a:ln>
        </p:spPr>
        <p:txBody>
          <a:bodyPr lIns="0" tIns="0" rIns="0" bIns="0" anchorCtr="1" compatLnSpc="0"/>
          <a:lstStyle/>
          <a:p>
            <a:pPr algn="ctr" eaLnBrk="1" hangingPunct="1">
              <a:buNone/>
            </a:pPr>
            <a:r>
              <a:rPr lang="de-DE" sz="1400" kern="1200" smtClean="0">
                <a:solidFill>
                  <a:schemeClr val="bg1"/>
                </a:solidFill>
                <a:latin typeface="+mn-lt"/>
                <a:ea typeface="+mn-ea"/>
                <a:cs typeface="+mn-cs"/>
              </a:rPr>
              <a:t>Wissensökologie und Wissensökonomie müssen kein Widerspruch sein - ODOK 2012 – FH Wels 12.9.2012</a:t>
            </a:r>
            <a:endParaRPr lang="de-DE" sz="1400" kern="1200">
              <a:solidFill>
                <a:schemeClr val="bg1"/>
              </a:solidFill>
              <a:latin typeface="+mn-lt"/>
              <a:ea typeface="+mn-ea"/>
              <a:cs typeface="+mn-cs"/>
            </a:endParaRPr>
          </a:p>
        </p:txBody>
      </p:sp>
    </p:spTree>
    <p:extLst>
      <p:ext uri="{BB962C8B-B14F-4D97-AF65-F5344CB8AC3E}">
        <p14:creationId xmlns:p14="http://schemas.microsoft.com/office/powerpoint/2010/main" val="3790773106"/>
      </p:ext>
    </p:extLst>
  </p:cSld>
  <p:clrMapOvr>
    <a:masterClrMapping/>
  </p:clrMapOvr>
  <p:transition xmlns:p14="http://schemas.microsoft.com/office/powerpoint/2010/main"/>
  <p:timing>
    <p:tnLst>
      <p:par>
        <p:cTn xmlns:p14="http://schemas.microsoft.com/office/powerpoint/2010/mai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446B323-A06A-8F47-B247-148D7F572EAF}" type="datetimeFigureOut">
              <a:rPr lang="de-DE" smtClean="0"/>
              <a:t>14.11.17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1983799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umsplatzhalter 3"/>
          <p:cNvSpPr>
            <a:spLocks noGrp="1"/>
          </p:cNvSpPr>
          <p:nvPr>
            <p:ph type="dt" sz="half" idx="10"/>
          </p:nvPr>
        </p:nvSpPr>
        <p:spPr/>
        <p:txBody>
          <a:bodyPr/>
          <a:lstStyle/>
          <a:p>
            <a:fld id="{B446B323-A06A-8F47-B247-148D7F572EAF}" type="datetimeFigureOut">
              <a:rPr lang="de-DE" smtClean="0"/>
              <a:t>14.11.17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331266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446B323-A06A-8F47-B247-148D7F572EAF}" type="datetimeFigureOut">
              <a:rPr lang="de-DE" smtClean="0"/>
              <a:t>14.11.17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603735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446B323-A06A-8F47-B247-148D7F572EAF}" type="datetimeFigureOut">
              <a:rPr lang="de-DE" smtClean="0"/>
              <a:t>14.11.17</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2614604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B446B323-A06A-8F47-B247-148D7F572EAF}" type="datetimeFigureOut">
              <a:rPr lang="de-DE" smtClean="0"/>
              <a:t>14.11.17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249291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446B323-A06A-8F47-B247-148D7F572EAF}" type="datetimeFigureOut">
              <a:rPr lang="de-DE" smtClean="0"/>
              <a:t>14.11.17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1282079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B446B323-A06A-8F47-B247-148D7F572EAF}" type="datetimeFigureOut">
              <a:rPr lang="de-DE" smtClean="0"/>
              <a:t>14.11.17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227351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B446B323-A06A-8F47-B247-148D7F572EAF}" type="datetimeFigureOut">
              <a:rPr lang="de-DE" smtClean="0"/>
              <a:t>14.11.17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92B0E12-5796-1343-9AB3-F37922E7C0CA}" type="slidenum">
              <a:rPr lang="de-DE" smtClean="0"/>
              <a:t>‹Nr.›</a:t>
            </a:fld>
            <a:endParaRPr lang="de-DE"/>
          </a:p>
        </p:txBody>
      </p:sp>
    </p:spTree>
    <p:extLst>
      <p:ext uri="{BB962C8B-B14F-4D97-AF65-F5344CB8AC3E}">
        <p14:creationId xmlns:p14="http://schemas.microsoft.com/office/powerpoint/2010/main" val="43390651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Mastertitelformat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6B323-A06A-8F47-B247-148D7F572EAF}" type="datetimeFigureOut">
              <a:rPr lang="de-DE" smtClean="0"/>
              <a:t>14.11.17</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2B0E12-5796-1343-9AB3-F37922E7C0CA}" type="slidenum">
              <a:rPr lang="de-DE" smtClean="0"/>
              <a:t>‹Nr.›</a:t>
            </a:fld>
            <a:endParaRPr lang="de-DE"/>
          </a:p>
        </p:txBody>
      </p:sp>
    </p:spTree>
    <p:extLst>
      <p:ext uri="{BB962C8B-B14F-4D97-AF65-F5344CB8AC3E}">
        <p14:creationId xmlns:p14="http://schemas.microsoft.com/office/powerpoint/2010/main" val="820280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slide" Target="slide41.xml"/><Relationship Id="rId5"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hyperlink" Target="https://dejure.org/gesetze/UrhG/36.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www.bmbf.de/pub/Open_Access_in_Deutschland.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12.xml"/><Relationship Id="rId2"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5.png"/><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slide" Target="slide1.xml"/><Relationship Id="rId5" Type="http://schemas.openxmlformats.org/officeDocument/2006/relationships/image" Target="../media/image7.png"/><Relationship Id="rId1" Type="http://schemas.openxmlformats.org/officeDocument/2006/relationships/slideLayout" Target="../slideLayouts/slideLayout13.xml"/><Relationship Id="rId2" Type="http://schemas.openxmlformats.org/officeDocument/2006/relationships/notesSlide" Target="../notesSlides/notesSlide36.xml"/></Relationships>
</file>

<file path=ppt/slides/_rels/slide42.xml.rels><?xml version="1.0" encoding="UTF-8" standalone="yes"?>
<Relationships xmlns="http://schemas.openxmlformats.org/package/2006/relationships"><Relationship Id="rId3" Type="http://schemas.openxmlformats.org/officeDocument/2006/relationships/hyperlink" Target="https://dejure.org/gesetze/UrhG/53.html" TargetMode="External"/><Relationship Id="rId4" Type="http://schemas.openxmlformats.org/officeDocument/2006/relationships/image" Target="../media/image8.png"/><Relationship Id="rId1" Type="http://schemas.openxmlformats.org/officeDocument/2006/relationships/slideLayout" Target="../slideLayouts/slideLayout12.xml"/><Relationship Id="rId2" Type="http://schemas.openxmlformats.org/officeDocument/2006/relationships/notesSlide" Target="../notesSlides/notesSlide37.xml"/></Relationships>
</file>

<file path=ppt/slides/_rels/slide43.xml.rels><?xml version="1.0" encoding="UTF-8" standalone="yes"?>
<Relationships xmlns="http://schemas.openxmlformats.org/package/2006/relationships"><Relationship Id="rId3" Type="http://schemas.openxmlformats.org/officeDocument/2006/relationships/hyperlink" Target="https://dejure.org/gesetze/UrhG/53.html" TargetMode="External"/><Relationship Id="rId4" Type="http://schemas.openxmlformats.org/officeDocument/2006/relationships/hyperlink" Target="https://dejure.org/gesetze/UrhG/95a.html" TargetMode="External"/><Relationship Id="rId5" Type="http://schemas.openxmlformats.org/officeDocument/2006/relationships/image" Target="../media/image8.png"/><Relationship Id="rId1" Type="http://schemas.openxmlformats.org/officeDocument/2006/relationships/slideLayout" Target="../slideLayouts/slideLayout12.xml"/><Relationship Id="rId2" Type="http://schemas.openxmlformats.org/officeDocument/2006/relationships/notesSlide" Target="../notesSlides/notesSlide3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9.xml"/><Relationship Id="rId3" Type="http://schemas.openxmlformats.org/officeDocument/2006/relationships/image" Target="../media/image8.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Grp="1"/>
          </p:cNvSpPr>
          <p:nvPr>
            <p:ph type="title"/>
          </p:nvPr>
        </p:nvSpPr>
        <p:spPr>
          <a:xfrm>
            <a:off x="2051720" y="3825044"/>
            <a:ext cx="6696744" cy="1440160"/>
          </a:xfrm>
          <a:solidFill>
            <a:schemeClr val="tx2">
              <a:lumMod val="20000"/>
              <a:lumOff val="80000"/>
            </a:schemeClr>
          </a:solidFill>
        </p:spPr>
        <p:txBody>
          <a:bodyPr anchor="ctr" anchorCtr="1">
            <a:noAutofit/>
          </a:bodyPr>
          <a:lstStyle/>
          <a:p>
            <a:pPr>
              <a:spcBef>
                <a:spcPts val="500"/>
              </a:spcBef>
            </a:pP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r>
              <a:rPr lang="de-DE" sz="2000" b="1" dirty="0" smtClean="0">
                <a:latin typeface="+mn-lt"/>
                <a:ea typeface="Arial Unicode MS" pitchFamily="34" charset="-128"/>
                <a:cs typeface="Arial" pitchFamily="34" charset="0"/>
              </a:rPr>
              <a:t/>
            </a:r>
            <a:br>
              <a:rPr lang="de-DE" sz="2000" b="1" dirty="0" smtClean="0">
                <a:latin typeface="+mn-lt"/>
                <a:ea typeface="Arial Unicode MS" pitchFamily="34" charset="-128"/>
                <a:cs typeface="Arial" pitchFamily="34" charset="0"/>
              </a:rPr>
            </a:br>
            <a:r>
              <a:rPr lang="de-DE" sz="2800" dirty="0" smtClean="0">
                <a:latin typeface="+mn-lt"/>
              </a:rPr>
              <a:t>Rainer Kuhlen</a:t>
            </a:r>
            <a:br>
              <a:rPr lang="de-DE" sz="2800" dirty="0" smtClean="0">
                <a:latin typeface="+mn-lt"/>
              </a:rPr>
            </a:br>
            <a:r>
              <a:rPr lang="de-DE" sz="1800" dirty="0" smtClean="0">
                <a:latin typeface="+mn-lt"/>
              </a:rPr>
              <a:t>Sprecher des Aktionsbündnisses Urheberrecht für Bildung und Wissenschaft </a:t>
            </a:r>
            <a:br>
              <a:rPr lang="de-DE" sz="1800" dirty="0" smtClean="0">
                <a:latin typeface="+mn-lt"/>
              </a:rPr>
            </a:br>
            <a:r>
              <a:rPr lang="de-DE" sz="1800" dirty="0" smtClean="0">
                <a:latin typeface="+mn-lt"/>
              </a:rPr>
              <a:t>www.kuhlen.name</a:t>
            </a:r>
            <a:r>
              <a:rPr sz="1800" b="1" dirty="0" smtClean="0">
                <a:latin typeface="+mn-lt"/>
                <a:ea typeface="Arial Unicode MS" pitchFamily="34" charset="-128"/>
                <a:cs typeface="Arial" pitchFamily="34" charset="0"/>
              </a:rPr>
              <a:t/>
            </a:r>
            <a:br>
              <a:rPr sz="1800" b="1" dirty="0" smtClean="0">
                <a:latin typeface="+mn-lt"/>
                <a:ea typeface="Arial Unicode MS" pitchFamily="34" charset="-128"/>
                <a:cs typeface="Arial" pitchFamily="34" charset="0"/>
              </a:rPr>
            </a:b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endParaRPr sz="2000" b="1" dirty="0" smtClean="0">
              <a:latin typeface="+mn-lt"/>
              <a:ea typeface="Arial Unicode MS" pitchFamily="34" charset="-128"/>
              <a:cs typeface="Arial" pitchFamily="34" charset="0"/>
            </a:endParaRPr>
          </a:p>
        </p:txBody>
      </p:sp>
      <p:pic>
        <p:nvPicPr>
          <p:cNvPr id="1028" name="Picture 4"/>
          <p:cNvPicPr>
            <a:picLocks noChangeAspect="1" noChangeArrowheads="1"/>
          </p:cNvPicPr>
          <p:nvPr/>
        </p:nvPicPr>
        <p:blipFill>
          <a:blip r:embed="rId3" cstate="print"/>
          <a:srcRect/>
          <a:stretch>
            <a:fillRect/>
          </a:stretch>
        </p:blipFill>
        <p:spPr bwMode="auto">
          <a:xfrm>
            <a:off x="61410" y="3068960"/>
            <a:ext cx="1630270" cy="2108043"/>
          </a:xfrm>
          <a:prstGeom prst="rect">
            <a:avLst/>
          </a:prstGeom>
          <a:noFill/>
          <a:ln w="9525">
            <a:noFill/>
            <a:miter lim="800000"/>
            <a:headEnd/>
            <a:tailEnd/>
          </a:ln>
        </p:spPr>
      </p:pic>
      <p:sp>
        <p:nvSpPr>
          <p:cNvPr id="8" name="Rechteck 7"/>
          <p:cNvSpPr/>
          <p:nvPr/>
        </p:nvSpPr>
        <p:spPr>
          <a:xfrm>
            <a:off x="8676456" y="6525344"/>
            <a:ext cx="467544"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AutoShape 6">
            <a:hlinkClick r:id="rId4" action="ppaction://hlinksldjump"/>
          </p:cNvPr>
          <p:cNvSpPr>
            <a:spLocks/>
          </p:cNvSpPr>
          <p:nvPr/>
        </p:nvSpPr>
        <p:spPr bwMode="auto">
          <a:xfrm flipH="1">
            <a:off x="8028384" y="6264430"/>
            <a:ext cx="945704" cy="593570"/>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wrap="square" lIns="18004" tIns="10799" rIns="18004" bIns="10799" anchor="ctr" anchorCtr="1">
            <a:spAutoFit/>
          </a:bodyPr>
          <a:lstStyle/>
          <a:p>
            <a:r>
              <a:rPr lang="de-DE" dirty="0" smtClean="0"/>
              <a:t> </a:t>
            </a:r>
            <a:endParaRPr lang="de-DE" dirty="0"/>
          </a:p>
        </p:txBody>
      </p:sp>
      <p:sp>
        <p:nvSpPr>
          <p:cNvPr id="11" name="Rectangle 2"/>
          <p:cNvSpPr txBox="1">
            <a:spLocks noGrp="1"/>
          </p:cNvSpPr>
          <p:nvPr>
            <p:ph type="title"/>
          </p:nvPr>
        </p:nvSpPr>
        <p:spPr>
          <a:xfrm>
            <a:off x="2051720" y="1700808"/>
            <a:ext cx="6696744" cy="1728192"/>
          </a:xfrm>
          <a:solidFill>
            <a:schemeClr val="tx2">
              <a:lumMod val="20000"/>
              <a:lumOff val="80000"/>
            </a:schemeClr>
          </a:solidFill>
        </p:spPr>
        <p:txBody>
          <a:bodyPr anchor="ctr" anchorCtr="1">
            <a:noAutofit/>
          </a:bodyPr>
          <a:lstStyle/>
          <a:p>
            <a:pPr>
              <a:spcBef>
                <a:spcPts val="500"/>
              </a:spcBef>
            </a:pPr>
            <a:r>
              <a:rPr lang="de-DE" sz="2800" dirty="0"/>
              <a:t>Vergütung — wie bekommt man die Kuh vom Eis?</a:t>
            </a:r>
            <a:endParaRPr sz="2000" b="1" dirty="0" smtClean="0">
              <a:latin typeface="+mn-lt"/>
              <a:ea typeface="Arial Unicode MS" pitchFamily="34" charset="-128"/>
              <a:cs typeface="Arial" pitchFamily="34" charset="0"/>
            </a:endParaRPr>
          </a:p>
        </p:txBody>
      </p:sp>
      <p:sp>
        <p:nvSpPr>
          <p:cNvPr id="13" name="Rectangle 2"/>
          <p:cNvSpPr txBox="1">
            <a:spLocks noGrp="1"/>
          </p:cNvSpPr>
          <p:nvPr>
            <p:ph type="title" idx="4294967295"/>
          </p:nvPr>
        </p:nvSpPr>
        <p:spPr>
          <a:xfrm>
            <a:off x="2051720" y="5661248"/>
            <a:ext cx="6696744" cy="792088"/>
          </a:xfrm>
          <a:solidFill>
            <a:schemeClr val="tx2">
              <a:lumMod val="20000"/>
              <a:lumOff val="80000"/>
            </a:schemeClr>
          </a:solidFill>
        </p:spPr>
        <p:txBody>
          <a:bodyPr anchor="ctr" anchorCtr="1">
            <a:noAutofit/>
          </a:bodyPr>
          <a:lstStyle/>
          <a:p>
            <a:r>
              <a:rPr lang="de-DE" sz="1800" dirty="0" smtClean="0">
                <a:latin typeface="+mn-lt"/>
              </a:rPr>
              <a:t>8. November 2017 in Räumen der </a:t>
            </a:r>
            <a:r>
              <a:rPr lang="de-DE" sz="1800" dirty="0" err="1" smtClean="0">
                <a:latin typeface="+mn-lt"/>
              </a:rPr>
              <a:t>Wikimedia</a:t>
            </a:r>
            <a:r>
              <a:rPr lang="de-DE" sz="1800" dirty="0" smtClean="0">
                <a:latin typeface="+mn-lt"/>
              </a:rPr>
              <a:t> e.V.  in Berlin</a:t>
            </a:r>
            <a:endParaRPr lang="de-DE" sz="1800" dirty="0" smtClean="0">
              <a:latin typeface="+mn-lt"/>
              <a:ea typeface="Arial Unicode MS" pitchFamily="34" charset="-128"/>
              <a:cs typeface="Arial" pitchFamily="34" charset="0"/>
            </a:endParaRPr>
          </a:p>
        </p:txBody>
      </p:sp>
      <p:pic>
        <p:nvPicPr>
          <p:cNvPr id="2" name="Bild 1"/>
          <p:cNvPicPr>
            <a:picLocks noChangeAspect="1"/>
          </p:cNvPicPr>
          <p:nvPr/>
        </p:nvPicPr>
        <p:blipFill>
          <a:blip r:embed="rId5"/>
          <a:stretch>
            <a:fillRect/>
          </a:stretch>
        </p:blipFill>
        <p:spPr>
          <a:xfrm>
            <a:off x="61410" y="61176"/>
            <a:ext cx="9144000" cy="1639632"/>
          </a:xfrm>
          <a:prstGeom prst="rect">
            <a:avLst/>
          </a:prstGeom>
        </p:spPr>
      </p:pic>
    </p:spTree>
    <p:extLst>
      <p:ext uri="{BB962C8B-B14F-4D97-AF65-F5344CB8AC3E}">
        <p14:creationId xmlns:p14="http://schemas.microsoft.com/office/powerpoint/2010/main" val="258448790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753523" y="0"/>
            <a:ext cx="7704856" cy="400110"/>
          </a:xfrm>
          <a:prstGeom prst="rect">
            <a:avLst/>
          </a:prstGeom>
          <a:solidFill>
            <a:srgbClr val="B7DEE8"/>
          </a:solidFill>
        </p:spPr>
        <p:txBody>
          <a:bodyPr wrap="square" rtlCol="0">
            <a:spAutoFit/>
          </a:bodyPr>
          <a:lstStyle/>
          <a:p>
            <a:r>
              <a:rPr lang="de-DE" sz="2000" dirty="0" smtClean="0"/>
              <a:t>Systematische Begründung für Vergütung</a:t>
            </a:r>
            <a:endParaRPr lang="en-US" sz="2000" dirty="0"/>
          </a:p>
        </p:txBody>
      </p:sp>
      <p:sp>
        <p:nvSpPr>
          <p:cNvPr id="6" name="Textfeld 5"/>
          <p:cNvSpPr txBox="1"/>
          <p:nvPr/>
        </p:nvSpPr>
        <p:spPr>
          <a:xfrm>
            <a:off x="404272" y="987633"/>
            <a:ext cx="8739727" cy="4031873"/>
          </a:xfrm>
          <a:prstGeom prst="rect">
            <a:avLst/>
          </a:prstGeom>
          <a:noFill/>
        </p:spPr>
        <p:txBody>
          <a:bodyPr wrap="square" rtlCol="0">
            <a:spAutoFit/>
          </a:bodyPr>
          <a:lstStyle/>
          <a:p>
            <a:endParaRPr lang="en-US" dirty="0"/>
          </a:p>
          <a:p>
            <a:endParaRPr lang="en-US" dirty="0" smtClean="0"/>
          </a:p>
          <a:p>
            <a:r>
              <a:rPr lang="en-US" sz="2000" dirty="0" smtClean="0"/>
              <a:t>Art </a:t>
            </a:r>
            <a:r>
              <a:rPr lang="en-US" sz="2000" dirty="0"/>
              <a:t>17 der </a:t>
            </a:r>
            <a:r>
              <a:rPr lang="en-US" sz="2000" dirty="0" err="1"/>
              <a:t>Allgemeinen</a:t>
            </a:r>
            <a:r>
              <a:rPr lang="en-US" sz="2000" dirty="0"/>
              <a:t> </a:t>
            </a:r>
            <a:r>
              <a:rPr lang="en-US" sz="2000" dirty="0" err="1"/>
              <a:t>Erklärung</a:t>
            </a:r>
            <a:r>
              <a:rPr lang="en-US" sz="2000" dirty="0"/>
              <a:t> der </a:t>
            </a:r>
            <a:r>
              <a:rPr lang="en-US" sz="2000" dirty="0" err="1"/>
              <a:t>Menschenrechte</a:t>
            </a:r>
            <a:r>
              <a:rPr lang="en-US" sz="2000" dirty="0"/>
              <a:t> (AEMR) von 1948 – “</a:t>
            </a:r>
            <a:r>
              <a:rPr lang="en-US" sz="2000" dirty="0" err="1"/>
              <a:t>Jeder</a:t>
            </a:r>
            <a:r>
              <a:rPr lang="en-US" sz="2000" dirty="0"/>
              <a:t> hat das </a:t>
            </a:r>
            <a:r>
              <a:rPr lang="en-US" sz="2000" dirty="0" err="1"/>
              <a:t>Recht</a:t>
            </a:r>
            <a:r>
              <a:rPr lang="en-US" sz="2000" dirty="0"/>
              <a:t>, </a:t>
            </a:r>
            <a:r>
              <a:rPr lang="en-US" sz="2000" dirty="0" err="1"/>
              <a:t>sowohl</a:t>
            </a:r>
            <a:r>
              <a:rPr lang="en-US" sz="2000" dirty="0"/>
              <a:t> </a:t>
            </a:r>
            <a:r>
              <a:rPr lang="en-US" sz="2000" dirty="0" err="1"/>
              <a:t>allein</a:t>
            </a:r>
            <a:r>
              <a:rPr lang="en-US" sz="2000" dirty="0"/>
              <a:t> </a:t>
            </a:r>
            <a:r>
              <a:rPr lang="en-US" sz="2000" dirty="0" err="1"/>
              <a:t>als</a:t>
            </a:r>
            <a:r>
              <a:rPr lang="en-US" sz="2000" dirty="0"/>
              <a:t> auch in </a:t>
            </a:r>
            <a:r>
              <a:rPr lang="en-US" sz="2000" dirty="0" err="1"/>
              <a:t>Gemeinschaft</a:t>
            </a:r>
            <a:r>
              <a:rPr lang="en-US" sz="2000" dirty="0"/>
              <a:t> </a:t>
            </a:r>
            <a:r>
              <a:rPr lang="en-US" sz="2000" dirty="0" err="1"/>
              <a:t>mit</a:t>
            </a:r>
            <a:r>
              <a:rPr lang="en-US" sz="2000" dirty="0"/>
              <a:t> </a:t>
            </a:r>
            <a:r>
              <a:rPr lang="en-US" sz="2000" dirty="0" err="1"/>
              <a:t>anderen</a:t>
            </a:r>
            <a:r>
              <a:rPr lang="en-US" sz="2000" dirty="0"/>
              <a:t> </a:t>
            </a:r>
            <a:r>
              <a:rPr lang="en-US" sz="2000" dirty="0" err="1"/>
              <a:t>Eigentum</a:t>
            </a:r>
            <a:r>
              <a:rPr lang="en-US" sz="2000" dirty="0"/>
              <a:t> </a:t>
            </a:r>
            <a:r>
              <a:rPr lang="en-US" sz="2000" dirty="0" err="1"/>
              <a:t>innezuhaben</a:t>
            </a:r>
            <a:r>
              <a:rPr lang="en-US" sz="2000" dirty="0"/>
              <a:t>”. </a:t>
            </a:r>
            <a:endParaRPr lang="en-US" sz="2000" dirty="0" smtClean="0"/>
          </a:p>
          <a:p>
            <a:endParaRPr lang="en-US" sz="2000" dirty="0" smtClean="0"/>
          </a:p>
          <a:p>
            <a:endParaRPr lang="en-US" sz="2000" dirty="0"/>
          </a:p>
          <a:p>
            <a:r>
              <a:rPr lang="en-US" sz="2000" dirty="0" smtClean="0"/>
              <a:t>Durch </a:t>
            </a:r>
            <a:r>
              <a:rPr lang="en-US" sz="2000" dirty="0"/>
              <a:t>Art. 27, Abs. 2 (AMER) </a:t>
            </a:r>
            <a:r>
              <a:rPr lang="en-US" sz="2000" dirty="0" err="1" smtClean="0"/>
              <a:t>wird</a:t>
            </a:r>
            <a:r>
              <a:rPr lang="en-US" sz="2000" dirty="0" smtClean="0"/>
              <a:t> </a:t>
            </a:r>
            <a:r>
              <a:rPr lang="en-US" sz="2000" dirty="0" err="1"/>
              <a:t>explizit</a:t>
            </a:r>
            <a:r>
              <a:rPr lang="en-US" sz="2000" dirty="0"/>
              <a:t> </a:t>
            </a:r>
            <a:r>
              <a:rPr lang="en-US" sz="2000" dirty="0" err="1"/>
              <a:t>festgehalten</a:t>
            </a:r>
            <a:r>
              <a:rPr lang="en-US" sz="2000" dirty="0"/>
              <a:t>: “</a:t>
            </a:r>
            <a:r>
              <a:rPr lang="en-US" sz="2000" dirty="0" err="1"/>
              <a:t>Jeder</a:t>
            </a:r>
            <a:r>
              <a:rPr lang="en-US" sz="2000" dirty="0"/>
              <a:t> Mensch hat das </a:t>
            </a:r>
            <a:r>
              <a:rPr lang="en-US" sz="2000" dirty="0" err="1"/>
              <a:t>Recht</a:t>
            </a:r>
            <a:r>
              <a:rPr lang="en-US" sz="2000" dirty="0"/>
              <a:t> auf </a:t>
            </a:r>
            <a:r>
              <a:rPr lang="en-US" sz="2000" dirty="0" err="1"/>
              <a:t>Schutz</a:t>
            </a:r>
            <a:r>
              <a:rPr lang="en-US" sz="2000" dirty="0"/>
              <a:t> der </a:t>
            </a:r>
            <a:r>
              <a:rPr lang="en-US" sz="2000" b="1" dirty="0" err="1"/>
              <a:t>moralischen</a:t>
            </a:r>
            <a:r>
              <a:rPr lang="en-US" sz="2000" b="1" dirty="0"/>
              <a:t> und </a:t>
            </a:r>
            <a:r>
              <a:rPr lang="en-US" sz="2000" b="1" dirty="0" err="1"/>
              <a:t>materiellen</a:t>
            </a:r>
            <a:r>
              <a:rPr lang="en-US" sz="2000" b="1" dirty="0"/>
              <a:t> </a:t>
            </a:r>
            <a:r>
              <a:rPr lang="en-US" sz="2000" b="1" dirty="0" err="1"/>
              <a:t>Interessen</a:t>
            </a:r>
            <a:r>
              <a:rPr lang="en-US" sz="2000" dirty="0"/>
              <a:t>, die sich </a:t>
            </a:r>
            <a:r>
              <a:rPr lang="en-US" sz="2000" dirty="0" err="1"/>
              <a:t>aus</a:t>
            </a:r>
            <a:r>
              <a:rPr lang="en-US" sz="2000" dirty="0"/>
              <a:t> </a:t>
            </a:r>
            <a:r>
              <a:rPr lang="en-US" sz="2000" dirty="0" err="1"/>
              <a:t>jeder</a:t>
            </a:r>
            <a:r>
              <a:rPr lang="en-US" sz="2000" dirty="0"/>
              <a:t> wissenschaftlichen, </a:t>
            </a:r>
            <a:r>
              <a:rPr lang="en-US" sz="2000" dirty="0" err="1"/>
              <a:t>literarischen</a:t>
            </a:r>
            <a:r>
              <a:rPr lang="en-US" sz="2000" dirty="0"/>
              <a:t> oder </a:t>
            </a:r>
            <a:r>
              <a:rPr lang="en-US" sz="2000" dirty="0" err="1"/>
              <a:t>künstlerischen</a:t>
            </a:r>
            <a:r>
              <a:rPr lang="en-US" sz="2000" dirty="0"/>
              <a:t> </a:t>
            </a:r>
            <a:r>
              <a:rPr lang="en-US" sz="2000" dirty="0" err="1"/>
              <a:t>Produktion</a:t>
            </a:r>
            <a:r>
              <a:rPr lang="en-US" sz="2000" dirty="0"/>
              <a:t> </a:t>
            </a:r>
            <a:r>
              <a:rPr lang="en-US" sz="2000" dirty="0" err="1"/>
              <a:t>ergeben</a:t>
            </a:r>
            <a:r>
              <a:rPr lang="en-US" sz="2000" dirty="0"/>
              <a:t>, </a:t>
            </a:r>
            <a:r>
              <a:rPr lang="en-US" sz="2000" dirty="0" err="1"/>
              <a:t>deren</a:t>
            </a:r>
            <a:r>
              <a:rPr lang="en-US" sz="2000" dirty="0"/>
              <a:t> </a:t>
            </a:r>
            <a:r>
              <a:rPr lang="en-US" sz="2000" dirty="0" err="1"/>
              <a:t>Urheber</a:t>
            </a:r>
            <a:r>
              <a:rPr lang="en-US" sz="2000" dirty="0"/>
              <a:t> </a:t>
            </a:r>
            <a:r>
              <a:rPr lang="en-US" sz="2000" dirty="0" err="1"/>
              <a:t>er</a:t>
            </a:r>
            <a:r>
              <a:rPr lang="en-US" sz="2000" dirty="0"/>
              <a:t> ist.” </a:t>
            </a:r>
            <a:endParaRPr lang="en-US" sz="2000" dirty="0" smtClean="0"/>
          </a:p>
          <a:p>
            <a:r>
              <a:rPr lang="en-US" sz="2000" dirty="0" err="1" smtClean="0"/>
              <a:t>Allerdings</a:t>
            </a:r>
            <a:r>
              <a:rPr lang="en-US" sz="2000" dirty="0" smtClean="0"/>
              <a:t> </a:t>
            </a:r>
            <a:r>
              <a:rPr lang="en-US" sz="2000" dirty="0" err="1"/>
              <a:t>sind</a:t>
            </a:r>
            <a:r>
              <a:rPr lang="en-US" sz="2000" dirty="0"/>
              <a:t> </a:t>
            </a:r>
            <a:r>
              <a:rPr lang="en-US" sz="2000" dirty="0" err="1"/>
              <a:t>Aussagen</a:t>
            </a:r>
            <a:r>
              <a:rPr lang="en-US" sz="2000" dirty="0"/>
              <a:t> in den AMER nicht </a:t>
            </a:r>
            <a:r>
              <a:rPr lang="en-US" sz="2000" dirty="0" err="1"/>
              <a:t>völkerrechtsverbindlich</a:t>
            </a:r>
            <a:r>
              <a:rPr lang="en-US" sz="2000" dirty="0"/>
              <a:t>. </a:t>
            </a:r>
            <a:r>
              <a:rPr lang="en-US" sz="2000" dirty="0" err="1"/>
              <a:t>Sie</a:t>
            </a:r>
            <a:r>
              <a:rPr lang="en-US" sz="2000" dirty="0"/>
              <a:t> </a:t>
            </a:r>
            <a:r>
              <a:rPr lang="en-US" sz="2000" dirty="0" err="1"/>
              <a:t>gehören</a:t>
            </a:r>
            <a:r>
              <a:rPr lang="en-US" sz="2000" dirty="0"/>
              <a:t> </a:t>
            </a:r>
            <a:r>
              <a:rPr lang="en-US" sz="2000" dirty="0" err="1"/>
              <a:t>zu</a:t>
            </a:r>
            <a:r>
              <a:rPr lang="en-US" sz="2000" dirty="0"/>
              <a:t> den </a:t>
            </a:r>
            <a:r>
              <a:rPr lang="en-US" sz="2000" dirty="0" err="1"/>
              <a:t>Erklärungen</a:t>
            </a:r>
            <a:r>
              <a:rPr lang="en-US" sz="2000" dirty="0"/>
              <a:t> (</a:t>
            </a:r>
            <a:r>
              <a:rPr lang="en-US" sz="2000" dirty="0" smtClean="0"/>
              <a:t>Declarations</a:t>
            </a:r>
            <a:r>
              <a:rPr lang="en-US" sz="2000" dirty="0"/>
              <a:t>), </a:t>
            </a:r>
            <a:r>
              <a:rPr lang="en-US" sz="2000" dirty="0" err="1"/>
              <a:t>sind</a:t>
            </a:r>
            <a:r>
              <a:rPr lang="en-US" sz="2000" dirty="0"/>
              <a:t> </a:t>
            </a:r>
            <a:r>
              <a:rPr lang="en-US" sz="2000" dirty="0" err="1"/>
              <a:t>keine</a:t>
            </a:r>
            <a:r>
              <a:rPr lang="en-US" sz="2000" dirty="0"/>
              <a:t> </a:t>
            </a:r>
            <a:r>
              <a:rPr lang="en-US" sz="2000" dirty="0" err="1"/>
              <a:t>Konventionen</a:t>
            </a:r>
            <a:r>
              <a:rPr lang="en-US" sz="2000" dirty="0"/>
              <a:t> oder </a:t>
            </a:r>
            <a:r>
              <a:rPr lang="en-US" sz="2000" dirty="0" err="1"/>
              <a:t>Charten</a:t>
            </a:r>
            <a:r>
              <a:rPr lang="en-US" sz="2000" dirty="0" smtClean="0"/>
              <a:t>.</a:t>
            </a:r>
            <a:endParaRPr lang="de-DE" sz="2000" dirty="0"/>
          </a:p>
        </p:txBody>
      </p:sp>
    </p:spTree>
    <p:extLst>
      <p:ext uri="{BB962C8B-B14F-4D97-AF65-F5344CB8AC3E}">
        <p14:creationId xmlns:p14="http://schemas.microsoft.com/office/powerpoint/2010/main" val="7084210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404273" y="158499"/>
            <a:ext cx="7704856" cy="400110"/>
          </a:xfrm>
          <a:prstGeom prst="rect">
            <a:avLst/>
          </a:prstGeom>
          <a:solidFill>
            <a:schemeClr val="tx2">
              <a:lumMod val="20000"/>
              <a:lumOff val="80000"/>
            </a:schemeClr>
          </a:solidFill>
        </p:spPr>
        <p:txBody>
          <a:bodyPr wrap="square" rtlCol="0">
            <a:spAutoFit/>
          </a:bodyPr>
          <a:lstStyle/>
          <a:p>
            <a:r>
              <a:rPr lang="de-DE" sz="2000" dirty="0" smtClean="0"/>
              <a:t>Systematische Begründung für Vergütung</a:t>
            </a:r>
            <a:endParaRPr lang="en-US" sz="2000" dirty="0"/>
          </a:p>
        </p:txBody>
      </p:sp>
      <p:sp>
        <p:nvSpPr>
          <p:cNvPr id="6" name="Textfeld 5"/>
          <p:cNvSpPr txBox="1"/>
          <p:nvPr/>
        </p:nvSpPr>
        <p:spPr>
          <a:xfrm>
            <a:off x="404273" y="1955110"/>
            <a:ext cx="8739727" cy="3170099"/>
          </a:xfrm>
          <a:prstGeom prst="rect">
            <a:avLst/>
          </a:prstGeom>
          <a:noFill/>
        </p:spPr>
        <p:txBody>
          <a:bodyPr wrap="square" rtlCol="0">
            <a:spAutoFit/>
          </a:bodyPr>
          <a:lstStyle/>
          <a:p>
            <a:r>
              <a:rPr lang="de-DE" sz="2000" dirty="0" smtClean="0"/>
              <a:t>Artikel 17 Eigentumsrecht</a:t>
            </a:r>
          </a:p>
          <a:p>
            <a:endParaRPr lang="de-DE" sz="2000" dirty="0"/>
          </a:p>
          <a:p>
            <a:r>
              <a:rPr lang="de-DE" sz="2000" dirty="0"/>
              <a:t>(1</a:t>
            </a:r>
            <a:r>
              <a:rPr lang="de-DE" sz="2000" dirty="0" smtClean="0"/>
              <a:t>) Jede </a:t>
            </a:r>
            <a:r>
              <a:rPr lang="de-DE" sz="2000" dirty="0"/>
              <a:t>Person hat das Recht, ihr </a:t>
            </a:r>
            <a:r>
              <a:rPr lang="de-DE" sz="2000" dirty="0" err="1" smtClean="0"/>
              <a:t>rechtmäßlg</a:t>
            </a:r>
            <a:r>
              <a:rPr lang="de-DE" sz="2000" dirty="0" smtClean="0"/>
              <a:t> </a:t>
            </a:r>
            <a:r>
              <a:rPr lang="de-DE" sz="2000" dirty="0"/>
              <a:t>erworbenes Eigentum zu besitzen, zu nutzen, </a:t>
            </a:r>
            <a:r>
              <a:rPr lang="de-DE" sz="2000" dirty="0" err="1" smtClean="0"/>
              <a:t>darü̧ber</a:t>
            </a:r>
            <a:r>
              <a:rPr lang="de-DE" sz="2000" dirty="0" smtClean="0"/>
              <a:t> zu verfügen </a:t>
            </a:r>
            <a:r>
              <a:rPr lang="de-DE" sz="2000" dirty="0"/>
              <a:t>und es zu vererben. Niemandem darf sein Eigentum entzogen werden, es sei denn </a:t>
            </a:r>
            <a:r>
              <a:rPr lang="de-DE" sz="2000" dirty="0" smtClean="0"/>
              <a:t>aus Gründen </a:t>
            </a:r>
            <a:r>
              <a:rPr lang="de-DE" sz="2000" dirty="0"/>
              <a:t>des </a:t>
            </a:r>
            <a:r>
              <a:rPr lang="de-DE" sz="2000" dirty="0" smtClean="0"/>
              <a:t>öffentlichen </a:t>
            </a:r>
            <a:r>
              <a:rPr lang="de-DE" sz="2000" dirty="0"/>
              <a:t>Interesses in den </a:t>
            </a:r>
            <a:r>
              <a:rPr lang="de-DE" sz="2000" dirty="0" smtClean="0"/>
              <a:t>Fällen </a:t>
            </a:r>
            <a:r>
              <a:rPr lang="de-DE" sz="2000" dirty="0"/>
              <a:t>und unter den Bedingungen, die in einem </a:t>
            </a:r>
            <a:r>
              <a:rPr lang="de-DE" sz="2000" dirty="0" smtClean="0"/>
              <a:t>Gesetz vorgesehen </a:t>
            </a:r>
            <a:r>
              <a:rPr lang="de-DE" sz="2000" dirty="0"/>
              <a:t>sind, sowie gegen eine rechtzeitige angemessene </a:t>
            </a:r>
            <a:r>
              <a:rPr lang="de-DE" sz="2000" dirty="0" smtClean="0"/>
              <a:t>Entschädigung für </a:t>
            </a:r>
            <a:r>
              <a:rPr lang="de-DE" sz="2000" dirty="0"/>
              <a:t>den Verlust des </a:t>
            </a:r>
            <a:r>
              <a:rPr lang="de-DE" sz="2000" dirty="0" smtClean="0"/>
              <a:t>Eigentums</a:t>
            </a:r>
            <a:r>
              <a:rPr lang="de-DE" sz="2000" dirty="0"/>
              <a:t>. Die Nutzung des Eigentums kann gesetzlich geregelt werden, soweit dies </a:t>
            </a:r>
            <a:r>
              <a:rPr lang="de-DE" sz="2000" dirty="0" smtClean="0"/>
              <a:t>für </a:t>
            </a:r>
            <a:r>
              <a:rPr lang="de-DE" sz="2000" dirty="0"/>
              <a:t>das Wohl </a:t>
            </a:r>
            <a:r>
              <a:rPr lang="de-DE" sz="2000" dirty="0" smtClean="0"/>
              <a:t>der Allgemeinheit </a:t>
            </a:r>
            <a:r>
              <a:rPr lang="de-DE" sz="2000" dirty="0"/>
              <a:t>erforderlich </a:t>
            </a:r>
            <a:r>
              <a:rPr lang="de-DE" sz="2000" dirty="0" smtClean="0"/>
              <a:t>ist.</a:t>
            </a:r>
            <a:endParaRPr lang="de-DE" sz="2000" dirty="0"/>
          </a:p>
          <a:p>
            <a:r>
              <a:rPr lang="de-DE" sz="2000" dirty="0"/>
              <a:t>(2</a:t>
            </a:r>
            <a:r>
              <a:rPr lang="de-DE" sz="2000" dirty="0" smtClean="0"/>
              <a:t>)  Geistiges </a:t>
            </a:r>
            <a:r>
              <a:rPr lang="de-DE" sz="2000" dirty="0"/>
              <a:t>Eigentum wird </a:t>
            </a:r>
            <a:r>
              <a:rPr lang="de-DE" sz="2000" dirty="0" smtClean="0"/>
              <a:t>geschützt.</a:t>
            </a:r>
            <a:endParaRPr lang="de-DE" sz="2000" dirty="0"/>
          </a:p>
        </p:txBody>
      </p:sp>
      <p:sp>
        <p:nvSpPr>
          <p:cNvPr id="2" name="Textfeld 1"/>
          <p:cNvSpPr txBox="1"/>
          <p:nvPr/>
        </p:nvSpPr>
        <p:spPr>
          <a:xfrm>
            <a:off x="604729" y="1027944"/>
            <a:ext cx="7800998" cy="646331"/>
          </a:xfrm>
          <a:prstGeom prst="rect">
            <a:avLst/>
          </a:prstGeom>
          <a:noFill/>
        </p:spPr>
        <p:txBody>
          <a:bodyPr wrap="square" rtlCol="0">
            <a:spAutoFit/>
          </a:bodyPr>
          <a:lstStyle/>
          <a:p>
            <a:r>
              <a:rPr lang="de-DE" dirty="0"/>
              <a:t>CHARTA DER </a:t>
            </a:r>
            <a:r>
              <a:rPr lang="de-DE" dirty="0" smtClean="0"/>
              <a:t>GRUNDRECHTE DER EUROPÄISCHEN UNION (</a:t>
            </a:r>
            <a:r>
              <a:rPr lang="de-DE" dirty="0"/>
              <a:t>2000/C 364/01)</a:t>
            </a:r>
          </a:p>
          <a:p>
            <a:endParaRPr lang="de-DE" dirty="0"/>
          </a:p>
        </p:txBody>
      </p:sp>
    </p:spTree>
    <p:extLst>
      <p:ext uri="{BB962C8B-B14F-4D97-AF65-F5344CB8AC3E}">
        <p14:creationId xmlns:p14="http://schemas.microsoft.com/office/powerpoint/2010/main" val="392595628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404273" y="158499"/>
            <a:ext cx="7704856" cy="461665"/>
          </a:xfrm>
          <a:prstGeom prst="rect">
            <a:avLst/>
          </a:prstGeom>
          <a:solidFill>
            <a:schemeClr val="tx2">
              <a:lumMod val="20000"/>
              <a:lumOff val="80000"/>
            </a:schemeClr>
          </a:solidFill>
        </p:spPr>
        <p:txBody>
          <a:bodyPr wrap="square" rtlCol="0">
            <a:spAutoFit/>
          </a:bodyPr>
          <a:lstStyle/>
          <a:p>
            <a:r>
              <a:rPr lang="de-DE" sz="2000" dirty="0" smtClean="0"/>
              <a:t>Systematische Begründung für Vergütu</a:t>
            </a:r>
            <a:r>
              <a:rPr lang="de-DE" sz="2400" dirty="0" smtClean="0"/>
              <a:t>ng</a:t>
            </a:r>
            <a:endParaRPr lang="en-US" sz="2400" dirty="0"/>
          </a:p>
        </p:txBody>
      </p:sp>
      <p:sp>
        <p:nvSpPr>
          <p:cNvPr id="6" name="Textfeld 5"/>
          <p:cNvSpPr txBox="1"/>
          <p:nvPr/>
        </p:nvSpPr>
        <p:spPr>
          <a:xfrm>
            <a:off x="404272" y="987633"/>
            <a:ext cx="8739727" cy="4247317"/>
          </a:xfrm>
          <a:prstGeom prst="rect">
            <a:avLst/>
          </a:prstGeom>
          <a:noFill/>
        </p:spPr>
        <p:txBody>
          <a:bodyPr wrap="square" rtlCol="0">
            <a:spAutoFit/>
          </a:bodyPr>
          <a:lstStyle/>
          <a:p>
            <a:r>
              <a:rPr lang="de-DE" b="1" dirty="0" smtClean="0"/>
              <a:t>§ 32</a:t>
            </a:r>
            <a:br>
              <a:rPr lang="de-DE" b="1" dirty="0" smtClean="0"/>
            </a:br>
            <a:r>
              <a:rPr lang="de-DE" b="1" dirty="0" smtClean="0"/>
              <a:t>Angemessene Vergütung</a:t>
            </a:r>
          </a:p>
          <a:p>
            <a:pPr marL="342900" indent="-342900">
              <a:buAutoNum type="arabicParenBoth"/>
            </a:pPr>
            <a:r>
              <a:rPr lang="de-DE" dirty="0" smtClean="0"/>
              <a:t>1Der Urheber hat für die Einräumung von Nutzungsrechten und die Erlaubnis zur Werknutzung Anspruch auf die vertraglich vereinbarte Vergütung. 2Ist die Höhe der Vergütung nicht bestimmt, gilt die angemessene Vergütung als vereinbart. 3Soweit die vereinbarte Vergütung nicht angemessen ist, kann der Urheber von seinem Vertragspartner die Einwilligung in die Änderung des Vertrages verlangen, durch die dem Urheber die angemessene Vergütung gewährt wird.</a:t>
            </a:r>
          </a:p>
          <a:p>
            <a:pPr marL="342900" indent="-342900">
              <a:buAutoNum type="arabicParenBoth"/>
            </a:pPr>
            <a:endParaRPr lang="de-DE" dirty="0" smtClean="0"/>
          </a:p>
          <a:p>
            <a:r>
              <a:rPr lang="de-DE" dirty="0" smtClean="0"/>
              <a:t>(2) 1Eine nach einer gemeinsamen Vergütungsregel (§ </a:t>
            </a:r>
            <a:r>
              <a:rPr lang="de-DE" dirty="0" smtClean="0">
                <a:hlinkClick r:id="rId3"/>
              </a:rPr>
              <a:t>36</a:t>
            </a:r>
            <a:r>
              <a:rPr lang="de-DE" dirty="0" smtClean="0"/>
              <a:t>) ermittelte Vergütung ist angemessen. 2Im Übrigen ist die Vergütung angemessen, wenn sie im Zeitpunkt des Vertragsschlusses dem entspricht, was im Geschäftsverkehr nach Art und Umfang der eingeräumten Nutzungsmöglichkeit, insbesondere nach Dauer, Häufigkeit, Ausmaß und Zeitpunkt der Nutzung, unter Berücksichtigung aller Umstände üblicher- und </a:t>
            </a:r>
            <a:r>
              <a:rPr lang="de-DE" dirty="0" err="1" smtClean="0"/>
              <a:t>redlicherweise</a:t>
            </a:r>
            <a:r>
              <a:rPr lang="de-DE" dirty="0" smtClean="0"/>
              <a:t> zu leisten ist.</a:t>
            </a:r>
            <a:endParaRPr lang="de-DE" dirty="0"/>
          </a:p>
        </p:txBody>
      </p:sp>
    </p:spTree>
    <p:extLst>
      <p:ext uri="{BB962C8B-B14F-4D97-AF65-F5344CB8AC3E}">
        <p14:creationId xmlns:p14="http://schemas.microsoft.com/office/powerpoint/2010/main" val="1688292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404273" y="158499"/>
            <a:ext cx="7704856" cy="461665"/>
          </a:xfrm>
          <a:prstGeom prst="rect">
            <a:avLst/>
          </a:prstGeom>
          <a:solidFill>
            <a:schemeClr val="tx2">
              <a:lumMod val="20000"/>
              <a:lumOff val="80000"/>
            </a:schemeClr>
          </a:solidFill>
        </p:spPr>
        <p:txBody>
          <a:bodyPr wrap="square" rtlCol="0">
            <a:spAutoFit/>
          </a:bodyPr>
          <a:lstStyle/>
          <a:p>
            <a:r>
              <a:rPr lang="de-DE" sz="2400" dirty="0" smtClean="0"/>
              <a:t>Systematische Begründung für Vergütung</a:t>
            </a:r>
            <a:endParaRPr lang="en-US" sz="2400" dirty="0"/>
          </a:p>
        </p:txBody>
      </p:sp>
      <p:sp>
        <p:nvSpPr>
          <p:cNvPr id="6" name="Textfeld 5"/>
          <p:cNvSpPr txBox="1"/>
          <p:nvPr/>
        </p:nvSpPr>
        <p:spPr>
          <a:xfrm>
            <a:off x="404272" y="987633"/>
            <a:ext cx="8739727" cy="369332"/>
          </a:xfrm>
          <a:prstGeom prst="rect">
            <a:avLst/>
          </a:prstGeom>
          <a:noFill/>
        </p:spPr>
        <p:txBody>
          <a:bodyPr wrap="square" rtlCol="0">
            <a:spAutoFit/>
          </a:bodyPr>
          <a:lstStyle/>
          <a:p>
            <a:r>
              <a:rPr lang="de-DE" dirty="0" smtClean="0"/>
              <a:t>Für </a:t>
            </a:r>
            <a:r>
              <a:rPr lang="de-DE" dirty="0"/>
              <a:t>die Vergütungsproblematik sind die Urheberverwertungsrechte einschlägig. </a:t>
            </a:r>
          </a:p>
        </p:txBody>
      </p:sp>
      <p:sp>
        <p:nvSpPr>
          <p:cNvPr id="4" name="Textfeld 3"/>
          <p:cNvSpPr txBox="1"/>
          <p:nvPr/>
        </p:nvSpPr>
        <p:spPr>
          <a:xfrm>
            <a:off x="404273" y="1773708"/>
            <a:ext cx="8739727" cy="923330"/>
          </a:xfrm>
          <a:prstGeom prst="rect">
            <a:avLst/>
          </a:prstGeom>
          <a:noFill/>
        </p:spPr>
        <p:txBody>
          <a:bodyPr wrap="square" rtlCol="0">
            <a:spAutoFit/>
          </a:bodyPr>
          <a:lstStyle/>
          <a:p>
            <a:r>
              <a:rPr lang="de-DE" dirty="0"/>
              <a:t>Allein schon die Bezeichnung „Verwertung“ im Zusammenhang der Rechte der Urheber ist im Kontext von </a:t>
            </a:r>
            <a:r>
              <a:rPr lang="de-DE" dirty="0" err="1"/>
              <a:t>BuW</a:t>
            </a:r>
            <a:r>
              <a:rPr lang="de-DE" dirty="0"/>
              <a:t> problematisch. „Verwertung“ hat zweifellos in erster Linie eine kommerzielle Dimension . </a:t>
            </a:r>
          </a:p>
        </p:txBody>
      </p:sp>
      <p:sp>
        <p:nvSpPr>
          <p:cNvPr id="5" name="Textfeld 4"/>
          <p:cNvSpPr txBox="1"/>
          <p:nvPr/>
        </p:nvSpPr>
        <p:spPr>
          <a:xfrm>
            <a:off x="404272" y="3124144"/>
            <a:ext cx="8739727" cy="1200329"/>
          </a:xfrm>
          <a:prstGeom prst="rect">
            <a:avLst/>
          </a:prstGeom>
          <a:noFill/>
        </p:spPr>
        <p:txBody>
          <a:bodyPr wrap="square" rtlCol="0">
            <a:spAutoFit/>
          </a:bodyPr>
          <a:lstStyle/>
          <a:p>
            <a:r>
              <a:rPr lang="de-DE" dirty="0"/>
              <a:t>Es kann jedoch zum einen bezweifelt werden, ob der monetäre Gewinn in Bildung und Wissenschaft die primäre Motivation dafür ist, das allgemeine Veröffentlichungsrecht als Teil des Urheberpersönlichkeitsrecht in Handlungen umzusetzen, wie sie in den §§ 16-22 UrhG angesprochen </a:t>
            </a:r>
            <a:r>
              <a:rPr lang="de-DE" dirty="0" smtClean="0"/>
              <a:t>sind.</a:t>
            </a:r>
            <a:endParaRPr lang="de-DE" dirty="0"/>
          </a:p>
        </p:txBody>
      </p:sp>
      <p:sp>
        <p:nvSpPr>
          <p:cNvPr id="7" name="Textfeld 6"/>
          <p:cNvSpPr txBox="1"/>
          <p:nvPr/>
        </p:nvSpPr>
        <p:spPr>
          <a:xfrm>
            <a:off x="404273" y="4676139"/>
            <a:ext cx="8739727" cy="646331"/>
          </a:xfrm>
          <a:prstGeom prst="rect">
            <a:avLst/>
          </a:prstGeom>
          <a:noFill/>
        </p:spPr>
        <p:txBody>
          <a:bodyPr wrap="square" rtlCol="0">
            <a:spAutoFit/>
          </a:bodyPr>
          <a:lstStyle/>
          <a:p>
            <a:r>
              <a:rPr lang="de-DE" dirty="0"/>
              <a:t>Von der Zielsetzung des Begriffs her – was also damit geregelt werden soll –  wäre die </a:t>
            </a:r>
            <a:r>
              <a:rPr lang="de-DE" dirty="0" smtClean="0"/>
              <a:t>Bezeichnung </a:t>
            </a:r>
            <a:r>
              <a:rPr lang="de-DE" dirty="0"/>
              <a:t>“Verfügungsrechte” passender. </a:t>
            </a:r>
          </a:p>
        </p:txBody>
      </p:sp>
      <p:sp>
        <p:nvSpPr>
          <p:cNvPr id="9" name="Textfeld 8"/>
          <p:cNvSpPr txBox="1"/>
          <p:nvPr/>
        </p:nvSpPr>
        <p:spPr>
          <a:xfrm>
            <a:off x="404273" y="5583149"/>
            <a:ext cx="8739727" cy="646331"/>
          </a:xfrm>
          <a:prstGeom prst="rect">
            <a:avLst/>
          </a:prstGeom>
          <a:noFill/>
        </p:spPr>
        <p:txBody>
          <a:bodyPr wrap="square" rtlCol="0">
            <a:spAutoFit/>
          </a:bodyPr>
          <a:lstStyle/>
          <a:p>
            <a:r>
              <a:rPr lang="de-DE" dirty="0"/>
              <a:t>Entsprechend </a:t>
            </a:r>
            <a:r>
              <a:rPr lang="de-DE" dirty="0" smtClean="0"/>
              <a:t>sollte </a:t>
            </a:r>
            <a:r>
              <a:rPr lang="de-DE" dirty="0"/>
              <a:t>die Bezeichnung der Verwertungsrechte durch “Gesetzlich garantierte Verfügungsrechte” </a:t>
            </a:r>
            <a:r>
              <a:rPr lang="de-DE" dirty="0" smtClean="0"/>
              <a:t>ersetzt werden</a:t>
            </a:r>
            <a:r>
              <a:rPr lang="de-DE" dirty="0" smtClean="0">
                <a:effectLst/>
              </a:rPr>
              <a:t> .</a:t>
            </a:r>
            <a:endParaRPr lang="de-DE" dirty="0"/>
          </a:p>
        </p:txBody>
      </p:sp>
    </p:spTree>
    <p:extLst>
      <p:ext uri="{BB962C8B-B14F-4D97-AF65-F5344CB8AC3E}">
        <p14:creationId xmlns:p14="http://schemas.microsoft.com/office/powerpoint/2010/main" val="46693457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7"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404273" y="158499"/>
            <a:ext cx="7704856" cy="461665"/>
          </a:xfrm>
          <a:prstGeom prst="rect">
            <a:avLst/>
          </a:prstGeom>
          <a:solidFill>
            <a:schemeClr val="tx2">
              <a:lumMod val="20000"/>
              <a:lumOff val="80000"/>
            </a:schemeClr>
          </a:solidFill>
        </p:spPr>
        <p:txBody>
          <a:bodyPr wrap="square" rtlCol="0">
            <a:spAutoFit/>
          </a:bodyPr>
          <a:lstStyle/>
          <a:p>
            <a:r>
              <a:rPr lang="de-DE" sz="2400" dirty="0" smtClean="0"/>
              <a:t>Systematische Begründung für Vergütung</a:t>
            </a:r>
            <a:endParaRPr lang="en-US" sz="2400" dirty="0"/>
          </a:p>
        </p:txBody>
      </p:sp>
      <p:sp>
        <p:nvSpPr>
          <p:cNvPr id="6" name="Textfeld 5"/>
          <p:cNvSpPr txBox="1"/>
          <p:nvPr/>
        </p:nvSpPr>
        <p:spPr>
          <a:xfrm>
            <a:off x="404272" y="987633"/>
            <a:ext cx="8739727" cy="400110"/>
          </a:xfrm>
          <a:prstGeom prst="rect">
            <a:avLst/>
          </a:prstGeom>
          <a:noFill/>
        </p:spPr>
        <p:txBody>
          <a:bodyPr wrap="square" rtlCol="0">
            <a:spAutoFit/>
          </a:bodyPr>
          <a:lstStyle/>
          <a:p>
            <a:r>
              <a:rPr lang="de-DE" sz="2000" dirty="0" smtClean="0"/>
              <a:t>Über den Dreistufentest – vor allem über die zweite Stufe</a:t>
            </a:r>
            <a:endParaRPr lang="de-DE" sz="2000" dirty="0"/>
          </a:p>
        </p:txBody>
      </p:sp>
      <p:sp>
        <p:nvSpPr>
          <p:cNvPr id="4" name="Textfeld 3"/>
          <p:cNvSpPr txBox="1"/>
          <p:nvPr/>
        </p:nvSpPr>
        <p:spPr>
          <a:xfrm>
            <a:off x="404273" y="1773708"/>
            <a:ext cx="8739727" cy="1323439"/>
          </a:xfrm>
          <a:prstGeom prst="rect">
            <a:avLst/>
          </a:prstGeom>
          <a:noFill/>
        </p:spPr>
        <p:txBody>
          <a:bodyPr wrap="square" rtlCol="0">
            <a:spAutoFit/>
          </a:bodyPr>
          <a:lstStyle/>
          <a:p>
            <a:r>
              <a:rPr lang="de-DE" sz="2000" dirty="0" smtClean="0"/>
              <a:t>Die Mitglieder begrenzen Beschränkungen und Ausnahmen von ausschließlichen Rechten auf bestimmte Sonderfälle, die </a:t>
            </a:r>
            <a:r>
              <a:rPr lang="de-DE" sz="2000" b="1" dirty="0" smtClean="0"/>
              <a:t>weder die normale Auswertung des Werkes beeinträchtigen</a:t>
            </a:r>
            <a:r>
              <a:rPr lang="de-DE" sz="2000" dirty="0" smtClean="0"/>
              <a:t> noch die berechtigten Interessen des Rechtsinhabers unzumutbar verletzen. (TRIPS)</a:t>
            </a:r>
            <a:endParaRPr lang="de-DE" sz="2000" dirty="0"/>
          </a:p>
        </p:txBody>
      </p:sp>
      <p:sp>
        <p:nvSpPr>
          <p:cNvPr id="5" name="Textfeld 4"/>
          <p:cNvSpPr txBox="1"/>
          <p:nvPr/>
        </p:nvSpPr>
        <p:spPr>
          <a:xfrm>
            <a:off x="404272" y="3124144"/>
            <a:ext cx="8739727" cy="1631216"/>
          </a:xfrm>
          <a:prstGeom prst="rect">
            <a:avLst/>
          </a:prstGeom>
          <a:noFill/>
        </p:spPr>
        <p:txBody>
          <a:bodyPr wrap="square" rtlCol="0">
            <a:spAutoFit/>
          </a:bodyPr>
          <a:lstStyle/>
          <a:p>
            <a:r>
              <a:rPr lang="de-DE" sz="2000" dirty="0" smtClean="0"/>
              <a:t>Fragen: </a:t>
            </a:r>
          </a:p>
          <a:p>
            <a:r>
              <a:rPr lang="de-DE" sz="2000" dirty="0" smtClean="0"/>
              <a:t>Ist eine </a:t>
            </a:r>
            <a:r>
              <a:rPr lang="de-DE" sz="2000" b="1" dirty="0" smtClean="0"/>
              <a:t>Vergütung über Schrankenregelungen </a:t>
            </a:r>
            <a:r>
              <a:rPr lang="de-DE" sz="2000" dirty="0" smtClean="0"/>
              <a:t>die </a:t>
            </a:r>
            <a:r>
              <a:rPr lang="de-DE" sz="2000" i="1" dirty="0" smtClean="0"/>
              <a:t>normale</a:t>
            </a:r>
            <a:r>
              <a:rPr lang="de-DE" sz="2000" dirty="0" smtClean="0"/>
              <a:t> </a:t>
            </a:r>
            <a:r>
              <a:rPr lang="de-DE" sz="2000" dirty="0" smtClean="0"/>
              <a:t>Verwertung der Werke? </a:t>
            </a:r>
          </a:p>
          <a:p>
            <a:r>
              <a:rPr lang="de-DE" sz="2000" dirty="0" smtClean="0"/>
              <a:t>Hat sich diese Verwertung nicht durch die Primärverwertung über Kauf und Lizenz erschöpft?</a:t>
            </a:r>
            <a:endParaRPr lang="de-DE" sz="2000" dirty="0"/>
          </a:p>
        </p:txBody>
      </p:sp>
    </p:spTree>
    <p:extLst>
      <p:ext uri="{BB962C8B-B14F-4D97-AF65-F5344CB8AC3E}">
        <p14:creationId xmlns:p14="http://schemas.microsoft.com/office/powerpoint/2010/main" val="12895088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0" name="Textfeld 9"/>
          <p:cNvSpPr txBox="1"/>
          <p:nvPr/>
        </p:nvSpPr>
        <p:spPr>
          <a:xfrm>
            <a:off x="1096070" y="1510383"/>
            <a:ext cx="6839199" cy="400110"/>
          </a:xfrm>
          <a:prstGeom prst="rect">
            <a:avLst/>
          </a:prstGeom>
          <a:solidFill>
            <a:schemeClr val="tx2">
              <a:lumMod val="20000"/>
              <a:lumOff val="80000"/>
            </a:schemeClr>
          </a:solidFill>
        </p:spPr>
        <p:txBody>
          <a:bodyPr wrap="square" rtlCol="0">
            <a:spAutoFit/>
          </a:bodyPr>
          <a:lstStyle/>
          <a:p>
            <a:r>
              <a:rPr lang="de-DE" sz="2000" dirty="0" smtClean="0"/>
              <a:t>Autor/Urheber von Verlagen</a:t>
            </a:r>
            <a:endParaRPr lang="en-US" sz="2000" dirty="0"/>
          </a:p>
        </p:txBody>
      </p:sp>
      <p:sp>
        <p:nvSpPr>
          <p:cNvPr id="11" name="Textfeld 10"/>
          <p:cNvSpPr txBox="1"/>
          <p:nvPr/>
        </p:nvSpPr>
        <p:spPr>
          <a:xfrm>
            <a:off x="1096070" y="2157439"/>
            <a:ext cx="7732968" cy="400110"/>
          </a:xfrm>
          <a:prstGeom prst="rect">
            <a:avLst/>
          </a:prstGeom>
          <a:solidFill>
            <a:schemeClr val="tx2">
              <a:lumMod val="20000"/>
              <a:lumOff val="80000"/>
            </a:schemeClr>
          </a:solidFill>
        </p:spPr>
        <p:txBody>
          <a:bodyPr wrap="square" rtlCol="0">
            <a:spAutoFit/>
          </a:bodyPr>
          <a:lstStyle/>
          <a:p>
            <a:r>
              <a:rPr lang="de-DE" sz="2000" dirty="0" smtClean="0"/>
              <a:t>Autor/Urheber durch schrankenbedingte Nutzungen  </a:t>
            </a:r>
            <a:endParaRPr lang="en-US" sz="2000" dirty="0"/>
          </a:p>
        </p:txBody>
      </p:sp>
      <p:sp>
        <p:nvSpPr>
          <p:cNvPr id="12" name="Textfeld 11"/>
          <p:cNvSpPr txBox="1"/>
          <p:nvPr/>
        </p:nvSpPr>
        <p:spPr>
          <a:xfrm>
            <a:off x="1096070" y="2804495"/>
            <a:ext cx="7382608" cy="400110"/>
          </a:xfrm>
          <a:prstGeom prst="rect">
            <a:avLst/>
          </a:prstGeom>
          <a:solidFill>
            <a:schemeClr val="tx2">
              <a:lumMod val="20000"/>
              <a:lumOff val="80000"/>
            </a:schemeClr>
          </a:solidFill>
        </p:spPr>
        <p:txBody>
          <a:bodyPr wrap="square" rtlCol="0">
            <a:spAutoFit/>
          </a:bodyPr>
          <a:lstStyle/>
          <a:p>
            <a:r>
              <a:rPr lang="de-DE" sz="2000" dirty="0" smtClean="0"/>
              <a:t>Autor/Urheber durch Arbeitgeber – Belohnung</a:t>
            </a:r>
            <a:endParaRPr lang="en-US" sz="2000" dirty="0"/>
          </a:p>
        </p:txBody>
      </p:sp>
      <p:sp>
        <p:nvSpPr>
          <p:cNvPr id="13" name="Textfeld 12"/>
          <p:cNvSpPr txBox="1"/>
          <p:nvPr/>
        </p:nvSpPr>
        <p:spPr>
          <a:xfrm>
            <a:off x="1096070" y="3451551"/>
            <a:ext cx="7382608" cy="400110"/>
          </a:xfrm>
          <a:prstGeom prst="rect">
            <a:avLst/>
          </a:prstGeom>
          <a:solidFill>
            <a:schemeClr val="tx2">
              <a:lumMod val="20000"/>
              <a:lumOff val="80000"/>
            </a:schemeClr>
          </a:solidFill>
        </p:spPr>
        <p:txBody>
          <a:bodyPr wrap="square" rtlCol="0">
            <a:spAutoFit/>
          </a:bodyPr>
          <a:lstStyle/>
          <a:p>
            <a:r>
              <a:rPr lang="de-DE" sz="2000" dirty="0" smtClean="0"/>
              <a:t>Autor/Urheber durch Selbstverlag</a:t>
            </a:r>
            <a:endParaRPr lang="en-US" sz="2000" dirty="0"/>
          </a:p>
        </p:txBody>
      </p:sp>
      <p:sp>
        <p:nvSpPr>
          <p:cNvPr id="14" name="Textfeld 13"/>
          <p:cNvSpPr txBox="1"/>
          <p:nvPr/>
        </p:nvSpPr>
        <p:spPr>
          <a:xfrm>
            <a:off x="1096070" y="4098607"/>
            <a:ext cx="7382608" cy="400110"/>
          </a:xfrm>
          <a:prstGeom prst="rect">
            <a:avLst/>
          </a:prstGeom>
          <a:solidFill>
            <a:schemeClr val="tx2">
              <a:lumMod val="20000"/>
              <a:lumOff val="80000"/>
            </a:schemeClr>
          </a:solidFill>
        </p:spPr>
        <p:txBody>
          <a:bodyPr wrap="square" rtlCol="0">
            <a:spAutoFit/>
          </a:bodyPr>
          <a:lstStyle/>
          <a:p>
            <a:r>
              <a:rPr lang="de-DE" sz="2000" dirty="0" smtClean="0"/>
              <a:t>Autor/Urheber durch </a:t>
            </a:r>
            <a:r>
              <a:rPr lang="de-DE" sz="2000" dirty="0" err="1" smtClean="0"/>
              <a:t>Self</a:t>
            </a:r>
            <a:r>
              <a:rPr lang="de-DE" sz="2000" dirty="0" smtClean="0"/>
              <a:t>-Publishing</a:t>
            </a:r>
            <a:endParaRPr lang="en-US" sz="2000" dirty="0"/>
          </a:p>
        </p:txBody>
      </p:sp>
      <p:sp>
        <p:nvSpPr>
          <p:cNvPr id="15" name="Textfeld 14"/>
          <p:cNvSpPr txBox="1"/>
          <p:nvPr/>
        </p:nvSpPr>
        <p:spPr>
          <a:xfrm>
            <a:off x="1096070" y="4745663"/>
            <a:ext cx="7382608" cy="400110"/>
          </a:xfrm>
          <a:prstGeom prst="rect">
            <a:avLst/>
          </a:prstGeom>
          <a:solidFill>
            <a:schemeClr val="tx2">
              <a:lumMod val="20000"/>
              <a:lumOff val="80000"/>
            </a:schemeClr>
          </a:solidFill>
        </p:spPr>
        <p:txBody>
          <a:bodyPr wrap="square" rtlCol="0">
            <a:spAutoFit/>
          </a:bodyPr>
          <a:lstStyle/>
          <a:p>
            <a:r>
              <a:rPr lang="de-DE" sz="2000" dirty="0" smtClean="0"/>
              <a:t>Verlage durch Verkauf/Vergabe von Lizenzen</a:t>
            </a:r>
            <a:endParaRPr lang="en-US" sz="2000" dirty="0"/>
          </a:p>
        </p:txBody>
      </p:sp>
      <p:sp>
        <p:nvSpPr>
          <p:cNvPr id="16" name="Textfeld 15"/>
          <p:cNvSpPr txBox="1"/>
          <p:nvPr/>
        </p:nvSpPr>
        <p:spPr>
          <a:xfrm>
            <a:off x="1096070" y="5392720"/>
            <a:ext cx="7732968" cy="400110"/>
          </a:xfrm>
          <a:prstGeom prst="rect">
            <a:avLst/>
          </a:prstGeom>
          <a:solidFill>
            <a:schemeClr val="tx2">
              <a:lumMod val="20000"/>
              <a:lumOff val="80000"/>
            </a:schemeClr>
          </a:solidFill>
        </p:spPr>
        <p:txBody>
          <a:bodyPr wrap="square" rtlCol="0">
            <a:spAutoFit/>
          </a:bodyPr>
          <a:lstStyle/>
          <a:p>
            <a:r>
              <a:rPr lang="de-DE" sz="2000" dirty="0" smtClean="0"/>
              <a:t>Verlage durch schrankenbedingte Nutzungen  </a:t>
            </a:r>
            <a:endParaRPr lang="en-US" sz="2000" dirty="0"/>
          </a:p>
        </p:txBody>
      </p:sp>
    </p:spTree>
    <p:extLst>
      <p:ext uri="{BB962C8B-B14F-4D97-AF65-F5344CB8AC3E}">
        <p14:creationId xmlns:p14="http://schemas.microsoft.com/office/powerpoint/2010/main" val="106243278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0" name="Textfeld 9"/>
          <p:cNvSpPr txBox="1"/>
          <p:nvPr/>
        </p:nvSpPr>
        <p:spPr>
          <a:xfrm>
            <a:off x="1096070" y="1510383"/>
            <a:ext cx="6839199" cy="400110"/>
          </a:xfrm>
          <a:prstGeom prst="rect">
            <a:avLst/>
          </a:prstGeom>
          <a:solidFill>
            <a:schemeClr val="tx2">
              <a:lumMod val="20000"/>
              <a:lumOff val="80000"/>
            </a:schemeClr>
          </a:solidFill>
        </p:spPr>
        <p:txBody>
          <a:bodyPr wrap="square" rtlCol="0">
            <a:spAutoFit/>
          </a:bodyPr>
          <a:lstStyle/>
          <a:p>
            <a:r>
              <a:rPr lang="de-DE" sz="2000" dirty="0" smtClean="0"/>
              <a:t>Autor/Urheber von Verlagen</a:t>
            </a:r>
            <a:endParaRPr lang="en-US" sz="2000" dirty="0"/>
          </a:p>
        </p:txBody>
      </p:sp>
      <p:sp>
        <p:nvSpPr>
          <p:cNvPr id="17" name="Textfeld 16"/>
          <p:cNvSpPr txBox="1"/>
          <p:nvPr/>
        </p:nvSpPr>
        <p:spPr>
          <a:xfrm>
            <a:off x="806305" y="2297758"/>
            <a:ext cx="7579265" cy="707886"/>
          </a:xfrm>
          <a:prstGeom prst="rect">
            <a:avLst/>
          </a:prstGeom>
          <a:noFill/>
        </p:spPr>
        <p:txBody>
          <a:bodyPr wrap="square" rtlCol="0">
            <a:spAutoFit/>
          </a:bodyPr>
          <a:lstStyle/>
          <a:p>
            <a:pPr algn="ctr"/>
            <a:r>
              <a:rPr lang="de-DE" sz="2000" b="1" u="sng" dirty="0" smtClean="0"/>
              <a:t>Vergütung als </a:t>
            </a:r>
            <a:r>
              <a:rPr lang="de-DE" sz="2000" b="1" dirty="0" smtClean="0"/>
              <a:t>Gegenleistung </a:t>
            </a:r>
            <a:r>
              <a:rPr lang="de-DE" sz="2000" b="1" dirty="0"/>
              <a:t>für die Einräumung von </a:t>
            </a:r>
            <a:r>
              <a:rPr lang="de-DE" sz="2000" b="1" dirty="0" smtClean="0"/>
              <a:t>Nutzungsrechten</a:t>
            </a:r>
            <a:r>
              <a:rPr lang="de-DE" sz="2000" b="1" dirty="0" smtClean="0">
                <a:effectLst/>
              </a:rPr>
              <a:t> </a:t>
            </a:r>
            <a:endParaRPr lang="de-DE" sz="2000" b="1" dirty="0"/>
          </a:p>
        </p:txBody>
      </p:sp>
      <p:sp>
        <p:nvSpPr>
          <p:cNvPr id="18" name="Textfeld 17"/>
          <p:cNvSpPr txBox="1"/>
          <p:nvPr/>
        </p:nvSpPr>
        <p:spPr>
          <a:xfrm>
            <a:off x="665201" y="3507104"/>
            <a:ext cx="7579265" cy="1323439"/>
          </a:xfrm>
          <a:prstGeom prst="rect">
            <a:avLst/>
          </a:prstGeom>
          <a:noFill/>
        </p:spPr>
        <p:txBody>
          <a:bodyPr wrap="square" rtlCol="0">
            <a:spAutoFit/>
          </a:bodyPr>
          <a:lstStyle/>
          <a:p>
            <a:pPr algn="ctr"/>
            <a:r>
              <a:rPr lang="de-DE" sz="2000" dirty="0"/>
              <a:t>Dadurch dass der Autor seine Verwertungsrechte zwar prinzipiell nicht aufgibt, sie aber doch faktisch per Vertrag als Nutzungshandlungen an Verlage überträgt, sollte er eine (monetäre) Entschädigung von dem jeweiligen Verlag erwarten können.</a:t>
            </a:r>
            <a:r>
              <a:rPr lang="de-DE" sz="2000" dirty="0" smtClean="0">
                <a:effectLst/>
              </a:rPr>
              <a:t> </a:t>
            </a:r>
            <a:endParaRPr lang="de-DE" sz="2000" b="1" dirty="0"/>
          </a:p>
        </p:txBody>
      </p:sp>
    </p:spTree>
    <p:extLst>
      <p:ext uri="{BB962C8B-B14F-4D97-AF65-F5344CB8AC3E}">
        <p14:creationId xmlns:p14="http://schemas.microsoft.com/office/powerpoint/2010/main" val="97883973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0" name="Textfeld 9"/>
          <p:cNvSpPr txBox="1"/>
          <p:nvPr/>
        </p:nvSpPr>
        <p:spPr>
          <a:xfrm>
            <a:off x="1096070" y="1510383"/>
            <a:ext cx="6839199" cy="400110"/>
          </a:xfrm>
          <a:prstGeom prst="rect">
            <a:avLst/>
          </a:prstGeom>
          <a:solidFill>
            <a:schemeClr val="tx2">
              <a:lumMod val="20000"/>
              <a:lumOff val="80000"/>
            </a:schemeClr>
          </a:solidFill>
        </p:spPr>
        <p:txBody>
          <a:bodyPr wrap="square" rtlCol="0">
            <a:spAutoFit/>
          </a:bodyPr>
          <a:lstStyle/>
          <a:p>
            <a:r>
              <a:rPr lang="de-DE" sz="2000" dirty="0" smtClean="0"/>
              <a:t>Autor/Urheber von Verlagen</a:t>
            </a:r>
            <a:endParaRPr lang="en-US" sz="2000" dirty="0"/>
          </a:p>
        </p:txBody>
      </p:sp>
      <p:sp>
        <p:nvSpPr>
          <p:cNvPr id="17" name="Textfeld 16"/>
          <p:cNvSpPr txBox="1"/>
          <p:nvPr/>
        </p:nvSpPr>
        <p:spPr>
          <a:xfrm>
            <a:off x="806305" y="2297758"/>
            <a:ext cx="7579265" cy="400110"/>
          </a:xfrm>
          <a:prstGeom prst="rect">
            <a:avLst/>
          </a:prstGeom>
          <a:noFill/>
        </p:spPr>
        <p:txBody>
          <a:bodyPr wrap="square" rtlCol="0">
            <a:spAutoFit/>
          </a:bodyPr>
          <a:lstStyle/>
          <a:p>
            <a:pPr algn="ctr"/>
            <a:r>
              <a:rPr lang="de-DE" sz="2000" b="1" u="sng" dirty="0" smtClean="0"/>
              <a:t>Realität</a:t>
            </a:r>
            <a:endParaRPr lang="de-DE" sz="2000" b="1" dirty="0"/>
          </a:p>
        </p:txBody>
      </p:sp>
      <p:sp>
        <p:nvSpPr>
          <p:cNvPr id="18" name="Textfeld 17"/>
          <p:cNvSpPr txBox="1"/>
          <p:nvPr/>
        </p:nvSpPr>
        <p:spPr>
          <a:xfrm>
            <a:off x="665201" y="3043521"/>
            <a:ext cx="7579265" cy="2246769"/>
          </a:xfrm>
          <a:prstGeom prst="rect">
            <a:avLst/>
          </a:prstGeom>
          <a:noFill/>
        </p:spPr>
        <p:txBody>
          <a:bodyPr wrap="square" rtlCol="0">
            <a:spAutoFit/>
          </a:bodyPr>
          <a:lstStyle/>
          <a:p>
            <a:pPr algn="ctr"/>
            <a:r>
              <a:rPr lang="de-DE" sz="2000" dirty="0"/>
              <a:t>Wissenschaftlichen Autoren wird für das Publizieren ihrer Werke durch einen Verlag i.d.R. keine oder wenn doch, dann nur eine sehr geringe Vergütung angeboten. In den Fällen, in denen es doch geschieht, z.B. bei Buchveröffentlichungen (Monographien oder Sammelbänden, Handbüchern), steht die Vergütung in keinem Verhältnis zu dem Aufwand für die Erstellung des Werks bzw. im Verhältnis zu dem monetären Ertrag des Verlags). </a:t>
            </a:r>
            <a:endParaRPr lang="de-DE" sz="2000" b="1" dirty="0"/>
          </a:p>
        </p:txBody>
      </p:sp>
    </p:spTree>
    <p:extLst>
      <p:ext uri="{BB962C8B-B14F-4D97-AF65-F5344CB8AC3E}">
        <p14:creationId xmlns:p14="http://schemas.microsoft.com/office/powerpoint/2010/main" val="38907129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0" name="Textfeld 9"/>
          <p:cNvSpPr txBox="1"/>
          <p:nvPr/>
        </p:nvSpPr>
        <p:spPr>
          <a:xfrm>
            <a:off x="1096070" y="1510383"/>
            <a:ext cx="6839199" cy="400110"/>
          </a:xfrm>
          <a:prstGeom prst="rect">
            <a:avLst/>
          </a:prstGeom>
          <a:solidFill>
            <a:schemeClr val="tx2">
              <a:lumMod val="20000"/>
              <a:lumOff val="80000"/>
            </a:schemeClr>
          </a:solidFill>
        </p:spPr>
        <p:txBody>
          <a:bodyPr wrap="square" rtlCol="0">
            <a:spAutoFit/>
          </a:bodyPr>
          <a:lstStyle/>
          <a:p>
            <a:r>
              <a:rPr lang="de-DE" sz="2000" dirty="0" smtClean="0"/>
              <a:t>Autor/Urheber von Verlagen</a:t>
            </a:r>
            <a:endParaRPr lang="en-US" sz="2000" dirty="0"/>
          </a:p>
        </p:txBody>
      </p:sp>
      <p:sp>
        <p:nvSpPr>
          <p:cNvPr id="17" name="Textfeld 16"/>
          <p:cNvSpPr txBox="1"/>
          <p:nvPr/>
        </p:nvSpPr>
        <p:spPr>
          <a:xfrm>
            <a:off x="806305" y="2297758"/>
            <a:ext cx="7579265" cy="400110"/>
          </a:xfrm>
          <a:prstGeom prst="rect">
            <a:avLst/>
          </a:prstGeom>
          <a:noFill/>
        </p:spPr>
        <p:txBody>
          <a:bodyPr wrap="square" rtlCol="0">
            <a:spAutoFit/>
          </a:bodyPr>
          <a:lstStyle/>
          <a:p>
            <a:pPr algn="ctr"/>
            <a:r>
              <a:rPr lang="de-DE" sz="2000" b="1" u="sng" dirty="0" smtClean="0"/>
              <a:t>Realität</a:t>
            </a:r>
            <a:endParaRPr lang="de-DE" sz="2000" b="1" dirty="0"/>
          </a:p>
        </p:txBody>
      </p:sp>
      <p:sp>
        <p:nvSpPr>
          <p:cNvPr id="18" name="Textfeld 17"/>
          <p:cNvSpPr txBox="1"/>
          <p:nvPr/>
        </p:nvSpPr>
        <p:spPr>
          <a:xfrm>
            <a:off x="665201" y="2882275"/>
            <a:ext cx="7579265" cy="1631216"/>
          </a:xfrm>
          <a:prstGeom prst="rect">
            <a:avLst/>
          </a:prstGeom>
          <a:noFill/>
        </p:spPr>
        <p:txBody>
          <a:bodyPr wrap="square" rtlCol="0">
            <a:spAutoFit/>
          </a:bodyPr>
          <a:lstStyle/>
          <a:p>
            <a:r>
              <a:rPr lang="de-DE" sz="2000" dirty="0"/>
              <a:t>Der Wegfall von Vergütungen gilt vor allem für die in der Wissenschaft zentrale Publikationsform der Veröffentlichung eines Textes als Artikel in einer wissenschaftlichen Zeitschrift oder auch auch in den </a:t>
            </a:r>
            <a:r>
              <a:rPr lang="de-DE" sz="2000" dirty="0" err="1"/>
              <a:t>Proceedings</a:t>
            </a:r>
            <a:r>
              <a:rPr lang="de-DE" sz="2000" dirty="0"/>
              <a:t> einer Fachkonferenz. Nur in wenigen Fachgebieten wie z.B. Rechtswissenschaft wird hierfür eine Vergütung gezahlt.</a:t>
            </a:r>
          </a:p>
        </p:txBody>
      </p:sp>
      <p:sp>
        <p:nvSpPr>
          <p:cNvPr id="6" name="Textfeld 5"/>
          <p:cNvSpPr txBox="1"/>
          <p:nvPr/>
        </p:nvSpPr>
        <p:spPr>
          <a:xfrm>
            <a:off x="665201" y="4594114"/>
            <a:ext cx="7579265" cy="1631216"/>
          </a:xfrm>
          <a:prstGeom prst="rect">
            <a:avLst/>
          </a:prstGeom>
          <a:noFill/>
        </p:spPr>
        <p:txBody>
          <a:bodyPr wrap="square" rtlCol="0">
            <a:spAutoFit/>
          </a:bodyPr>
          <a:lstStyle/>
          <a:p>
            <a:pPr algn="ctr"/>
            <a:r>
              <a:rPr lang="de-DE" sz="2000" dirty="0" smtClean="0"/>
              <a:t>Oft</a:t>
            </a:r>
          </a:p>
          <a:p>
            <a:pPr algn="ctr"/>
            <a:endParaRPr lang="de-DE" sz="2000" dirty="0"/>
          </a:p>
          <a:p>
            <a:pPr algn="ctr"/>
            <a:r>
              <a:rPr lang="de-DE" sz="2000" dirty="0" smtClean="0"/>
              <a:t>Publikationsgebühren</a:t>
            </a:r>
          </a:p>
          <a:p>
            <a:pPr algn="ctr"/>
            <a:r>
              <a:rPr lang="de-DE" sz="2000" dirty="0" smtClean="0"/>
              <a:t>Druckkostenzuschüsse</a:t>
            </a:r>
          </a:p>
          <a:p>
            <a:pPr algn="ctr"/>
            <a:r>
              <a:rPr lang="de-DE" sz="2000" dirty="0" smtClean="0"/>
              <a:t>Gebühren für Sonderleistungen</a:t>
            </a:r>
            <a:endParaRPr lang="de-DE" sz="2000" dirty="0"/>
          </a:p>
        </p:txBody>
      </p:sp>
    </p:spTree>
    <p:extLst>
      <p:ext uri="{BB962C8B-B14F-4D97-AF65-F5344CB8AC3E}">
        <p14:creationId xmlns:p14="http://schemas.microsoft.com/office/powerpoint/2010/main" val="260311658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0" name="Textfeld 9"/>
          <p:cNvSpPr txBox="1"/>
          <p:nvPr/>
        </p:nvSpPr>
        <p:spPr>
          <a:xfrm>
            <a:off x="1096070" y="1310328"/>
            <a:ext cx="6839199" cy="400110"/>
          </a:xfrm>
          <a:prstGeom prst="rect">
            <a:avLst/>
          </a:prstGeom>
          <a:solidFill>
            <a:schemeClr val="tx2">
              <a:lumMod val="20000"/>
              <a:lumOff val="80000"/>
            </a:schemeClr>
          </a:solidFill>
        </p:spPr>
        <p:txBody>
          <a:bodyPr wrap="square" rtlCol="0">
            <a:spAutoFit/>
          </a:bodyPr>
          <a:lstStyle/>
          <a:p>
            <a:r>
              <a:rPr lang="de-DE" sz="2000" dirty="0" smtClean="0"/>
              <a:t>Autor/Urheber von Verlagen</a:t>
            </a:r>
            <a:endParaRPr lang="en-US" sz="2000" dirty="0"/>
          </a:p>
        </p:txBody>
      </p:sp>
      <p:sp>
        <p:nvSpPr>
          <p:cNvPr id="17" name="Textfeld 16"/>
          <p:cNvSpPr txBox="1"/>
          <p:nvPr/>
        </p:nvSpPr>
        <p:spPr>
          <a:xfrm>
            <a:off x="806305" y="2043758"/>
            <a:ext cx="7579265" cy="400110"/>
          </a:xfrm>
          <a:prstGeom prst="rect">
            <a:avLst/>
          </a:prstGeom>
          <a:noFill/>
        </p:spPr>
        <p:txBody>
          <a:bodyPr wrap="square" rtlCol="0">
            <a:spAutoFit/>
          </a:bodyPr>
          <a:lstStyle/>
          <a:p>
            <a:pPr algn="ctr"/>
            <a:r>
              <a:rPr lang="de-DE" sz="2000" b="1" u="sng" dirty="0" smtClean="0"/>
              <a:t>Realität</a:t>
            </a:r>
            <a:endParaRPr lang="de-DE" sz="2000" b="1" dirty="0"/>
          </a:p>
        </p:txBody>
      </p:sp>
      <p:sp>
        <p:nvSpPr>
          <p:cNvPr id="18" name="Textfeld 17"/>
          <p:cNvSpPr txBox="1"/>
          <p:nvPr/>
        </p:nvSpPr>
        <p:spPr>
          <a:xfrm>
            <a:off x="665201" y="2628275"/>
            <a:ext cx="7579265" cy="1323439"/>
          </a:xfrm>
          <a:prstGeom prst="rect">
            <a:avLst/>
          </a:prstGeom>
          <a:noFill/>
        </p:spPr>
        <p:txBody>
          <a:bodyPr wrap="square" rtlCol="0">
            <a:spAutoFit/>
          </a:bodyPr>
          <a:lstStyle/>
          <a:p>
            <a:r>
              <a:rPr lang="de-DE" sz="2000" dirty="0"/>
              <a:t>Der Urheber wissenschaftlicher Texte hat kaum Gelegenheit, seinen durch das Urheberrecht an sich garantierten Anspruch auf Vergütung  durchzusetzen. Verlage haben durchweg gegenüber den Urhebern die stärkere Verhandlungsposition.</a:t>
            </a:r>
            <a:r>
              <a:rPr lang="de-DE" sz="2000" dirty="0" smtClean="0">
                <a:effectLst/>
              </a:rPr>
              <a:t> </a:t>
            </a:r>
            <a:endParaRPr lang="de-DE" sz="2000" dirty="0"/>
          </a:p>
        </p:txBody>
      </p:sp>
      <p:sp>
        <p:nvSpPr>
          <p:cNvPr id="6" name="Textfeld 5"/>
          <p:cNvSpPr txBox="1"/>
          <p:nvPr/>
        </p:nvSpPr>
        <p:spPr>
          <a:xfrm>
            <a:off x="665201" y="4118401"/>
            <a:ext cx="7579265" cy="1015663"/>
          </a:xfrm>
          <a:prstGeom prst="rect">
            <a:avLst/>
          </a:prstGeom>
          <a:noFill/>
        </p:spPr>
        <p:txBody>
          <a:bodyPr wrap="square" rtlCol="0">
            <a:spAutoFit/>
          </a:bodyPr>
          <a:lstStyle/>
          <a:p>
            <a:pPr algn="ctr"/>
            <a:r>
              <a:rPr lang="de-DE" sz="2000" dirty="0"/>
              <a:t>Verlage können </a:t>
            </a:r>
            <a:r>
              <a:rPr lang="de-DE" sz="2000" dirty="0" smtClean="0"/>
              <a:t>offensichtlich </a:t>
            </a:r>
            <a:r>
              <a:rPr lang="de-DE" sz="2000" dirty="0"/>
              <a:t>eine möglicherweise </a:t>
            </a:r>
            <a:r>
              <a:rPr lang="de-DE" sz="2000" dirty="0" smtClean="0"/>
              <a:t>geltend gemachten </a:t>
            </a:r>
            <a:r>
              <a:rPr lang="de-DE" sz="2000" dirty="0"/>
              <a:t>Rechtsanspruch der Autoren dadurch abwehren, dass sie eine Null-Vergütung als angemessen ansehen </a:t>
            </a:r>
          </a:p>
        </p:txBody>
      </p:sp>
      <p:sp>
        <p:nvSpPr>
          <p:cNvPr id="7" name="Textfeld 6"/>
          <p:cNvSpPr txBox="1"/>
          <p:nvPr/>
        </p:nvSpPr>
        <p:spPr>
          <a:xfrm>
            <a:off x="665201" y="5368059"/>
            <a:ext cx="7720369" cy="1015663"/>
          </a:xfrm>
          <a:prstGeom prst="rect">
            <a:avLst/>
          </a:prstGeom>
          <a:noFill/>
        </p:spPr>
        <p:txBody>
          <a:bodyPr wrap="square" rtlCol="0">
            <a:spAutoFit/>
          </a:bodyPr>
          <a:lstStyle/>
          <a:p>
            <a:pPr algn="ctr"/>
            <a:r>
              <a:rPr lang="de-DE" sz="2000" dirty="0" smtClean="0"/>
              <a:t>Null-Vergütung </a:t>
            </a:r>
            <a:r>
              <a:rPr lang="de-DE" sz="2000" dirty="0"/>
              <a:t>wird aber von vielen wissenschaftliche Autoren  </a:t>
            </a:r>
            <a:r>
              <a:rPr lang="de-DE" sz="2000" dirty="0" smtClean="0"/>
              <a:t>deshalb </a:t>
            </a:r>
            <a:r>
              <a:rPr lang="de-DE" sz="2000" dirty="0"/>
              <a:t>akzeptiert, weil sie sich alleine schon durch die Veröffentlichung als ausreichend und damit </a:t>
            </a:r>
            <a:r>
              <a:rPr lang="de-DE" sz="2000" dirty="0" smtClean="0"/>
              <a:t>angemessen  </a:t>
            </a:r>
            <a:r>
              <a:rPr lang="de-DE" sz="2000" dirty="0"/>
              <a:t>“belohnt” sehen </a:t>
            </a:r>
            <a:r>
              <a:rPr lang="de-DE" sz="2000" dirty="0" smtClean="0"/>
              <a:t>.</a:t>
            </a:r>
            <a:endParaRPr lang="de-DE" sz="2000" dirty="0"/>
          </a:p>
        </p:txBody>
      </p:sp>
    </p:spTree>
    <p:extLst>
      <p:ext uri="{BB962C8B-B14F-4D97-AF65-F5344CB8AC3E}">
        <p14:creationId xmlns:p14="http://schemas.microsoft.com/office/powerpoint/2010/main" val="99649284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6957" y="711331"/>
            <a:ext cx="7639738" cy="2308324"/>
          </a:xfrm>
          <a:prstGeom prst="rect">
            <a:avLst/>
          </a:prstGeom>
          <a:noFill/>
        </p:spPr>
        <p:txBody>
          <a:bodyPr wrap="square" rtlCol="0">
            <a:spAutoFit/>
          </a:bodyPr>
          <a:lstStyle/>
          <a:p>
            <a:pPr algn="ctr"/>
            <a:r>
              <a:rPr lang="de-DE" sz="2400" dirty="0"/>
              <a:t>Vergütung ist  eine besonders heilige Kuh des, die, so die herrschende Meinung, keinesfalls geschlachtet werden darf, wenn das </a:t>
            </a:r>
            <a:r>
              <a:rPr lang="de-DE" sz="2400" b="1" dirty="0"/>
              <a:t>zentrale Ziel des Urheberrechts, der Schutz der </a:t>
            </a:r>
            <a:r>
              <a:rPr lang="de-DE" sz="2400" b="1" dirty="0" smtClean="0"/>
              <a:t>(hier materiellen) Interessen </a:t>
            </a:r>
            <a:r>
              <a:rPr lang="de-DE" sz="2400" b="1" dirty="0"/>
              <a:t>der Urheber</a:t>
            </a:r>
            <a:r>
              <a:rPr lang="de-DE" sz="2400" dirty="0"/>
              <a:t>,  ungeschmälert bleiben soll. </a:t>
            </a:r>
            <a:endParaRPr lang="de-DE" sz="2400" dirty="0" smtClean="0"/>
          </a:p>
          <a:p>
            <a:pPr algn="ctr"/>
            <a:endParaRPr lang="de-DE" sz="2400" dirty="0"/>
          </a:p>
        </p:txBody>
      </p:sp>
      <p:sp>
        <p:nvSpPr>
          <p:cNvPr id="3" name="Textfeld 2"/>
          <p:cNvSpPr txBox="1"/>
          <p:nvPr/>
        </p:nvSpPr>
        <p:spPr>
          <a:xfrm>
            <a:off x="968082" y="3032486"/>
            <a:ext cx="7639738" cy="830997"/>
          </a:xfrm>
          <a:prstGeom prst="rect">
            <a:avLst/>
          </a:prstGeom>
          <a:noFill/>
        </p:spPr>
        <p:txBody>
          <a:bodyPr wrap="square" rtlCol="0">
            <a:spAutoFit/>
          </a:bodyPr>
          <a:lstStyle/>
          <a:p>
            <a:pPr algn="ctr"/>
            <a:r>
              <a:rPr lang="de-DE" sz="2400" dirty="0" smtClean="0"/>
              <a:t>Muss aber Vergütung überhaupt durch das</a:t>
            </a:r>
            <a:r>
              <a:rPr lang="de-DE" sz="2400" dirty="0"/>
              <a:t> </a:t>
            </a:r>
            <a:r>
              <a:rPr lang="de-DE" sz="2400" dirty="0" smtClean="0"/>
              <a:t>Urheberrecht geregelt werden?</a:t>
            </a:r>
          </a:p>
        </p:txBody>
      </p:sp>
      <p:sp>
        <p:nvSpPr>
          <p:cNvPr id="4" name="Textfeld 3"/>
          <p:cNvSpPr txBox="1"/>
          <p:nvPr/>
        </p:nvSpPr>
        <p:spPr>
          <a:xfrm>
            <a:off x="856957" y="4492986"/>
            <a:ext cx="7639738" cy="1200328"/>
          </a:xfrm>
          <a:prstGeom prst="rect">
            <a:avLst/>
          </a:prstGeom>
          <a:noFill/>
        </p:spPr>
        <p:txBody>
          <a:bodyPr wrap="square" rtlCol="0">
            <a:spAutoFit/>
          </a:bodyPr>
          <a:lstStyle/>
          <a:p>
            <a:pPr algn="ctr"/>
            <a:r>
              <a:rPr lang="de-DE" sz="2400" dirty="0" smtClean="0"/>
              <a:t>Könnte dadurch diese Kuh vom </a:t>
            </a:r>
            <a:r>
              <a:rPr lang="de-DE" sz="2400" dirty="0"/>
              <a:t>Eis gebracht </a:t>
            </a:r>
            <a:r>
              <a:rPr lang="de-DE" sz="2400" dirty="0" smtClean="0"/>
              <a:t>werden – dadurch dass die Verwertungsrechte der Urheber in </a:t>
            </a:r>
            <a:r>
              <a:rPr lang="de-DE" sz="2400" dirty="0" err="1" smtClean="0"/>
              <a:t>BuW</a:t>
            </a:r>
            <a:r>
              <a:rPr lang="de-DE" sz="2400" dirty="0" smtClean="0"/>
              <a:t> von den materiellen Interessen befreit werden?</a:t>
            </a:r>
            <a:endParaRPr lang="de-DE" sz="2400" dirty="0"/>
          </a:p>
        </p:txBody>
      </p:sp>
    </p:spTree>
    <p:extLst>
      <p:ext uri="{BB962C8B-B14F-4D97-AF65-F5344CB8AC3E}">
        <p14:creationId xmlns:p14="http://schemas.microsoft.com/office/powerpoint/2010/main" val="268482553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0" name="Textfeld 9"/>
          <p:cNvSpPr txBox="1"/>
          <p:nvPr/>
        </p:nvSpPr>
        <p:spPr>
          <a:xfrm>
            <a:off x="1096070" y="1510383"/>
            <a:ext cx="6839199" cy="400110"/>
          </a:xfrm>
          <a:prstGeom prst="rect">
            <a:avLst/>
          </a:prstGeom>
          <a:solidFill>
            <a:schemeClr val="tx2">
              <a:lumMod val="20000"/>
              <a:lumOff val="80000"/>
            </a:schemeClr>
          </a:solidFill>
        </p:spPr>
        <p:txBody>
          <a:bodyPr wrap="square" rtlCol="0">
            <a:spAutoFit/>
          </a:bodyPr>
          <a:lstStyle/>
          <a:p>
            <a:r>
              <a:rPr lang="de-DE" sz="2000" dirty="0" smtClean="0"/>
              <a:t>Autor/Urheber von Verlagen</a:t>
            </a:r>
            <a:endParaRPr lang="en-US" sz="2000" dirty="0"/>
          </a:p>
        </p:txBody>
      </p:sp>
      <p:sp>
        <p:nvSpPr>
          <p:cNvPr id="7" name="Textfeld 6"/>
          <p:cNvSpPr txBox="1"/>
          <p:nvPr/>
        </p:nvSpPr>
        <p:spPr>
          <a:xfrm>
            <a:off x="665201" y="2880874"/>
            <a:ext cx="7579265" cy="2246769"/>
          </a:xfrm>
          <a:prstGeom prst="rect">
            <a:avLst/>
          </a:prstGeom>
          <a:noFill/>
        </p:spPr>
        <p:txBody>
          <a:bodyPr wrap="square" rtlCol="0">
            <a:spAutoFit/>
          </a:bodyPr>
          <a:lstStyle/>
          <a:p>
            <a:r>
              <a:rPr lang="de-DE" sz="2000" dirty="0"/>
              <a:t>Es kann im Normalfall keine Rede davon sein, dass ein wissenschaftlicher Urheber </a:t>
            </a:r>
            <a:r>
              <a:rPr lang="de-DE" sz="2000" dirty="0" smtClean="0"/>
              <a:t>grundsätzlich </a:t>
            </a:r>
            <a:r>
              <a:rPr lang="de-DE" sz="2000" dirty="0"/>
              <a:t>frei darüber </a:t>
            </a:r>
            <a:r>
              <a:rPr lang="de-DE" sz="2000" dirty="0" smtClean="0"/>
              <a:t>über </a:t>
            </a:r>
            <a:r>
              <a:rPr lang="de-DE" sz="2000" dirty="0"/>
              <a:t>seinen </a:t>
            </a:r>
            <a:r>
              <a:rPr lang="de-DE" sz="2000" dirty="0" smtClean="0"/>
              <a:t>Vergütungsanspruch  </a:t>
            </a:r>
            <a:r>
              <a:rPr lang="de-DE" sz="2000" dirty="0"/>
              <a:t>verfügen“ </a:t>
            </a:r>
            <a:r>
              <a:rPr lang="de-DE" sz="2000" dirty="0" smtClean="0"/>
              <a:t>kann. </a:t>
            </a:r>
          </a:p>
          <a:p>
            <a:endParaRPr lang="de-DE" sz="2000" dirty="0"/>
          </a:p>
          <a:p>
            <a:r>
              <a:rPr lang="de-DE" sz="2000" dirty="0" smtClean="0"/>
              <a:t>Welchen </a:t>
            </a:r>
            <a:r>
              <a:rPr lang="de-DE" sz="2000" dirty="0"/>
              <a:t>Sinn also macht es, ein Recht zuzusichern, wenn es im </a:t>
            </a:r>
            <a:r>
              <a:rPr lang="de-DE" sz="2000" dirty="0" smtClean="0"/>
              <a:t>Normalfall </a:t>
            </a:r>
            <a:r>
              <a:rPr lang="de-DE" sz="2000" dirty="0"/>
              <a:t>kaum wahrgenommen werden kann bzw. wenn das Interesse nicht auf das Recht der kommerziellen Verwertung abzielt. </a:t>
            </a:r>
          </a:p>
        </p:txBody>
      </p:sp>
    </p:spTree>
    <p:extLst>
      <p:ext uri="{BB962C8B-B14F-4D97-AF65-F5344CB8AC3E}">
        <p14:creationId xmlns:p14="http://schemas.microsoft.com/office/powerpoint/2010/main" val="372362870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0" name="Textfeld 9"/>
          <p:cNvSpPr txBox="1"/>
          <p:nvPr/>
        </p:nvSpPr>
        <p:spPr>
          <a:xfrm>
            <a:off x="1096070" y="1510383"/>
            <a:ext cx="6839199" cy="400110"/>
          </a:xfrm>
          <a:prstGeom prst="rect">
            <a:avLst/>
          </a:prstGeom>
          <a:solidFill>
            <a:schemeClr val="tx2">
              <a:lumMod val="20000"/>
              <a:lumOff val="80000"/>
            </a:schemeClr>
          </a:solidFill>
        </p:spPr>
        <p:txBody>
          <a:bodyPr wrap="square" rtlCol="0">
            <a:spAutoFit/>
          </a:bodyPr>
          <a:lstStyle/>
          <a:p>
            <a:r>
              <a:rPr lang="de-DE" sz="2000" dirty="0" smtClean="0"/>
              <a:t>Autor/Urheber von Verlagen</a:t>
            </a:r>
            <a:endParaRPr lang="en-US" sz="2000" dirty="0"/>
          </a:p>
        </p:txBody>
      </p:sp>
      <p:sp>
        <p:nvSpPr>
          <p:cNvPr id="7" name="Textfeld 6"/>
          <p:cNvSpPr txBox="1"/>
          <p:nvPr/>
        </p:nvSpPr>
        <p:spPr>
          <a:xfrm>
            <a:off x="792201" y="2595124"/>
            <a:ext cx="7579265" cy="2246769"/>
          </a:xfrm>
          <a:prstGeom prst="rect">
            <a:avLst/>
          </a:prstGeom>
          <a:noFill/>
        </p:spPr>
        <p:txBody>
          <a:bodyPr wrap="square" rtlCol="0">
            <a:spAutoFit/>
          </a:bodyPr>
          <a:lstStyle/>
          <a:p>
            <a:r>
              <a:rPr lang="de-DE" sz="2000" dirty="0" smtClean="0"/>
              <a:t>Der </a:t>
            </a:r>
            <a:r>
              <a:rPr lang="de-DE" sz="2000" dirty="0"/>
              <a:t>Wert seines Werks ist ein Wert in sich selbst, aber bekommt durch Veröffentlichung und durch Nutzung eine neue Wirkungsmächtigkeit, die sich vor allem in der Reputation des Urhebers widerspiegelt. </a:t>
            </a:r>
            <a:endParaRPr lang="de-DE" sz="2000" dirty="0" smtClean="0"/>
          </a:p>
          <a:p>
            <a:r>
              <a:rPr lang="de-DE" sz="2000" dirty="0"/>
              <a:t/>
            </a:r>
            <a:br>
              <a:rPr lang="de-DE" sz="2000" dirty="0"/>
            </a:br>
            <a:r>
              <a:rPr lang="de-DE" sz="2000" dirty="0" smtClean="0"/>
              <a:t>Die </a:t>
            </a:r>
            <a:r>
              <a:rPr lang="de-DE" sz="2000" dirty="0"/>
              <a:t>“Währung” in Bildung und Wissenschaft (wenn man überhaupt diesen Begriff aus der Finanzwirtschaft verwenden will) ist nicht monetäre Vergütung, sondern </a:t>
            </a:r>
            <a:r>
              <a:rPr lang="de-DE" sz="2000" dirty="0" err="1"/>
              <a:t>reputative</a:t>
            </a:r>
            <a:r>
              <a:rPr lang="de-DE" sz="2000" dirty="0"/>
              <a:t> Anerkennung. </a:t>
            </a:r>
          </a:p>
        </p:txBody>
      </p:sp>
    </p:spTree>
    <p:extLst>
      <p:ext uri="{BB962C8B-B14F-4D97-AF65-F5344CB8AC3E}">
        <p14:creationId xmlns:p14="http://schemas.microsoft.com/office/powerpoint/2010/main" val="354971933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1" name="Textfeld 10"/>
          <p:cNvSpPr txBox="1"/>
          <p:nvPr/>
        </p:nvSpPr>
        <p:spPr>
          <a:xfrm>
            <a:off x="1096070" y="1289606"/>
            <a:ext cx="7732968" cy="400110"/>
          </a:xfrm>
          <a:prstGeom prst="rect">
            <a:avLst/>
          </a:prstGeom>
          <a:solidFill>
            <a:schemeClr val="tx2">
              <a:lumMod val="20000"/>
              <a:lumOff val="80000"/>
            </a:schemeClr>
          </a:solidFill>
        </p:spPr>
        <p:txBody>
          <a:bodyPr wrap="square" rtlCol="0">
            <a:spAutoFit/>
          </a:bodyPr>
          <a:lstStyle/>
          <a:p>
            <a:r>
              <a:rPr lang="de-DE" sz="2000" dirty="0" smtClean="0"/>
              <a:t>Autor/Urheber durch schrankenbedingte Nutzungen  </a:t>
            </a:r>
            <a:endParaRPr lang="en-US" sz="2000" dirty="0"/>
          </a:p>
        </p:txBody>
      </p:sp>
      <p:sp>
        <p:nvSpPr>
          <p:cNvPr id="2" name="Textfeld 1"/>
          <p:cNvSpPr txBox="1"/>
          <p:nvPr/>
        </p:nvSpPr>
        <p:spPr>
          <a:xfrm>
            <a:off x="1096070" y="2063750"/>
            <a:ext cx="7732968" cy="707886"/>
          </a:xfrm>
          <a:prstGeom prst="rect">
            <a:avLst/>
          </a:prstGeom>
          <a:noFill/>
        </p:spPr>
        <p:txBody>
          <a:bodyPr wrap="square" rtlCol="0">
            <a:spAutoFit/>
          </a:bodyPr>
          <a:lstStyle/>
          <a:p>
            <a:r>
              <a:rPr lang="de-DE" sz="2000" dirty="0" smtClean="0"/>
              <a:t>Eine vorgesehene Vergütung erfolgt nicht direkt, sondern nur über eine Verwertungsgesellschaft.</a:t>
            </a:r>
            <a:endParaRPr lang="de-DE" sz="2000" dirty="0"/>
          </a:p>
        </p:txBody>
      </p:sp>
      <p:sp>
        <p:nvSpPr>
          <p:cNvPr id="5" name="Textfeld 4"/>
          <p:cNvSpPr txBox="1"/>
          <p:nvPr/>
        </p:nvSpPr>
        <p:spPr>
          <a:xfrm>
            <a:off x="1096070" y="2921000"/>
            <a:ext cx="7732968" cy="707886"/>
          </a:xfrm>
          <a:prstGeom prst="rect">
            <a:avLst/>
          </a:prstGeom>
          <a:noFill/>
        </p:spPr>
        <p:txBody>
          <a:bodyPr wrap="square" rtlCol="0">
            <a:spAutoFit/>
          </a:bodyPr>
          <a:lstStyle/>
          <a:p>
            <a:r>
              <a:rPr lang="de-DE" sz="2000" dirty="0" smtClean="0"/>
              <a:t>Verwertungsgesellschaften werden stark von Verlagsinteressen bestimmt. </a:t>
            </a:r>
            <a:endParaRPr lang="de-DE" sz="2000" dirty="0"/>
          </a:p>
        </p:txBody>
      </p:sp>
      <p:sp>
        <p:nvSpPr>
          <p:cNvPr id="6" name="Textfeld 5"/>
          <p:cNvSpPr txBox="1"/>
          <p:nvPr/>
        </p:nvSpPr>
        <p:spPr>
          <a:xfrm>
            <a:off x="1096070" y="3667125"/>
            <a:ext cx="7732968" cy="707886"/>
          </a:xfrm>
          <a:prstGeom prst="rect">
            <a:avLst/>
          </a:prstGeom>
          <a:noFill/>
        </p:spPr>
        <p:txBody>
          <a:bodyPr wrap="square" rtlCol="0">
            <a:spAutoFit/>
          </a:bodyPr>
          <a:lstStyle/>
          <a:p>
            <a:r>
              <a:rPr lang="de-DE" sz="2000" dirty="0" smtClean="0"/>
              <a:t>Vergütung durch schrankenbedingte Nutzung steht aber nur Urhebern zu (</a:t>
            </a:r>
            <a:r>
              <a:rPr lang="de-DE" sz="2000" dirty="0" err="1" smtClean="0"/>
              <a:t>Repropel</a:t>
            </a:r>
            <a:r>
              <a:rPr lang="de-DE" sz="2000" dirty="0" smtClean="0"/>
              <a:t>-/Vogel-Urteile).</a:t>
            </a:r>
            <a:endParaRPr lang="de-DE" sz="2000" dirty="0"/>
          </a:p>
        </p:txBody>
      </p:sp>
      <p:sp>
        <p:nvSpPr>
          <p:cNvPr id="7" name="Textfeld 6"/>
          <p:cNvSpPr txBox="1"/>
          <p:nvPr/>
        </p:nvSpPr>
        <p:spPr>
          <a:xfrm>
            <a:off x="1096070" y="4508500"/>
            <a:ext cx="7732968" cy="707886"/>
          </a:xfrm>
          <a:prstGeom prst="rect">
            <a:avLst/>
          </a:prstGeom>
          <a:noFill/>
        </p:spPr>
        <p:txBody>
          <a:bodyPr wrap="square" rtlCol="0">
            <a:spAutoFit/>
          </a:bodyPr>
          <a:lstStyle/>
          <a:p>
            <a:r>
              <a:rPr lang="de-DE" sz="2000" dirty="0" smtClean="0"/>
              <a:t>Autoren nehmen aber keineswegs in der Mehrheit an den Ausschüttungen der Verwertungsgesellschaften teil.</a:t>
            </a:r>
            <a:endParaRPr lang="de-DE" sz="2000" dirty="0"/>
          </a:p>
        </p:txBody>
      </p:sp>
    </p:spTree>
    <p:extLst>
      <p:ext uri="{BB962C8B-B14F-4D97-AF65-F5344CB8AC3E}">
        <p14:creationId xmlns:p14="http://schemas.microsoft.com/office/powerpoint/2010/main" val="419011265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1" name="Textfeld 10"/>
          <p:cNvSpPr txBox="1"/>
          <p:nvPr/>
        </p:nvSpPr>
        <p:spPr>
          <a:xfrm>
            <a:off x="1096070" y="1289606"/>
            <a:ext cx="7732968" cy="400110"/>
          </a:xfrm>
          <a:prstGeom prst="rect">
            <a:avLst/>
          </a:prstGeom>
          <a:solidFill>
            <a:schemeClr val="tx2">
              <a:lumMod val="20000"/>
              <a:lumOff val="80000"/>
            </a:schemeClr>
          </a:solidFill>
        </p:spPr>
        <p:txBody>
          <a:bodyPr wrap="square" rtlCol="0">
            <a:spAutoFit/>
          </a:bodyPr>
          <a:lstStyle/>
          <a:p>
            <a:r>
              <a:rPr lang="de-DE" sz="2000" dirty="0" smtClean="0"/>
              <a:t>Autor/Urheber durch schrankenbedingte Nutzungen  </a:t>
            </a:r>
            <a:endParaRPr lang="en-US" sz="2000" dirty="0"/>
          </a:p>
        </p:txBody>
      </p:sp>
      <p:sp>
        <p:nvSpPr>
          <p:cNvPr id="2" name="Textfeld 1"/>
          <p:cNvSpPr txBox="1"/>
          <p:nvPr/>
        </p:nvSpPr>
        <p:spPr>
          <a:xfrm>
            <a:off x="905570" y="2467544"/>
            <a:ext cx="7732968" cy="400110"/>
          </a:xfrm>
          <a:prstGeom prst="rect">
            <a:avLst/>
          </a:prstGeom>
          <a:noFill/>
        </p:spPr>
        <p:txBody>
          <a:bodyPr wrap="square" rtlCol="0">
            <a:spAutoFit/>
          </a:bodyPr>
          <a:lstStyle/>
          <a:p>
            <a:r>
              <a:rPr lang="de-DE" sz="2000" dirty="0" smtClean="0"/>
              <a:t>Jede schrankenbedingte Nutzung fördert die Reputation des Urhebers.</a:t>
            </a:r>
            <a:endParaRPr lang="de-DE" sz="2000" dirty="0"/>
          </a:p>
        </p:txBody>
      </p:sp>
      <p:sp>
        <p:nvSpPr>
          <p:cNvPr id="5" name="Textfeld 4"/>
          <p:cNvSpPr txBox="1"/>
          <p:nvPr/>
        </p:nvSpPr>
        <p:spPr>
          <a:xfrm>
            <a:off x="905570" y="3097795"/>
            <a:ext cx="7732968" cy="1323439"/>
          </a:xfrm>
          <a:prstGeom prst="rect">
            <a:avLst/>
          </a:prstGeom>
          <a:noFill/>
        </p:spPr>
        <p:txBody>
          <a:bodyPr wrap="square" rtlCol="0">
            <a:spAutoFit/>
          </a:bodyPr>
          <a:lstStyle/>
          <a:p>
            <a:r>
              <a:rPr lang="de-DE" sz="2000" dirty="0" smtClean="0"/>
              <a:t>Schrankenbedingte Nutzungshandlungen sollten entsprechend dem Erschöpfungsprinzip nicht mehr genehmigungs- und nicht vergütungspflichtig sein </a:t>
            </a:r>
            <a:r>
              <a:rPr lang="de-DE" sz="2000" dirty="0"/>
              <a:t>(primäre Nutzung durch Verkauf bzw. Lizenz der Verlage</a:t>
            </a:r>
            <a:r>
              <a:rPr lang="de-DE" sz="2000" dirty="0" smtClean="0"/>
              <a:t>).</a:t>
            </a:r>
            <a:endParaRPr lang="de-DE" sz="2000" dirty="0"/>
          </a:p>
        </p:txBody>
      </p:sp>
      <p:sp>
        <p:nvSpPr>
          <p:cNvPr id="6" name="Textfeld 5"/>
          <p:cNvSpPr txBox="1"/>
          <p:nvPr/>
        </p:nvSpPr>
        <p:spPr>
          <a:xfrm>
            <a:off x="905570" y="4651375"/>
            <a:ext cx="7732968" cy="1015663"/>
          </a:xfrm>
          <a:prstGeom prst="rect">
            <a:avLst/>
          </a:prstGeom>
          <a:noFill/>
        </p:spPr>
        <p:txBody>
          <a:bodyPr wrap="square" rtlCol="0">
            <a:spAutoFit/>
          </a:bodyPr>
          <a:lstStyle/>
          <a:p>
            <a:r>
              <a:rPr lang="de-DE" sz="2000" dirty="0" smtClean="0"/>
              <a:t>Wenn Vergütungsansprüche durch schrankenbedingte Nutzungen bleiben sollen, dann ist die jetzige Lösung in § 69h </a:t>
            </a:r>
            <a:r>
              <a:rPr lang="de-DE" sz="2000" dirty="0" err="1" smtClean="0"/>
              <a:t>UrhgWissG</a:t>
            </a:r>
            <a:r>
              <a:rPr lang="de-DE" sz="2000" dirty="0" smtClean="0"/>
              <a:t> </a:t>
            </a:r>
            <a:r>
              <a:rPr lang="de-DE" sz="2000" dirty="0"/>
              <a:t>(Pauschalierung</a:t>
            </a:r>
            <a:r>
              <a:rPr lang="de-DE" sz="2000" dirty="0" smtClean="0"/>
              <a:t>) </a:t>
            </a:r>
            <a:r>
              <a:rPr lang="de-DE" sz="2000" dirty="0" smtClean="0"/>
              <a:t> richtig </a:t>
            </a:r>
            <a:r>
              <a:rPr lang="de-DE" sz="2000" dirty="0" smtClean="0"/>
              <a:t>bzw. die </a:t>
            </a:r>
            <a:r>
              <a:rPr lang="de-DE" sz="2000" dirty="0"/>
              <a:t>e</a:t>
            </a:r>
            <a:r>
              <a:rPr lang="de-DE" sz="2000" dirty="0" smtClean="0"/>
              <a:t>inzig </a:t>
            </a:r>
            <a:r>
              <a:rPr lang="de-DE" sz="2000" dirty="0" smtClean="0"/>
              <a:t>akzeptable.</a:t>
            </a:r>
            <a:endParaRPr lang="de-DE" sz="2000" dirty="0"/>
          </a:p>
        </p:txBody>
      </p:sp>
      <p:sp>
        <p:nvSpPr>
          <p:cNvPr id="8" name="Textfeld 7"/>
          <p:cNvSpPr txBox="1"/>
          <p:nvPr/>
        </p:nvSpPr>
        <p:spPr>
          <a:xfrm>
            <a:off x="905570" y="1837293"/>
            <a:ext cx="7732968" cy="400110"/>
          </a:xfrm>
          <a:prstGeom prst="rect">
            <a:avLst/>
          </a:prstGeom>
          <a:noFill/>
        </p:spPr>
        <p:txBody>
          <a:bodyPr wrap="square" rtlCol="0">
            <a:spAutoFit/>
          </a:bodyPr>
          <a:lstStyle/>
          <a:p>
            <a:r>
              <a:rPr lang="de-DE" sz="2000" dirty="0" smtClean="0"/>
              <a:t>Die ausgeschütteten Beträge sind ohnehin minimal gering.</a:t>
            </a:r>
            <a:endParaRPr lang="de-DE" sz="2000" dirty="0"/>
          </a:p>
        </p:txBody>
      </p:sp>
    </p:spTree>
    <p:extLst>
      <p:ext uri="{BB962C8B-B14F-4D97-AF65-F5344CB8AC3E}">
        <p14:creationId xmlns:p14="http://schemas.microsoft.com/office/powerpoint/2010/main" val="324335348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2" name="Textfeld 11"/>
          <p:cNvSpPr txBox="1"/>
          <p:nvPr/>
        </p:nvSpPr>
        <p:spPr>
          <a:xfrm>
            <a:off x="894494" y="1413747"/>
            <a:ext cx="7382608" cy="400110"/>
          </a:xfrm>
          <a:prstGeom prst="rect">
            <a:avLst/>
          </a:prstGeom>
          <a:solidFill>
            <a:schemeClr val="tx2">
              <a:lumMod val="20000"/>
              <a:lumOff val="80000"/>
            </a:schemeClr>
          </a:solidFill>
        </p:spPr>
        <p:txBody>
          <a:bodyPr wrap="square" rtlCol="0">
            <a:spAutoFit/>
          </a:bodyPr>
          <a:lstStyle/>
          <a:p>
            <a:r>
              <a:rPr lang="de-DE" sz="2000" dirty="0" smtClean="0"/>
              <a:t>Autor/Urheber durch Arbeitgeber – Belohnung</a:t>
            </a:r>
            <a:endParaRPr lang="en-US" sz="2000" dirty="0"/>
          </a:p>
        </p:txBody>
      </p:sp>
      <p:sp>
        <p:nvSpPr>
          <p:cNvPr id="2" name="Textfeld 1"/>
          <p:cNvSpPr txBox="1"/>
          <p:nvPr/>
        </p:nvSpPr>
        <p:spPr>
          <a:xfrm>
            <a:off x="624593" y="2176823"/>
            <a:ext cx="7397846" cy="3754874"/>
          </a:xfrm>
          <a:prstGeom prst="rect">
            <a:avLst/>
          </a:prstGeom>
          <a:noFill/>
        </p:spPr>
        <p:txBody>
          <a:bodyPr wrap="square" rtlCol="0">
            <a:spAutoFit/>
          </a:bodyPr>
          <a:lstStyle/>
          <a:p>
            <a:r>
              <a:rPr lang="en-US" sz="2000" dirty="0"/>
              <a:t>Die</a:t>
            </a:r>
            <a:r>
              <a:rPr lang="en-US" sz="2000" dirty="0" smtClean="0"/>
              <a:t> öffentlich </a:t>
            </a:r>
            <a:r>
              <a:rPr lang="en-US" sz="2000" dirty="0"/>
              <a:t>finanzierten </a:t>
            </a:r>
            <a:r>
              <a:rPr lang="en-US" sz="2000" dirty="0" smtClean="0"/>
              <a:t>wissenschaftlichen </a:t>
            </a:r>
            <a:r>
              <a:rPr lang="en-US" sz="2000" dirty="0"/>
              <a:t>Einrichtungen </a:t>
            </a:r>
            <a:r>
              <a:rPr lang="en-US" sz="2000" dirty="0" smtClean="0"/>
              <a:t>könnten den </a:t>
            </a:r>
            <a:r>
              <a:rPr lang="en-US" sz="2000" dirty="0"/>
              <a:t>wissenschaftlichen Autoren quasi eine </a:t>
            </a:r>
            <a:r>
              <a:rPr lang="en-US" sz="2000" b="1" dirty="0"/>
              <a:t>Belohnungsvergütung</a:t>
            </a:r>
            <a:r>
              <a:rPr lang="en-US" sz="2000" dirty="0"/>
              <a:t> dann </a:t>
            </a:r>
            <a:r>
              <a:rPr lang="en-US" sz="2000" dirty="0" smtClean="0"/>
              <a:t>zusichern, </a:t>
            </a:r>
            <a:r>
              <a:rPr lang="en-US" sz="2000" dirty="0"/>
              <a:t>wenn diese sich durch besonders intensive und in der Fachwelt positiv aufgenommene Publikationstätigkeit oder sonstige Leistungen auszeichnen</a:t>
            </a:r>
            <a:r>
              <a:rPr lang="en-US" sz="2000" dirty="0" smtClean="0"/>
              <a:t>.</a:t>
            </a:r>
          </a:p>
          <a:p>
            <a:endParaRPr lang="en-US" sz="2000" dirty="0"/>
          </a:p>
          <a:p>
            <a:r>
              <a:rPr lang="en-US" sz="2000" dirty="0" smtClean="0"/>
              <a:t>Ein </a:t>
            </a:r>
            <a:r>
              <a:rPr lang="en-US" sz="2000" dirty="0"/>
              <a:t>solches Belohnungssituation, ähnlich zuweilen auch für kreative (nicht durch ein Gehalt abgesicherte) Künstler angedacht, ist </a:t>
            </a:r>
            <a:r>
              <a:rPr lang="en-US" sz="2000" dirty="0" smtClean="0"/>
              <a:t>der </a:t>
            </a:r>
            <a:r>
              <a:rPr lang="en-US" sz="2000" dirty="0"/>
              <a:t>sozialen und ökonomischen Situation der meisten öffentlich finanzierten Wissenschaftler </a:t>
            </a:r>
            <a:r>
              <a:rPr lang="en-US" sz="2000" dirty="0" smtClean="0"/>
              <a:t>kaum angemessen</a:t>
            </a:r>
            <a:r>
              <a:rPr lang="en-US" sz="2000" dirty="0"/>
              <a:t>. </a:t>
            </a:r>
            <a:endParaRPr lang="en-US" sz="2000" dirty="0" smtClean="0"/>
          </a:p>
          <a:p>
            <a:endParaRPr lang="en-US" sz="2000" dirty="0"/>
          </a:p>
          <a:p>
            <a:endParaRPr lang="de-DE" dirty="0"/>
          </a:p>
        </p:txBody>
      </p:sp>
    </p:spTree>
    <p:extLst>
      <p:ext uri="{BB962C8B-B14F-4D97-AF65-F5344CB8AC3E}">
        <p14:creationId xmlns:p14="http://schemas.microsoft.com/office/powerpoint/2010/main" val="42380171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61665"/>
          </a:xfrm>
          <a:prstGeom prst="rect">
            <a:avLst/>
          </a:prstGeom>
          <a:solidFill>
            <a:schemeClr val="tx2">
              <a:lumMod val="20000"/>
              <a:lumOff val="80000"/>
            </a:schemeClr>
          </a:solidFill>
        </p:spPr>
        <p:txBody>
          <a:bodyPr wrap="square" rtlCol="0">
            <a:spAutoFit/>
          </a:bodyPr>
          <a:lstStyle/>
          <a:p>
            <a:r>
              <a:rPr lang="de-DE" sz="2400" dirty="0" smtClean="0"/>
              <a:t>Wem könnte was an Vergütung mit welchem Recht  zustehen?</a:t>
            </a:r>
            <a:endParaRPr lang="en-US" sz="2400" dirty="0"/>
          </a:p>
        </p:txBody>
      </p:sp>
      <p:sp>
        <p:nvSpPr>
          <p:cNvPr id="12" name="Textfeld 11"/>
          <p:cNvSpPr txBox="1"/>
          <p:nvPr/>
        </p:nvSpPr>
        <p:spPr>
          <a:xfrm>
            <a:off x="894494" y="1413747"/>
            <a:ext cx="7382608" cy="461665"/>
          </a:xfrm>
          <a:prstGeom prst="rect">
            <a:avLst/>
          </a:prstGeom>
          <a:solidFill>
            <a:schemeClr val="tx2">
              <a:lumMod val="20000"/>
              <a:lumOff val="80000"/>
            </a:schemeClr>
          </a:solidFill>
        </p:spPr>
        <p:txBody>
          <a:bodyPr wrap="square" rtlCol="0">
            <a:spAutoFit/>
          </a:bodyPr>
          <a:lstStyle/>
          <a:p>
            <a:r>
              <a:rPr lang="de-DE" sz="2400" dirty="0" smtClean="0"/>
              <a:t>Autor/Urheber durch Arbeitgeber – Belohnung</a:t>
            </a:r>
            <a:endParaRPr lang="en-US" sz="2400" dirty="0"/>
          </a:p>
        </p:txBody>
      </p:sp>
      <p:sp>
        <p:nvSpPr>
          <p:cNvPr id="2" name="Textfeld 1"/>
          <p:cNvSpPr txBox="1"/>
          <p:nvPr/>
        </p:nvSpPr>
        <p:spPr>
          <a:xfrm>
            <a:off x="685359" y="2176823"/>
            <a:ext cx="7397846" cy="3108544"/>
          </a:xfrm>
          <a:prstGeom prst="rect">
            <a:avLst/>
          </a:prstGeom>
          <a:noFill/>
        </p:spPr>
        <p:txBody>
          <a:bodyPr wrap="square" rtlCol="0">
            <a:spAutoFit/>
          </a:bodyPr>
          <a:lstStyle/>
          <a:p>
            <a:endParaRPr lang="en-US" dirty="0"/>
          </a:p>
          <a:p>
            <a:r>
              <a:rPr lang="en-US" sz="2000" dirty="0" smtClean="0"/>
              <a:t>Ein </a:t>
            </a:r>
            <a:r>
              <a:rPr lang="en-US" sz="2000" dirty="0"/>
              <a:t>Wissenschaftler oder ein </a:t>
            </a:r>
            <a:r>
              <a:rPr lang="en-US" sz="2000" dirty="0" err="1"/>
              <a:t>Lehrender</a:t>
            </a:r>
            <a:r>
              <a:rPr lang="en-US" sz="2000" dirty="0"/>
              <a:t>, </a:t>
            </a:r>
            <a:r>
              <a:rPr lang="en-US" sz="2000" dirty="0" err="1"/>
              <a:t>sofern</a:t>
            </a:r>
            <a:r>
              <a:rPr lang="en-US" sz="2000" dirty="0"/>
              <a:t> </a:t>
            </a:r>
            <a:r>
              <a:rPr lang="en-US" sz="2000" dirty="0" err="1"/>
              <a:t>er</a:t>
            </a:r>
            <a:r>
              <a:rPr lang="en-US" sz="2000" dirty="0"/>
              <a:t> nicht </a:t>
            </a:r>
            <a:r>
              <a:rPr lang="en-US" sz="2000" dirty="0" err="1"/>
              <a:t>als</a:t>
            </a:r>
            <a:r>
              <a:rPr lang="en-US" sz="2000" dirty="0"/>
              <a:t> </a:t>
            </a:r>
            <a:r>
              <a:rPr lang="en-US" sz="2000" dirty="0" err="1"/>
              <a:t>Privatgelehrter</a:t>
            </a:r>
            <a:r>
              <a:rPr lang="en-US" sz="2000" dirty="0"/>
              <a:t> oder </a:t>
            </a:r>
            <a:r>
              <a:rPr lang="en-US" sz="2000" dirty="0" err="1"/>
              <a:t>Selbständiger</a:t>
            </a:r>
            <a:r>
              <a:rPr lang="en-US" sz="2000" dirty="0"/>
              <a:t> </a:t>
            </a:r>
            <a:r>
              <a:rPr lang="en-US" sz="2000" dirty="0" err="1"/>
              <a:t>aktiv</a:t>
            </a:r>
            <a:r>
              <a:rPr lang="en-US" sz="2000" dirty="0"/>
              <a:t> </a:t>
            </a:r>
            <a:r>
              <a:rPr lang="en-US" sz="2000" dirty="0" err="1"/>
              <a:t>wird</a:t>
            </a:r>
            <a:r>
              <a:rPr lang="en-US" sz="2000" dirty="0"/>
              <a:t>, ist in der Regel durch </a:t>
            </a:r>
            <a:r>
              <a:rPr lang="en-US" sz="2000" dirty="0" err="1"/>
              <a:t>sein</a:t>
            </a:r>
            <a:r>
              <a:rPr lang="en-US" sz="2000" dirty="0"/>
              <a:t> Gehalt für seine Leistungen </a:t>
            </a:r>
            <a:r>
              <a:rPr lang="en-US" sz="2000" dirty="0" err="1" smtClean="0"/>
              <a:t>alimentiert</a:t>
            </a:r>
            <a:r>
              <a:rPr lang="en-US" sz="2000" dirty="0" smtClean="0"/>
              <a:t>. </a:t>
            </a:r>
          </a:p>
          <a:p>
            <a:endParaRPr lang="en-US" sz="2000" dirty="0" smtClean="0"/>
          </a:p>
          <a:p>
            <a:r>
              <a:rPr lang="en-US" sz="2000" dirty="0" err="1"/>
              <a:t>Richtet</a:t>
            </a:r>
            <a:r>
              <a:rPr lang="en-US" sz="2000" dirty="0"/>
              <a:t> sich die Belohnungsvergütung </a:t>
            </a:r>
            <a:r>
              <a:rPr lang="en-US" sz="2000" dirty="0" err="1"/>
              <a:t>nur</a:t>
            </a:r>
            <a:r>
              <a:rPr lang="en-US" sz="2000" dirty="0"/>
              <a:t> oder auch </a:t>
            </a:r>
            <a:r>
              <a:rPr lang="en-US" sz="2000" dirty="0" err="1"/>
              <a:t>nur</a:t>
            </a:r>
            <a:r>
              <a:rPr lang="en-US" sz="2000" dirty="0"/>
              <a:t> stark </a:t>
            </a:r>
            <a:r>
              <a:rPr lang="en-US" sz="2000" dirty="0" err="1"/>
              <a:t>nach</a:t>
            </a:r>
            <a:r>
              <a:rPr lang="en-US" sz="2000" dirty="0"/>
              <a:t> </a:t>
            </a:r>
            <a:r>
              <a:rPr lang="en-US" sz="2000" dirty="0" err="1"/>
              <a:t>dem</a:t>
            </a:r>
            <a:r>
              <a:rPr lang="en-US" sz="2000" dirty="0"/>
              <a:t> Output, dann </a:t>
            </a:r>
            <a:r>
              <a:rPr lang="en-US" sz="2000" dirty="0" err="1"/>
              <a:t>besteht</a:t>
            </a:r>
            <a:r>
              <a:rPr lang="en-US" sz="2000" dirty="0"/>
              <a:t> </a:t>
            </a:r>
            <a:r>
              <a:rPr lang="en-US" sz="2000" dirty="0" err="1"/>
              <a:t>sogar</a:t>
            </a:r>
            <a:r>
              <a:rPr lang="en-US" sz="2000" dirty="0"/>
              <a:t> die </a:t>
            </a:r>
            <a:r>
              <a:rPr lang="en-US" sz="2000" dirty="0" err="1" smtClean="0"/>
              <a:t>Gefahr</a:t>
            </a:r>
            <a:r>
              <a:rPr lang="en-US" sz="2000" dirty="0" smtClean="0"/>
              <a:t>, </a:t>
            </a:r>
            <a:r>
              <a:rPr lang="en-US" sz="2000" dirty="0" err="1"/>
              <a:t>dass</a:t>
            </a:r>
            <a:r>
              <a:rPr lang="en-US" sz="2000" dirty="0"/>
              <a:t> die </a:t>
            </a:r>
            <a:r>
              <a:rPr lang="en-US" sz="2000" dirty="0" err="1"/>
              <a:t>intrinsische</a:t>
            </a:r>
            <a:r>
              <a:rPr lang="en-US" sz="2000" dirty="0"/>
              <a:t> Motivation durch </a:t>
            </a:r>
            <a:r>
              <a:rPr lang="en-US" sz="2000" dirty="0" err="1"/>
              <a:t>Themenkalkül</a:t>
            </a:r>
            <a:r>
              <a:rPr lang="en-US" sz="2000" dirty="0"/>
              <a:t> und </a:t>
            </a:r>
            <a:r>
              <a:rPr lang="en-US" sz="2000" dirty="0" err="1"/>
              <a:t>Erfolgswahrscheinlichkeit</a:t>
            </a:r>
            <a:r>
              <a:rPr lang="en-US" sz="2000" dirty="0"/>
              <a:t> </a:t>
            </a:r>
            <a:r>
              <a:rPr lang="en-US" sz="2000" dirty="0" err="1"/>
              <a:t>ersetzt</a:t>
            </a:r>
            <a:r>
              <a:rPr lang="en-US" sz="2000" dirty="0"/>
              <a:t> </a:t>
            </a:r>
            <a:r>
              <a:rPr lang="en-US" sz="2000" dirty="0" err="1"/>
              <a:t>wird</a:t>
            </a:r>
            <a:r>
              <a:rPr lang="de-DE" sz="2000" dirty="0" smtClean="0">
                <a:effectLst/>
              </a:rPr>
              <a:t> </a:t>
            </a:r>
            <a:endParaRPr lang="de-DE" sz="2000" dirty="0"/>
          </a:p>
          <a:p>
            <a:endParaRPr lang="de-DE" dirty="0"/>
          </a:p>
        </p:txBody>
      </p:sp>
    </p:spTree>
    <p:extLst>
      <p:ext uri="{BB962C8B-B14F-4D97-AF65-F5344CB8AC3E}">
        <p14:creationId xmlns:p14="http://schemas.microsoft.com/office/powerpoint/2010/main" val="391747891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61665"/>
          </a:xfrm>
          <a:prstGeom prst="rect">
            <a:avLst/>
          </a:prstGeom>
          <a:solidFill>
            <a:schemeClr val="tx2">
              <a:lumMod val="20000"/>
              <a:lumOff val="80000"/>
            </a:schemeClr>
          </a:solidFill>
        </p:spPr>
        <p:txBody>
          <a:bodyPr wrap="square" rtlCol="0">
            <a:spAutoFit/>
          </a:bodyPr>
          <a:lstStyle/>
          <a:p>
            <a:r>
              <a:rPr lang="de-DE" sz="2400" dirty="0" smtClean="0"/>
              <a:t>Wem könnte was an Vergütung mit welchem Recht  zustehen?</a:t>
            </a:r>
            <a:endParaRPr lang="en-US" sz="2400" dirty="0"/>
          </a:p>
        </p:txBody>
      </p:sp>
      <p:sp>
        <p:nvSpPr>
          <p:cNvPr id="13" name="Textfeld 12"/>
          <p:cNvSpPr txBox="1"/>
          <p:nvPr/>
        </p:nvSpPr>
        <p:spPr>
          <a:xfrm>
            <a:off x="975124" y="1435974"/>
            <a:ext cx="7382608" cy="461665"/>
          </a:xfrm>
          <a:prstGeom prst="rect">
            <a:avLst/>
          </a:prstGeom>
          <a:solidFill>
            <a:schemeClr val="tx2">
              <a:lumMod val="20000"/>
              <a:lumOff val="80000"/>
            </a:schemeClr>
          </a:solidFill>
        </p:spPr>
        <p:txBody>
          <a:bodyPr wrap="square" rtlCol="0">
            <a:spAutoFit/>
          </a:bodyPr>
          <a:lstStyle/>
          <a:p>
            <a:r>
              <a:rPr lang="de-DE" sz="2400" dirty="0" smtClean="0"/>
              <a:t>Autor/Urheber durch Selbstverlag</a:t>
            </a:r>
            <a:endParaRPr lang="en-US" sz="2400" dirty="0"/>
          </a:p>
        </p:txBody>
      </p:sp>
      <p:sp>
        <p:nvSpPr>
          <p:cNvPr id="2" name="Textfeld 1"/>
          <p:cNvSpPr txBox="1"/>
          <p:nvPr/>
        </p:nvSpPr>
        <p:spPr>
          <a:xfrm>
            <a:off x="705517" y="2455434"/>
            <a:ext cx="6087601" cy="1051997"/>
          </a:xfrm>
          <a:prstGeom prst="rect">
            <a:avLst/>
          </a:prstGeom>
          <a:noFill/>
        </p:spPr>
        <p:txBody>
          <a:bodyPr wrap="square" rtlCol="0">
            <a:spAutoFit/>
          </a:bodyPr>
          <a:lstStyle/>
          <a:p>
            <a:pPr>
              <a:lnSpc>
                <a:spcPts val="2500"/>
              </a:lnSpc>
            </a:pPr>
            <a:r>
              <a:rPr lang="en-US" sz="2000" dirty="0" err="1"/>
              <a:t>Im</a:t>
            </a:r>
            <a:r>
              <a:rPr lang="en-US" sz="2000" dirty="0"/>
              <a:t> </a:t>
            </a:r>
            <a:r>
              <a:rPr lang="en-US" sz="2000" dirty="0" err="1"/>
              <a:t>Prinzip</a:t>
            </a:r>
            <a:r>
              <a:rPr lang="en-US" sz="2000" dirty="0"/>
              <a:t> könnten </a:t>
            </a:r>
            <a:r>
              <a:rPr lang="en-US" sz="2000" dirty="0" smtClean="0"/>
              <a:t>durch </a:t>
            </a:r>
            <a:r>
              <a:rPr lang="en-US" sz="2000" dirty="0" err="1" smtClean="0"/>
              <a:t>Selbst</a:t>
            </a:r>
            <a:r>
              <a:rPr lang="en-US" sz="2000" dirty="0" smtClean="0"/>
              <a:t>-/Eigen </a:t>
            </a:r>
            <a:r>
              <a:rPr lang="en-US" sz="2000" dirty="0" err="1" smtClean="0"/>
              <a:t>durchaus</a:t>
            </a:r>
            <a:r>
              <a:rPr lang="en-US" sz="2000" dirty="0" smtClean="0"/>
              <a:t> </a:t>
            </a:r>
            <a:r>
              <a:rPr lang="en-US" sz="2000" dirty="0" err="1"/>
              <a:t>monetäre</a:t>
            </a:r>
            <a:r>
              <a:rPr lang="en-US" sz="2000" dirty="0"/>
              <a:t> </a:t>
            </a:r>
            <a:r>
              <a:rPr lang="en-US" sz="2000" dirty="0" err="1"/>
              <a:t>Gewinne</a:t>
            </a:r>
            <a:r>
              <a:rPr lang="en-US" sz="2000" dirty="0"/>
              <a:t> </a:t>
            </a:r>
            <a:r>
              <a:rPr lang="en-US" sz="2000" dirty="0" err="1"/>
              <a:t>über</a:t>
            </a:r>
            <a:r>
              <a:rPr lang="en-US" sz="2000" dirty="0"/>
              <a:t> den </a:t>
            </a:r>
            <a:r>
              <a:rPr lang="en-US" sz="2000" dirty="0" err="1"/>
              <a:t>Selbstverlag</a:t>
            </a:r>
            <a:r>
              <a:rPr lang="en-US" sz="2000" dirty="0"/>
              <a:t> </a:t>
            </a:r>
            <a:r>
              <a:rPr lang="en-US" sz="2000" dirty="0" err="1"/>
              <a:t>bei</a:t>
            </a:r>
            <a:r>
              <a:rPr lang="en-US" sz="2000" dirty="0"/>
              <a:t> </a:t>
            </a:r>
            <a:r>
              <a:rPr lang="en-US" sz="2000" dirty="0" err="1"/>
              <a:t>geringen</a:t>
            </a:r>
            <a:r>
              <a:rPr lang="en-US" sz="2000" dirty="0"/>
              <a:t> </a:t>
            </a:r>
            <a:r>
              <a:rPr lang="en-US" sz="2000" dirty="0" err="1"/>
              <a:t>Fixkosten</a:t>
            </a:r>
            <a:r>
              <a:rPr lang="en-US" sz="2000" dirty="0"/>
              <a:t> </a:t>
            </a:r>
            <a:r>
              <a:rPr lang="en-US" sz="2000" dirty="0" err="1"/>
              <a:t>erzielt</a:t>
            </a:r>
            <a:r>
              <a:rPr lang="en-US" sz="2000" dirty="0"/>
              <a:t> </a:t>
            </a:r>
            <a:r>
              <a:rPr lang="en-US" sz="2000" dirty="0" err="1"/>
              <a:t>werden</a:t>
            </a:r>
            <a:r>
              <a:rPr lang="en-US" sz="2000" dirty="0"/>
              <a:t>. </a:t>
            </a:r>
            <a:endParaRPr lang="de-DE" sz="2000" dirty="0"/>
          </a:p>
        </p:txBody>
      </p:sp>
      <p:sp>
        <p:nvSpPr>
          <p:cNvPr id="17" name="Textfeld 16"/>
          <p:cNvSpPr txBox="1"/>
          <p:nvPr/>
        </p:nvSpPr>
        <p:spPr>
          <a:xfrm>
            <a:off x="705517" y="3604313"/>
            <a:ext cx="6087601" cy="731397"/>
          </a:xfrm>
          <a:prstGeom prst="rect">
            <a:avLst/>
          </a:prstGeom>
          <a:noFill/>
        </p:spPr>
        <p:txBody>
          <a:bodyPr wrap="square" rtlCol="0">
            <a:spAutoFit/>
          </a:bodyPr>
          <a:lstStyle/>
          <a:p>
            <a:pPr>
              <a:lnSpc>
                <a:spcPts val="2500"/>
              </a:lnSpc>
            </a:pPr>
            <a:r>
              <a:rPr lang="en-US" sz="2000" dirty="0" err="1" smtClean="0"/>
              <a:t>Zumindest</a:t>
            </a:r>
            <a:r>
              <a:rPr lang="en-US" sz="2000" dirty="0" smtClean="0"/>
              <a:t> durch </a:t>
            </a:r>
            <a:r>
              <a:rPr lang="en-US" sz="2000" dirty="0" err="1" smtClean="0"/>
              <a:t>Ansprüche</a:t>
            </a:r>
            <a:r>
              <a:rPr lang="en-US" sz="2000" dirty="0" smtClean="0"/>
              <a:t> </a:t>
            </a:r>
            <a:r>
              <a:rPr lang="en-US" sz="2000" dirty="0" err="1" smtClean="0"/>
              <a:t>aus</a:t>
            </a:r>
            <a:r>
              <a:rPr lang="en-US" sz="2000" dirty="0" smtClean="0"/>
              <a:t> der </a:t>
            </a:r>
            <a:r>
              <a:rPr lang="en-US" sz="2000" dirty="0" err="1" smtClean="0"/>
              <a:t>Ausschüttung</a:t>
            </a:r>
            <a:r>
              <a:rPr lang="en-US" sz="2000" dirty="0" smtClean="0"/>
              <a:t> durch VG-</a:t>
            </a:r>
            <a:r>
              <a:rPr lang="en-US" sz="2000" dirty="0" err="1" smtClean="0"/>
              <a:t>Wort</a:t>
            </a:r>
            <a:endParaRPr lang="de-DE" sz="2000" dirty="0"/>
          </a:p>
        </p:txBody>
      </p:sp>
    </p:spTree>
    <p:extLst>
      <p:ext uri="{BB962C8B-B14F-4D97-AF65-F5344CB8AC3E}">
        <p14:creationId xmlns:p14="http://schemas.microsoft.com/office/powerpoint/2010/main" val="350087595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00110"/>
          </a:xfrm>
          <a:prstGeom prst="rect">
            <a:avLst/>
          </a:prstGeom>
          <a:solidFill>
            <a:schemeClr val="tx2">
              <a:lumMod val="20000"/>
              <a:lumOff val="80000"/>
            </a:schemeClr>
          </a:solidFill>
        </p:spPr>
        <p:txBody>
          <a:bodyPr wrap="square" rtlCol="0">
            <a:spAutoFit/>
          </a:bodyPr>
          <a:lstStyle/>
          <a:p>
            <a:r>
              <a:rPr lang="de-DE" sz="2000" dirty="0" smtClean="0"/>
              <a:t>Wem könnte was an Vergütung mit welchem Recht  zustehen?</a:t>
            </a:r>
            <a:endParaRPr lang="en-US" sz="2000" dirty="0"/>
          </a:p>
        </p:txBody>
      </p:sp>
      <p:sp>
        <p:nvSpPr>
          <p:cNvPr id="14" name="Textfeld 13"/>
          <p:cNvSpPr txBox="1"/>
          <p:nvPr/>
        </p:nvSpPr>
        <p:spPr>
          <a:xfrm>
            <a:off x="793706" y="1579136"/>
            <a:ext cx="7382608" cy="400110"/>
          </a:xfrm>
          <a:prstGeom prst="rect">
            <a:avLst/>
          </a:prstGeom>
          <a:solidFill>
            <a:schemeClr val="tx2">
              <a:lumMod val="20000"/>
              <a:lumOff val="80000"/>
            </a:schemeClr>
          </a:solidFill>
        </p:spPr>
        <p:txBody>
          <a:bodyPr wrap="square" rtlCol="0">
            <a:spAutoFit/>
          </a:bodyPr>
          <a:lstStyle/>
          <a:p>
            <a:r>
              <a:rPr lang="de-DE" sz="2000" dirty="0" smtClean="0"/>
              <a:t>Autor/Urheber durch </a:t>
            </a:r>
            <a:r>
              <a:rPr lang="de-DE" sz="2000" dirty="0" err="1" smtClean="0"/>
              <a:t>Self</a:t>
            </a:r>
            <a:r>
              <a:rPr lang="de-DE" sz="2000" dirty="0" smtClean="0"/>
              <a:t>-Publishing</a:t>
            </a:r>
            <a:endParaRPr lang="en-US" sz="2000" dirty="0"/>
          </a:p>
        </p:txBody>
      </p:sp>
      <p:sp>
        <p:nvSpPr>
          <p:cNvPr id="2" name="Textfeld 1"/>
          <p:cNvSpPr txBox="1"/>
          <p:nvPr/>
        </p:nvSpPr>
        <p:spPr>
          <a:xfrm>
            <a:off x="678801" y="2130446"/>
            <a:ext cx="7497513" cy="2058683"/>
          </a:xfrm>
          <a:prstGeom prst="rect">
            <a:avLst/>
          </a:prstGeom>
          <a:noFill/>
        </p:spPr>
        <p:txBody>
          <a:bodyPr wrap="square" rtlCol="0">
            <a:spAutoFit/>
          </a:bodyPr>
          <a:lstStyle/>
          <a:p>
            <a:pPr>
              <a:lnSpc>
                <a:spcPts val="2560"/>
              </a:lnSpc>
            </a:pPr>
            <a:r>
              <a:rPr lang="en-US" sz="2000" dirty="0"/>
              <a:t>Auf </a:t>
            </a:r>
            <a:r>
              <a:rPr lang="en-US" sz="2000" dirty="0" err="1"/>
              <a:t>möglichen</a:t>
            </a:r>
            <a:r>
              <a:rPr lang="en-US" sz="2000" dirty="0"/>
              <a:t> </a:t>
            </a:r>
            <a:r>
              <a:rPr lang="en-US" sz="2000" dirty="0" err="1"/>
              <a:t>Einahmen</a:t>
            </a:r>
            <a:r>
              <a:rPr lang="en-US" sz="2000" dirty="0"/>
              <a:t> durch </a:t>
            </a:r>
            <a:r>
              <a:rPr lang="en-US" sz="2000" dirty="0" err="1"/>
              <a:t>Initiativen</a:t>
            </a:r>
            <a:r>
              <a:rPr lang="en-US" sz="2000" dirty="0"/>
              <a:t> der Autoren </a:t>
            </a:r>
            <a:r>
              <a:rPr lang="en-US" sz="2000" dirty="0" err="1"/>
              <a:t>deuten</a:t>
            </a:r>
            <a:r>
              <a:rPr lang="en-US" sz="2000" dirty="0"/>
              <a:t> die </a:t>
            </a:r>
            <a:r>
              <a:rPr lang="en-US" sz="2000" dirty="0" err="1"/>
              <a:t>seit</a:t>
            </a:r>
            <a:r>
              <a:rPr lang="en-US" sz="2000" dirty="0"/>
              <a:t> </a:t>
            </a:r>
            <a:r>
              <a:rPr lang="en-US" sz="2000" dirty="0" err="1"/>
              <a:t>einigen</a:t>
            </a:r>
            <a:r>
              <a:rPr lang="en-US" sz="2000" dirty="0"/>
              <a:t> </a:t>
            </a:r>
            <a:r>
              <a:rPr lang="en-US" sz="2000" dirty="0" err="1"/>
              <a:t>Jahren</a:t>
            </a:r>
            <a:r>
              <a:rPr lang="en-US" sz="2000" dirty="0"/>
              <a:t> </a:t>
            </a:r>
            <a:r>
              <a:rPr lang="en-US" sz="2000" dirty="0" err="1"/>
              <a:t>schon</a:t>
            </a:r>
            <a:r>
              <a:rPr lang="en-US" sz="2000" dirty="0"/>
              <a:t> </a:t>
            </a:r>
            <a:r>
              <a:rPr lang="en-US" sz="2000" dirty="0" err="1"/>
              <a:t>geschriebenen</a:t>
            </a:r>
            <a:r>
              <a:rPr lang="en-US" sz="2000" dirty="0"/>
              <a:t> </a:t>
            </a:r>
            <a:r>
              <a:rPr lang="en-US" sz="2000" dirty="0" err="1"/>
              <a:t>Erfolgsgeschichten</a:t>
            </a:r>
            <a:r>
              <a:rPr lang="en-US" sz="2000" dirty="0"/>
              <a:t> für Self-Publishing </a:t>
            </a:r>
            <a:r>
              <a:rPr lang="en-US" sz="2000" dirty="0" err="1"/>
              <a:t>im</a:t>
            </a:r>
            <a:r>
              <a:rPr lang="en-US" sz="2000" dirty="0"/>
              <a:t> </a:t>
            </a:r>
            <a:r>
              <a:rPr lang="en-US" sz="2000" dirty="0" err="1"/>
              <a:t>Literatur-Unterhaltungsbereich</a:t>
            </a:r>
            <a:r>
              <a:rPr lang="en-US" sz="2000" dirty="0"/>
              <a:t> </a:t>
            </a:r>
            <a:r>
              <a:rPr lang="en-US" sz="2000" dirty="0" err="1"/>
              <a:t>hin</a:t>
            </a:r>
            <a:r>
              <a:rPr lang="en-US" sz="2000" dirty="0"/>
              <a:t>, oft </a:t>
            </a:r>
            <a:r>
              <a:rPr lang="en-US" sz="2000" dirty="0" err="1"/>
              <a:t>mit</a:t>
            </a:r>
            <a:r>
              <a:rPr lang="en-US" sz="2000" dirty="0"/>
              <a:t> </a:t>
            </a:r>
            <a:r>
              <a:rPr lang="en-US" sz="2000" dirty="0" err="1"/>
              <a:t>Unterstützung</a:t>
            </a:r>
            <a:r>
              <a:rPr lang="en-US" sz="2000" dirty="0"/>
              <a:t> durch Kindle Direct Publishing (KDP) (und </a:t>
            </a:r>
            <a:r>
              <a:rPr lang="en-US" sz="2000" dirty="0" err="1"/>
              <a:t>damit</a:t>
            </a:r>
            <a:r>
              <a:rPr lang="en-US" sz="2000" dirty="0"/>
              <a:t> durch den </a:t>
            </a:r>
            <a:r>
              <a:rPr lang="en-US" sz="2000" dirty="0" err="1"/>
              <a:t>Vertrieb</a:t>
            </a:r>
            <a:r>
              <a:rPr lang="en-US" sz="2000" dirty="0"/>
              <a:t> </a:t>
            </a:r>
            <a:r>
              <a:rPr lang="en-US" sz="2000" dirty="0" err="1"/>
              <a:t>über</a:t>
            </a:r>
            <a:r>
              <a:rPr lang="en-US" sz="2000" dirty="0"/>
              <a:t> amazon) oder </a:t>
            </a:r>
            <a:r>
              <a:rPr lang="en-US" sz="2000" dirty="0" err="1"/>
              <a:t>klassische</a:t>
            </a:r>
            <a:r>
              <a:rPr lang="en-US" sz="2000" dirty="0"/>
              <a:t> </a:t>
            </a:r>
            <a:r>
              <a:rPr lang="en-US" sz="2000" dirty="0" err="1"/>
              <a:t>Buchanbieter</a:t>
            </a:r>
            <a:r>
              <a:rPr lang="en-US" sz="2000" dirty="0"/>
              <a:t> </a:t>
            </a:r>
            <a:r>
              <a:rPr lang="en-US" sz="2000" dirty="0" err="1"/>
              <a:t>wie</a:t>
            </a:r>
            <a:r>
              <a:rPr lang="en-US" sz="2000" dirty="0"/>
              <a:t> Barnes and Noble. </a:t>
            </a:r>
            <a:endParaRPr lang="de-DE" sz="2000" dirty="0"/>
          </a:p>
        </p:txBody>
      </p:sp>
      <p:sp>
        <p:nvSpPr>
          <p:cNvPr id="17" name="Textfeld 16"/>
          <p:cNvSpPr txBox="1"/>
          <p:nvPr/>
        </p:nvSpPr>
        <p:spPr>
          <a:xfrm>
            <a:off x="793706" y="4434269"/>
            <a:ext cx="7497513" cy="1477328"/>
          </a:xfrm>
          <a:prstGeom prst="rect">
            <a:avLst/>
          </a:prstGeom>
          <a:noFill/>
        </p:spPr>
        <p:txBody>
          <a:bodyPr wrap="square" rtlCol="0">
            <a:spAutoFit/>
          </a:bodyPr>
          <a:lstStyle/>
          <a:p>
            <a:r>
              <a:rPr lang="en-US" dirty="0" err="1" smtClean="0"/>
              <a:t>Neue</a:t>
            </a:r>
            <a:r>
              <a:rPr lang="en-US" dirty="0" smtClean="0"/>
              <a:t> </a:t>
            </a:r>
            <a:r>
              <a:rPr lang="en-US" dirty="0" err="1" smtClean="0"/>
              <a:t>Modelle</a:t>
            </a:r>
            <a:r>
              <a:rPr lang="en-US" dirty="0" smtClean="0"/>
              <a:t> </a:t>
            </a:r>
          </a:p>
          <a:p>
            <a:r>
              <a:rPr lang="en-US" dirty="0" err="1" smtClean="0"/>
              <a:t>Feemium</a:t>
            </a:r>
            <a:endParaRPr lang="en-US" dirty="0" smtClean="0"/>
          </a:p>
          <a:p>
            <a:r>
              <a:rPr lang="en-US" dirty="0" smtClean="0"/>
              <a:t>Pay what you want</a:t>
            </a:r>
          </a:p>
          <a:p>
            <a:r>
              <a:rPr lang="en-US" dirty="0" smtClean="0"/>
              <a:t>Crowd-Funding</a:t>
            </a:r>
          </a:p>
          <a:p>
            <a:r>
              <a:rPr lang="en-US" dirty="0" smtClean="0"/>
              <a:t>Alternative </a:t>
            </a:r>
            <a:r>
              <a:rPr lang="en-US" dirty="0" err="1" smtClean="0"/>
              <a:t>Nutzungsmetriken</a:t>
            </a:r>
            <a:endParaRPr lang="de-DE" dirty="0"/>
          </a:p>
        </p:txBody>
      </p:sp>
    </p:spTree>
    <p:extLst>
      <p:ext uri="{BB962C8B-B14F-4D97-AF65-F5344CB8AC3E}">
        <p14:creationId xmlns:p14="http://schemas.microsoft.com/office/powerpoint/2010/main" val="91021899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424764" cy="461665"/>
          </a:xfrm>
          <a:prstGeom prst="rect">
            <a:avLst/>
          </a:prstGeom>
          <a:solidFill>
            <a:schemeClr val="tx2">
              <a:lumMod val="20000"/>
              <a:lumOff val="80000"/>
            </a:schemeClr>
          </a:solidFill>
        </p:spPr>
        <p:txBody>
          <a:bodyPr wrap="square" rtlCol="0">
            <a:spAutoFit/>
          </a:bodyPr>
          <a:lstStyle/>
          <a:p>
            <a:r>
              <a:rPr lang="de-DE" sz="2400" dirty="0" smtClean="0"/>
              <a:t>Wem könnte was an Vergütung mit welchem Recht  zustehen?</a:t>
            </a:r>
            <a:endParaRPr lang="en-US" sz="2400" dirty="0"/>
          </a:p>
        </p:txBody>
      </p:sp>
      <p:sp>
        <p:nvSpPr>
          <p:cNvPr id="14" name="Textfeld 13"/>
          <p:cNvSpPr txBox="1"/>
          <p:nvPr/>
        </p:nvSpPr>
        <p:spPr>
          <a:xfrm>
            <a:off x="793706" y="1579136"/>
            <a:ext cx="7382608" cy="461665"/>
          </a:xfrm>
          <a:prstGeom prst="rect">
            <a:avLst/>
          </a:prstGeom>
          <a:solidFill>
            <a:schemeClr val="tx2">
              <a:lumMod val="20000"/>
              <a:lumOff val="80000"/>
            </a:schemeClr>
          </a:solidFill>
        </p:spPr>
        <p:txBody>
          <a:bodyPr wrap="square" rtlCol="0">
            <a:spAutoFit/>
          </a:bodyPr>
          <a:lstStyle/>
          <a:p>
            <a:r>
              <a:rPr lang="de-DE" sz="2400" dirty="0" smtClean="0"/>
              <a:t>Autor/Urheber durch </a:t>
            </a:r>
            <a:r>
              <a:rPr lang="de-DE" sz="2400" dirty="0" err="1" smtClean="0"/>
              <a:t>Self</a:t>
            </a:r>
            <a:r>
              <a:rPr lang="de-DE" sz="2400" dirty="0" smtClean="0"/>
              <a:t>-Publishing</a:t>
            </a:r>
            <a:endParaRPr lang="en-US" sz="2400" dirty="0"/>
          </a:p>
        </p:txBody>
      </p:sp>
      <p:sp>
        <p:nvSpPr>
          <p:cNvPr id="2" name="Textfeld 1"/>
          <p:cNvSpPr txBox="1"/>
          <p:nvPr/>
        </p:nvSpPr>
        <p:spPr>
          <a:xfrm>
            <a:off x="678801" y="2257446"/>
            <a:ext cx="7497513" cy="2554545"/>
          </a:xfrm>
          <a:prstGeom prst="rect">
            <a:avLst/>
          </a:prstGeom>
          <a:noFill/>
        </p:spPr>
        <p:txBody>
          <a:bodyPr wrap="square" rtlCol="0">
            <a:spAutoFit/>
          </a:bodyPr>
          <a:lstStyle/>
          <a:p>
            <a:r>
              <a:rPr lang="en-US" sz="2000" dirty="0" err="1"/>
              <a:t>Urheber</a:t>
            </a:r>
            <a:r>
              <a:rPr lang="en-US" sz="2000" dirty="0"/>
              <a:t> </a:t>
            </a:r>
            <a:r>
              <a:rPr lang="en-US" sz="2000" dirty="0" err="1" smtClean="0"/>
              <a:t>können</a:t>
            </a:r>
            <a:r>
              <a:rPr lang="en-US" sz="2000" dirty="0" smtClean="0"/>
              <a:t> die </a:t>
            </a:r>
            <a:r>
              <a:rPr lang="en-US" sz="2000" dirty="0" err="1"/>
              <a:t>Kontrolle</a:t>
            </a:r>
            <a:r>
              <a:rPr lang="en-US" sz="2000" dirty="0"/>
              <a:t> </a:t>
            </a:r>
            <a:r>
              <a:rPr lang="en-US" sz="2000" dirty="0" err="1"/>
              <a:t>darüber</a:t>
            </a:r>
            <a:r>
              <a:rPr lang="en-US" sz="2000" dirty="0"/>
              <a:t> </a:t>
            </a:r>
            <a:r>
              <a:rPr lang="en-US" sz="2000" dirty="0" err="1"/>
              <a:t>behalten</a:t>
            </a:r>
            <a:r>
              <a:rPr lang="en-US" sz="2000" dirty="0"/>
              <a:t>, </a:t>
            </a:r>
            <a:r>
              <a:rPr lang="en-US" sz="2000" dirty="0" err="1"/>
              <a:t>wie</a:t>
            </a:r>
            <a:r>
              <a:rPr lang="en-US" sz="2000" dirty="0"/>
              <a:t> </a:t>
            </a:r>
            <a:r>
              <a:rPr lang="en-US" sz="2000" dirty="0" err="1"/>
              <a:t>sie</a:t>
            </a:r>
            <a:r>
              <a:rPr lang="en-US" sz="2000" dirty="0"/>
              <a:t> </a:t>
            </a:r>
            <a:r>
              <a:rPr lang="en-US" sz="2000" dirty="0" err="1"/>
              <a:t>ihre</a:t>
            </a:r>
            <a:r>
              <a:rPr lang="en-US" sz="2000" dirty="0"/>
              <a:t> </a:t>
            </a:r>
            <a:r>
              <a:rPr lang="en-US" sz="2000" dirty="0" err="1"/>
              <a:t>Werke</a:t>
            </a:r>
            <a:r>
              <a:rPr lang="en-US" sz="2000" dirty="0"/>
              <a:t> öffentlich </a:t>
            </a:r>
            <a:r>
              <a:rPr lang="en-US" sz="2000" dirty="0" err="1"/>
              <a:t>zugänglich</a:t>
            </a:r>
            <a:r>
              <a:rPr lang="en-US" sz="2000" dirty="0"/>
              <a:t> </a:t>
            </a:r>
            <a:r>
              <a:rPr lang="en-US" sz="2000" dirty="0" err="1"/>
              <a:t>machen</a:t>
            </a:r>
            <a:r>
              <a:rPr lang="en-US" sz="2000" dirty="0"/>
              <a:t> ­– </a:t>
            </a:r>
            <a:r>
              <a:rPr lang="en-US" sz="2000" dirty="0" err="1"/>
              <a:t>vollständig</a:t>
            </a:r>
            <a:r>
              <a:rPr lang="en-US" sz="2000" dirty="0"/>
              <a:t> oder </a:t>
            </a:r>
            <a:r>
              <a:rPr lang="en-US" sz="2000" dirty="0" err="1"/>
              <a:t>sozusagen</a:t>
            </a:r>
            <a:r>
              <a:rPr lang="en-US" sz="2000" dirty="0"/>
              <a:t> </a:t>
            </a:r>
            <a:r>
              <a:rPr lang="en-US" sz="2000" dirty="0" err="1"/>
              <a:t>als</a:t>
            </a:r>
            <a:r>
              <a:rPr lang="en-US" sz="2000" dirty="0"/>
              <a:t> </a:t>
            </a:r>
            <a:r>
              <a:rPr lang="en-US" sz="2000" dirty="0" err="1"/>
              <a:t>Anreiz</a:t>
            </a:r>
            <a:r>
              <a:rPr lang="en-US" sz="2000" dirty="0"/>
              <a:t> </a:t>
            </a:r>
            <a:r>
              <a:rPr lang="en-US" sz="2000" dirty="0" err="1"/>
              <a:t>nur</a:t>
            </a:r>
            <a:r>
              <a:rPr lang="en-US" sz="2000" dirty="0"/>
              <a:t> in </a:t>
            </a:r>
            <a:r>
              <a:rPr lang="en-US" sz="2000" dirty="0" err="1"/>
              <a:t>kleinen</a:t>
            </a:r>
            <a:r>
              <a:rPr lang="en-US" sz="2000" dirty="0"/>
              <a:t> </a:t>
            </a:r>
            <a:r>
              <a:rPr lang="en-US" sz="2000" dirty="0" err="1"/>
              <a:t>Teilen</a:t>
            </a:r>
            <a:r>
              <a:rPr lang="en-US" sz="2000" dirty="0"/>
              <a:t>. </a:t>
            </a:r>
            <a:endParaRPr lang="en-US" sz="2000" dirty="0" smtClean="0"/>
          </a:p>
          <a:p>
            <a:endParaRPr lang="en-US" sz="2000" dirty="0"/>
          </a:p>
          <a:p>
            <a:r>
              <a:rPr lang="en-US" sz="2000" dirty="0" err="1" smtClean="0"/>
              <a:t>Sie</a:t>
            </a:r>
            <a:r>
              <a:rPr lang="en-US" sz="2000" dirty="0" smtClean="0"/>
              <a:t> </a:t>
            </a:r>
            <a:r>
              <a:rPr lang="en-US" sz="2000" dirty="0" err="1"/>
              <a:t>können</a:t>
            </a:r>
            <a:r>
              <a:rPr lang="en-US" sz="2000" dirty="0"/>
              <a:t> </a:t>
            </a:r>
            <a:r>
              <a:rPr lang="en-US" sz="2000" dirty="0" err="1"/>
              <a:t>entscheiden</a:t>
            </a:r>
            <a:r>
              <a:rPr lang="en-US" sz="2000" dirty="0"/>
              <a:t>, </a:t>
            </a:r>
            <a:r>
              <a:rPr lang="en-US" sz="2000" dirty="0" err="1"/>
              <a:t>wer</a:t>
            </a:r>
            <a:r>
              <a:rPr lang="en-US" sz="2000" dirty="0"/>
              <a:t> in </a:t>
            </a:r>
            <a:r>
              <a:rPr lang="en-US" sz="2000" dirty="0" err="1"/>
              <a:t>welchem</a:t>
            </a:r>
            <a:r>
              <a:rPr lang="en-US" sz="2000" dirty="0"/>
              <a:t> </a:t>
            </a:r>
            <a:r>
              <a:rPr lang="en-US" sz="2000" dirty="0" err="1"/>
              <a:t>Umfang</a:t>
            </a:r>
            <a:r>
              <a:rPr lang="en-US" sz="2000" dirty="0"/>
              <a:t> oder </a:t>
            </a:r>
            <a:r>
              <a:rPr lang="en-US" sz="2000" dirty="0" err="1"/>
              <a:t>wielange</a:t>
            </a:r>
            <a:r>
              <a:rPr lang="en-US" sz="2000" dirty="0"/>
              <a:t> </a:t>
            </a:r>
            <a:r>
              <a:rPr lang="en-US" sz="2000" dirty="0" err="1"/>
              <a:t>ihre</a:t>
            </a:r>
            <a:r>
              <a:rPr lang="en-US" sz="2000" dirty="0"/>
              <a:t> </a:t>
            </a:r>
            <a:r>
              <a:rPr lang="en-US" sz="2000" dirty="0" err="1"/>
              <a:t>Produkte</a:t>
            </a:r>
            <a:r>
              <a:rPr lang="en-US" sz="2000" dirty="0"/>
              <a:t> </a:t>
            </a:r>
            <a:r>
              <a:rPr lang="en-US" sz="2000" dirty="0" err="1"/>
              <a:t>vergütungsfrei</a:t>
            </a:r>
            <a:r>
              <a:rPr lang="en-US" sz="2000" dirty="0"/>
              <a:t> oder </a:t>
            </a:r>
            <a:r>
              <a:rPr lang="en-US" sz="2000" dirty="0" err="1"/>
              <a:t>vergütungspflichtig</a:t>
            </a:r>
            <a:r>
              <a:rPr lang="en-US" sz="2000" dirty="0"/>
              <a:t> </a:t>
            </a:r>
            <a:r>
              <a:rPr lang="en-US" sz="2000" dirty="0" err="1"/>
              <a:t>nutzen</a:t>
            </a:r>
            <a:r>
              <a:rPr lang="en-US" sz="2000" dirty="0"/>
              <a:t> </a:t>
            </a:r>
            <a:r>
              <a:rPr lang="en-US" sz="2000" dirty="0" err="1"/>
              <a:t>dürfen</a:t>
            </a:r>
            <a:r>
              <a:rPr lang="en-US" sz="2000" dirty="0"/>
              <a:t> und </a:t>
            </a:r>
            <a:r>
              <a:rPr lang="en-US" sz="2000" dirty="0" err="1"/>
              <a:t>wie</a:t>
            </a:r>
            <a:r>
              <a:rPr lang="en-US" sz="2000" dirty="0"/>
              <a:t> </a:t>
            </a:r>
            <a:r>
              <a:rPr lang="en-US" sz="2000" dirty="0" err="1"/>
              <a:t>bzw</a:t>
            </a:r>
            <a:r>
              <a:rPr lang="en-US" sz="2000" dirty="0"/>
              <a:t>. </a:t>
            </a:r>
            <a:r>
              <a:rPr lang="en-US" sz="2000" dirty="0" err="1"/>
              <a:t>welche</a:t>
            </a:r>
            <a:r>
              <a:rPr lang="en-US" sz="2000" dirty="0"/>
              <a:t> </a:t>
            </a:r>
            <a:r>
              <a:rPr lang="en-US" sz="2000" dirty="0" err="1"/>
              <a:t>Verfahren</a:t>
            </a:r>
            <a:r>
              <a:rPr lang="en-US" sz="2000" dirty="0"/>
              <a:t> </a:t>
            </a:r>
            <a:r>
              <a:rPr lang="en-US" sz="2000" dirty="0" err="1"/>
              <a:t>zur</a:t>
            </a:r>
            <a:r>
              <a:rPr lang="en-US" sz="2000" dirty="0"/>
              <a:t> </a:t>
            </a:r>
            <a:r>
              <a:rPr lang="en-US" sz="2000" dirty="0" err="1"/>
              <a:t>Erhebung</a:t>
            </a:r>
            <a:r>
              <a:rPr lang="en-US" sz="2000" dirty="0"/>
              <a:t> und </a:t>
            </a:r>
            <a:r>
              <a:rPr lang="en-US" sz="2000" dirty="0" err="1"/>
              <a:t>Abrechnung</a:t>
            </a:r>
            <a:r>
              <a:rPr lang="en-US" sz="2000" dirty="0"/>
              <a:t> der </a:t>
            </a:r>
            <a:r>
              <a:rPr lang="en-US" sz="2000" dirty="0" err="1"/>
              <a:t>kostenpflichtigen</a:t>
            </a:r>
            <a:r>
              <a:rPr lang="en-US" sz="2000" dirty="0"/>
              <a:t> </a:t>
            </a:r>
            <a:r>
              <a:rPr lang="en-US" sz="2000" dirty="0" err="1"/>
              <a:t>Nutzung</a:t>
            </a:r>
            <a:r>
              <a:rPr lang="en-US" sz="2000" dirty="0"/>
              <a:t> </a:t>
            </a:r>
            <a:r>
              <a:rPr lang="en-US" sz="2000" dirty="0" err="1"/>
              <a:t>zum</a:t>
            </a:r>
            <a:r>
              <a:rPr lang="en-US" sz="2000" dirty="0"/>
              <a:t> </a:t>
            </a:r>
            <a:r>
              <a:rPr lang="en-US" sz="2000" dirty="0" err="1"/>
              <a:t>Einsatz</a:t>
            </a:r>
            <a:r>
              <a:rPr lang="en-US" sz="2000" dirty="0"/>
              <a:t> </a:t>
            </a:r>
            <a:r>
              <a:rPr lang="en-US" sz="2000" dirty="0" err="1"/>
              <a:t>kommen</a:t>
            </a:r>
            <a:r>
              <a:rPr lang="en-US" sz="2000" dirty="0"/>
              <a:t> </a:t>
            </a:r>
            <a:r>
              <a:rPr lang="en-US" sz="2000" dirty="0" err="1"/>
              <a:t>sollen</a:t>
            </a:r>
            <a:r>
              <a:rPr lang="en-US" sz="2000" dirty="0"/>
              <a:t>. </a:t>
            </a:r>
            <a:endParaRPr lang="de-DE" sz="2000" dirty="0"/>
          </a:p>
        </p:txBody>
      </p:sp>
      <p:sp>
        <p:nvSpPr>
          <p:cNvPr id="17" name="Textfeld 16"/>
          <p:cNvSpPr txBox="1"/>
          <p:nvPr/>
        </p:nvSpPr>
        <p:spPr>
          <a:xfrm>
            <a:off x="793706" y="5220344"/>
            <a:ext cx="7497513" cy="400110"/>
          </a:xfrm>
          <a:prstGeom prst="rect">
            <a:avLst/>
          </a:prstGeom>
          <a:noFill/>
        </p:spPr>
        <p:txBody>
          <a:bodyPr wrap="square" rtlCol="0">
            <a:spAutoFit/>
          </a:bodyPr>
          <a:lstStyle/>
          <a:p>
            <a:r>
              <a:rPr lang="en-US" sz="2000" dirty="0" err="1" smtClean="0"/>
              <a:t>Einnahmen</a:t>
            </a:r>
            <a:r>
              <a:rPr lang="en-US" sz="2000" dirty="0" smtClean="0"/>
              <a:t> </a:t>
            </a:r>
            <a:r>
              <a:rPr lang="en-US" sz="2000" dirty="0" err="1" smtClean="0"/>
              <a:t>möglich</a:t>
            </a:r>
            <a:r>
              <a:rPr lang="en-US" sz="2000" dirty="0" smtClean="0"/>
              <a:t> </a:t>
            </a:r>
            <a:r>
              <a:rPr lang="en-US" sz="2000" dirty="0" err="1" smtClean="0"/>
              <a:t>über</a:t>
            </a:r>
            <a:r>
              <a:rPr lang="en-US" sz="2000" dirty="0" smtClean="0"/>
              <a:t> das METIS-</a:t>
            </a:r>
            <a:r>
              <a:rPr lang="en-US" sz="2000" dirty="0" err="1" smtClean="0"/>
              <a:t>Verfahren</a:t>
            </a:r>
            <a:r>
              <a:rPr lang="en-US" sz="2000" dirty="0" smtClean="0"/>
              <a:t> der VG-</a:t>
            </a:r>
            <a:r>
              <a:rPr lang="en-US" sz="2000" dirty="0" err="1" smtClean="0"/>
              <a:t>Wort</a:t>
            </a:r>
            <a:endParaRPr lang="de-DE" sz="2000" dirty="0"/>
          </a:p>
        </p:txBody>
      </p:sp>
    </p:spTree>
    <p:extLst>
      <p:ext uri="{BB962C8B-B14F-4D97-AF65-F5344CB8AC3E}">
        <p14:creationId xmlns:p14="http://schemas.microsoft.com/office/powerpoint/2010/main" val="344299641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404274" y="460006"/>
            <a:ext cx="8586024" cy="461665"/>
          </a:xfrm>
          <a:prstGeom prst="rect">
            <a:avLst/>
          </a:prstGeom>
          <a:solidFill>
            <a:schemeClr val="tx2">
              <a:lumMod val="20000"/>
              <a:lumOff val="80000"/>
            </a:schemeClr>
          </a:solidFill>
        </p:spPr>
        <p:txBody>
          <a:bodyPr wrap="square" rtlCol="0">
            <a:spAutoFit/>
          </a:bodyPr>
          <a:lstStyle/>
          <a:p>
            <a:r>
              <a:rPr lang="de-DE" sz="2400" dirty="0" smtClean="0"/>
              <a:t>Unerwünschte Nebenfolgen der Vergütungsschranke im </a:t>
            </a:r>
            <a:r>
              <a:rPr lang="de-DE" sz="2400" dirty="0" err="1" smtClean="0"/>
              <a:t>UrhWissG</a:t>
            </a:r>
            <a:r>
              <a:rPr lang="de-DE" sz="2400" dirty="0" smtClean="0"/>
              <a:t> </a:t>
            </a:r>
            <a:endParaRPr lang="en-US" sz="2400" dirty="0"/>
          </a:p>
        </p:txBody>
      </p:sp>
      <p:sp>
        <p:nvSpPr>
          <p:cNvPr id="2" name="Textfeld 1"/>
          <p:cNvSpPr txBox="1"/>
          <p:nvPr/>
        </p:nvSpPr>
        <p:spPr>
          <a:xfrm>
            <a:off x="678801" y="1578473"/>
            <a:ext cx="7497513" cy="4093428"/>
          </a:xfrm>
          <a:prstGeom prst="rect">
            <a:avLst/>
          </a:prstGeom>
          <a:noFill/>
        </p:spPr>
        <p:txBody>
          <a:bodyPr wrap="square" rtlCol="0">
            <a:spAutoFit/>
          </a:bodyPr>
          <a:lstStyle/>
          <a:p>
            <a:pPr lvl="0"/>
            <a:r>
              <a:rPr lang="en-US" sz="2000" dirty="0"/>
              <a:t>„</a:t>
            </a:r>
            <a:r>
              <a:rPr lang="en-US" sz="2000" dirty="0" err="1"/>
              <a:t>Erstens</a:t>
            </a:r>
            <a:r>
              <a:rPr lang="en-US" sz="2000" dirty="0"/>
              <a:t> </a:t>
            </a:r>
            <a:r>
              <a:rPr lang="en-US" sz="2000" dirty="0" err="1"/>
              <a:t>müssten</a:t>
            </a:r>
            <a:r>
              <a:rPr lang="en-US" sz="2000" dirty="0"/>
              <a:t> </a:t>
            </a:r>
            <a:r>
              <a:rPr lang="en-US" sz="2000" dirty="0" err="1"/>
              <a:t>Schulen</a:t>
            </a:r>
            <a:r>
              <a:rPr lang="en-US" sz="2000" dirty="0"/>
              <a:t>, </a:t>
            </a:r>
            <a:r>
              <a:rPr lang="en-US" sz="2000" dirty="0" err="1"/>
              <a:t>Hochschulen</a:t>
            </a:r>
            <a:r>
              <a:rPr lang="en-US" sz="2000" dirty="0"/>
              <a:t> und sonstige </a:t>
            </a:r>
            <a:r>
              <a:rPr lang="en-US" sz="2000" dirty="0" err="1"/>
              <a:t>privilegierte</a:t>
            </a:r>
            <a:r>
              <a:rPr lang="en-US" sz="2000" dirty="0"/>
              <a:t> Einrichtungen auch die </a:t>
            </a:r>
            <a:r>
              <a:rPr lang="en-US" sz="2000" dirty="0" err="1"/>
              <a:t>Nutzung</a:t>
            </a:r>
            <a:r>
              <a:rPr lang="en-US" sz="2000" dirty="0"/>
              <a:t> </a:t>
            </a:r>
            <a:r>
              <a:rPr lang="en-US" sz="2000" dirty="0" err="1"/>
              <a:t>solcher</a:t>
            </a:r>
            <a:r>
              <a:rPr lang="en-US" sz="2000" dirty="0"/>
              <a:t> </a:t>
            </a:r>
            <a:r>
              <a:rPr lang="en-US" sz="2000" dirty="0" err="1"/>
              <a:t>urheberrechtlich</a:t>
            </a:r>
            <a:r>
              <a:rPr lang="en-US" sz="2000" dirty="0"/>
              <a:t> </a:t>
            </a:r>
            <a:r>
              <a:rPr lang="en-US" sz="2000" dirty="0" err="1"/>
              <a:t>geschützter</a:t>
            </a:r>
            <a:r>
              <a:rPr lang="en-US" sz="2000" dirty="0"/>
              <a:t> </a:t>
            </a:r>
            <a:r>
              <a:rPr lang="en-US" sz="2000" dirty="0" err="1"/>
              <a:t>Materialien</a:t>
            </a:r>
            <a:r>
              <a:rPr lang="en-US" sz="2000" dirty="0"/>
              <a:t> </a:t>
            </a:r>
            <a:r>
              <a:rPr lang="en-US" sz="2000" dirty="0" err="1"/>
              <a:t>vergüten</a:t>
            </a:r>
            <a:r>
              <a:rPr lang="en-US" sz="2000" dirty="0"/>
              <a:t>, die </a:t>
            </a:r>
            <a:r>
              <a:rPr lang="en-US" sz="2000" dirty="0" err="1"/>
              <a:t>ihre</a:t>
            </a:r>
            <a:r>
              <a:rPr lang="en-US" sz="2000" dirty="0"/>
              <a:t> </a:t>
            </a:r>
            <a:r>
              <a:rPr lang="en-US" sz="2000" dirty="0" err="1"/>
              <a:t>eigenen</a:t>
            </a:r>
            <a:r>
              <a:rPr lang="en-US" sz="2000" dirty="0"/>
              <a:t> </a:t>
            </a:r>
            <a:r>
              <a:rPr lang="en-US" sz="2000" dirty="0" err="1"/>
              <a:t>Lehrkräfte</a:t>
            </a:r>
            <a:r>
              <a:rPr lang="en-US" sz="2000" dirty="0"/>
              <a:t> und </a:t>
            </a:r>
            <a:r>
              <a:rPr lang="en-US" sz="2000" dirty="0" err="1"/>
              <a:t>Mitarbeiter</a:t>
            </a:r>
            <a:r>
              <a:rPr lang="en-US" sz="2000" dirty="0"/>
              <a:t> </a:t>
            </a:r>
            <a:r>
              <a:rPr lang="en-US" sz="2000" dirty="0" err="1"/>
              <a:t>im</a:t>
            </a:r>
            <a:r>
              <a:rPr lang="en-US" sz="2000" dirty="0"/>
              <a:t> </a:t>
            </a:r>
            <a:r>
              <a:rPr lang="en-US" sz="2000" dirty="0" err="1"/>
              <a:t>Rahmen</a:t>
            </a:r>
            <a:r>
              <a:rPr lang="en-US" sz="2000" dirty="0"/>
              <a:t> </a:t>
            </a:r>
            <a:r>
              <a:rPr lang="en-US" sz="2000" dirty="0" err="1"/>
              <a:t>ihrer</a:t>
            </a:r>
            <a:r>
              <a:rPr lang="en-US" sz="2000" dirty="0"/>
              <a:t> </a:t>
            </a:r>
            <a:r>
              <a:rPr lang="en-US" sz="2000" dirty="0" err="1"/>
              <a:t>Dienstpflichten</a:t>
            </a:r>
            <a:r>
              <a:rPr lang="en-US" sz="2000" dirty="0"/>
              <a:t> für die </a:t>
            </a:r>
            <a:r>
              <a:rPr lang="en-US" sz="2000" dirty="0" err="1"/>
              <a:t>jeweiligen</a:t>
            </a:r>
            <a:r>
              <a:rPr lang="en-US" sz="2000" dirty="0"/>
              <a:t> </a:t>
            </a:r>
            <a:r>
              <a:rPr lang="en-US" sz="2000" dirty="0" err="1"/>
              <a:t>Veranstaltungen</a:t>
            </a:r>
            <a:r>
              <a:rPr lang="en-US" sz="2000" dirty="0"/>
              <a:t> </a:t>
            </a:r>
            <a:r>
              <a:rPr lang="en-US" sz="2000" dirty="0" err="1"/>
              <a:t>erstellen</a:t>
            </a:r>
            <a:r>
              <a:rPr lang="en-US" sz="2000" dirty="0"/>
              <a:t>, </a:t>
            </a:r>
            <a:r>
              <a:rPr lang="en-US" sz="2000" dirty="0" err="1"/>
              <a:t>soweit</a:t>
            </a:r>
            <a:r>
              <a:rPr lang="en-US" sz="2000" dirty="0"/>
              <a:t> die </a:t>
            </a:r>
            <a:r>
              <a:rPr lang="en-US" sz="2000" dirty="0" err="1"/>
              <a:t>Nutzung</a:t>
            </a:r>
            <a:r>
              <a:rPr lang="en-US" sz="2000" dirty="0"/>
              <a:t> von der </a:t>
            </a:r>
            <a:r>
              <a:rPr lang="en-US" sz="2000" dirty="0" err="1"/>
              <a:t>Schranke</a:t>
            </a:r>
            <a:r>
              <a:rPr lang="en-US" sz="2000" dirty="0"/>
              <a:t> </a:t>
            </a:r>
            <a:r>
              <a:rPr lang="en-US" sz="2000" dirty="0" err="1"/>
              <a:t>abgedeckt</a:t>
            </a:r>
            <a:r>
              <a:rPr lang="en-US" sz="2000" dirty="0"/>
              <a:t> </a:t>
            </a:r>
            <a:r>
              <a:rPr lang="en-US" sz="2000" dirty="0" err="1"/>
              <a:t>wird</a:t>
            </a:r>
            <a:r>
              <a:rPr lang="en-US" sz="2000" dirty="0"/>
              <a:t>.  ..</a:t>
            </a:r>
            <a:r>
              <a:rPr lang="en-US" sz="2000" dirty="0" smtClean="0"/>
              <a:t>.</a:t>
            </a:r>
          </a:p>
          <a:p>
            <a:pPr lvl="0"/>
            <a:endParaRPr lang="de-DE" sz="2000" dirty="0"/>
          </a:p>
          <a:p>
            <a:pPr lvl="0"/>
            <a:r>
              <a:rPr lang="en-US" sz="2000" dirty="0" err="1"/>
              <a:t>Zweitens</a:t>
            </a:r>
            <a:r>
              <a:rPr lang="en-US" sz="2000" dirty="0"/>
              <a:t> </a:t>
            </a:r>
            <a:r>
              <a:rPr lang="en-US" sz="2000" dirty="0" err="1"/>
              <a:t>würde</a:t>
            </a:r>
            <a:r>
              <a:rPr lang="en-US" sz="2000" dirty="0"/>
              <a:t> diese </a:t>
            </a:r>
            <a:r>
              <a:rPr lang="en-US" sz="2000" dirty="0" err="1"/>
              <a:t>Ausgestaltung</a:t>
            </a:r>
            <a:r>
              <a:rPr lang="en-US" sz="2000" dirty="0"/>
              <a:t> die </a:t>
            </a:r>
            <a:r>
              <a:rPr lang="en-US" sz="2000" dirty="0" err="1"/>
              <a:t>Bemühungen</a:t>
            </a:r>
            <a:r>
              <a:rPr lang="en-US" sz="2000" dirty="0"/>
              <a:t> um Open </a:t>
            </a:r>
            <a:r>
              <a:rPr lang="en-US" sz="2000" dirty="0" err="1"/>
              <a:t>Accesa</a:t>
            </a:r>
            <a:r>
              <a:rPr lang="en-US" sz="2000" dirty="0"/>
              <a:t> </a:t>
            </a:r>
            <a:r>
              <a:rPr lang="en-US" sz="2000" dirty="0" err="1"/>
              <a:t>bzw</a:t>
            </a:r>
            <a:r>
              <a:rPr lang="en-US" sz="2000" dirty="0"/>
              <a:t>. Open Educational Resources </a:t>
            </a:r>
            <a:r>
              <a:rPr lang="en-US" sz="2000" dirty="0" err="1"/>
              <a:t>schwächen</a:t>
            </a:r>
            <a:r>
              <a:rPr lang="en-US" sz="2000" dirty="0"/>
              <a:t>. ... Diese </a:t>
            </a:r>
            <a:r>
              <a:rPr lang="en-US" sz="2000" dirty="0" err="1"/>
              <a:t>angestrebte</a:t>
            </a:r>
            <a:r>
              <a:rPr lang="en-US" sz="2000" dirty="0"/>
              <a:t> </a:t>
            </a:r>
            <a:r>
              <a:rPr lang="en-US" sz="2000" dirty="0" err="1"/>
              <a:t>unentgeltliche</a:t>
            </a:r>
            <a:r>
              <a:rPr lang="en-US" sz="2000" dirty="0"/>
              <a:t> </a:t>
            </a:r>
            <a:r>
              <a:rPr lang="en-US" sz="2000" dirty="0" err="1"/>
              <a:t>Nutzung</a:t>
            </a:r>
            <a:r>
              <a:rPr lang="en-US" sz="2000" dirty="0"/>
              <a:t> </a:t>
            </a:r>
            <a:r>
              <a:rPr lang="en-US" sz="2000" dirty="0" err="1"/>
              <a:t>würde</a:t>
            </a:r>
            <a:r>
              <a:rPr lang="en-US" sz="2000" dirty="0"/>
              <a:t> </a:t>
            </a:r>
            <a:r>
              <a:rPr lang="en-US" sz="2000" dirty="0" err="1"/>
              <a:t>künftig</a:t>
            </a:r>
            <a:r>
              <a:rPr lang="en-US" sz="2000" dirty="0"/>
              <a:t> </a:t>
            </a:r>
            <a:r>
              <a:rPr lang="en-US" sz="2000" dirty="0" err="1"/>
              <a:t>entgeltpflichtig</a:t>
            </a:r>
            <a:r>
              <a:rPr lang="en-US" sz="2000" dirty="0"/>
              <a:t>, </a:t>
            </a:r>
            <a:r>
              <a:rPr lang="en-US" sz="2000" dirty="0" err="1"/>
              <a:t>soweit</a:t>
            </a:r>
            <a:r>
              <a:rPr lang="en-US" sz="2000" dirty="0"/>
              <a:t> die </a:t>
            </a:r>
            <a:r>
              <a:rPr lang="en-US" sz="2000" dirty="0" err="1"/>
              <a:t>Nutzung</a:t>
            </a:r>
            <a:r>
              <a:rPr lang="en-US" sz="2000" dirty="0"/>
              <a:t> </a:t>
            </a:r>
            <a:r>
              <a:rPr lang="en-US" sz="2000" dirty="0" err="1"/>
              <a:t>dieser</a:t>
            </a:r>
            <a:r>
              <a:rPr lang="en-US" sz="2000" dirty="0"/>
              <a:t> </a:t>
            </a:r>
            <a:r>
              <a:rPr lang="en-US" sz="2000" dirty="0" err="1"/>
              <a:t>Materialien</a:t>
            </a:r>
            <a:r>
              <a:rPr lang="en-US" sz="2000" dirty="0"/>
              <a:t> von der </a:t>
            </a:r>
            <a:r>
              <a:rPr lang="en-US" sz="2000" dirty="0" err="1"/>
              <a:t>Schranke</a:t>
            </a:r>
            <a:r>
              <a:rPr lang="en-US" sz="2000" dirty="0"/>
              <a:t> </a:t>
            </a:r>
            <a:r>
              <a:rPr lang="en-US" sz="2000" dirty="0" err="1"/>
              <a:t>abgedeckt</a:t>
            </a:r>
            <a:r>
              <a:rPr lang="en-US" sz="2000" dirty="0"/>
              <a:t> </a:t>
            </a:r>
            <a:r>
              <a:rPr lang="en-US" sz="2000" dirty="0" err="1"/>
              <a:t>wäre</a:t>
            </a:r>
            <a:r>
              <a:rPr lang="en-US" sz="2000" dirty="0"/>
              <a:t> und der </a:t>
            </a:r>
            <a:r>
              <a:rPr lang="en-US" sz="2000" dirty="0" err="1"/>
              <a:t>Entwurf</a:t>
            </a:r>
            <a:r>
              <a:rPr lang="en-US" sz="2000" dirty="0"/>
              <a:t> nicht die </a:t>
            </a:r>
            <a:r>
              <a:rPr lang="en-US" sz="2000" dirty="0" err="1"/>
              <a:t>Möglichkeit</a:t>
            </a:r>
            <a:r>
              <a:rPr lang="en-US" sz="2000" dirty="0"/>
              <a:t> </a:t>
            </a:r>
            <a:r>
              <a:rPr lang="en-US" sz="2000" dirty="0" err="1"/>
              <a:t>eines</a:t>
            </a:r>
            <a:r>
              <a:rPr lang="en-US" sz="2000" dirty="0"/>
              <a:t> </a:t>
            </a:r>
            <a:r>
              <a:rPr lang="en-US" sz="2000" dirty="0" err="1"/>
              <a:t>Verzichts</a:t>
            </a:r>
            <a:r>
              <a:rPr lang="en-US" sz="2000" dirty="0"/>
              <a:t> auf </a:t>
            </a:r>
            <a:r>
              <a:rPr lang="en-US" sz="2000" dirty="0" err="1"/>
              <a:t>Vergütungsansprüche</a:t>
            </a:r>
            <a:r>
              <a:rPr lang="en-US" sz="2000" dirty="0"/>
              <a:t> für den </a:t>
            </a:r>
            <a:r>
              <a:rPr lang="en-US" sz="2000" dirty="0" err="1"/>
              <a:t>Bereich</a:t>
            </a:r>
            <a:r>
              <a:rPr lang="en-US" sz="2000" dirty="0"/>
              <a:t> der open-access-</a:t>
            </a:r>
            <a:r>
              <a:rPr lang="en-US" sz="2000" dirty="0" err="1"/>
              <a:t>Dienste</a:t>
            </a:r>
            <a:r>
              <a:rPr lang="en-US" sz="2000" dirty="0"/>
              <a:t> </a:t>
            </a:r>
            <a:r>
              <a:rPr lang="en-US" sz="2000" dirty="0" err="1"/>
              <a:t>vorsieht</a:t>
            </a:r>
            <a:r>
              <a:rPr lang="en-US" sz="2000" dirty="0"/>
              <a:t>. </a:t>
            </a:r>
            <a:r>
              <a:rPr lang="en-US" sz="2000" dirty="0" smtClean="0"/>
              <a:t>…”</a:t>
            </a:r>
            <a:endParaRPr lang="de-DE" sz="2000" dirty="0"/>
          </a:p>
        </p:txBody>
      </p:sp>
      <p:grpSp>
        <p:nvGrpSpPr>
          <p:cNvPr id="4" name="Gruppierung 3"/>
          <p:cNvGrpSpPr/>
          <p:nvPr/>
        </p:nvGrpSpPr>
        <p:grpSpPr>
          <a:xfrm>
            <a:off x="404274" y="1084146"/>
            <a:ext cx="8283660" cy="5718826"/>
            <a:chOff x="404274" y="1084146"/>
            <a:chExt cx="8283660" cy="5718826"/>
          </a:xfrm>
        </p:grpSpPr>
        <p:sp>
          <p:nvSpPr>
            <p:cNvPr id="14" name="Textfeld 13"/>
            <p:cNvSpPr txBox="1"/>
            <p:nvPr/>
          </p:nvSpPr>
          <p:spPr>
            <a:xfrm>
              <a:off x="793706" y="1084146"/>
              <a:ext cx="7382608" cy="461665"/>
            </a:xfrm>
            <a:prstGeom prst="rect">
              <a:avLst/>
            </a:prstGeom>
            <a:solidFill>
              <a:schemeClr val="tx2">
                <a:lumMod val="20000"/>
                <a:lumOff val="80000"/>
              </a:schemeClr>
            </a:solidFill>
          </p:spPr>
          <p:txBody>
            <a:bodyPr wrap="square" rtlCol="0">
              <a:spAutoFit/>
            </a:bodyPr>
            <a:lstStyle/>
            <a:p>
              <a:r>
                <a:rPr lang="de-DE" sz="2400" dirty="0" smtClean="0"/>
                <a:t>Hinweis von GRUR in der Stellungnahme zum </a:t>
              </a:r>
              <a:r>
                <a:rPr lang="de-DE" sz="2400" dirty="0" err="1" smtClean="0"/>
                <a:t>UrhWissG</a:t>
              </a:r>
              <a:endParaRPr lang="en-US" sz="2400" dirty="0"/>
            </a:p>
          </p:txBody>
        </p:sp>
        <p:sp>
          <p:nvSpPr>
            <p:cNvPr id="3" name="Textfeld 2"/>
            <p:cNvSpPr txBox="1"/>
            <p:nvPr/>
          </p:nvSpPr>
          <p:spPr>
            <a:xfrm>
              <a:off x="404274" y="5879642"/>
              <a:ext cx="8283660" cy="923330"/>
            </a:xfrm>
            <a:prstGeom prst="rect">
              <a:avLst/>
            </a:prstGeom>
            <a:noFill/>
          </p:spPr>
          <p:txBody>
            <a:bodyPr wrap="square" rtlCol="0">
              <a:spAutoFit/>
            </a:bodyPr>
            <a:lstStyle/>
            <a:p>
              <a:r>
                <a:rPr lang="en-US" dirty="0"/>
                <a:t>http://</a:t>
              </a:r>
              <a:r>
                <a:rPr lang="en-US" dirty="0" err="1"/>
                <a:t>www.bmjv.de</a:t>
              </a:r>
              <a:r>
                <a:rPr lang="en-US" dirty="0"/>
                <a:t>/</a:t>
              </a:r>
              <a:r>
                <a:rPr lang="en-US" dirty="0" err="1"/>
                <a:t>SharedDocs</a:t>
              </a:r>
              <a:r>
                <a:rPr lang="en-US" dirty="0"/>
                <a:t>/</a:t>
              </a:r>
              <a:r>
                <a:rPr lang="en-US" dirty="0" err="1"/>
                <a:t>Gesetzgebungsverfahren</a:t>
              </a:r>
              <a:r>
                <a:rPr lang="en-US" dirty="0"/>
                <a:t>/</a:t>
              </a:r>
              <a:r>
                <a:rPr lang="en-US" dirty="0" err="1"/>
                <a:t>Stellungnahmen</a:t>
              </a:r>
              <a:r>
                <a:rPr lang="en-US" dirty="0"/>
                <a:t>/2017/Downloads/02102017_Stellungnahme_Grur_RefE_UrhWissG.pdf?__blob=</a:t>
              </a:r>
              <a:r>
                <a:rPr lang="en-US" dirty="0" err="1"/>
                <a:t>publicationFile&amp;v</a:t>
              </a:r>
              <a:r>
                <a:rPr lang="en-US" dirty="0"/>
                <a:t>=1</a:t>
              </a:r>
              <a:r>
                <a:rPr lang="de-DE" dirty="0" smtClean="0">
                  <a:effectLst/>
                </a:rPr>
                <a:t> </a:t>
              </a:r>
              <a:endParaRPr lang="de-DE" dirty="0"/>
            </a:p>
          </p:txBody>
        </p:sp>
      </p:grpSp>
    </p:spTree>
    <p:extLst>
      <p:ext uri="{BB962C8B-B14F-4D97-AF65-F5344CB8AC3E}">
        <p14:creationId xmlns:p14="http://schemas.microsoft.com/office/powerpoint/2010/main" val="426970314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468290" y="1768052"/>
            <a:ext cx="8640960" cy="2862322"/>
          </a:xfrm>
          <a:prstGeom prst="rect">
            <a:avLst/>
          </a:prstGeom>
          <a:noFill/>
        </p:spPr>
        <p:txBody>
          <a:bodyPr wrap="square" rtlCol="0">
            <a:spAutoFit/>
          </a:bodyPr>
          <a:lstStyle/>
          <a:p>
            <a:r>
              <a:rPr lang="de-DE" sz="2000" dirty="0" smtClean="0"/>
              <a:t>Laut Ministerin </a:t>
            </a:r>
            <a:r>
              <a:rPr lang="de-DE" sz="2000" dirty="0" err="1" smtClean="0"/>
              <a:t>Wanka</a:t>
            </a:r>
            <a:r>
              <a:rPr lang="de-DE" sz="2000" dirty="0" smtClean="0"/>
              <a:t> </a:t>
            </a:r>
            <a:r>
              <a:rPr lang="de-DE" sz="2000" dirty="0"/>
              <a:t>(BMBW) soll/wird Open Access der </a:t>
            </a:r>
            <a:r>
              <a:rPr lang="de-DE" sz="2000" b="1" dirty="0"/>
              <a:t>Default des wissenschaftlichen Publizierens</a:t>
            </a:r>
            <a:r>
              <a:rPr lang="de-DE" sz="2000" dirty="0"/>
              <a:t> sein: </a:t>
            </a:r>
            <a:br>
              <a:rPr lang="de-DE" sz="2000" dirty="0"/>
            </a:br>
            <a:endParaRPr lang="de-DE" sz="2000" dirty="0"/>
          </a:p>
          <a:p>
            <a:r>
              <a:rPr lang="de-DE" sz="2000" dirty="0"/>
              <a:t>"Open Access soll schrittweise zu einem Standard des wissenschaftlichen Publizierens werden</a:t>
            </a:r>
            <a:r>
              <a:rPr lang="de-DE" sz="2000" dirty="0" smtClean="0"/>
              <a:t>.</a:t>
            </a:r>
            <a:r>
              <a:rPr lang="de-DE" sz="2000" dirty="0" smtClean="0">
                <a:hlinkClick r:id="rId2"/>
              </a:rPr>
              <a:t>“</a:t>
            </a:r>
            <a:r>
              <a:rPr lang="de-DE" sz="2000" dirty="0" smtClean="0"/>
              <a:t/>
            </a:r>
            <a:br>
              <a:rPr lang="de-DE" sz="2000" dirty="0" smtClean="0"/>
            </a:br>
            <a:r>
              <a:rPr lang="de-DE" sz="2000" dirty="0" smtClean="0"/>
              <a:t> </a:t>
            </a:r>
            <a:r>
              <a:rPr lang="de-DE" sz="1600" dirty="0" smtClean="0">
                <a:hlinkClick r:id="rId2"/>
              </a:rPr>
              <a:t>https</a:t>
            </a:r>
            <a:r>
              <a:rPr lang="de-DE" sz="1600" dirty="0">
                <a:hlinkClick r:id="rId2"/>
              </a:rPr>
              <a:t>://www.bmbf.de/pub/</a:t>
            </a:r>
            <a:r>
              <a:rPr lang="de-DE" sz="1600" dirty="0" smtClean="0">
                <a:hlinkClick r:id="rId2"/>
              </a:rPr>
              <a:t>Open_Access_in_Deutschland.pdf</a:t>
            </a:r>
            <a:endParaRPr lang="de-DE" sz="1600" dirty="0" smtClean="0"/>
          </a:p>
          <a:p>
            <a:endParaRPr lang="de-DE" sz="2000" dirty="0"/>
          </a:p>
          <a:p>
            <a:r>
              <a:rPr lang="de-DE" sz="2000" dirty="0"/>
              <a:t>"Wichtig ist mir, dass die Ergebnisse von </a:t>
            </a:r>
            <a:r>
              <a:rPr lang="de-DE" sz="2000" b="1" dirty="0"/>
              <a:t>Forschung, die mit Steuergeld gefördert wurde, für die Allgemeinheit unentgeltlich </a:t>
            </a:r>
            <a:r>
              <a:rPr lang="de-DE" sz="2000" b="1" dirty="0" smtClean="0"/>
              <a:t>verfügbar werden.“</a:t>
            </a:r>
          </a:p>
        </p:txBody>
      </p:sp>
      <p:grpSp>
        <p:nvGrpSpPr>
          <p:cNvPr id="17" name="Gruppierung 16"/>
          <p:cNvGrpSpPr/>
          <p:nvPr/>
        </p:nvGrpSpPr>
        <p:grpSpPr>
          <a:xfrm>
            <a:off x="251520" y="394691"/>
            <a:ext cx="8640960" cy="6127253"/>
            <a:chOff x="251520" y="394691"/>
            <a:chExt cx="8640960" cy="6127253"/>
          </a:xfrm>
        </p:grpSpPr>
        <p:sp>
          <p:nvSpPr>
            <p:cNvPr id="14" name="Textfeld 13"/>
            <p:cNvSpPr txBox="1"/>
            <p:nvPr/>
          </p:nvSpPr>
          <p:spPr>
            <a:xfrm>
              <a:off x="251520" y="394691"/>
              <a:ext cx="8640960" cy="400110"/>
            </a:xfrm>
            <a:prstGeom prst="rect">
              <a:avLst/>
            </a:prstGeom>
            <a:solidFill>
              <a:schemeClr val="accent5">
                <a:lumMod val="40000"/>
                <a:lumOff val="60000"/>
              </a:schemeClr>
            </a:solidFill>
          </p:spPr>
          <p:txBody>
            <a:bodyPr wrap="square" rtlCol="0">
              <a:spAutoFit/>
            </a:bodyPr>
            <a:lstStyle/>
            <a:p>
              <a:r>
                <a:rPr lang="en-US" sz="2000" b="1" dirty="0" err="1" smtClean="0"/>
                <a:t>Unterstützung</a:t>
              </a:r>
              <a:r>
                <a:rPr lang="en-US" sz="2000" b="1" dirty="0" smtClean="0"/>
                <a:t> der </a:t>
              </a:r>
              <a:r>
                <a:rPr lang="en-US" sz="2000" b="1" dirty="0" err="1" smtClean="0"/>
                <a:t>Vergütungsfreiheit</a:t>
              </a:r>
              <a:r>
                <a:rPr lang="en-US" sz="2000" b="1" dirty="0" smtClean="0"/>
                <a:t> – </a:t>
              </a:r>
              <a:r>
                <a:rPr lang="de-DE" sz="2000" dirty="0"/>
                <a:t>Politischer </a:t>
              </a:r>
              <a:r>
                <a:rPr lang="de-DE" sz="2000" dirty="0" smtClean="0"/>
                <a:t>Hintergrund - BMBW</a:t>
              </a:r>
              <a:endParaRPr lang="de-DE" sz="2000" dirty="0"/>
            </a:p>
          </p:txBody>
        </p:sp>
        <p:sp>
          <p:nvSpPr>
            <p:cNvPr id="16" name="Textfeld 15"/>
            <p:cNvSpPr txBox="1"/>
            <p:nvPr/>
          </p:nvSpPr>
          <p:spPr>
            <a:xfrm>
              <a:off x="679247" y="5875613"/>
              <a:ext cx="7796580" cy="646331"/>
            </a:xfrm>
            <a:prstGeom prst="rect">
              <a:avLst/>
            </a:prstGeom>
            <a:noFill/>
          </p:spPr>
          <p:txBody>
            <a:bodyPr wrap="square" rtlCol="0">
              <a:spAutoFit/>
            </a:bodyPr>
            <a:lstStyle/>
            <a:p>
              <a:r>
                <a:rPr lang="de-DE" dirty="0" smtClean="0"/>
                <a:t>20.09.2016 Pressemitteilung: 109/2016</a:t>
              </a:r>
            </a:p>
            <a:p>
              <a:r>
                <a:rPr lang="de-DE" dirty="0" smtClean="0"/>
                <a:t>https://</a:t>
              </a:r>
              <a:r>
                <a:rPr lang="de-DE" dirty="0" err="1" smtClean="0"/>
                <a:t>www.bmbf.de</a:t>
              </a:r>
              <a:r>
                <a:rPr lang="de-DE" dirty="0" smtClean="0"/>
                <a:t>/de/freier-zugang-schafft-mehr-wissen-3340.html</a:t>
              </a:r>
              <a:endParaRPr lang="de-DE" dirty="0"/>
            </a:p>
          </p:txBody>
        </p:sp>
      </p:grpSp>
    </p:spTree>
    <p:extLst>
      <p:ext uri="{BB962C8B-B14F-4D97-AF65-F5344CB8AC3E}">
        <p14:creationId xmlns:p14="http://schemas.microsoft.com/office/powerpoint/2010/main" val="23803822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894494" y="1379649"/>
            <a:ext cx="7382608" cy="461665"/>
          </a:xfrm>
          <a:prstGeom prst="rect">
            <a:avLst/>
          </a:prstGeom>
          <a:solidFill>
            <a:schemeClr val="tx2">
              <a:lumMod val="20000"/>
              <a:lumOff val="80000"/>
            </a:schemeClr>
          </a:solidFill>
        </p:spPr>
        <p:txBody>
          <a:bodyPr wrap="square" rtlCol="0">
            <a:spAutoFit/>
          </a:bodyPr>
          <a:lstStyle/>
          <a:p>
            <a:r>
              <a:rPr lang="de-DE" sz="2400" dirty="0" smtClean="0"/>
              <a:t>Verlage durch Verkauf/Vergabe von Lizenzen</a:t>
            </a:r>
            <a:endParaRPr lang="en-US" sz="2400" dirty="0"/>
          </a:p>
        </p:txBody>
      </p:sp>
      <p:sp>
        <p:nvSpPr>
          <p:cNvPr id="2" name="Textfeld 1"/>
          <p:cNvSpPr txBox="1"/>
          <p:nvPr/>
        </p:nvSpPr>
        <p:spPr>
          <a:xfrm>
            <a:off x="1229615" y="2640406"/>
            <a:ext cx="6510911" cy="707886"/>
          </a:xfrm>
          <a:prstGeom prst="rect">
            <a:avLst/>
          </a:prstGeom>
          <a:noFill/>
        </p:spPr>
        <p:txBody>
          <a:bodyPr wrap="square" rtlCol="0">
            <a:spAutoFit/>
          </a:bodyPr>
          <a:lstStyle/>
          <a:p>
            <a:r>
              <a:rPr lang="de-DE" sz="2000" dirty="0" smtClean="0"/>
              <a:t>Öffentlichkeit vergütet im Jahr ca. 1 Mrd. Euro für Kauf bzw. Lizenzerwerb der von Verlagen publizierten Werke</a:t>
            </a:r>
            <a:endParaRPr lang="de-DE" sz="2000" dirty="0"/>
          </a:p>
        </p:txBody>
      </p:sp>
      <p:sp>
        <p:nvSpPr>
          <p:cNvPr id="17" name="Textfeld 16"/>
          <p:cNvSpPr txBox="1"/>
          <p:nvPr/>
        </p:nvSpPr>
        <p:spPr>
          <a:xfrm>
            <a:off x="181419" y="360066"/>
            <a:ext cx="8962581" cy="461665"/>
          </a:xfrm>
          <a:prstGeom prst="rect">
            <a:avLst/>
          </a:prstGeom>
          <a:solidFill>
            <a:schemeClr val="tx2">
              <a:lumMod val="20000"/>
              <a:lumOff val="80000"/>
            </a:schemeClr>
          </a:solidFill>
        </p:spPr>
        <p:txBody>
          <a:bodyPr wrap="square" rtlCol="0">
            <a:spAutoFit/>
          </a:bodyPr>
          <a:lstStyle/>
          <a:p>
            <a:r>
              <a:rPr lang="de-DE" sz="2400" dirty="0" smtClean="0"/>
              <a:t>Woher kommt das Geld für die Deckung von Vergütungsansprüchen?</a:t>
            </a:r>
            <a:endParaRPr lang="en-US" sz="2400" dirty="0"/>
          </a:p>
        </p:txBody>
      </p:sp>
    </p:spTree>
    <p:extLst>
      <p:ext uri="{BB962C8B-B14F-4D97-AF65-F5344CB8AC3E}">
        <p14:creationId xmlns:p14="http://schemas.microsoft.com/office/powerpoint/2010/main" val="374608225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86935" y="2187860"/>
            <a:ext cx="6611699" cy="707886"/>
          </a:xfrm>
          <a:prstGeom prst="rect">
            <a:avLst/>
          </a:prstGeom>
          <a:noFill/>
        </p:spPr>
        <p:txBody>
          <a:bodyPr wrap="square" rtlCol="0">
            <a:spAutoFit/>
          </a:bodyPr>
          <a:lstStyle/>
          <a:p>
            <a:r>
              <a:rPr lang="de-DE" sz="2000" b="1" dirty="0" smtClean="0"/>
              <a:t>Geräteabgaben </a:t>
            </a:r>
            <a:r>
              <a:rPr lang="de-DE" sz="2000" dirty="0" smtClean="0"/>
              <a:t>(</a:t>
            </a:r>
            <a:r>
              <a:rPr lang="de-DE" sz="2000" dirty="0" err="1" smtClean="0"/>
              <a:t>Vergütungspflichtigkeit</a:t>
            </a:r>
            <a:r>
              <a:rPr lang="de-DE" sz="2000" dirty="0" smtClean="0"/>
              <a:t> durch Schranken - §§53 (Privatkopie) , 60a-60f) – geregelt durch §§ .54, 54a-c)</a:t>
            </a:r>
            <a:endParaRPr lang="de-DE" sz="2000" dirty="0"/>
          </a:p>
        </p:txBody>
      </p:sp>
      <p:sp>
        <p:nvSpPr>
          <p:cNvPr id="6" name="Textfeld 5"/>
          <p:cNvSpPr txBox="1"/>
          <p:nvPr/>
        </p:nvSpPr>
        <p:spPr>
          <a:xfrm>
            <a:off x="181419" y="360066"/>
            <a:ext cx="8962581" cy="461665"/>
          </a:xfrm>
          <a:prstGeom prst="rect">
            <a:avLst/>
          </a:prstGeom>
          <a:solidFill>
            <a:schemeClr val="tx2">
              <a:lumMod val="20000"/>
              <a:lumOff val="80000"/>
            </a:schemeClr>
          </a:solidFill>
        </p:spPr>
        <p:txBody>
          <a:bodyPr wrap="square" rtlCol="0">
            <a:spAutoFit/>
          </a:bodyPr>
          <a:lstStyle/>
          <a:p>
            <a:r>
              <a:rPr lang="de-DE" sz="2400" dirty="0" smtClean="0"/>
              <a:t>Woher kommt das Geld für die Deckung von Vergütungsansprüchen?</a:t>
            </a:r>
            <a:endParaRPr lang="en-US" sz="2400" dirty="0"/>
          </a:p>
        </p:txBody>
      </p:sp>
      <p:sp>
        <p:nvSpPr>
          <p:cNvPr id="7" name="Textfeld 6"/>
          <p:cNvSpPr txBox="1"/>
          <p:nvPr/>
        </p:nvSpPr>
        <p:spPr>
          <a:xfrm>
            <a:off x="886935" y="1169035"/>
            <a:ext cx="6611699" cy="707886"/>
          </a:xfrm>
          <a:prstGeom prst="rect">
            <a:avLst/>
          </a:prstGeom>
          <a:noFill/>
        </p:spPr>
        <p:txBody>
          <a:bodyPr wrap="square" rtlCol="0">
            <a:spAutoFit/>
          </a:bodyPr>
          <a:lstStyle/>
          <a:p>
            <a:r>
              <a:rPr lang="de-DE" sz="2000" b="1" dirty="0" smtClean="0"/>
              <a:t>Bibliothekstantiemen (in Zukunft auch für eine </a:t>
            </a:r>
            <a:r>
              <a:rPr lang="de-DE" sz="2000" b="1" dirty="0" err="1" smtClean="0"/>
              <a:t>eLending</a:t>
            </a:r>
            <a:r>
              <a:rPr lang="de-DE" sz="2000" b="1" dirty="0" smtClean="0"/>
              <a:t> Schranke??)</a:t>
            </a:r>
            <a:endParaRPr lang="de-DE" sz="2000" b="1" dirty="0"/>
          </a:p>
        </p:txBody>
      </p:sp>
      <p:sp>
        <p:nvSpPr>
          <p:cNvPr id="8" name="Textfeld 7"/>
          <p:cNvSpPr txBox="1"/>
          <p:nvPr/>
        </p:nvSpPr>
        <p:spPr>
          <a:xfrm>
            <a:off x="886935" y="3206685"/>
            <a:ext cx="6611699" cy="1323439"/>
          </a:xfrm>
          <a:prstGeom prst="rect">
            <a:avLst/>
          </a:prstGeom>
          <a:noFill/>
        </p:spPr>
        <p:txBody>
          <a:bodyPr wrap="square" rtlCol="0">
            <a:spAutoFit/>
          </a:bodyPr>
          <a:lstStyle/>
          <a:p>
            <a:r>
              <a:rPr lang="de-DE" sz="2000" dirty="0" smtClean="0"/>
              <a:t>Einnahmen durch </a:t>
            </a:r>
            <a:r>
              <a:rPr lang="de-DE" sz="2000" b="1" dirty="0" smtClean="0"/>
              <a:t>schrankenbedingte Nutzungen </a:t>
            </a:r>
            <a:r>
              <a:rPr lang="de-DE" sz="2000" dirty="0" smtClean="0"/>
              <a:t>(§§53 (Privatkopie) , 60a-60f ) </a:t>
            </a:r>
          </a:p>
          <a:p>
            <a:endParaRPr lang="de-DE" sz="2000" dirty="0"/>
          </a:p>
          <a:p>
            <a:r>
              <a:rPr lang="de-DE" sz="2000" dirty="0" smtClean="0"/>
              <a:t>Bislang nur ca. 3% des Betrags für Kauf bzw. Lizenz</a:t>
            </a:r>
            <a:endParaRPr lang="de-DE" sz="2000" dirty="0"/>
          </a:p>
        </p:txBody>
      </p:sp>
    </p:spTree>
    <p:extLst>
      <p:ext uri="{BB962C8B-B14F-4D97-AF65-F5344CB8AC3E}">
        <p14:creationId xmlns:p14="http://schemas.microsoft.com/office/powerpoint/2010/main" val="65125250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de-DE" sz="2400" dirty="0" smtClean="0"/>
              <a:t>Vergütungspflicht</a:t>
            </a:r>
            <a:endParaRPr lang="en-US" sz="2400" dirty="0"/>
          </a:p>
        </p:txBody>
      </p:sp>
      <p:sp>
        <p:nvSpPr>
          <p:cNvPr id="3" name="Textfeld 2"/>
          <p:cNvSpPr txBox="1"/>
          <p:nvPr/>
        </p:nvSpPr>
        <p:spPr>
          <a:xfrm>
            <a:off x="7478477" y="888301"/>
            <a:ext cx="1350560" cy="707886"/>
          </a:xfrm>
          <a:prstGeom prst="rect">
            <a:avLst/>
          </a:prstGeom>
          <a:noFill/>
        </p:spPr>
        <p:txBody>
          <a:bodyPr wrap="square" rtlCol="0">
            <a:spAutoFit/>
          </a:bodyPr>
          <a:lstStyle/>
          <a:p>
            <a:pPr algn="ctr"/>
            <a:r>
              <a:rPr lang="de-DE" sz="2000" b="1" dirty="0" smtClean="0"/>
              <a:t>so in </a:t>
            </a:r>
            <a:r>
              <a:rPr lang="de-DE" sz="2000" b="1" dirty="0" err="1" smtClean="0"/>
              <a:t>UrhWissG</a:t>
            </a:r>
            <a:endParaRPr lang="de-DE" sz="2000" b="1" dirty="0"/>
          </a:p>
        </p:txBody>
      </p:sp>
      <p:pic>
        <p:nvPicPr>
          <p:cNvPr id="4" name="Bild 3"/>
          <p:cNvPicPr>
            <a:picLocks noChangeAspect="1"/>
          </p:cNvPicPr>
          <p:nvPr/>
        </p:nvPicPr>
        <p:blipFill>
          <a:blip r:embed="rId3"/>
          <a:stretch>
            <a:fillRect/>
          </a:stretch>
        </p:blipFill>
        <p:spPr>
          <a:xfrm>
            <a:off x="827584" y="846402"/>
            <a:ext cx="6650893" cy="1016000"/>
          </a:xfrm>
          <a:prstGeom prst="rect">
            <a:avLst/>
          </a:prstGeom>
        </p:spPr>
      </p:pic>
      <p:pic>
        <p:nvPicPr>
          <p:cNvPr id="8" name="Bild 7"/>
          <p:cNvPicPr>
            <a:picLocks noChangeAspect="1"/>
          </p:cNvPicPr>
          <p:nvPr/>
        </p:nvPicPr>
        <p:blipFill>
          <a:blip r:embed="rId4"/>
          <a:stretch>
            <a:fillRect/>
          </a:stretch>
        </p:blipFill>
        <p:spPr>
          <a:xfrm>
            <a:off x="382995" y="1929122"/>
            <a:ext cx="8446042" cy="4561035"/>
          </a:xfrm>
          <a:prstGeom prst="rect">
            <a:avLst/>
          </a:prstGeom>
        </p:spPr>
      </p:pic>
    </p:spTree>
    <p:extLst>
      <p:ext uri="{BB962C8B-B14F-4D97-AF65-F5344CB8AC3E}">
        <p14:creationId xmlns:p14="http://schemas.microsoft.com/office/powerpoint/2010/main" val="324129724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de-DE" sz="2400" dirty="0" smtClean="0"/>
              <a:t>Vergütungspflicht</a:t>
            </a:r>
            <a:endParaRPr lang="en-US" sz="2400" dirty="0"/>
          </a:p>
        </p:txBody>
      </p:sp>
      <p:sp>
        <p:nvSpPr>
          <p:cNvPr id="3" name="Textfeld 2"/>
          <p:cNvSpPr txBox="1"/>
          <p:nvPr/>
        </p:nvSpPr>
        <p:spPr>
          <a:xfrm>
            <a:off x="7478477" y="888301"/>
            <a:ext cx="1350560" cy="707886"/>
          </a:xfrm>
          <a:prstGeom prst="rect">
            <a:avLst/>
          </a:prstGeom>
          <a:noFill/>
        </p:spPr>
        <p:txBody>
          <a:bodyPr wrap="square" rtlCol="0">
            <a:spAutoFit/>
          </a:bodyPr>
          <a:lstStyle/>
          <a:p>
            <a:pPr algn="ctr"/>
            <a:r>
              <a:rPr lang="de-DE" sz="2000" b="1" dirty="0" smtClean="0"/>
              <a:t>so in </a:t>
            </a:r>
            <a:r>
              <a:rPr lang="de-DE" sz="2000" b="1" dirty="0" err="1" smtClean="0"/>
              <a:t>UrhWissG</a:t>
            </a:r>
            <a:endParaRPr lang="de-DE" sz="2000" b="1" dirty="0"/>
          </a:p>
        </p:txBody>
      </p:sp>
      <p:pic>
        <p:nvPicPr>
          <p:cNvPr id="4" name="Bild 3"/>
          <p:cNvPicPr>
            <a:picLocks noChangeAspect="1"/>
          </p:cNvPicPr>
          <p:nvPr/>
        </p:nvPicPr>
        <p:blipFill>
          <a:blip r:embed="rId3"/>
          <a:stretch>
            <a:fillRect/>
          </a:stretch>
        </p:blipFill>
        <p:spPr>
          <a:xfrm>
            <a:off x="827584" y="846402"/>
            <a:ext cx="6650893" cy="1016000"/>
          </a:xfrm>
          <a:prstGeom prst="rect">
            <a:avLst/>
          </a:prstGeom>
        </p:spPr>
      </p:pic>
      <p:pic>
        <p:nvPicPr>
          <p:cNvPr id="2" name="Bild 1"/>
          <p:cNvPicPr>
            <a:picLocks noChangeAspect="1"/>
          </p:cNvPicPr>
          <p:nvPr/>
        </p:nvPicPr>
        <p:blipFill>
          <a:blip r:embed="rId4"/>
          <a:stretch>
            <a:fillRect/>
          </a:stretch>
        </p:blipFill>
        <p:spPr>
          <a:xfrm>
            <a:off x="55124" y="1957763"/>
            <a:ext cx="9088876" cy="4733955"/>
          </a:xfrm>
          <a:prstGeom prst="rect">
            <a:avLst/>
          </a:prstGeom>
        </p:spPr>
      </p:pic>
    </p:spTree>
    <p:extLst>
      <p:ext uri="{BB962C8B-B14F-4D97-AF65-F5344CB8AC3E}">
        <p14:creationId xmlns:p14="http://schemas.microsoft.com/office/powerpoint/2010/main" val="23853636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rgbClr val="B7DE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Position des Aktionsbündnisses zur Vergütung</a:t>
            </a:r>
            <a:endParaRPr lang="de-DE" sz="2400" b="1" dirty="0">
              <a:solidFill>
                <a:srgbClr val="002060"/>
              </a:solidFill>
            </a:endParaRPr>
          </a:p>
        </p:txBody>
      </p:sp>
      <p:sp>
        <p:nvSpPr>
          <p:cNvPr id="4" name="Textfeld 3"/>
          <p:cNvSpPr txBox="1"/>
          <p:nvPr/>
        </p:nvSpPr>
        <p:spPr>
          <a:xfrm>
            <a:off x="251520" y="887229"/>
            <a:ext cx="8568952" cy="1138773"/>
          </a:xfrm>
          <a:prstGeom prst="rect">
            <a:avLst/>
          </a:prstGeom>
          <a:noFill/>
        </p:spPr>
        <p:txBody>
          <a:bodyPr wrap="square" rtlCol="0">
            <a:spAutoFit/>
          </a:bodyPr>
          <a:lstStyle/>
          <a:p>
            <a:pPr marL="342900" indent="-342900">
              <a:buFont typeface="Arial"/>
              <a:buChar char="•"/>
            </a:pPr>
            <a:endParaRPr lang="de-DE" sz="2000" dirty="0" smtClean="0"/>
          </a:p>
          <a:p>
            <a:pPr marL="342900" indent="-342900">
              <a:buFont typeface="Arial"/>
              <a:buChar char="•"/>
            </a:pPr>
            <a:r>
              <a:rPr lang="de-DE" sz="2400" dirty="0" smtClean="0"/>
              <a:t>Forderung in der Allgemeinen Bildungs- und </a:t>
            </a:r>
            <a:r>
              <a:rPr lang="de-DE" sz="2400" dirty="0" smtClean="0"/>
              <a:t>Wissenschaftsschranke des Aktionsbündnisses</a:t>
            </a:r>
            <a:endParaRPr lang="de-DE" sz="2400" dirty="0"/>
          </a:p>
        </p:txBody>
      </p:sp>
      <p:sp>
        <p:nvSpPr>
          <p:cNvPr id="2" name="Textfeld 1"/>
          <p:cNvSpPr txBox="1"/>
          <p:nvPr/>
        </p:nvSpPr>
        <p:spPr>
          <a:xfrm>
            <a:off x="584571" y="2378380"/>
            <a:ext cx="7478477" cy="3785652"/>
          </a:xfrm>
          <a:prstGeom prst="rect">
            <a:avLst/>
          </a:prstGeom>
          <a:noFill/>
        </p:spPr>
        <p:txBody>
          <a:bodyPr wrap="square" rtlCol="0">
            <a:spAutoFit/>
          </a:bodyPr>
          <a:lstStyle/>
          <a:p>
            <a:pPr lvl="0"/>
            <a:r>
              <a:rPr lang="de-DE" sz="2000" dirty="0" smtClean="0"/>
              <a:t>(2) Für </a:t>
            </a:r>
            <a:r>
              <a:rPr lang="de-DE" sz="2000" dirty="0"/>
              <a:t>die Nutzung von Werken, die in öffentlich finanzierten Umgebungen unter Beteiligung von öffentlich finanzierten Personen erstellt wurden, ist keine Vergütung vorgesehen. </a:t>
            </a:r>
            <a:endParaRPr lang="de-DE" sz="2000" dirty="0" smtClean="0"/>
          </a:p>
          <a:p>
            <a:pPr lvl="0"/>
            <a:endParaRPr lang="de-DE" sz="2000" dirty="0"/>
          </a:p>
          <a:p>
            <a:pPr lvl="0"/>
            <a:r>
              <a:rPr lang="de-DE" sz="2000" dirty="0" smtClean="0"/>
              <a:t>(3)Bei </a:t>
            </a:r>
            <a:r>
              <a:rPr lang="de-DE" sz="2000" dirty="0"/>
              <a:t>von Abs. 2 abweichenden Nutzungen ist für Leistungen entsprechend Abs. 1, Satz 1 und Abs. 1, Satz 3 eine pauschale Vergütung vorzusehen, die zwischen den Trägern der Wissenschafts- und Bildungseinrichtungen, den Vertretungen der Rechteinhaber und den Verwertungsgesellschaften vertraglich zu vereinbaren ist. Für Leistungen entsprechend Abs. 1, Satz 2 ist keine Vergütung vorgesehen. </a:t>
            </a:r>
          </a:p>
          <a:p>
            <a:endParaRPr lang="de-DE" sz="2000" dirty="0"/>
          </a:p>
        </p:txBody>
      </p:sp>
    </p:spTree>
    <p:extLst>
      <p:ext uri="{BB962C8B-B14F-4D97-AF65-F5344CB8AC3E}">
        <p14:creationId xmlns:p14="http://schemas.microsoft.com/office/powerpoint/2010/main" val="103338428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rgbClr val="B7DE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Position des Aktionsbündnisses zur Vergütung</a:t>
            </a:r>
            <a:endParaRPr lang="de-DE" sz="2400" b="1" dirty="0">
              <a:solidFill>
                <a:srgbClr val="002060"/>
              </a:solidFill>
            </a:endParaRPr>
          </a:p>
        </p:txBody>
      </p:sp>
      <p:sp>
        <p:nvSpPr>
          <p:cNvPr id="4" name="Textfeld 3"/>
          <p:cNvSpPr txBox="1"/>
          <p:nvPr/>
        </p:nvSpPr>
        <p:spPr>
          <a:xfrm>
            <a:off x="251520" y="887229"/>
            <a:ext cx="8568952" cy="4093428"/>
          </a:xfrm>
          <a:prstGeom prst="rect">
            <a:avLst/>
          </a:prstGeom>
          <a:noFill/>
        </p:spPr>
        <p:txBody>
          <a:bodyPr wrap="square" rtlCol="0">
            <a:spAutoFit/>
          </a:bodyPr>
          <a:lstStyle/>
          <a:p>
            <a:pPr marL="342900" indent="-342900">
              <a:buFont typeface="Arial"/>
              <a:buChar char="•"/>
            </a:pPr>
            <a:endParaRPr lang="de-DE" sz="2000" dirty="0" smtClean="0"/>
          </a:p>
          <a:p>
            <a:pPr marL="342900" indent="-342900">
              <a:buFont typeface="Arial"/>
              <a:buChar char="•"/>
            </a:pPr>
            <a:r>
              <a:rPr lang="de-DE" sz="2400" dirty="0" smtClean="0"/>
              <a:t>Wenn Vergütung überhaupt vorgesehen sein soll, dann schlägt das Aktionsbündnis eine Vergütungsregelung entweder als Geräteabgabe (analog § 54a zu § 53 Privatkopie) über einen neuen 54er-Paragraphen</a:t>
            </a:r>
          </a:p>
          <a:p>
            <a:pPr marL="342900" indent="-342900">
              <a:buFont typeface="Arial"/>
              <a:buChar char="•"/>
            </a:pPr>
            <a:endParaRPr lang="de-DE" sz="2400" dirty="0"/>
          </a:p>
          <a:p>
            <a:pPr marL="342900" indent="-342900">
              <a:buFont typeface="Arial"/>
              <a:buChar char="•"/>
            </a:pPr>
            <a:r>
              <a:rPr lang="de-DE" sz="2400" dirty="0" smtClean="0"/>
              <a:t> oder wie jetzt in § 60e </a:t>
            </a:r>
            <a:r>
              <a:rPr lang="de-DE" sz="2400" dirty="0" err="1" smtClean="0"/>
              <a:t>UrhWissG</a:t>
            </a:r>
            <a:r>
              <a:rPr lang="de-DE" sz="2400" dirty="0" smtClean="0"/>
              <a:t> ein auf </a:t>
            </a:r>
            <a:r>
              <a:rPr lang="de-DE" sz="2400" b="1" dirty="0" smtClean="0"/>
              <a:t>pauschale Vergütung abzielenden Gesamtvertrag </a:t>
            </a:r>
            <a:r>
              <a:rPr lang="de-DE" sz="2400" dirty="0" smtClean="0"/>
              <a:t>zwischen den Trägern der Wissenschafts- und Bildungseinrichtungen, den Organisationen  der Rechteinhaber (Urheber und Verwerter) und Verwertungsgesellschaften.</a:t>
            </a:r>
            <a:endParaRPr lang="de-DE" sz="2400" dirty="0"/>
          </a:p>
        </p:txBody>
      </p:sp>
    </p:spTree>
    <p:extLst>
      <p:ext uri="{BB962C8B-B14F-4D97-AF65-F5344CB8AC3E}">
        <p14:creationId xmlns:p14="http://schemas.microsoft.com/office/powerpoint/2010/main" val="299491079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rgbClr val="B7DE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Fazit</a:t>
            </a:r>
            <a:endParaRPr lang="de-DE" sz="2400" b="1" dirty="0">
              <a:solidFill>
                <a:srgbClr val="002060"/>
              </a:solidFill>
            </a:endParaRPr>
          </a:p>
        </p:txBody>
      </p:sp>
      <p:sp>
        <p:nvSpPr>
          <p:cNvPr id="7" name="Textfeld 6"/>
          <p:cNvSpPr txBox="1"/>
          <p:nvPr/>
        </p:nvSpPr>
        <p:spPr>
          <a:xfrm>
            <a:off x="443468" y="1416861"/>
            <a:ext cx="7337373" cy="2677656"/>
          </a:xfrm>
          <a:prstGeom prst="rect">
            <a:avLst/>
          </a:prstGeom>
          <a:noFill/>
        </p:spPr>
        <p:txBody>
          <a:bodyPr wrap="square" rtlCol="0">
            <a:spAutoFit/>
          </a:bodyPr>
          <a:lstStyle/>
          <a:p>
            <a:pPr algn="ctr"/>
            <a:r>
              <a:rPr lang="en-US" sz="2400" dirty="0" err="1"/>
              <a:t>Im</a:t>
            </a:r>
            <a:r>
              <a:rPr lang="en-US" sz="2400" dirty="0"/>
              <a:t> </a:t>
            </a:r>
            <a:r>
              <a:rPr lang="en-US" sz="2400" dirty="0" err="1"/>
              <a:t>Normalfall</a:t>
            </a:r>
            <a:r>
              <a:rPr lang="en-US" sz="2400" dirty="0"/>
              <a:t> der wissenschaftlichen </a:t>
            </a:r>
            <a:r>
              <a:rPr lang="en-US" sz="2400" dirty="0" err="1"/>
              <a:t>Publikation</a:t>
            </a:r>
            <a:r>
              <a:rPr lang="en-US" sz="2400" dirty="0"/>
              <a:t> </a:t>
            </a:r>
            <a:r>
              <a:rPr lang="en-US" sz="2400" dirty="0" err="1"/>
              <a:t>wird</a:t>
            </a:r>
            <a:r>
              <a:rPr lang="en-US" sz="2400" dirty="0"/>
              <a:t> </a:t>
            </a:r>
            <a:r>
              <a:rPr lang="en-US" sz="2400" dirty="0" err="1"/>
              <a:t>weder</a:t>
            </a:r>
            <a:r>
              <a:rPr lang="en-US" sz="2400" dirty="0"/>
              <a:t> eine </a:t>
            </a:r>
            <a:r>
              <a:rPr lang="en-US" sz="2400" dirty="0" err="1"/>
              <a:t>Vergütung</a:t>
            </a:r>
            <a:r>
              <a:rPr lang="en-US" sz="2400" dirty="0"/>
              <a:t> </a:t>
            </a:r>
            <a:r>
              <a:rPr lang="en-US" sz="2400" dirty="0" err="1"/>
              <a:t>angeboten</a:t>
            </a:r>
            <a:r>
              <a:rPr lang="en-US" sz="2400" dirty="0"/>
              <a:t> </a:t>
            </a:r>
            <a:r>
              <a:rPr lang="en-US" sz="2400" dirty="0" err="1"/>
              <a:t>noch</a:t>
            </a:r>
            <a:r>
              <a:rPr lang="en-US" sz="2400" dirty="0"/>
              <a:t> hat der </a:t>
            </a:r>
            <a:r>
              <a:rPr lang="en-US" sz="2400" dirty="0" err="1"/>
              <a:t>Urheber</a:t>
            </a:r>
            <a:r>
              <a:rPr lang="en-US" sz="2400" dirty="0"/>
              <a:t> </a:t>
            </a:r>
            <a:r>
              <a:rPr lang="en-US" sz="2400" dirty="0" err="1"/>
              <a:t>wissenschaftlicher</a:t>
            </a:r>
            <a:r>
              <a:rPr lang="en-US" sz="2400" dirty="0"/>
              <a:t> </a:t>
            </a:r>
            <a:r>
              <a:rPr lang="en-US" sz="2400" dirty="0" err="1"/>
              <a:t>Texte</a:t>
            </a:r>
            <a:r>
              <a:rPr lang="en-US" sz="2400" dirty="0"/>
              <a:t> </a:t>
            </a:r>
            <a:r>
              <a:rPr lang="en-US" sz="2400" dirty="0" err="1"/>
              <a:t>Gelegenheit</a:t>
            </a:r>
            <a:r>
              <a:rPr lang="en-US" sz="2400" dirty="0"/>
              <a:t>, </a:t>
            </a:r>
            <a:r>
              <a:rPr lang="en-US" sz="2400" dirty="0" err="1"/>
              <a:t>seinen</a:t>
            </a:r>
            <a:r>
              <a:rPr lang="en-US" sz="2400" dirty="0"/>
              <a:t> </a:t>
            </a:r>
            <a:r>
              <a:rPr lang="en-US" sz="2400" dirty="0" err="1"/>
              <a:t>Verzicht</a:t>
            </a:r>
            <a:r>
              <a:rPr lang="en-US" sz="2400" dirty="0"/>
              <a:t> auf </a:t>
            </a:r>
            <a:r>
              <a:rPr lang="en-US" sz="2400" dirty="0" err="1"/>
              <a:t>Vergütung</a:t>
            </a:r>
            <a:r>
              <a:rPr lang="en-US" sz="2400" dirty="0"/>
              <a:t> </a:t>
            </a:r>
            <a:r>
              <a:rPr lang="en-US" sz="2400" dirty="0" err="1"/>
              <a:t>explizit</a:t>
            </a:r>
            <a:r>
              <a:rPr lang="en-US" sz="2400" dirty="0"/>
              <a:t> </a:t>
            </a:r>
            <a:r>
              <a:rPr lang="en-US" sz="2400" dirty="0" err="1"/>
              <a:t>zu</a:t>
            </a:r>
            <a:r>
              <a:rPr lang="en-US" sz="2400" dirty="0"/>
              <a:t> </a:t>
            </a:r>
            <a:r>
              <a:rPr lang="en-US" sz="2400" dirty="0" err="1"/>
              <a:t>artikulieren</a:t>
            </a:r>
            <a:r>
              <a:rPr lang="en-US" sz="2400" dirty="0"/>
              <a:t> </a:t>
            </a:r>
            <a:r>
              <a:rPr lang="en-US" sz="2400" dirty="0" err="1"/>
              <a:t>geschweige</a:t>
            </a:r>
            <a:r>
              <a:rPr lang="en-US" sz="2400" dirty="0"/>
              <a:t> </a:t>
            </a:r>
            <a:r>
              <a:rPr lang="en-US" sz="2400" dirty="0" err="1"/>
              <a:t>denn</a:t>
            </a:r>
            <a:r>
              <a:rPr lang="en-US" sz="2400" dirty="0"/>
              <a:t> </a:t>
            </a:r>
            <a:r>
              <a:rPr lang="en-US" sz="2400" dirty="0" err="1"/>
              <a:t>seinen</a:t>
            </a:r>
            <a:r>
              <a:rPr lang="en-US" sz="2400" dirty="0"/>
              <a:t> </a:t>
            </a:r>
            <a:r>
              <a:rPr lang="en-US" sz="2400" dirty="0" err="1"/>
              <a:t>Anspruch</a:t>
            </a:r>
            <a:r>
              <a:rPr lang="en-US" sz="2400" dirty="0"/>
              <a:t> </a:t>
            </a:r>
            <a:r>
              <a:rPr lang="en-US" sz="2400" dirty="0" err="1"/>
              <a:t>durchzusetzen</a:t>
            </a:r>
            <a:r>
              <a:rPr lang="en-US" sz="2400" dirty="0"/>
              <a:t>. </a:t>
            </a:r>
            <a:r>
              <a:rPr lang="en-US" sz="2400" dirty="0" err="1"/>
              <a:t>Verlage</a:t>
            </a:r>
            <a:r>
              <a:rPr lang="en-US" sz="2400" dirty="0"/>
              <a:t> </a:t>
            </a:r>
            <a:r>
              <a:rPr lang="en-US" sz="2400" dirty="0" err="1"/>
              <a:t>haben</a:t>
            </a:r>
            <a:r>
              <a:rPr lang="en-US" sz="2400" dirty="0"/>
              <a:t> </a:t>
            </a:r>
            <a:r>
              <a:rPr lang="en-US" sz="2400" dirty="0" err="1"/>
              <a:t>durchweg</a:t>
            </a:r>
            <a:r>
              <a:rPr lang="en-US" sz="2400" dirty="0"/>
              <a:t> </a:t>
            </a:r>
            <a:r>
              <a:rPr lang="en-US" sz="2400" dirty="0" err="1"/>
              <a:t>gegenüber</a:t>
            </a:r>
            <a:r>
              <a:rPr lang="en-US" sz="2400" dirty="0"/>
              <a:t> den </a:t>
            </a:r>
            <a:r>
              <a:rPr lang="en-US" sz="2400" dirty="0" err="1"/>
              <a:t>Urhebern</a:t>
            </a:r>
            <a:r>
              <a:rPr lang="en-US" sz="2400" dirty="0"/>
              <a:t> die </a:t>
            </a:r>
            <a:r>
              <a:rPr lang="en-US" sz="2400" dirty="0" err="1"/>
              <a:t>stärkere</a:t>
            </a:r>
            <a:r>
              <a:rPr lang="en-US" sz="2400" dirty="0"/>
              <a:t> </a:t>
            </a:r>
            <a:r>
              <a:rPr lang="en-US" sz="2400" dirty="0" err="1"/>
              <a:t>Verhandlungsposition</a:t>
            </a:r>
            <a:r>
              <a:rPr lang="en-US" sz="2400" dirty="0"/>
              <a:t>. </a:t>
            </a:r>
            <a:endParaRPr lang="de-DE" sz="2400" dirty="0"/>
          </a:p>
        </p:txBody>
      </p:sp>
    </p:spTree>
    <p:extLst>
      <p:ext uri="{BB962C8B-B14F-4D97-AF65-F5344CB8AC3E}">
        <p14:creationId xmlns:p14="http://schemas.microsoft.com/office/powerpoint/2010/main" val="90485336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rgbClr val="B7DE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Fazit</a:t>
            </a:r>
            <a:endParaRPr lang="de-DE" sz="2400" b="1" dirty="0">
              <a:solidFill>
                <a:srgbClr val="002060"/>
              </a:solidFill>
            </a:endParaRPr>
          </a:p>
        </p:txBody>
      </p:sp>
      <p:sp>
        <p:nvSpPr>
          <p:cNvPr id="5" name="Textfeld 4"/>
          <p:cNvSpPr txBox="1"/>
          <p:nvPr/>
        </p:nvSpPr>
        <p:spPr>
          <a:xfrm>
            <a:off x="443468" y="712853"/>
            <a:ext cx="7337373" cy="2677656"/>
          </a:xfrm>
          <a:prstGeom prst="rect">
            <a:avLst/>
          </a:prstGeom>
          <a:noFill/>
        </p:spPr>
        <p:txBody>
          <a:bodyPr wrap="square" rtlCol="0">
            <a:spAutoFit/>
          </a:bodyPr>
          <a:lstStyle/>
          <a:p>
            <a:r>
              <a:rPr lang="en-US" sz="2400" dirty="0" err="1" smtClean="0"/>
              <a:t>Im</a:t>
            </a:r>
            <a:r>
              <a:rPr lang="en-US" sz="2400" dirty="0" smtClean="0"/>
              <a:t> </a:t>
            </a:r>
            <a:r>
              <a:rPr lang="en-US" sz="2400" dirty="0" err="1" smtClean="0"/>
              <a:t>Wissenschaftsurheberrecht</a:t>
            </a:r>
            <a:r>
              <a:rPr lang="en-US" sz="2400" dirty="0" smtClean="0"/>
              <a:t> muss </a:t>
            </a:r>
            <a:r>
              <a:rPr lang="en-US" sz="2400" dirty="0" err="1" smtClean="0"/>
              <a:t>berücksichtigt</a:t>
            </a:r>
            <a:r>
              <a:rPr lang="en-US" sz="2400" dirty="0" smtClean="0"/>
              <a:t> </a:t>
            </a:r>
            <a:r>
              <a:rPr lang="en-US" sz="2400" dirty="0" err="1"/>
              <a:t>werden</a:t>
            </a:r>
            <a:r>
              <a:rPr lang="en-US" sz="2400" dirty="0"/>
              <a:t>, </a:t>
            </a:r>
            <a:r>
              <a:rPr lang="en-US" sz="2400" dirty="0" err="1"/>
              <a:t>dass</a:t>
            </a:r>
            <a:r>
              <a:rPr lang="en-US" sz="2400" dirty="0"/>
              <a:t> in </a:t>
            </a:r>
            <a:r>
              <a:rPr lang="en-US" sz="2400" dirty="0" err="1"/>
              <a:t>Bildung</a:t>
            </a:r>
            <a:r>
              <a:rPr lang="en-US" sz="2400" dirty="0"/>
              <a:t> und </a:t>
            </a:r>
            <a:r>
              <a:rPr lang="en-US" sz="2400" dirty="0" err="1"/>
              <a:t>Wissenschaft</a:t>
            </a:r>
            <a:r>
              <a:rPr lang="en-US" sz="2400" dirty="0"/>
              <a:t> (</a:t>
            </a:r>
            <a:r>
              <a:rPr lang="en-US" sz="2400" dirty="0" err="1"/>
              <a:t>anders</a:t>
            </a:r>
            <a:r>
              <a:rPr lang="en-US" sz="2400" dirty="0"/>
              <a:t> </a:t>
            </a:r>
            <a:r>
              <a:rPr lang="en-US" sz="2400" dirty="0" err="1"/>
              <a:t>als</a:t>
            </a:r>
            <a:r>
              <a:rPr lang="en-US" sz="2400" dirty="0"/>
              <a:t> in der </a:t>
            </a:r>
            <a:r>
              <a:rPr lang="en-US" sz="2400" dirty="0" err="1"/>
              <a:t>Belletristik</a:t>
            </a:r>
            <a:r>
              <a:rPr lang="en-US" sz="2400" dirty="0"/>
              <a:t> oder in </a:t>
            </a:r>
            <a:r>
              <a:rPr lang="en-US" sz="2400" dirty="0" err="1"/>
              <a:t>anderen</a:t>
            </a:r>
            <a:r>
              <a:rPr lang="en-US" sz="2400" dirty="0"/>
              <a:t> </a:t>
            </a:r>
            <a:r>
              <a:rPr lang="en-US" sz="2400" dirty="0" err="1"/>
              <a:t>Bereichen</a:t>
            </a:r>
            <a:r>
              <a:rPr lang="en-US" sz="2400" dirty="0"/>
              <a:t> der </a:t>
            </a:r>
            <a:r>
              <a:rPr lang="en-US" sz="2400" dirty="0" err="1"/>
              <a:t>Publikumsmärkte</a:t>
            </a:r>
            <a:r>
              <a:rPr lang="en-US" sz="2400" dirty="0"/>
              <a:t>) </a:t>
            </a:r>
            <a:r>
              <a:rPr lang="en-US" sz="2400" b="1" dirty="0"/>
              <a:t>das </a:t>
            </a:r>
            <a:r>
              <a:rPr lang="en-US" sz="2400" b="1" dirty="0" err="1"/>
              <a:t>Interesse</a:t>
            </a:r>
            <a:r>
              <a:rPr lang="en-US" sz="2400" b="1" dirty="0"/>
              <a:t> der </a:t>
            </a:r>
            <a:r>
              <a:rPr lang="en-US" sz="2400" b="1" dirty="0" err="1"/>
              <a:t>AutorInnen</a:t>
            </a:r>
            <a:r>
              <a:rPr lang="en-US" sz="2400" b="1" dirty="0"/>
              <a:t> an </a:t>
            </a:r>
            <a:r>
              <a:rPr lang="en-US" sz="2400" b="1" dirty="0" err="1"/>
              <a:t>einer</a:t>
            </a:r>
            <a:r>
              <a:rPr lang="en-US" sz="2400" b="1" dirty="0"/>
              <a:t> </a:t>
            </a:r>
            <a:r>
              <a:rPr lang="de-DE" sz="2400" b="1" dirty="0" smtClean="0"/>
              <a:t>ökonomischen Verwertung </a:t>
            </a:r>
            <a:r>
              <a:rPr lang="en-US" sz="2400" b="1" dirty="0" err="1" smtClean="0"/>
              <a:t>bis</a:t>
            </a:r>
            <a:r>
              <a:rPr lang="en-US" sz="2400" b="1" dirty="0" smtClean="0"/>
              <a:t> </a:t>
            </a:r>
            <a:r>
              <a:rPr lang="en-US" sz="2400" b="1" dirty="0"/>
              <a:t>auf </a:t>
            </a:r>
            <a:r>
              <a:rPr lang="en-US" sz="2400" b="1" dirty="0" err="1"/>
              <a:t>wenige</a:t>
            </a:r>
            <a:r>
              <a:rPr lang="en-US" sz="2400" b="1" dirty="0"/>
              <a:t> </a:t>
            </a:r>
            <a:r>
              <a:rPr lang="en-US" sz="2400" b="1" dirty="0" err="1"/>
              <a:t>Ausnahmen</a:t>
            </a:r>
            <a:r>
              <a:rPr lang="en-US" sz="2400" b="1" dirty="0"/>
              <a:t> der </a:t>
            </a:r>
            <a:r>
              <a:rPr lang="en-US" sz="2400" b="1" dirty="0" err="1"/>
              <a:t>Textsorten</a:t>
            </a:r>
            <a:r>
              <a:rPr lang="en-US" sz="2400" b="1" dirty="0"/>
              <a:t> und der </a:t>
            </a:r>
            <a:r>
              <a:rPr lang="en-US" sz="2400" b="1" dirty="0" err="1"/>
              <a:t>Fächer</a:t>
            </a:r>
            <a:r>
              <a:rPr lang="en-US" sz="2400" b="1" dirty="0"/>
              <a:t> ─ </a:t>
            </a:r>
            <a:r>
              <a:rPr lang="en-US" sz="2400" b="1" dirty="0" err="1"/>
              <a:t>i.d.R</a:t>
            </a:r>
            <a:r>
              <a:rPr lang="en-US" sz="2400" b="1" dirty="0"/>
              <a:t>. </a:t>
            </a:r>
            <a:r>
              <a:rPr lang="en-US" sz="2400" b="1" dirty="0" err="1"/>
              <a:t>sehr</a:t>
            </a:r>
            <a:r>
              <a:rPr lang="en-US" sz="2400" b="1" dirty="0"/>
              <a:t> </a:t>
            </a:r>
            <a:r>
              <a:rPr lang="en-US" sz="2400" b="1" dirty="0" err="1"/>
              <a:t>gering</a:t>
            </a:r>
            <a:r>
              <a:rPr lang="en-US" sz="2400" b="1" dirty="0"/>
              <a:t> </a:t>
            </a:r>
            <a:r>
              <a:rPr lang="en-US" sz="2400" dirty="0"/>
              <a:t>ist </a:t>
            </a:r>
            <a:r>
              <a:rPr lang="en-US" sz="2400" dirty="0" err="1"/>
              <a:t>bzw</a:t>
            </a:r>
            <a:r>
              <a:rPr lang="en-US" sz="2400" dirty="0"/>
              <a:t>. eine </a:t>
            </a:r>
            <a:r>
              <a:rPr lang="en-US" sz="2400" dirty="0" err="1"/>
              <a:t>Vergütung</a:t>
            </a:r>
            <a:r>
              <a:rPr lang="en-US" sz="2400" dirty="0"/>
              <a:t> </a:t>
            </a:r>
            <a:r>
              <a:rPr lang="en-US" sz="2400" dirty="0" err="1"/>
              <a:t>i.d.R</a:t>
            </a:r>
            <a:r>
              <a:rPr lang="en-US" sz="2400" dirty="0"/>
              <a:t>. nicht </a:t>
            </a:r>
            <a:r>
              <a:rPr lang="en-US" sz="2400" dirty="0" err="1"/>
              <a:t>stattfindet</a:t>
            </a:r>
            <a:r>
              <a:rPr lang="en-US" sz="2400" dirty="0"/>
              <a:t>. </a:t>
            </a:r>
            <a:endParaRPr lang="de-DE" sz="2400" dirty="0"/>
          </a:p>
        </p:txBody>
      </p:sp>
      <p:sp>
        <p:nvSpPr>
          <p:cNvPr id="9" name="Textfeld 8"/>
          <p:cNvSpPr txBox="1"/>
          <p:nvPr/>
        </p:nvSpPr>
        <p:spPr>
          <a:xfrm>
            <a:off x="443468" y="3689910"/>
            <a:ext cx="7115640" cy="1938992"/>
          </a:xfrm>
          <a:prstGeom prst="rect">
            <a:avLst/>
          </a:prstGeom>
          <a:noFill/>
        </p:spPr>
        <p:txBody>
          <a:bodyPr wrap="square" rtlCol="0">
            <a:spAutoFit/>
          </a:bodyPr>
          <a:lstStyle/>
          <a:p>
            <a:pPr lvl="0"/>
            <a:r>
              <a:rPr lang="en-US" sz="2400" dirty="0" err="1" smtClean="0"/>
              <a:t>Jeder</a:t>
            </a:r>
            <a:r>
              <a:rPr lang="en-US" sz="2400" dirty="0" smtClean="0"/>
              <a:t> </a:t>
            </a:r>
            <a:r>
              <a:rPr lang="en-US" sz="2400" dirty="0" err="1" smtClean="0"/>
              <a:t>Autor</a:t>
            </a:r>
            <a:r>
              <a:rPr lang="en-US" sz="2400" dirty="0" smtClean="0"/>
              <a:t> ist </a:t>
            </a:r>
            <a:r>
              <a:rPr lang="en-US" sz="2400" dirty="0" err="1" smtClean="0"/>
              <a:t>immer</a:t>
            </a:r>
            <a:r>
              <a:rPr lang="en-US" sz="2400" dirty="0" smtClean="0"/>
              <a:t> auch </a:t>
            </a:r>
            <a:r>
              <a:rPr lang="en-US" sz="2400" dirty="0" err="1" smtClean="0"/>
              <a:t>Nutzer</a:t>
            </a:r>
            <a:r>
              <a:rPr lang="en-US" sz="2400" dirty="0" smtClean="0"/>
              <a:t> </a:t>
            </a:r>
            <a:r>
              <a:rPr lang="en-US" sz="2400" dirty="0" err="1" smtClean="0"/>
              <a:t>schon</a:t>
            </a:r>
            <a:r>
              <a:rPr lang="en-US" sz="2400" dirty="0" smtClean="0"/>
              <a:t> </a:t>
            </a:r>
            <a:r>
              <a:rPr lang="en-US" sz="2400" dirty="0" err="1" smtClean="0"/>
              <a:t>publizierter</a:t>
            </a:r>
            <a:r>
              <a:rPr lang="en-US" sz="2400" dirty="0" smtClean="0"/>
              <a:t> </a:t>
            </a:r>
            <a:r>
              <a:rPr lang="en-US" sz="2400" dirty="0" err="1" smtClean="0"/>
              <a:t>Werke</a:t>
            </a:r>
            <a:r>
              <a:rPr lang="en-US" sz="2400" dirty="0" smtClean="0"/>
              <a:t>. </a:t>
            </a:r>
            <a:r>
              <a:rPr lang="de-DE" sz="2400" dirty="0" smtClean="0"/>
              <a:t>Die Einschränkung der freie Nutzung durch Vergütungsansprüche kann nicht in seinem Interesse sein</a:t>
            </a:r>
            <a:endParaRPr lang="de-DE" sz="2400" dirty="0"/>
          </a:p>
          <a:p>
            <a:r>
              <a:rPr lang="de-DE" sz="2400" dirty="0" smtClean="0">
                <a:effectLst/>
              </a:rPr>
              <a:t> </a:t>
            </a:r>
            <a:endParaRPr lang="de-DE" sz="2400" dirty="0"/>
          </a:p>
        </p:txBody>
      </p:sp>
    </p:spTree>
    <p:extLst>
      <p:ext uri="{BB962C8B-B14F-4D97-AF65-F5344CB8AC3E}">
        <p14:creationId xmlns:p14="http://schemas.microsoft.com/office/powerpoint/2010/main" val="157042874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rgbClr val="B7DE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Fazit</a:t>
            </a:r>
            <a:endParaRPr lang="de-DE" sz="2400" b="1" dirty="0">
              <a:solidFill>
                <a:srgbClr val="002060"/>
              </a:solidFill>
            </a:endParaRPr>
          </a:p>
        </p:txBody>
      </p:sp>
      <p:sp>
        <p:nvSpPr>
          <p:cNvPr id="7" name="Textfeld 6"/>
          <p:cNvSpPr txBox="1"/>
          <p:nvPr/>
        </p:nvSpPr>
        <p:spPr>
          <a:xfrm>
            <a:off x="786147" y="1068257"/>
            <a:ext cx="7337373" cy="1200328"/>
          </a:xfrm>
          <a:prstGeom prst="rect">
            <a:avLst/>
          </a:prstGeom>
          <a:noFill/>
        </p:spPr>
        <p:txBody>
          <a:bodyPr wrap="square" rtlCol="0">
            <a:spAutoFit/>
          </a:bodyPr>
          <a:lstStyle/>
          <a:p>
            <a:r>
              <a:rPr lang="de-DE" sz="2400" dirty="0" smtClean="0"/>
              <a:t>Das primäre Interesse jeden Wissenschaftlers zielt auf Reputation ab. Reputation geschieht durch Wahrnehmung und Akzeptanz durch seine Peers.</a:t>
            </a:r>
            <a:endParaRPr lang="de-DE" sz="2400" dirty="0"/>
          </a:p>
        </p:txBody>
      </p:sp>
      <p:sp>
        <p:nvSpPr>
          <p:cNvPr id="10" name="Textfeld 9"/>
          <p:cNvSpPr txBox="1"/>
          <p:nvPr/>
        </p:nvSpPr>
        <p:spPr>
          <a:xfrm>
            <a:off x="786147" y="2317915"/>
            <a:ext cx="7337373" cy="1200328"/>
          </a:xfrm>
          <a:prstGeom prst="rect">
            <a:avLst/>
          </a:prstGeom>
          <a:noFill/>
        </p:spPr>
        <p:txBody>
          <a:bodyPr wrap="square" rtlCol="0">
            <a:spAutoFit/>
          </a:bodyPr>
          <a:lstStyle/>
          <a:p>
            <a:r>
              <a:rPr lang="de-DE" sz="2400" dirty="0" smtClean="0"/>
              <a:t>Reputation kann aber durch aus monetäre Konsequenzen haben. Aber das ist etwas anderes als Einnahmen durch Vergütung der Nutzung seiner Werke</a:t>
            </a:r>
            <a:endParaRPr lang="de-DE" sz="2400" dirty="0"/>
          </a:p>
        </p:txBody>
      </p:sp>
    </p:spTree>
    <p:extLst>
      <p:ext uri="{BB962C8B-B14F-4D97-AF65-F5344CB8AC3E}">
        <p14:creationId xmlns:p14="http://schemas.microsoft.com/office/powerpoint/2010/main" val="241655029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rgbClr val="B7DE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Fazit</a:t>
            </a:r>
            <a:endParaRPr lang="de-DE" sz="2400" b="1" dirty="0">
              <a:solidFill>
                <a:srgbClr val="002060"/>
              </a:solidFill>
            </a:endParaRPr>
          </a:p>
        </p:txBody>
      </p:sp>
      <p:sp>
        <p:nvSpPr>
          <p:cNvPr id="6" name="Textfeld 5"/>
          <p:cNvSpPr txBox="1"/>
          <p:nvPr/>
        </p:nvSpPr>
        <p:spPr>
          <a:xfrm>
            <a:off x="786147" y="1855733"/>
            <a:ext cx="7337373" cy="2308324"/>
          </a:xfrm>
          <a:prstGeom prst="rect">
            <a:avLst/>
          </a:prstGeom>
          <a:noFill/>
        </p:spPr>
        <p:txBody>
          <a:bodyPr wrap="square" rtlCol="0">
            <a:spAutoFit/>
          </a:bodyPr>
          <a:lstStyle/>
          <a:p>
            <a:pPr algn="ctr"/>
            <a:r>
              <a:rPr lang="en-US" sz="2400" dirty="0"/>
              <a:t>“Das </a:t>
            </a:r>
            <a:r>
              <a:rPr lang="en-US" sz="2400" dirty="0" err="1"/>
              <a:t>Grundrecht</a:t>
            </a:r>
            <a:r>
              <a:rPr lang="en-US" sz="2400" dirty="0"/>
              <a:t> des </a:t>
            </a:r>
            <a:r>
              <a:rPr lang="en-US" sz="2400" dirty="0" err="1"/>
              <a:t>Artikels</a:t>
            </a:r>
            <a:r>
              <a:rPr lang="en-US" sz="2400" dirty="0"/>
              <a:t> 5 Abs. 3 GG </a:t>
            </a:r>
            <a:r>
              <a:rPr lang="en-US" sz="2400" dirty="0" err="1"/>
              <a:t>gebietet</a:t>
            </a:r>
            <a:r>
              <a:rPr lang="en-US" sz="2400" dirty="0"/>
              <a:t> </a:t>
            </a:r>
            <a:r>
              <a:rPr lang="en-US" sz="2400" dirty="0" smtClean="0"/>
              <a:t>… nicht </a:t>
            </a:r>
            <a:r>
              <a:rPr lang="en-US" sz="2400" dirty="0"/>
              <a:t>die </a:t>
            </a:r>
            <a:r>
              <a:rPr lang="en-US" sz="2400" dirty="0" err="1"/>
              <a:t>Rechtsinhaberschaft</a:t>
            </a:r>
            <a:r>
              <a:rPr lang="en-US" sz="2400" dirty="0"/>
              <a:t> des </a:t>
            </a:r>
            <a:r>
              <a:rPr lang="en-US" sz="2400" dirty="0" err="1"/>
              <a:t>Hochschullehrer</a:t>
            </a:r>
            <a:r>
              <a:rPr lang="en-US" sz="2400" dirty="0"/>
              <a:t> an </a:t>
            </a:r>
            <a:r>
              <a:rPr lang="en-US" sz="2400" dirty="0" err="1"/>
              <a:t>seinen</a:t>
            </a:r>
            <a:r>
              <a:rPr lang="en-US" sz="2400" dirty="0"/>
              <a:t> </a:t>
            </a:r>
            <a:r>
              <a:rPr lang="en-US" sz="2400" dirty="0" err="1"/>
              <a:t>Forschungsergebnissen</a:t>
            </a:r>
            <a:r>
              <a:rPr lang="en-US" sz="2400" dirty="0"/>
              <a:t>, </a:t>
            </a:r>
            <a:r>
              <a:rPr lang="en-US" sz="2400" dirty="0" err="1"/>
              <a:t>denn</a:t>
            </a:r>
            <a:r>
              <a:rPr lang="en-US" sz="2400" dirty="0"/>
              <a:t> die </a:t>
            </a:r>
            <a:r>
              <a:rPr lang="en-US" sz="2400" dirty="0" err="1"/>
              <a:t>Forschungsfreiheit</a:t>
            </a:r>
            <a:r>
              <a:rPr lang="en-US" sz="2400" dirty="0"/>
              <a:t> </a:t>
            </a:r>
            <a:r>
              <a:rPr lang="en-US" sz="2400" dirty="0" err="1"/>
              <a:t>umfasst</a:t>
            </a:r>
            <a:r>
              <a:rPr lang="en-US" sz="2400" dirty="0"/>
              <a:t> nicht das </a:t>
            </a:r>
            <a:r>
              <a:rPr lang="en-US" sz="2400" dirty="0" err="1"/>
              <a:t>Recht</a:t>
            </a:r>
            <a:r>
              <a:rPr lang="en-US" sz="2400" dirty="0"/>
              <a:t> auf </a:t>
            </a:r>
            <a:r>
              <a:rPr lang="en-US" sz="2400" dirty="0" err="1"/>
              <a:t>kommerzielle</a:t>
            </a:r>
            <a:r>
              <a:rPr lang="en-US" sz="2400" dirty="0"/>
              <a:t> </a:t>
            </a:r>
            <a:r>
              <a:rPr lang="en-US" sz="2400" dirty="0" err="1"/>
              <a:t>Nutzung</a:t>
            </a:r>
            <a:r>
              <a:rPr lang="en-US" sz="2400" dirty="0"/>
              <a:t> von </a:t>
            </a:r>
            <a:r>
              <a:rPr lang="en-US" sz="2400" dirty="0" err="1"/>
              <a:t>Wissenschaft-Erfindungen</a:t>
            </a:r>
            <a:r>
              <a:rPr lang="en-US" sz="2400" dirty="0"/>
              <a:t>,” (BT-</a:t>
            </a:r>
            <a:r>
              <a:rPr lang="en-US" sz="2400" dirty="0" err="1"/>
              <a:t>Dr</a:t>
            </a:r>
            <a:r>
              <a:rPr lang="en-US" sz="2400" dirty="0"/>
              <a:t> 14/5975 of 9 May 2001).</a:t>
            </a:r>
            <a:r>
              <a:rPr lang="de-DE" sz="2400" dirty="0" smtClean="0">
                <a:effectLst/>
              </a:rPr>
              <a:t> </a:t>
            </a:r>
            <a:endParaRPr lang="de-DE" sz="2400" dirty="0"/>
          </a:p>
        </p:txBody>
      </p:sp>
    </p:spTree>
    <p:extLst>
      <p:ext uri="{BB962C8B-B14F-4D97-AF65-F5344CB8AC3E}">
        <p14:creationId xmlns:p14="http://schemas.microsoft.com/office/powerpoint/2010/main" val="75643399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251520" y="235347"/>
            <a:ext cx="8640960" cy="400110"/>
          </a:xfrm>
          <a:prstGeom prst="rect">
            <a:avLst/>
          </a:prstGeom>
          <a:solidFill>
            <a:srgbClr val="B7DEE8"/>
          </a:solidFill>
        </p:spPr>
        <p:txBody>
          <a:bodyPr wrap="square" rtlCol="0">
            <a:spAutoFit/>
          </a:bodyPr>
          <a:lstStyle/>
          <a:p>
            <a:r>
              <a:rPr lang="en-US" sz="2000" b="1" dirty="0" err="1" smtClean="0"/>
              <a:t>Unterstützung</a:t>
            </a:r>
            <a:r>
              <a:rPr lang="en-US" sz="2000" b="1" dirty="0" smtClean="0"/>
              <a:t> der </a:t>
            </a:r>
            <a:r>
              <a:rPr lang="en-US" sz="2000" b="1" dirty="0" err="1" smtClean="0"/>
              <a:t>Vergütungsfreiheit</a:t>
            </a:r>
            <a:r>
              <a:rPr lang="en-US" sz="2000" b="1" dirty="0" smtClean="0"/>
              <a:t> – </a:t>
            </a:r>
            <a:r>
              <a:rPr lang="de-DE" sz="2000" dirty="0" smtClean="0"/>
              <a:t>Politischer Hintergrund - – Bundesrat</a:t>
            </a:r>
            <a:endParaRPr lang="de-DE" sz="2000" dirty="0"/>
          </a:p>
        </p:txBody>
      </p:sp>
      <p:sp>
        <p:nvSpPr>
          <p:cNvPr id="15" name="Textfeld 14"/>
          <p:cNvSpPr txBox="1"/>
          <p:nvPr/>
        </p:nvSpPr>
        <p:spPr>
          <a:xfrm>
            <a:off x="468290" y="1598643"/>
            <a:ext cx="8640960" cy="3477875"/>
          </a:xfrm>
          <a:prstGeom prst="rect">
            <a:avLst/>
          </a:prstGeom>
          <a:noFill/>
        </p:spPr>
        <p:txBody>
          <a:bodyPr wrap="square" rtlCol="0">
            <a:spAutoFit/>
          </a:bodyPr>
          <a:lstStyle/>
          <a:p>
            <a:r>
              <a:rPr lang="de-DE" sz="2000" dirty="0"/>
              <a:t>Bundesrat in seiner Stellungnahme zum </a:t>
            </a:r>
            <a:r>
              <a:rPr lang="de-DE" sz="2000" dirty="0" err="1"/>
              <a:t>RegE</a:t>
            </a:r>
            <a:r>
              <a:rPr lang="de-DE" sz="2000" dirty="0"/>
              <a:t> am 12.5.2017, in der er bedauert, </a:t>
            </a:r>
            <a:r>
              <a:rPr lang="de-DE" sz="2000" b="1" dirty="0"/>
              <a:t>„dass es entgegen entsprechender Anregungen der Länder mit dem vorliegenden Gesetzentwurf noch nicht gelungen ist, ein - unter Einbeziehung von "ob" und "wie" - stringentes Vergütungssystem für die einzelnen Schrankentatbestände zu entwickeln“ </a:t>
            </a:r>
            <a:endParaRPr lang="de-DE" sz="2000" b="1" dirty="0" smtClean="0"/>
          </a:p>
          <a:p>
            <a:endParaRPr lang="de-DE" sz="2000" dirty="0"/>
          </a:p>
          <a:p>
            <a:r>
              <a:rPr lang="de-DE" sz="2000" dirty="0" smtClean="0"/>
              <a:t>und </a:t>
            </a:r>
            <a:r>
              <a:rPr lang="de-DE" sz="2000" dirty="0"/>
              <a:t>konkret schlägt der Bundesrat vor, „im weiteren Gesetzgebungsverfahren </a:t>
            </a:r>
            <a:r>
              <a:rPr lang="de-DE" sz="2000" b="1" dirty="0"/>
              <a:t>zu prüfen, ob für die nicht-kommerzielle Nutzung zu Lehr- und Lernzwecken der Bildungseinrichtungen weitergehende Ausnahmen von der Vergütungspflicht statuiert werden können. </a:t>
            </a:r>
            <a:r>
              <a:rPr lang="de-DE" sz="2000" dirty="0"/>
              <a:t>Insofern wird die in § 60h UrhG-E vorgesehene Vergütungspflicht hinterfragt. </a:t>
            </a:r>
          </a:p>
        </p:txBody>
      </p:sp>
      <p:sp>
        <p:nvSpPr>
          <p:cNvPr id="16" name="Textfeld 15"/>
          <p:cNvSpPr txBox="1"/>
          <p:nvPr/>
        </p:nvSpPr>
        <p:spPr>
          <a:xfrm>
            <a:off x="679247" y="5875613"/>
            <a:ext cx="7796580" cy="646331"/>
          </a:xfrm>
          <a:prstGeom prst="rect">
            <a:avLst/>
          </a:prstGeom>
          <a:noFill/>
        </p:spPr>
        <p:txBody>
          <a:bodyPr wrap="square" rtlCol="0">
            <a:spAutoFit/>
          </a:bodyPr>
          <a:lstStyle/>
          <a:p>
            <a:r>
              <a:rPr lang="de-DE" dirty="0" smtClean="0"/>
              <a:t>20.09.2016 Pressemitteilung: 109/2016</a:t>
            </a:r>
          </a:p>
          <a:p>
            <a:r>
              <a:rPr lang="de-DE" dirty="0" smtClean="0"/>
              <a:t>https://</a:t>
            </a:r>
            <a:r>
              <a:rPr lang="de-DE" dirty="0" err="1" smtClean="0"/>
              <a:t>www.bmbf.de</a:t>
            </a:r>
            <a:r>
              <a:rPr lang="de-DE" dirty="0" smtClean="0"/>
              <a:t>/de/freier-zugang-schafft-mehr-wissen-3340.html</a:t>
            </a:r>
            <a:endParaRPr lang="de-DE" dirty="0"/>
          </a:p>
        </p:txBody>
      </p:sp>
    </p:spTree>
    <p:extLst>
      <p:ext uri="{BB962C8B-B14F-4D97-AF65-F5344CB8AC3E}">
        <p14:creationId xmlns:p14="http://schemas.microsoft.com/office/powerpoint/2010/main" val="19625001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323528" y="862492"/>
            <a:ext cx="8568952" cy="3046988"/>
          </a:xfrm>
          <a:prstGeom prst="rect">
            <a:avLst/>
          </a:prstGeom>
          <a:noFill/>
        </p:spPr>
        <p:txBody>
          <a:bodyPr wrap="square" rtlCol="0">
            <a:spAutoFit/>
          </a:bodyPr>
          <a:lstStyle/>
          <a:p>
            <a:r>
              <a:rPr lang="de-DE" sz="2400" dirty="0" smtClean="0"/>
              <a:t>Angesichts der </a:t>
            </a:r>
            <a:r>
              <a:rPr lang="de-DE" sz="2400" b="1" dirty="0" smtClean="0"/>
              <a:t>Veränderungen der (nicht zuletzt technologischen, aber auch normativen) Rahmenbedingungen </a:t>
            </a:r>
            <a:r>
              <a:rPr lang="de-DE" sz="2400" dirty="0" smtClean="0"/>
              <a:t>beim  Publikationsgeschehen und der Nutzungserwartungen in den letzten Jahren muss erneut geklärt werden, ob die Einschränkung oder sogar der Ausschluss des dem Urheber zustehenden Vergütungsanspruchs durch eine ABWS/-</a:t>
            </a:r>
            <a:r>
              <a:rPr lang="de-DE" sz="2400" b="1" dirty="0" err="1" smtClean="0"/>
              <a:t>verfassungswidrigoder</a:t>
            </a:r>
            <a:r>
              <a:rPr lang="de-DE" sz="2400" b="1" dirty="0" smtClean="0"/>
              <a:t> doch verfassungskonform</a:t>
            </a:r>
            <a:r>
              <a:rPr lang="de-DE" sz="2400" dirty="0" smtClean="0"/>
              <a:t> sind.</a:t>
            </a:r>
            <a:br>
              <a:rPr lang="de-DE" sz="2400" dirty="0" smtClean="0"/>
            </a:br>
            <a:r>
              <a:rPr lang="de-DE" sz="2400" dirty="0" smtClean="0"/>
              <a:t> </a:t>
            </a:r>
            <a:r>
              <a:rPr lang="de-DE" dirty="0"/>
              <a:t>(vgl. Entscheidung des BVerfGE 31, 229, 243 – Kirchen- und Schulgebrauch von </a:t>
            </a:r>
            <a:r>
              <a:rPr lang="de-DE" dirty="0" smtClean="0"/>
              <a:t>1978</a:t>
            </a:r>
            <a:r>
              <a:rPr lang="de-DE" dirty="0"/>
              <a:t>)</a:t>
            </a:r>
          </a:p>
        </p:txBody>
      </p:sp>
      <p:sp>
        <p:nvSpPr>
          <p:cNvPr id="12" name="Textfeld 11"/>
          <p:cNvSpPr txBox="1"/>
          <p:nvPr/>
        </p:nvSpPr>
        <p:spPr>
          <a:xfrm>
            <a:off x="323528" y="3943753"/>
            <a:ext cx="8568952" cy="1200328"/>
          </a:xfrm>
          <a:prstGeom prst="rect">
            <a:avLst/>
          </a:prstGeom>
          <a:noFill/>
        </p:spPr>
        <p:txBody>
          <a:bodyPr wrap="square" rtlCol="0">
            <a:spAutoFit/>
          </a:bodyPr>
          <a:lstStyle/>
          <a:p>
            <a:r>
              <a:rPr lang="de-DE" sz="2400" dirty="0" smtClean="0"/>
              <a:t>Allerdings „muss ein gesteigertes öffentliches Interesse“ für eine genehmigungs- und vergütungsfreie Nutzung für die Nutzung publizierter Werke mit starken Argumenten belegt sein. </a:t>
            </a:r>
          </a:p>
        </p:txBody>
      </p:sp>
      <p:sp>
        <p:nvSpPr>
          <p:cNvPr id="13" name="Textfeld 12"/>
          <p:cNvSpPr txBox="1"/>
          <p:nvPr/>
        </p:nvSpPr>
        <p:spPr>
          <a:xfrm>
            <a:off x="323528" y="5118283"/>
            <a:ext cx="8568952" cy="830997"/>
          </a:xfrm>
          <a:prstGeom prst="rect">
            <a:avLst/>
          </a:prstGeom>
          <a:noFill/>
        </p:spPr>
        <p:txBody>
          <a:bodyPr wrap="square" rtlCol="0">
            <a:spAutoFit/>
          </a:bodyPr>
          <a:lstStyle/>
          <a:p>
            <a:r>
              <a:rPr lang="de-DE" sz="2400" dirty="0" smtClean="0"/>
              <a:t>Ein solches Interesse sollte bei Bildung und Wissenschaft gegeben sein.</a:t>
            </a:r>
            <a:endParaRPr lang="de-DE" sz="2400" dirty="0"/>
          </a:p>
        </p:txBody>
      </p:sp>
      <p:sp>
        <p:nvSpPr>
          <p:cNvPr id="6" name="Rechteck 5"/>
          <p:cNvSpPr/>
          <p:nvPr/>
        </p:nvSpPr>
        <p:spPr>
          <a:xfrm>
            <a:off x="-36512" y="0"/>
            <a:ext cx="9144000" cy="692696"/>
          </a:xfrm>
          <a:prstGeom prst="rect">
            <a:avLst/>
          </a:prstGeom>
          <a:solidFill>
            <a:srgbClr val="B7DE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002060"/>
                </a:solidFill>
              </a:rPr>
              <a:t>Fazit</a:t>
            </a:r>
            <a:endParaRPr lang="de-DE" sz="2400" b="1" dirty="0">
              <a:solidFill>
                <a:srgbClr val="002060"/>
              </a:solidFill>
            </a:endParaRPr>
          </a:p>
        </p:txBody>
      </p:sp>
    </p:spTree>
    <p:extLst>
      <p:ext uri="{BB962C8B-B14F-4D97-AF65-F5344CB8AC3E}">
        <p14:creationId xmlns:p14="http://schemas.microsoft.com/office/powerpoint/2010/main" val="31384588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2" grpId="0" build="p"/>
      <p:bldP spid="1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cstate="print"/>
          <a:srcRect/>
          <a:stretch>
            <a:fillRect/>
          </a:stretch>
        </p:blipFill>
        <p:spPr bwMode="auto">
          <a:xfrm>
            <a:off x="0" y="1268760"/>
            <a:ext cx="7740352" cy="5256584"/>
          </a:xfrm>
          <a:prstGeom prst="rect">
            <a:avLst/>
          </a:prstGeom>
          <a:noFill/>
          <a:ln w="9525">
            <a:noFill/>
            <a:miter lim="800000"/>
            <a:headEnd/>
            <a:tailEnd/>
          </a:ln>
        </p:spPr>
      </p:pic>
      <p:sp>
        <p:nvSpPr>
          <p:cNvPr id="58370" name="AutoShape 6">
            <a:hlinkClick r:id="rId4" action="ppaction://hlinksldjump"/>
          </p:cNvPr>
          <p:cNvSpPr>
            <a:spLocks/>
          </p:cNvSpPr>
          <p:nvPr/>
        </p:nvSpPr>
        <p:spPr bwMode="auto">
          <a:xfrm>
            <a:off x="8100392" y="5733256"/>
            <a:ext cx="838200" cy="593725"/>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lIns="18004" tIns="10799" rIns="18004" bIns="10799" anchor="ctr" anchorCtr="1">
            <a:spAutoFit/>
          </a:bodyPr>
          <a:lstStyle/>
          <a:p>
            <a:endParaRPr lang="de-DE" dirty="0"/>
          </a:p>
        </p:txBody>
      </p:sp>
      <p:sp>
        <p:nvSpPr>
          <p:cNvPr id="6" name="Textfeld 5"/>
          <p:cNvSpPr txBox="1"/>
          <p:nvPr/>
        </p:nvSpPr>
        <p:spPr>
          <a:xfrm>
            <a:off x="107504" y="4005064"/>
            <a:ext cx="3960440" cy="307777"/>
          </a:xfrm>
          <a:prstGeom prst="rect">
            <a:avLst/>
          </a:prstGeom>
          <a:solidFill>
            <a:srgbClr val="002060"/>
          </a:solidFill>
        </p:spPr>
        <p:txBody>
          <a:bodyPr wrap="square" rtlCol="0">
            <a:spAutoFit/>
          </a:bodyPr>
          <a:lstStyle/>
          <a:p>
            <a:r>
              <a:rPr lang="de-DE" sz="1400" dirty="0" smtClean="0">
                <a:solidFill>
                  <a:schemeClr val="bg1"/>
                </a:solidFill>
              </a:rPr>
              <a:t>http://creativecommons.org/licenses/by-sa/3.0/</a:t>
            </a:r>
            <a:endParaRPr lang="de-DE" sz="1400" dirty="0">
              <a:solidFill>
                <a:schemeClr val="bg1"/>
              </a:solidFill>
            </a:endParaRPr>
          </a:p>
        </p:txBody>
      </p:sp>
      <p:pic>
        <p:nvPicPr>
          <p:cNvPr id="12290" name="Picture 2"/>
          <p:cNvPicPr>
            <a:picLocks noChangeAspect="1" noChangeArrowheads="1"/>
          </p:cNvPicPr>
          <p:nvPr/>
        </p:nvPicPr>
        <p:blipFill>
          <a:blip r:embed="rId5" cstate="print"/>
          <a:srcRect/>
          <a:stretch>
            <a:fillRect/>
          </a:stretch>
        </p:blipFill>
        <p:spPr bwMode="auto">
          <a:xfrm>
            <a:off x="0" y="0"/>
            <a:ext cx="9144000" cy="1340767"/>
          </a:xfrm>
          <a:prstGeom prst="rect">
            <a:avLst/>
          </a:prstGeom>
          <a:noFill/>
          <a:ln w="9525">
            <a:noFill/>
            <a:miter lim="800000"/>
            <a:headEnd/>
            <a:tailEnd/>
          </a:ln>
        </p:spPr>
      </p:pic>
    </p:spTree>
    <p:extLst>
      <p:ext uri="{BB962C8B-B14F-4D97-AF65-F5344CB8AC3E}">
        <p14:creationId xmlns:p14="http://schemas.microsoft.com/office/powerpoint/2010/main" val="272975515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de-DE" sz="2400" dirty="0" smtClean="0"/>
              <a:t>Vergütungspflicht</a:t>
            </a:r>
            <a:endParaRPr lang="en-US" sz="2400" dirty="0"/>
          </a:p>
        </p:txBody>
      </p:sp>
      <p:sp>
        <p:nvSpPr>
          <p:cNvPr id="7" name="Textfeld 6"/>
          <p:cNvSpPr txBox="1"/>
          <p:nvPr/>
        </p:nvSpPr>
        <p:spPr>
          <a:xfrm>
            <a:off x="503040" y="1795991"/>
            <a:ext cx="8640960" cy="3046988"/>
          </a:xfrm>
          <a:prstGeom prst="rect">
            <a:avLst/>
          </a:prstGeom>
          <a:noFill/>
        </p:spPr>
        <p:txBody>
          <a:bodyPr wrap="square" rtlCol="0">
            <a:spAutoFit/>
          </a:bodyPr>
          <a:lstStyle/>
          <a:p>
            <a:r>
              <a:rPr lang="de-DE" sz="2400" b="1" dirty="0" smtClean="0"/>
              <a:t>§ 54-Vergütungspflicht</a:t>
            </a:r>
          </a:p>
          <a:p>
            <a:r>
              <a:rPr lang="de-DE" sz="2400" dirty="0" smtClean="0"/>
              <a:t>(1) Lässt die Art des Werkes eine nach § </a:t>
            </a:r>
            <a:r>
              <a:rPr lang="de-DE" sz="2400" dirty="0" smtClean="0">
                <a:hlinkClick r:id="rId3"/>
              </a:rPr>
              <a:t>53</a:t>
            </a:r>
            <a:r>
              <a:rPr lang="de-DE" sz="2400" dirty="0" smtClean="0"/>
              <a:t> Abs. 1 der 2  oder den §§ 60a bis 60f erlaubte Vervielfältigung erwarten,, so hat der Urheber des Werkes gegen den Hersteller von Geräten und von Speichermedien, deren Typ allein oder in Verbindung mit anderen Geräten, Speichermedien oder Zubehör zur Vornahme solcher Vervielfältigungen benutzt wird, Anspruch auf Zahlung einer angemessenen Vergütung.</a:t>
            </a:r>
            <a:endParaRPr lang="de-DE" sz="2400" dirty="0"/>
          </a:p>
        </p:txBody>
      </p:sp>
      <p:sp>
        <p:nvSpPr>
          <p:cNvPr id="4" name="Textfeld 3"/>
          <p:cNvSpPr txBox="1"/>
          <p:nvPr/>
        </p:nvSpPr>
        <p:spPr>
          <a:xfrm>
            <a:off x="639100" y="4960320"/>
            <a:ext cx="8640960" cy="1631216"/>
          </a:xfrm>
          <a:prstGeom prst="rect">
            <a:avLst/>
          </a:prstGeom>
          <a:noFill/>
        </p:spPr>
        <p:txBody>
          <a:bodyPr wrap="square" rtlCol="0">
            <a:spAutoFit/>
          </a:bodyPr>
          <a:lstStyle/>
          <a:p>
            <a:r>
              <a:rPr lang="de-DE" sz="2000" dirty="0" smtClean="0"/>
              <a:t>In § </a:t>
            </a:r>
            <a:r>
              <a:rPr lang="de-DE" sz="2000" dirty="0" smtClean="0">
                <a:hlinkClick r:id="rId3"/>
              </a:rPr>
              <a:t>53</a:t>
            </a:r>
            <a:r>
              <a:rPr lang="de-DE" sz="2000" dirty="0" smtClean="0"/>
              <a:t> sind die </a:t>
            </a:r>
            <a:r>
              <a:rPr lang="de-DE" sz="2000" b="1" dirty="0" smtClean="0"/>
              <a:t>Vervielfältigungshandlungen für den wissenschaftlichen Gebrauch herausgenommen haben (jetzt in 60c)</a:t>
            </a:r>
          </a:p>
          <a:p>
            <a:r>
              <a:rPr lang="de-DE" sz="2000" dirty="0" smtClean="0"/>
              <a:t>ebenso die von </a:t>
            </a:r>
            <a:r>
              <a:rPr lang="de-DE" sz="2000" i="1" dirty="0" smtClean="0"/>
              <a:t>einzelnen Beträgen in Zeitungen oder Zeitschriften</a:t>
            </a:r>
          </a:p>
          <a:p>
            <a:r>
              <a:rPr lang="de-DE" sz="2000" dirty="0" smtClean="0"/>
              <a:t> sowie die für </a:t>
            </a:r>
            <a:r>
              <a:rPr lang="de-DE" sz="2000" b="1" dirty="0" smtClean="0"/>
              <a:t>Schulen und Aus- und Weiterbildung </a:t>
            </a:r>
            <a:r>
              <a:rPr lang="de-DE" sz="2000" dirty="0" smtClean="0"/>
              <a:t>(jetzt in$ 60a)</a:t>
            </a:r>
          </a:p>
          <a:p>
            <a:r>
              <a:rPr lang="de-DE" sz="2000" dirty="0" smtClean="0"/>
              <a:t>Alles dann vergütet </a:t>
            </a:r>
            <a:r>
              <a:rPr lang="de-DE" sz="2000" b="1" dirty="0" smtClean="0"/>
              <a:t>über § 60h</a:t>
            </a:r>
            <a:endParaRPr lang="de-DE" sz="2000" b="1" dirty="0"/>
          </a:p>
        </p:txBody>
      </p:sp>
      <p:pic>
        <p:nvPicPr>
          <p:cNvPr id="2" name="Bild 1"/>
          <p:cNvPicPr>
            <a:picLocks noChangeAspect="1"/>
          </p:cNvPicPr>
          <p:nvPr/>
        </p:nvPicPr>
        <p:blipFill>
          <a:blip r:embed="rId4"/>
          <a:stretch>
            <a:fillRect/>
          </a:stretch>
        </p:blipFill>
        <p:spPr>
          <a:xfrm>
            <a:off x="1557078" y="888301"/>
            <a:ext cx="5372100" cy="889000"/>
          </a:xfrm>
          <a:prstGeom prst="rect">
            <a:avLst/>
          </a:prstGeom>
        </p:spPr>
      </p:pic>
      <p:sp>
        <p:nvSpPr>
          <p:cNvPr id="3" name="Textfeld 2"/>
          <p:cNvSpPr txBox="1"/>
          <p:nvPr/>
        </p:nvSpPr>
        <p:spPr>
          <a:xfrm>
            <a:off x="7478477" y="888301"/>
            <a:ext cx="1350560" cy="707886"/>
          </a:xfrm>
          <a:prstGeom prst="rect">
            <a:avLst/>
          </a:prstGeom>
          <a:noFill/>
        </p:spPr>
        <p:txBody>
          <a:bodyPr wrap="square" rtlCol="0">
            <a:spAutoFit/>
          </a:bodyPr>
          <a:lstStyle/>
          <a:p>
            <a:pPr algn="ctr"/>
            <a:r>
              <a:rPr lang="de-DE" sz="2000" b="1" dirty="0" smtClean="0"/>
              <a:t>so in </a:t>
            </a:r>
            <a:r>
              <a:rPr lang="de-DE" sz="2000" b="1" dirty="0" err="1" smtClean="0"/>
              <a:t>UrhWissG</a:t>
            </a:r>
            <a:endParaRPr lang="de-DE" sz="2000" b="1" dirty="0"/>
          </a:p>
        </p:txBody>
      </p:sp>
    </p:spTree>
    <p:extLst>
      <p:ext uri="{BB962C8B-B14F-4D97-AF65-F5344CB8AC3E}">
        <p14:creationId xmlns:p14="http://schemas.microsoft.com/office/powerpoint/2010/main" val="26069521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de-DE" sz="2400" dirty="0" smtClean="0"/>
              <a:t>Vergütungspflicht</a:t>
            </a:r>
            <a:endParaRPr lang="en-US" sz="2400" dirty="0"/>
          </a:p>
        </p:txBody>
      </p:sp>
      <p:sp>
        <p:nvSpPr>
          <p:cNvPr id="7" name="Textfeld 6"/>
          <p:cNvSpPr txBox="1"/>
          <p:nvPr/>
        </p:nvSpPr>
        <p:spPr>
          <a:xfrm>
            <a:off x="503040" y="1795991"/>
            <a:ext cx="8640960" cy="4893647"/>
          </a:xfrm>
          <a:prstGeom prst="rect">
            <a:avLst/>
          </a:prstGeom>
          <a:noFill/>
        </p:spPr>
        <p:txBody>
          <a:bodyPr wrap="square" rtlCol="0">
            <a:spAutoFit/>
          </a:bodyPr>
          <a:lstStyle/>
          <a:p>
            <a:r>
              <a:rPr lang="de-DE" sz="2400" b="1" dirty="0" smtClean="0"/>
              <a:t>§ 54a</a:t>
            </a:r>
            <a:br>
              <a:rPr lang="de-DE" sz="2400" b="1" dirty="0" smtClean="0"/>
            </a:br>
            <a:r>
              <a:rPr lang="de-DE" sz="2400" b="1" dirty="0" smtClean="0"/>
              <a:t>Vergütungshöhe</a:t>
            </a:r>
          </a:p>
          <a:p>
            <a:r>
              <a:rPr lang="de-DE" sz="2400" dirty="0" smtClean="0"/>
              <a:t>(1) 1Maßgebend für die Vergütungshöhe ist, in welchem Maß die Geräte und Speichermedien als Typen tatsächlich für Vervielfältigungen nach § </a:t>
            </a:r>
            <a:r>
              <a:rPr lang="de-DE" sz="2400" dirty="0" smtClean="0">
                <a:hlinkClick r:id="rId3"/>
              </a:rPr>
              <a:t>53</a:t>
            </a:r>
            <a:r>
              <a:rPr lang="de-DE" sz="2400" dirty="0" smtClean="0"/>
              <a:t> Abs. 1 oder 2 oder den §§ 60a-60f genutzt werden. 2Dabei ist zu berücksichtigen, inwieweit technische Schutzmaßnahmen nach § </a:t>
            </a:r>
            <a:r>
              <a:rPr lang="de-DE" sz="2400" dirty="0" smtClean="0">
                <a:hlinkClick r:id="rId4"/>
              </a:rPr>
              <a:t>95a</a:t>
            </a:r>
            <a:r>
              <a:rPr lang="de-DE" sz="2400" dirty="0" smtClean="0"/>
              <a:t> auf die betreffenden Werke angewendet werden.</a:t>
            </a:r>
          </a:p>
          <a:p>
            <a:r>
              <a:rPr lang="de-DE" sz="2400" dirty="0" smtClean="0"/>
              <a:t>(2) Die Vergütung für Geräte ist so zu gestalten, dass sie auch mit Blick auf die Vergütungspflicht für in diesen Geräten enthaltene Speichermedien oder andere, mit diesen funktionell zusammenwirkende Geräte oder Speichermedien insgesamt angemessen ist.</a:t>
            </a:r>
          </a:p>
        </p:txBody>
      </p:sp>
      <p:pic>
        <p:nvPicPr>
          <p:cNvPr id="2" name="Bild 1"/>
          <p:cNvPicPr>
            <a:picLocks noChangeAspect="1"/>
          </p:cNvPicPr>
          <p:nvPr/>
        </p:nvPicPr>
        <p:blipFill>
          <a:blip r:embed="rId5"/>
          <a:stretch>
            <a:fillRect/>
          </a:stretch>
        </p:blipFill>
        <p:spPr>
          <a:xfrm>
            <a:off x="1557078" y="888301"/>
            <a:ext cx="5372100" cy="889000"/>
          </a:xfrm>
          <a:prstGeom prst="rect">
            <a:avLst/>
          </a:prstGeom>
        </p:spPr>
      </p:pic>
      <p:sp>
        <p:nvSpPr>
          <p:cNvPr id="3" name="Textfeld 2"/>
          <p:cNvSpPr txBox="1"/>
          <p:nvPr/>
        </p:nvSpPr>
        <p:spPr>
          <a:xfrm>
            <a:off x="7478477" y="888301"/>
            <a:ext cx="1350560" cy="707886"/>
          </a:xfrm>
          <a:prstGeom prst="rect">
            <a:avLst/>
          </a:prstGeom>
          <a:noFill/>
        </p:spPr>
        <p:txBody>
          <a:bodyPr wrap="square" rtlCol="0">
            <a:spAutoFit/>
          </a:bodyPr>
          <a:lstStyle/>
          <a:p>
            <a:pPr algn="ctr"/>
            <a:r>
              <a:rPr lang="de-DE" sz="2000" b="1" dirty="0" smtClean="0"/>
              <a:t>so in </a:t>
            </a:r>
            <a:r>
              <a:rPr lang="de-DE" sz="2000" b="1" dirty="0" err="1" smtClean="0"/>
              <a:t>UrhWissG</a:t>
            </a:r>
            <a:endParaRPr lang="de-DE" sz="2000" b="1" dirty="0"/>
          </a:p>
        </p:txBody>
      </p:sp>
    </p:spTree>
    <p:extLst>
      <p:ext uri="{BB962C8B-B14F-4D97-AF65-F5344CB8AC3E}">
        <p14:creationId xmlns:p14="http://schemas.microsoft.com/office/powerpoint/2010/main" val="306277828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de-DE" sz="2400" dirty="0" smtClean="0"/>
              <a:t>Vergütungspflicht</a:t>
            </a:r>
            <a:endParaRPr lang="en-US" sz="2400" dirty="0"/>
          </a:p>
        </p:txBody>
      </p:sp>
      <p:sp>
        <p:nvSpPr>
          <p:cNvPr id="7" name="Textfeld 6"/>
          <p:cNvSpPr txBox="1"/>
          <p:nvPr/>
        </p:nvSpPr>
        <p:spPr>
          <a:xfrm>
            <a:off x="503040" y="1795991"/>
            <a:ext cx="8640960" cy="4154983"/>
          </a:xfrm>
          <a:prstGeom prst="rect">
            <a:avLst/>
          </a:prstGeom>
          <a:noFill/>
        </p:spPr>
        <p:txBody>
          <a:bodyPr wrap="square" rtlCol="0">
            <a:spAutoFit/>
          </a:bodyPr>
          <a:lstStyle/>
          <a:p>
            <a:r>
              <a:rPr lang="de-DE" sz="2400" b="1" dirty="0" smtClean="0"/>
              <a:t>§ 54a</a:t>
            </a:r>
            <a:br>
              <a:rPr lang="de-DE" sz="2400" b="1" dirty="0" smtClean="0"/>
            </a:br>
            <a:r>
              <a:rPr lang="de-DE" sz="2400" b="1" dirty="0" smtClean="0"/>
              <a:t>Vergütungshöhe</a:t>
            </a:r>
          </a:p>
          <a:p>
            <a:r>
              <a:rPr lang="de-DE" sz="2400" dirty="0" smtClean="0"/>
              <a:t>(3) Bei der Bestimmung der Vergütungshöhe sind die nutzungsrelevanten Eigenschaften der Geräte und Speichermedien, insbesondere die Leistungsfähigkeit von Geräten sowie die Speicherkapazität und Mehrfachbeschreibbarkeit von Speichermedien, zu berücksichtigen.</a:t>
            </a:r>
          </a:p>
          <a:p>
            <a:r>
              <a:rPr lang="de-DE" sz="2400" dirty="0" smtClean="0"/>
              <a:t>(4) Die Vergütung darf Hersteller von Geräten und Speichermedien nicht unzumutbar beeinträchtigen; sie muss in einem wirtschaftlich angemessenen Verhältnis zum Preisniveau des Geräts oder des Speichermediums stehen.</a:t>
            </a:r>
            <a:endParaRPr lang="de-DE" sz="2400" dirty="0"/>
          </a:p>
        </p:txBody>
      </p:sp>
      <p:pic>
        <p:nvPicPr>
          <p:cNvPr id="2" name="Bild 1"/>
          <p:cNvPicPr>
            <a:picLocks noChangeAspect="1"/>
          </p:cNvPicPr>
          <p:nvPr/>
        </p:nvPicPr>
        <p:blipFill>
          <a:blip r:embed="rId3"/>
          <a:stretch>
            <a:fillRect/>
          </a:stretch>
        </p:blipFill>
        <p:spPr>
          <a:xfrm>
            <a:off x="1557078" y="888301"/>
            <a:ext cx="5372100" cy="889000"/>
          </a:xfrm>
          <a:prstGeom prst="rect">
            <a:avLst/>
          </a:prstGeom>
        </p:spPr>
      </p:pic>
      <p:sp>
        <p:nvSpPr>
          <p:cNvPr id="3" name="Textfeld 2"/>
          <p:cNvSpPr txBox="1"/>
          <p:nvPr/>
        </p:nvSpPr>
        <p:spPr>
          <a:xfrm>
            <a:off x="7478477" y="888301"/>
            <a:ext cx="1350560" cy="707886"/>
          </a:xfrm>
          <a:prstGeom prst="rect">
            <a:avLst/>
          </a:prstGeom>
          <a:noFill/>
        </p:spPr>
        <p:txBody>
          <a:bodyPr wrap="square" rtlCol="0">
            <a:spAutoFit/>
          </a:bodyPr>
          <a:lstStyle/>
          <a:p>
            <a:pPr algn="ctr"/>
            <a:r>
              <a:rPr lang="de-DE" sz="2000" b="1" dirty="0" smtClean="0"/>
              <a:t>so in </a:t>
            </a:r>
            <a:r>
              <a:rPr lang="de-DE" sz="2000" b="1" dirty="0" err="1" smtClean="0"/>
              <a:t>UrhWissG</a:t>
            </a:r>
            <a:endParaRPr lang="de-DE" sz="2000" b="1" dirty="0"/>
          </a:p>
        </p:txBody>
      </p:sp>
    </p:spTree>
    <p:extLst>
      <p:ext uri="{BB962C8B-B14F-4D97-AF65-F5344CB8AC3E}">
        <p14:creationId xmlns:p14="http://schemas.microsoft.com/office/powerpoint/2010/main" val="88467475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260648"/>
            <a:ext cx="7704856" cy="461665"/>
          </a:xfrm>
          <a:prstGeom prst="rect">
            <a:avLst/>
          </a:prstGeom>
          <a:solidFill>
            <a:schemeClr val="tx2">
              <a:lumMod val="20000"/>
              <a:lumOff val="80000"/>
            </a:schemeClr>
          </a:solidFill>
        </p:spPr>
        <p:txBody>
          <a:bodyPr wrap="square" rtlCol="0">
            <a:spAutoFit/>
          </a:bodyPr>
          <a:lstStyle/>
          <a:p>
            <a:pPr algn="ctr"/>
            <a:r>
              <a:rPr lang="de-DE" sz="2400" dirty="0" smtClean="0"/>
              <a:t>Vergütungspflicht</a:t>
            </a:r>
            <a:endParaRPr lang="en-US" sz="2400" dirty="0"/>
          </a:p>
        </p:txBody>
      </p:sp>
      <p:sp>
        <p:nvSpPr>
          <p:cNvPr id="7" name="Textfeld 6"/>
          <p:cNvSpPr txBox="1"/>
          <p:nvPr/>
        </p:nvSpPr>
        <p:spPr>
          <a:xfrm>
            <a:off x="503040" y="1795991"/>
            <a:ext cx="8640960" cy="830997"/>
          </a:xfrm>
          <a:prstGeom prst="rect">
            <a:avLst/>
          </a:prstGeom>
          <a:noFill/>
        </p:spPr>
        <p:txBody>
          <a:bodyPr wrap="square" rtlCol="0">
            <a:spAutoFit/>
          </a:bodyPr>
          <a:lstStyle/>
          <a:p>
            <a:r>
              <a:rPr lang="de-DE" sz="2400" b="1" dirty="0" smtClean="0"/>
              <a:t>§ 54b Vergütungspflicht des Händlers oder Importeurs</a:t>
            </a:r>
          </a:p>
          <a:p>
            <a:r>
              <a:rPr lang="de-DE" sz="2400" dirty="0" smtClean="0"/>
              <a:t>.</a:t>
            </a:r>
            <a:endParaRPr lang="de-DE" sz="2400" dirty="0"/>
          </a:p>
        </p:txBody>
      </p:sp>
      <p:pic>
        <p:nvPicPr>
          <p:cNvPr id="2" name="Bild 1"/>
          <p:cNvPicPr>
            <a:picLocks noChangeAspect="1"/>
          </p:cNvPicPr>
          <p:nvPr/>
        </p:nvPicPr>
        <p:blipFill>
          <a:blip r:embed="rId3"/>
          <a:stretch>
            <a:fillRect/>
          </a:stretch>
        </p:blipFill>
        <p:spPr>
          <a:xfrm>
            <a:off x="1557078" y="888301"/>
            <a:ext cx="5372100" cy="889000"/>
          </a:xfrm>
          <a:prstGeom prst="rect">
            <a:avLst/>
          </a:prstGeom>
        </p:spPr>
      </p:pic>
      <p:sp>
        <p:nvSpPr>
          <p:cNvPr id="3" name="Textfeld 2"/>
          <p:cNvSpPr txBox="1"/>
          <p:nvPr/>
        </p:nvSpPr>
        <p:spPr>
          <a:xfrm>
            <a:off x="7478477" y="888301"/>
            <a:ext cx="1350560" cy="707886"/>
          </a:xfrm>
          <a:prstGeom prst="rect">
            <a:avLst/>
          </a:prstGeom>
          <a:noFill/>
        </p:spPr>
        <p:txBody>
          <a:bodyPr wrap="square" rtlCol="0">
            <a:spAutoFit/>
          </a:bodyPr>
          <a:lstStyle/>
          <a:p>
            <a:pPr algn="ctr"/>
            <a:r>
              <a:rPr lang="de-DE" sz="2000" b="1" dirty="0" smtClean="0"/>
              <a:t>so in </a:t>
            </a:r>
            <a:r>
              <a:rPr lang="de-DE" sz="2000" b="1" dirty="0" err="1" smtClean="0"/>
              <a:t>UrhWissG</a:t>
            </a:r>
            <a:endParaRPr lang="de-DE" sz="2000" b="1" dirty="0"/>
          </a:p>
        </p:txBody>
      </p:sp>
      <p:sp>
        <p:nvSpPr>
          <p:cNvPr id="6" name="Textfeld 5"/>
          <p:cNvSpPr txBox="1"/>
          <p:nvPr/>
        </p:nvSpPr>
        <p:spPr>
          <a:xfrm>
            <a:off x="503040" y="2965026"/>
            <a:ext cx="8640960" cy="461665"/>
          </a:xfrm>
          <a:prstGeom prst="rect">
            <a:avLst/>
          </a:prstGeom>
          <a:noFill/>
        </p:spPr>
        <p:txBody>
          <a:bodyPr wrap="square" rtlCol="0">
            <a:spAutoFit/>
          </a:bodyPr>
          <a:lstStyle/>
          <a:p>
            <a:r>
              <a:rPr lang="de-DE" sz="2400" b="1" dirty="0" smtClean="0"/>
              <a:t>§ 54c Vergütungspflicht des Betreibers von Ablichtungsgeräten</a:t>
            </a:r>
            <a:endParaRPr lang="de-DE" sz="2400" b="1" dirty="0"/>
          </a:p>
        </p:txBody>
      </p:sp>
    </p:spTree>
    <p:extLst>
      <p:ext uri="{BB962C8B-B14F-4D97-AF65-F5344CB8AC3E}">
        <p14:creationId xmlns:p14="http://schemas.microsoft.com/office/powerpoint/2010/main" val="217653408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251520" y="235347"/>
            <a:ext cx="8640960" cy="707886"/>
          </a:xfrm>
          <a:prstGeom prst="rect">
            <a:avLst/>
          </a:prstGeom>
          <a:solidFill>
            <a:srgbClr val="B7DEE8"/>
          </a:solidFill>
        </p:spPr>
        <p:txBody>
          <a:bodyPr wrap="square" rtlCol="0">
            <a:spAutoFit/>
          </a:bodyPr>
          <a:lstStyle/>
          <a:p>
            <a:r>
              <a:rPr lang="en-US" sz="2000" b="1" dirty="0" err="1" smtClean="0"/>
              <a:t>Unterstützung</a:t>
            </a:r>
            <a:r>
              <a:rPr lang="en-US" sz="2000" b="1" dirty="0" smtClean="0"/>
              <a:t> der </a:t>
            </a:r>
            <a:r>
              <a:rPr lang="en-US" sz="2000" b="1" dirty="0" err="1" smtClean="0"/>
              <a:t>Vergütungsfreiheit</a:t>
            </a:r>
            <a:r>
              <a:rPr lang="en-US" sz="2000" b="1" dirty="0" smtClean="0"/>
              <a:t> – </a:t>
            </a:r>
            <a:r>
              <a:rPr lang="de-DE" sz="2000" dirty="0" smtClean="0"/>
              <a:t>Politischer Hintergrund - – Vorschlag EU-Kommission</a:t>
            </a:r>
            <a:endParaRPr lang="de-DE" sz="2000" dirty="0"/>
          </a:p>
        </p:txBody>
      </p:sp>
      <p:sp>
        <p:nvSpPr>
          <p:cNvPr id="15" name="Textfeld 14"/>
          <p:cNvSpPr txBox="1"/>
          <p:nvPr/>
        </p:nvSpPr>
        <p:spPr>
          <a:xfrm>
            <a:off x="503040" y="1709768"/>
            <a:ext cx="8640960" cy="2246769"/>
          </a:xfrm>
          <a:prstGeom prst="rect">
            <a:avLst/>
          </a:prstGeom>
          <a:noFill/>
        </p:spPr>
        <p:txBody>
          <a:bodyPr wrap="square" rtlCol="0">
            <a:spAutoFit/>
          </a:bodyPr>
          <a:lstStyle/>
          <a:p>
            <a:r>
              <a:rPr lang="de-DE" sz="2000" dirty="0" smtClean="0"/>
              <a:t> Ist vorgesehen</a:t>
            </a:r>
            <a:r>
              <a:rPr lang="de-DE" sz="2000" dirty="0"/>
              <a:t>, dass für die Nutzung von publizierten Materialien für Zwecke des TDM keine Vergütung  erfolgen muss ­– mit der Begründung, dass der dadurch angerichtete Schaden zu vernachlässigen ist. </a:t>
            </a:r>
            <a:endParaRPr lang="de-DE" sz="2000" dirty="0" smtClean="0"/>
          </a:p>
          <a:p>
            <a:endParaRPr lang="de-DE" sz="2000" dirty="0"/>
          </a:p>
          <a:p>
            <a:r>
              <a:rPr lang="de-DE" sz="2000" dirty="0" smtClean="0"/>
              <a:t>Und </a:t>
            </a:r>
            <a:r>
              <a:rPr lang="de-DE" sz="2000" dirty="0"/>
              <a:t>bei dem für das grenzüberschreitende Lehren und Lernen einschlägigen Bildungsschranke wird den diese Richtlinie dann umsetzenden Mitgliedsländern eine optionale, keine verpflichtende Vergütung geboten.</a:t>
            </a:r>
          </a:p>
        </p:txBody>
      </p:sp>
    </p:spTree>
    <p:extLst>
      <p:ext uri="{BB962C8B-B14F-4D97-AF65-F5344CB8AC3E}">
        <p14:creationId xmlns:p14="http://schemas.microsoft.com/office/powerpoint/2010/main" val="12064116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251520" y="235347"/>
            <a:ext cx="8640960" cy="400110"/>
          </a:xfrm>
          <a:prstGeom prst="rect">
            <a:avLst/>
          </a:prstGeom>
          <a:solidFill>
            <a:srgbClr val="B7DEE8"/>
          </a:solidFill>
        </p:spPr>
        <p:txBody>
          <a:bodyPr wrap="square" rtlCol="0">
            <a:spAutoFit/>
          </a:bodyPr>
          <a:lstStyle/>
          <a:p>
            <a:r>
              <a:rPr lang="de-DE" sz="2000" b="1" dirty="0" smtClean="0"/>
              <a:t>Die Tendenz ist aber eine ganz andere</a:t>
            </a:r>
            <a:endParaRPr lang="de-DE" sz="2000" dirty="0"/>
          </a:p>
        </p:txBody>
      </p:sp>
      <p:sp>
        <p:nvSpPr>
          <p:cNvPr id="15" name="Textfeld 14"/>
          <p:cNvSpPr txBox="1"/>
          <p:nvPr/>
        </p:nvSpPr>
        <p:spPr>
          <a:xfrm>
            <a:off x="503040" y="1709768"/>
            <a:ext cx="8640960" cy="2862322"/>
          </a:xfrm>
          <a:prstGeom prst="rect">
            <a:avLst/>
          </a:prstGeom>
          <a:noFill/>
        </p:spPr>
        <p:txBody>
          <a:bodyPr wrap="square" rtlCol="0">
            <a:spAutoFit/>
          </a:bodyPr>
          <a:lstStyle/>
          <a:p>
            <a:r>
              <a:rPr lang="de-DE" sz="2000" dirty="0" smtClean="0"/>
              <a:t> Der Anspruch auf Vergütung ist keine Forderung, die aus </a:t>
            </a:r>
            <a:r>
              <a:rPr lang="de-DE" sz="2000" dirty="0" err="1" smtClean="0"/>
              <a:t>BuW</a:t>
            </a:r>
            <a:r>
              <a:rPr lang="de-DE" sz="2000" dirty="0" smtClean="0"/>
              <a:t> stammt, sondern ist eine Konsequenz der fortschreitenden Kommerzialisierung und Privatisierung des an sich freien Gutes „Wissen“. Vergütung ist keine Konzept der Wissenschaft.</a:t>
            </a:r>
          </a:p>
          <a:p>
            <a:endParaRPr lang="de-DE" sz="2000" dirty="0"/>
          </a:p>
          <a:p>
            <a:r>
              <a:rPr lang="de-DE" sz="2000" dirty="0" smtClean="0"/>
              <a:t>Wenn der Anspruch auf angemessene Vergütung der Urheber in </a:t>
            </a:r>
            <a:r>
              <a:rPr lang="de-DE" sz="2000" dirty="0" err="1" smtClean="0"/>
              <a:t>BuW</a:t>
            </a:r>
            <a:r>
              <a:rPr lang="de-DE" sz="2000" dirty="0" smtClean="0"/>
              <a:t> gefordert wird (gerade auch von Verlagsseite), ist in Wirklichkeit immer der Vergütungsanspruch der kommerziellen Vertreter gemeint.</a:t>
            </a:r>
          </a:p>
          <a:p>
            <a:endParaRPr lang="de-DE" sz="2000" dirty="0"/>
          </a:p>
          <a:p>
            <a:r>
              <a:rPr lang="de-DE" sz="2000" dirty="0" smtClean="0"/>
              <a:t>Urheberrecht </a:t>
            </a:r>
            <a:r>
              <a:rPr lang="de-DE" sz="2000" dirty="0" smtClean="0"/>
              <a:t>und wissenschaftliche </a:t>
            </a:r>
            <a:r>
              <a:rPr lang="de-DE" sz="2000" dirty="0"/>
              <a:t>Praxisdriften  </a:t>
            </a:r>
            <a:r>
              <a:rPr lang="de-DE" sz="2000" dirty="0" smtClean="0"/>
              <a:t>immer weiter auseinander.</a:t>
            </a:r>
            <a:endParaRPr lang="de-DE" sz="2000" dirty="0"/>
          </a:p>
        </p:txBody>
      </p:sp>
    </p:spTree>
    <p:extLst>
      <p:ext uri="{BB962C8B-B14F-4D97-AF65-F5344CB8AC3E}">
        <p14:creationId xmlns:p14="http://schemas.microsoft.com/office/powerpoint/2010/main" val="42753563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404274" y="683530"/>
            <a:ext cx="8424764" cy="369332"/>
          </a:xfrm>
          <a:prstGeom prst="rect">
            <a:avLst/>
          </a:prstGeom>
          <a:solidFill>
            <a:srgbClr val="B7DEE8"/>
          </a:solidFill>
        </p:spPr>
        <p:txBody>
          <a:bodyPr wrap="square" rtlCol="0">
            <a:spAutoFit/>
          </a:bodyPr>
          <a:lstStyle/>
          <a:p>
            <a:r>
              <a:rPr lang="de-DE" dirty="0" smtClean="0"/>
              <a:t>Wem könnte was an Vergütung mit welchem Recht  zustehen?</a:t>
            </a:r>
            <a:endParaRPr lang="en-US" dirty="0"/>
          </a:p>
        </p:txBody>
      </p:sp>
      <p:sp>
        <p:nvSpPr>
          <p:cNvPr id="4" name="Textfeld 3"/>
          <p:cNvSpPr txBox="1"/>
          <p:nvPr/>
        </p:nvSpPr>
        <p:spPr>
          <a:xfrm>
            <a:off x="1096070" y="1208561"/>
            <a:ext cx="6839199" cy="369332"/>
          </a:xfrm>
          <a:prstGeom prst="rect">
            <a:avLst/>
          </a:prstGeom>
          <a:solidFill>
            <a:srgbClr val="B7DEE8"/>
          </a:solidFill>
        </p:spPr>
        <p:txBody>
          <a:bodyPr wrap="square" rtlCol="0">
            <a:spAutoFit/>
          </a:bodyPr>
          <a:lstStyle/>
          <a:p>
            <a:r>
              <a:rPr lang="de-DE" dirty="0" smtClean="0"/>
              <a:t>Autor/Urheber von Verlagen</a:t>
            </a:r>
            <a:endParaRPr lang="en-US" dirty="0"/>
          </a:p>
        </p:txBody>
      </p:sp>
      <p:sp>
        <p:nvSpPr>
          <p:cNvPr id="6" name="Textfeld 5"/>
          <p:cNvSpPr txBox="1"/>
          <p:nvPr/>
        </p:nvSpPr>
        <p:spPr>
          <a:xfrm>
            <a:off x="404273" y="158499"/>
            <a:ext cx="7704856" cy="369332"/>
          </a:xfrm>
          <a:prstGeom prst="rect">
            <a:avLst/>
          </a:prstGeom>
          <a:solidFill>
            <a:srgbClr val="B7DEE8"/>
          </a:solidFill>
        </p:spPr>
        <p:txBody>
          <a:bodyPr wrap="square" rtlCol="0">
            <a:spAutoFit/>
          </a:bodyPr>
          <a:lstStyle/>
          <a:p>
            <a:r>
              <a:rPr lang="de-DE" dirty="0" smtClean="0"/>
              <a:t>Systematische Begründung für Vergütung in </a:t>
            </a:r>
            <a:r>
              <a:rPr lang="de-DE" dirty="0" err="1" smtClean="0"/>
              <a:t>BuW</a:t>
            </a:r>
            <a:endParaRPr lang="en-US" dirty="0"/>
          </a:p>
        </p:txBody>
      </p:sp>
      <p:sp>
        <p:nvSpPr>
          <p:cNvPr id="7" name="Textfeld 6"/>
          <p:cNvSpPr txBox="1"/>
          <p:nvPr/>
        </p:nvSpPr>
        <p:spPr>
          <a:xfrm>
            <a:off x="1096070" y="1733592"/>
            <a:ext cx="7732968" cy="369332"/>
          </a:xfrm>
          <a:prstGeom prst="rect">
            <a:avLst/>
          </a:prstGeom>
          <a:solidFill>
            <a:srgbClr val="B7DEE8"/>
          </a:solidFill>
        </p:spPr>
        <p:txBody>
          <a:bodyPr wrap="square" rtlCol="0">
            <a:spAutoFit/>
          </a:bodyPr>
          <a:lstStyle/>
          <a:p>
            <a:r>
              <a:rPr lang="de-DE" dirty="0" smtClean="0"/>
              <a:t>Autor/Urheber durch schrankenbedingte Nutzungen  </a:t>
            </a:r>
            <a:endParaRPr lang="en-US" dirty="0"/>
          </a:p>
        </p:txBody>
      </p:sp>
      <p:sp>
        <p:nvSpPr>
          <p:cNvPr id="8" name="Textfeld 7"/>
          <p:cNvSpPr txBox="1"/>
          <p:nvPr/>
        </p:nvSpPr>
        <p:spPr>
          <a:xfrm>
            <a:off x="1096070" y="2258623"/>
            <a:ext cx="7382608" cy="369332"/>
          </a:xfrm>
          <a:prstGeom prst="rect">
            <a:avLst/>
          </a:prstGeom>
          <a:solidFill>
            <a:srgbClr val="B7DEE8"/>
          </a:solidFill>
        </p:spPr>
        <p:txBody>
          <a:bodyPr wrap="square" rtlCol="0">
            <a:spAutoFit/>
          </a:bodyPr>
          <a:lstStyle/>
          <a:p>
            <a:r>
              <a:rPr lang="de-DE" dirty="0" smtClean="0"/>
              <a:t>Autor/Urheber durch Arbeitgeber – Belohnung</a:t>
            </a:r>
            <a:endParaRPr lang="en-US" dirty="0"/>
          </a:p>
        </p:txBody>
      </p:sp>
      <p:sp>
        <p:nvSpPr>
          <p:cNvPr id="9" name="Textfeld 8"/>
          <p:cNvSpPr txBox="1"/>
          <p:nvPr/>
        </p:nvSpPr>
        <p:spPr>
          <a:xfrm>
            <a:off x="1096070" y="2783654"/>
            <a:ext cx="7382608" cy="369332"/>
          </a:xfrm>
          <a:prstGeom prst="rect">
            <a:avLst/>
          </a:prstGeom>
          <a:solidFill>
            <a:srgbClr val="B7DEE8"/>
          </a:solidFill>
        </p:spPr>
        <p:txBody>
          <a:bodyPr wrap="square" rtlCol="0">
            <a:spAutoFit/>
          </a:bodyPr>
          <a:lstStyle/>
          <a:p>
            <a:r>
              <a:rPr lang="de-DE" dirty="0" smtClean="0"/>
              <a:t>Autor/Urheber durch Selbstverlag</a:t>
            </a:r>
            <a:endParaRPr lang="en-US" dirty="0"/>
          </a:p>
        </p:txBody>
      </p:sp>
      <p:sp>
        <p:nvSpPr>
          <p:cNvPr id="10" name="Textfeld 9"/>
          <p:cNvSpPr txBox="1"/>
          <p:nvPr/>
        </p:nvSpPr>
        <p:spPr>
          <a:xfrm>
            <a:off x="1096070" y="3308685"/>
            <a:ext cx="7382608" cy="369332"/>
          </a:xfrm>
          <a:prstGeom prst="rect">
            <a:avLst/>
          </a:prstGeom>
          <a:solidFill>
            <a:srgbClr val="B7DEE8"/>
          </a:solidFill>
        </p:spPr>
        <p:txBody>
          <a:bodyPr wrap="square" rtlCol="0">
            <a:spAutoFit/>
          </a:bodyPr>
          <a:lstStyle/>
          <a:p>
            <a:r>
              <a:rPr lang="de-DE" dirty="0" smtClean="0"/>
              <a:t>Autor/Urheber durch </a:t>
            </a:r>
            <a:r>
              <a:rPr lang="de-DE" dirty="0" err="1" smtClean="0"/>
              <a:t>Self</a:t>
            </a:r>
            <a:r>
              <a:rPr lang="de-DE" dirty="0" smtClean="0"/>
              <a:t>-Publishing</a:t>
            </a:r>
            <a:endParaRPr lang="en-US" dirty="0"/>
          </a:p>
        </p:txBody>
      </p:sp>
      <p:sp>
        <p:nvSpPr>
          <p:cNvPr id="11" name="Textfeld 10"/>
          <p:cNvSpPr txBox="1"/>
          <p:nvPr/>
        </p:nvSpPr>
        <p:spPr>
          <a:xfrm>
            <a:off x="1096070" y="3833716"/>
            <a:ext cx="7382608" cy="369332"/>
          </a:xfrm>
          <a:prstGeom prst="rect">
            <a:avLst/>
          </a:prstGeom>
          <a:solidFill>
            <a:srgbClr val="B7DEE8"/>
          </a:solidFill>
        </p:spPr>
        <p:txBody>
          <a:bodyPr wrap="square" rtlCol="0">
            <a:spAutoFit/>
          </a:bodyPr>
          <a:lstStyle/>
          <a:p>
            <a:r>
              <a:rPr lang="de-DE" dirty="0" smtClean="0"/>
              <a:t>Verlage durch Verkauf/Vergabe von Lizenzen</a:t>
            </a:r>
            <a:endParaRPr lang="en-US" dirty="0"/>
          </a:p>
        </p:txBody>
      </p:sp>
      <p:sp>
        <p:nvSpPr>
          <p:cNvPr id="13" name="Textfeld 12"/>
          <p:cNvSpPr txBox="1"/>
          <p:nvPr/>
        </p:nvSpPr>
        <p:spPr>
          <a:xfrm>
            <a:off x="181419" y="4883778"/>
            <a:ext cx="8962581" cy="369332"/>
          </a:xfrm>
          <a:prstGeom prst="rect">
            <a:avLst/>
          </a:prstGeom>
          <a:solidFill>
            <a:srgbClr val="B7DEE8"/>
          </a:solidFill>
        </p:spPr>
        <p:txBody>
          <a:bodyPr wrap="square" rtlCol="0">
            <a:spAutoFit/>
          </a:bodyPr>
          <a:lstStyle/>
          <a:p>
            <a:r>
              <a:rPr lang="de-DE" dirty="0" smtClean="0"/>
              <a:t>Woher kommt das Geld für die Deckung von Vergütungsansprüchen?</a:t>
            </a:r>
            <a:endParaRPr lang="en-US" dirty="0"/>
          </a:p>
        </p:txBody>
      </p:sp>
      <p:sp>
        <p:nvSpPr>
          <p:cNvPr id="14" name="Textfeld 13"/>
          <p:cNvSpPr txBox="1"/>
          <p:nvPr/>
        </p:nvSpPr>
        <p:spPr>
          <a:xfrm>
            <a:off x="1096070" y="4358747"/>
            <a:ext cx="7732968" cy="369332"/>
          </a:xfrm>
          <a:prstGeom prst="rect">
            <a:avLst/>
          </a:prstGeom>
          <a:solidFill>
            <a:srgbClr val="B7DEE8"/>
          </a:solidFill>
        </p:spPr>
        <p:txBody>
          <a:bodyPr wrap="square" rtlCol="0">
            <a:spAutoFit/>
          </a:bodyPr>
          <a:lstStyle/>
          <a:p>
            <a:r>
              <a:rPr lang="de-DE" dirty="0" smtClean="0"/>
              <a:t>Verlage durch schrankenbedingte Nutzungen  </a:t>
            </a:r>
            <a:endParaRPr lang="en-US" dirty="0"/>
          </a:p>
        </p:txBody>
      </p:sp>
      <p:sp>
        <p:nvSpPr>
          <p:cNvPr id="15" name="Textfeld 14"/>
          <p:cNvSpPr txBox="1"/>
          <p:nvPr/>
        </p:nvSpPr>
        <p:spPr>
          <a:xfrm>
            <a:off x="181419" y="5408809"/>
            <a:ext cx="8962581" cy="369332"/>
          </a:xfrm>
          <a:prstGeom prst="rect">
            <a:avLst/>
          </a:prstGeom>
          <a:solidFill>
            <a:srgbClr val="B7DEE8"/>
          </a:solidFill>
        </p:spPr>
        <p:txBody>
          <a:bodyPr wrap="square" rtlCol="0">
            <a:spAutoFit/>
          </a:bodyPr>
          <a:lstStyle/>
          <a:p>
            <a:r>
              <a:rPr lang="de-DE" dirty="0" smtClean="0">
                <a:solidFill>
                  <a:srgbClr val="002060"/>
                </a:solidFill>
              </a:rPr>
              <a:t>Position des Aktionsbündnisses zur Vergütung</a:t>
            </a:r>
            <a:endParaRPr lang="de-DE" dirty="0">
              <a:solidFill>
                <a:srgbClr val="002060"/>
              </a:solidFill>
            </a:endParaRPr>
          </a:p>
        </p:txBody>
      </p:sp>
      <p:sp>
        <p:nvSpPr>
          <p:cNvPr id="16" name="Textfeld 15"/>
          <p:cNvSpPr txBox="1"/>
          <p:nvPr/>
        </p:nvSpPr>
        <p:spPr>
          <a:xfrm>
            <a:off x="181419" y="5933838"/>
            <a:ext cx="8962581" cy="369332"/>
          </a:xfrm>
          <a:prstGeom prst="rect">
            <a:avLst/>
          </a:prstGeom>
          <a:solidFill>
            <a:srgbClr val="B7DEE8"/>
          </a:solidFill>
        </p:spPr>
        <p:txBody>
          <a:bodyPr wrap="square" rtlCol="0">
            <a:spAutoFit/>
          </a:bodyPr>
          <a:lstStyle/>
          <a:p>
            <a:r>
              <a:rPr lang="de-DE" dirty="0" smtClean="0">
                <a:solidFill>
                  <a:srgbClr val="002060"/>
                </a:solidFill>
              </a:rPr>
              <a:t>Politische Unterstützung der schrankenbedingten Vergütungsfreiheit</a:t>
            </a:r>
            <a:endParaRPr lang="de-DE" dirty="0">
              <a:solidFill>
                <a:srgbClr val="002060"/>
              </a:solidFill>
            </a:endParaRPr>
          </a:p>
        </p:txBody>
      </p:sp>
      <p:sp>
        <p:nvSpPr>
          <p:cNvPr id="17" name="Textfeld 16"/>
          <p:cNvSpPr txBox="1"/>
          <p:nvPr/>
        </p:nvSpPr>
        <p:spPr>
          <a:xfrm>
            <a:off x="181419" y="6347576"/>
            <a:ext cx="8962581" cy="369332"/>
          </a:xfrm>
          <a:prstGeom prst="rect">
            <a:avLst/>
          </a:prstGeom>
          <a:solidFill>
            <a:srgbClr val="B7DEE8"/>
          </a:solidFill>
        </p:spPr>
        <p:txBody>
          <a:bodyPr wrap="square" rtlCol="0">
            <a:spAutoFit/>
          </a:bodyPr>
          <a:lstStyle/>
          <a:p>
            <a:r>
              <a:rPr lang="de-DE" dirty="0" smtClean="0">
                <a:solidFill>
                  <a:srgbClr val="002060"/>
                </a:solidFill>
              </a:rPr>
              <a:t>Fazit</a:t>
            </a:r>
            <a:endParaRPr lang="de-DE" dirty="0">
              <a:solidFill>
                <a:srgbClr val="002060"/>
              </a:solidFill>
            </a:endParaRPr>
          </a:p>
        </p:txBody>
      </p:sp>
    </p:spTree>
    <p:extLst>
      <p:ext uri="{BB962C8B-B14F-4D97-AF65-F5344CB8AC3E}">
        <p14:creationId xmlns:p14="http://schemas.microsoft.com/office/powerpoint/2010/main" val="50690866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animBg="1"/>
      <p:bldP spid="7" grpId="0" animBg="1"/>
      <p:bldP spid="8" grpId="0" animBg="1"/>
      <p:bldP spid="9" grpId="0" animBg="1"/>
      <p:bldP spid="10" grpId="0" animBg="1"/>
      <p:bldP spid="11" grpId="0" animBg="1"/>
      <p:bldP spid="13" grpId="0" animBg="1"/>
      <p:bldP spid="14" grpId="0" animBg="1"/>
      <p:bldP spid="15" grpId="0" animBg="1"/>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404273" y="158499"/>
            <a:ext cx="7704856" cy="400110"/>
          </a:xfrm>
          <a:prstGeom prst="rect">
            <a:avLst/>
          </a:prstGeom>
          <a:solidFill>
            <a:srgbClr val="B7DEE8"/>
          </a:solidFill>
        </p:spPr>
        <p:txBody>
          <a:bodyPr wrap="square" rtlCol="0">
            <a:spAutoFit/>
          </a:bodyPr>
          <a:lstStyle/>
          <a:p>
            <a:r>
              <a:rPr lang="de-DE" sz="2000" dirty="0" smtClean="0"/>
              <a:t>Systematische Begründung für Vergütung</a:t>
            </a:r>
            <a:endParaRPr lang="en-US" sz="2000" dirty="0"/>
          </a:p>
        </p:txBody>
      </p:sp>
      <p:sp>
        <p:nvSpPr>
          <p:cNvPr id="6" name="Textfeld 5"/>
          <p:cNvSpPr txBox="1"/>
          <p:nvPr/>
        </p:nvSpPr>
        <p:spPr>
          <a:xfrm>
            <a:off x="404272" y="987633"/>
            <a:ext cx="8739727" cy="3929281"/>
          </a:xfrm>
          <a:prstGeom prst="rect">
            <a:avLst/>
          </a:prstGeom>
          <a:noFill/>
        </p:spPr>
        <p:txBody>
          <a:bodyPr wrap="square" rtlCol="0">
            <a:spAutoFit/>
          </a:bodyPr>
          <a:lstStyle/>
          <a:p>
            <a:r>
              <a:rPr lang="en-US" sz="2000" dirty="0" err="1" smtClean="0"/>
              <a:t>Werke</a:t>
            </a:r>
            <a:r>
              <a:rPr lang="en-US" sz="2000" dirty="0" smtClean="0"/>
              <a:t>  durch </a:t>
            </a:r>
            <a:r>
              <a:rPr lang="en-US" sz="2000" dirty="0" err="1" smtClean="0"/>
              <a:t>Eigentumsgarantie</a:t>
            </a:r>
            <a:r>
              <a:rPr lang="en-US" sz="2000" dirty="0" smtClean="0"/>
              <a:t> </a:t>
            </a:r>
            <a:r>
              <a:rPr lang="en-US" sz="2000" dirty="0" err="1"/>
              <a:t>grundgesetzlich</a:t>
            </a:r>
            <a:r>
              <a:rPr lang="en-US" sz="2000" dirty="0"/>
              <a:t> und </a:t>
            </a:r>
            <a:r>
              <a:rPr lang="en-US" sz="2000" dirty="0" err="1"/>
              <a:t>menschenrechtlich</a:t>
            </a:r>
            <a:r>
              <a:rPr lang="en-US" sz="2000" dirty="0"/>
              <a:t> </a:t>
            </a:r>
            <a:r>
              <a:rPr lang="en-US" sz="2000" dirty="0" err="1"/>
              <a:t>geschützt</a:t>
            </a:r>
            <a:r>
              <a:rPr lang="en-US" sz="2000" dirty="0"/>
              <a:t> </a:t>
            </a:r>
            <a:r>
              <a:rPr lang="en-US" sz="2000" dirty="0" err="1"/>
              <a:t>sind</a:t>
            </a:r>
            <a:r>
              <a:rPr lang="en-US" sz="2000" dirty="0"/>
              <a:t>.</a:t>
            </a:r>
            <a:r>
              <a:rPr lang="en-US" sz="2000" i="1" baseline="30000" dirty="0"/>
              <a:t>  </a:t>
            </a:r>
            <a:endParaRPr lang="en-US" sz="2000" i="1" baseline="30000" dirty="0" smtClean="0"/>
          </a:p>
          <a:p>
            <a:endParaRPr lang="en-US" sz="2000" i="1" baseline="30000" dirty="0"/>
          </a:p>
          <a:p>
            <a:endParaRPr lang="en-US" sz="2000" dirty="0"/>
          </a:p>
          <a:p>
            <a:r>
              <a:rPr lang="en-US" sz="2000" dirty="0" err="1" smtClean="0"/>
              <a:t>Aus</a:t>
            </a:r>
            <a:r>
              <a:rPr lang="en-US" sz="2000" dirty="0" smtClean="0"/>
              <a:t> </a:t>
            </a:r>
            <a:r>
              <a:rPr lang="en-US" sz="2000" dirty="0"/>
              <a:t>der </a:t>
            </a:r>
            <a:r>
              <a:rPr lang="en-US" sz="2000" dirty="0" err="1"/>
              <a:t>arbeitsrechtliche</a:t>
            </a:r>
            <a:r>
              <a:rPr lang="en-US" sz="2000" dirty="0"/>
              <a:t> </a:t>
            </a:r>
            <a:r>
              <a:rPr lang="en-US" sz="2000" dirty="0" err="1"/>
              <a:t>Begründung</a:t>
            </a:r>
            <a:r>
              <a:rPr lang="en-US" sz="2000" dirty="0"/>
              <a:t> von </a:t>
            </a:r>
            <a:r>
              <a:rPr lang="en-US" sz="2000" dirty="0" err="1"/>
              <a:t>materiellem</a:t>
            </a:r>
            <a:r>
              <a:rPr lang="en-US" sz="2000" dirty="0"/>
              <a:t> </a:t>
            </a:r>
            <a:r>
              <a:rPr lang="en-US" sz="2000" dirty="0" err="1"/>
              <a:t>Eigentum</a:t>
            </a:r>
            <a:r>
              <a:rPr lang="en-US" sz="2000" dirty="0"/>
              <a:t>, die auch auf </a:t>
            </a:r>
            <a:r>
              <a:rPr lang="en-US" sz="2000" dirty="0" err="1"/>
              <a:t>geistiges</a:t>
            </a:r>
            <a:r>
              <a:rPr lang="en-US" sz="2000" dirty="0"/>
              <a:t> </a:t>
            </a:r>
            <a:r>
              <a:rPr lang="en-US" sz="2000" dirty="0" err="1"/>
              <a:t>Eigentum</a:t>
            </a:r>
            <a:r>
              <a:rPr lang="en-US" sz="2000" dirty="0"/>
              <a:t> </a:t>
            </a:r>
            <a:r>
              <a:rPr lang="en-US" sz="2000" dirty="0" err="1"/>
              <a:t>übertragen</a:t>
            </a:r>
            <a:r>
              <a:rPr lang="en-US" sz="2000" dirty="0"/>
              <a:t> </a:t>
            </a:r>
            <a:r>
              <a:rPr lang="en-US" sz="2000" dirty="0" err="1"/>
              <a:t>wird</a:t>
            </a:r>
            <a:r>
              <a:rPr lang="en-US" sz="2000" dirty="0"/>
              <a:t>, </a:t>
            </a:r>
            <a:r>
              <a:rPr lang="en-US" sz="2000" dirty="0" err="1"/>
              <a:t>wird</a:t>
            </a:r>
            <a:r>
              <a:rPr lang="en-US" sz="2000" dirty="0"/>
              <a:t> auch der </a:t>
            </a:r>
            <a:r>
              <a:rPr lang="en-US" sz="2000" dirty="0" err="1"/>
              <a:t>umfassende</a:t>
            </a:r>
            <a:r>
              <a:rPr lang="en-US" sz="2000" dirty="0"/>
              <a:t> </a:t>
            </a:r>
            <a:r>
              <a:rPr lang="en-US" sz="2000" dirty="0" err="1"/>
              <a:t>Anspruch</a:t>
            </a:r>
            <a:r>
              <a:rPr lang="en-US" sz="2000" dirty="0"/>
              <a:t> auf </a:t>
            </a:r>
            <a:r>
              <a:rPr lang="en-US" sz="2000" dirty="0" err="1"/>
              <a:t>Vergütung</a:t>
            </a:r>
            <a:r>
              <a:rPr lang="en-US" sz="2000" dirty="0"/>
              <a:t> </a:t>
            </a:r>
            <a:r>
              <a:rPr lang="en-US" sz="2000" dirty="0" err="1"/>
              <a:t>abgeleitet</a:t>
            </a:r>
            <a:r>
              <a:rPr lang="en-US" sz="2000" dirty="0"/>
              <a:t>.</a:t>
            </a:r>
            <a:r>
              <a:rPr lang="de-DE" sz="2000" dirty="0" smtClean="0">
                <a:effectLst/>
              </a:rPr>
              <a:t> </a:t>
            </a:r>
          </a:p>
          <a:p>
            <a:endParaRPr lang="de-DE" sz="2000" dirty="0"/>
          </a:p>
          <a:p>
            <a:endParaRPr lang="de-DE" sz="2000" dirty="0" smtClean="0"/>
          </a:p>
          <a:p>
            <a:r>
              <a:rPr lang="en-US" sz="2000" dirty="0" smtClean="0"/>
              <a:t>Art </a:t>
            </a:r>
            <a:r>
              <a:rPr lang="en-US" sz="2000" dirty="0"/>
              <a:t>14, </a:t>
            </a:r>
            <a:r>
              <a:rPr lang="en-US" sz="2000" dirty="0" smtClean="0"/>
              <a:t>GG Abs</a:t>
            </a:r>
            <a:r>
              <a:rPr lang="en-US" sz="2000" dirty="0"/>
              <a:t>. 1, </a:t>
            </a:r>
            <a:r>
              <a:rPr lang="en-US" sz="2000" dirty="0" smtClean="0"/>
              <a:t>Das </a:t>
            </a:r>
            <a:r>
              <a:rPr lang="en-US" sz="2000" dirty="0" err="1"/>
              <a:t>Eigentum</a:t>
            </a:r>
            <a:r>
              <a:rPr lang="en-US" sz="2000" dirty="0"/>
              <a:t> und das </a:t>
            </a:r>
            <a:r>
              <a:rPr lang="en-US" sz="2000" dirty="0" err="1"/>
              <a:t>Erbrecht</a:t>
            </a:r>
            <a:r>
              <a:rPr lang="en-US" sz="2000" dirty="0"/>
              <a:t> </a:t>
            </a:r>
            <a:r>
              <a:rPr lang="en-US" sz="2000" dirty="0" err="1"/>
              <a:t>werden</a:t>
            </a:r>
            <a:r>
              <a:rPr lang="en-US" sz="2000" dirty="0"/>
              <a:t> </a:t>
            </a:r>
            <a:r>
              <a:rPr lang="en-US" sz="2000" dirty="0" err="1" smtClean="0"/>
              <a:t>gewährleistet</a:t>
            </a:r>
            <a:r>
              <a:rPr lang="en-US" sz="2000" dirty="0" smtClean="0"/>
              <a:t>. </a:t>
            </a:r>
            <a:r>
              <a:rPr lang="en-US" sz="2000" dirty="0" err="1" smtClean="0"/>
              <a:t>Inhalt</a:t>
            </a:r>
            <a:r>
              <a:rPr lang="en-US" sz="2000" dirty="0" smtClean="0"/>
              <a:t> und </a:t>
            </a:r>
            <a:r>
              <a:rPr lang="en-US" sz="2000" dirty="0" err="1" smtClean="0"/>
              <a:t>Schranken</a:t>
            </a:r>
            <a:r>
              <a:rPr lang="en-US" sz="2000" dirty="0" smtClean="0"/>
              <a:t> </a:t>
            </a:r>
            <a:r>
              <a:rPr lang="en-US" sz="2000" dirty="0" err="1" smtClean="0"/>
              <a:t>werden</a:t>
            </a:r>
            <a:r>
              <a:rPr lang="en-US" sz="2000" dirty="0" smtClean="0"/>
              <a:t> durch die </a:t>
            </a:r>
            <a:r>
              <a:rPr lang="en-US" sz="2000" dirty="0" err="1" smtClean="0"/>
              <a:t>Gesetze</a:t>
            </a:r>
            <a:r>
              <a:rPr lang="en-US" sz="2000" dirty="0" smtClean="0"/>
              <a:t> </a:t>
            </a:r>
            <a:r>
              <a:rPr lang="en-US" sz="2000" dirty="0" err="1" smtClean="0"/>
              <a:t>bestimmt</a:t>
            </a:r>
            <a:r>
              <a:rPr lang="en-US" sz="2000" dirty="0" smtClean="0"/>
              <a:t>.“ </a:t>
            </a:r>
          </a:p>
          <a:p>
            <a:endParaRPr lang="en-US" dirty="0"/>
          </a:p>
          <a:p>
            <a:endParaRPr lang="en-US" dirty="0" smtClean="0"/>
          </a:p>
        </p:txBody>
      </p:sp>
    </p:spTree>
    <p:extLst>
      <p:ext uri="{BB962C8B-B14F-4D97-AF65-F5344CB8AC3E}">
        <p14:creationId xmlns:p14="http://schemas.microsoft.com/office/powerpoint/2010/main" val="195789577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404273" y="158499"/>
            <a:ext cx="7704856" cy="400110"/>
          </a:xfrm>
          <a:prstGeom prst="rect">
            <a:avLst/>
          </a:prstGeom>
          <a:solidFill>
            <a:srgbClr val="B7DEE8"/>
          </a:solidFill>
        </p:spPr>
        <p:txBody>
          <a:bodyPr wrap="square" rtlCol="0">
            <a:spAutoFit/>
          </a:bodyPr>
          <a:lstStyle/>
          <a:p>
            <a:r>
              <a:rPr lang="de-DE" sz="2000" dirty="0" smtClean="0"/>
              <a:t>Systematische Begründung für Vergütung</a:t>
            </a:r>
            <a:endParaRPr lang="en-US" sz="2000" dirty="0"/>
          </a:p>
        </p:txBody>
      </p:sp>
      <p:sp>
        <p:nvSpPr>
          <p:cNvPr id="6" name="Textfeld 5"/>
          <p:cNvSpPr txBox="1"/>
          <p:nvPr/>
        </p:nvSpPr>
        <p:spPr>
          <a:xfrm>
            <a:off x="404272" y="1463883"/>
            <a:ext cx="8739727" cy="3447098"/>
          </a:xfrm>
          <a:prstGeom prst="rect">
            <a:avLst/>
          </a:prstGeom>
          <a:noFill/>
        </p:spPr>
        <p:txBody>
          <a:bodyPr wrap="square" rtlCol="0">
            <a:spAutoFit/>
          </a:bodyPr>
          <a:lstStyle/>
          <a:p>
            <a:endParaRPr lang="en-US" dirty="0" smtClean="0"/>
          </a:p>
          <a:p>
            <a:r>
              <a:rPr lang="en-US" sz="2000" dirty="0" smtClean="0"/>
              <a:t>2) </a:t>
            </a:r>
            <a:r>
              <a:rPr lang="en-US" sz="2000" dirty="0" err="1" smtClean="0"/>
              <a:t>Eigentum</a:t>
            </a:r>
            <a:r>
              <a:rPr lang="en-US" sz="2000" dirty="0" smtClean="0"/>
              <a:t> </a:t>
            </a:r>
            <a:r>
              <a:rPr lang="en-US" sz="2000" dirty="0" err="1" smtClean="0"/>
              <a:t>verpflichtet</a:t>
            </a:r>
            <a:r>
              <a:rPr lang="en-US" sz="2000" dirty="0" smtClean="0"/>
              <a:t>. </a:t>
            </a:r>
            <a:r>
              <a:rPr lang="en-US" sz="2000" dirty="0" err="1" smtClean="0"/>
              <a:t>Sein</a:t>
            </a:r>
            <a:r>
              <a:rPr lang="en-US" sz="2000" dirty="0" smtClean="0"/>
              <a:t> </a:t>
            </a:r>
            <a:r>
              <a:rPr lang="en-US" sz="2000" dirty="0" err="1" smtClean="0"/>
              <a:t>Gebrauch</a:t>
            </a:r>
            <a:r>
              <a:rPr lang="en-US" sz="2000" dirty="0" smtClean="0"/>
              <a:t> </a:t>
            </a:r>
            <a:r>
              <a:rPr lang="en-US" sz="2000" dirty="0" err="1" smtClean="0"/>
              <a:t>soll</a:t>
            </a:r>
            <a:r>
              <a:rPr lang="en-US" sz="2000" dirty="0" smtClean="0"/>
              <a:t> </a:t>
            </a:r>
            <a:r>
              <a:rPr lang="en-US" sz="2000" dirty="0" err="1" smtClean="0"/>
              <a:t>zugleich</a:t>
            </a:r>
            <a:r>
              <a:rPr lang="en-US" sz="2000" dirty="0" smtClean="0"/>
              <a:t> </a:t>
            </a:r>
            <a:r>
              <a:rPr lang="en-US" sz="2000" dirty="0" err="1" smtClean="0"/>
              <a:t>dem</a:t>
            </a:r>
            <a:r>
              <a:rPr lang="en-US" sz="2000" dirty="0" smtClean="0"/>
              <a:t> </a:t>
            </a:r>
            <a:r>
              <a:rPr lang="en-US" sz="2000" dirty="0" err="1" smtClean="0"/>
              <a:t>Wohle</a:t>
            </a:r>
            <a:r>
              <a:rPr lang="en-US" sz="2000" dirty="0" smtClean="0"/>
              <a:t> der </a:t>
            </a:r>
            <a:r>
              <a:rPr lang="en-US" sz="2000" dirty="0" err="1" smtClean="0"/>
              <a:t>Allgemeinheit</a:t>
            </a:r>
            <a:r>
              <a:rPr lang="en-US" sz="2000" dirty="0" smtClean="0"/>
              <a:t> </a:t>
            </a:r>
            <a:r>
              <a:rPr lang="en-US" sz="2000" dirty="0" err="1" smtClean="0"/>
              <a:t>dienen</a:t>
            </a:r>
            <a:r>
              <a:rPr lang="en-US" sz="2000" dirty="0" smtClean="0"/>
              <a:t>.</a:t>
            </a:r>
          </a:p>
          <a:p>
            <a:endParaRPr lang="en-US" sz="2000" dirty="0" smtClean="0"/>
          </a:p>
          <a:p>
            <a:r>
              <a:rPr lang="en-US" sz="2000" dirty="0" smtClean="0"/>
              <a:t>(3) Eine </a:t>
            </a:r>
            <a:r>
              <a:rPr lang="en-US" sz="2000" dirty="0" err="1" smtClean="0"/>
              <a:t>Enteignung</a:t>
            </a:r>
            <a:r>
              <a:rPr lang="en-US" sz="2000" dirty="0" smtClean="0"/>
              <a:t> ist </a:t>
            </a:r>
            <a:r>
              <a:rPr lang="en-US" sz="2000" dirty="0" err="1" smtClean="0"/>
              <a:t>nur</a:t>
            </a:r>
            <a:r>
              <a:rPr lang="en-US" sz="2000" dirty="0" smtClean="0"/>
              <a:t> </a:t>
            </a:r>
            <a:r>
              <a:rPr lang="en-US" sz="2000" dirty="0" err="1" smtClean="0"/>
              <a:t>zum</a:t>
            </a:r>
            <a:r>
              <a:rPr lang="en-US" sz="2000" dirty="0" smtClean="0"/>
              <a:t> </a:t>
            </a:r>
            <a:r>
              <a:rPr lang="en-US" sz="2000" dirty="0" err="1" smtClean="0"/>
              <a:t>Wohle</a:t>
            </a:r>
            <a:r>
              <a:rPr lang="en-US" sz="2000" dirty="0" smtClean="0"/>
              <a:t> der </a:t>
            </a:r>
            <a:r>
              <a:rPr lang="en-US" sz="2000" dirty="0" err="1" smtClean="0"/>
              <a:t>Allgemeinheit</a:t>
            </a:r>
            <a:r>
              <a:rPr lang="en-US" sz="2000" dirty="0" smtClean="0"/>
              <a:t> </a:t>
            </a:r>
            <a:r>
              <a:rPr lang="en-US" sz="2000" dirty="0" err="1" smtClean="0"/>
              <a:t>zulässig</a:t>
            </a:r>
            <a:r>
              <a:rPr lang="en-US" sz="2000" dirty="0" smtClean="0"/>
              <a:t>. </a:t>
            </a:r>
            <a:r>
              <a:rPr lang="en-US" sz="2000" dirty="0" err="1" smtClean="0"/>
              <a:t>Sie</a:t>
            </a:r>
            <a:r>
              <a:rPr lang="en-US" sz="2000" dirty="0" smtClean="0"/>
              <a:t> </a:t>
            </a:r>
            <a:r>
              <a:rPr lang="en-US" sz="2000" dirty="0" err="1" smtClean="0"/>
              <a:t>darf</a:t>
            </a:r>
            <a:r>
              <a:rPr lang="en-US" sz="2000" dirty="0" smtClean="0"/>
              <a:t> </a:t>
            </a:r>
            <a:r>
              <a:rPr lang="en-US" sz="2000" dirty="0" err="1" smtClean="0"/>
              <a:t>nur</a:t>
            </a:r>
            <a:r>
              <a:rPr lang="en-US" sz="2000" dirty="0" smtClean="0"/>
              <a:t> durch </a:t>
            </a:r>
            <a:r>
              <a:rPr lang="en-US" sz="2000" dirty="0" err="1" smtClean="0"/>
              <a:t>Gesetz</a:t>
            </a:r>
            <a:r>
              <a:rPr lang="en-US" sz="2000" dirty="0"/>
              <a:t> </a:t>
            </a:r>
            <a:r>
              <a:rPr lang="en-US" sz="2000" dirty="0" smtClean="0"/>
              <a:t>oder auf </a:t>
            </a:r>
            <a:r>
              <a:rPr lang="en-US" sz="2000" dirty="0" err="1" smtClean="0"/>
              <a:t>Grund</a:t>
            </a:r>
            <a:r>
              <a:rPr lang="en-US" sz="2000" dirty="0" smtClean="0"/>
              <a:t> </a:t>
            </a:r>
            <a:r>
              <a:rPr lang="en-US" sz="2000" dirty="0" err="1" smtClean="0"/>
              <a:t>eines</a:t>
            </a:r>
            <a:r>
              <a:rPr lang="en-US" sz="2000" dirty="0" smtClean="0"/>
              <a:t> </a:t>
            </a:r>
            <a:r>
              <a:rPr lang="en-US" sz="2000" dirty="0" err="1" smtClean="0"/>
              <a:t>Gesetzes</a:t>
            </a:r>
            <a:r>
              <a:rPr lang="en-US" sz="2000" dirty="0" smtClean="0"/>
              <a:t> </a:t>
            </a:r>
            <a:r>
              <a:rPr lang="en-US" sz="2000" dirty="0" err="1" smtClean="0"/>
              <a:t>erfolgen</a:t>
            </a:r>
            <a:r>
              <a:rPr lang="en-US" sz="2000" dirty="0" smtClean="0"/>
              <a:t>, das Art und </a:t>
            </a:r>
            <a:r>
              <a:rPr lang="en-US" sz="2000" dirty="0" err="1" smtClean="0"/>
              <a:t>Ausmaß</a:t>
            </a:r>
            <a:r>
              <a:rPr lang="en-US" sz="2000" dirty="0" smtClean="0"/>
              <a:t> der </a:t>
            </a:r>
            <a:r>
              <a:rPr lang="en-US" sz="2000" dirty="0" err="1" smtClean="0"/>
              <a:t>Entschädigung</a:t>
            </a:r>
            <a:r>
              <a:rPr lang="en-US" sz="2000" dirty="0" smtClean="0"/>
              <a:t> </a:t>
            </a:r>
            <a:r>
              <a:rPr lang="en-US" sz="2000" dirty="0" err="1" smtClean="0"/>
              <a:t>regelt</a:t>
            </a:r>
            <a:r>
              <a:rPr lang="en-US" sz="2000" dirty="0" smtClean="0"/>
              <a:t>.</a:t>
            </a:r>
            <a:br>
              <a:rPr lang="en-US" sz="2000" dirty="0" smtClean="0"/>
            </a:br>
            <a:endParaRPr lang="en-US" sz="2000" dirty="0" smtClean="0"/>
          </a:p>
          <a:p>
            <a:r>
              <a:rPr lang="en-US" sz="2000" dirty="0" smtClean="0"/>
              <a:t>Die </a:t>
            </a:r>
            <a:r>
              <a:rPr lang="en-US" sz="2000" dirty="0" err="1" smtClean="0"/>
              <a:t>Entschädigung</a:t>
            </a:r>
            <a:r>
              <a:rPr lang="en-US" sz="2000" dirty="0" smtClean="0"/>
              <a:t> ist </a:t>
            </a:r>
            <a:r>
              <a:rPr lang="en-US" sz="2000" dirty="0" err="1" smtClean="0"/>
              <a:t>unter</a:t>
            </a:r>
            <a:r>
              <a:rPr lang="en-US" sz="2000" dirty="0" smtClean="0"/>
              <a:t> </a:t>
            </a:r>
            <a:r>
              <a:rPr lang="en-US" sz="2000" dirty="0" err="1" smtClean="0"/>
              <a:t>gerechter</a:t>
            </a:r>
            <a:r>
              <a:rPr lang="en-US" sz="2000" dirty="0" smtClean="0"/>
              <a:t> </a:t>
            </a:r>
            <a:r>
              <a:rPr lang="en-US" sz="2000" dirty="0" err="1" smtClean="0"/>
              <a:t>Abwägung</a:t>
            </a:r>
            <a:r>
              <a:rPr lang="en-US" sz="2000" dirty="0" smtClean="0"/>
              <a:t> der </a:t>
            </a:r>
            <a:r>
              <a:rPr lang="en-US" sz="2000" dirty="0" err="1" smtClean="0"/>
              <a:t>Interessen</a:t>
            </a:r>
            <a:r>
              <a:rPr lang="en-US" sz="2000" dirty="0" smtClean="0"/>
              <a:t> der </a:t>
            </a:r>
            <a:r>
              <a:rPr lang="en-US" sz="2000" dirty="0" err="1" smtClean="0"/>
              <a:t>Allgemeinheit</a:t>
            </a:r>
            <a:r>
              <a:rPr lang="en-US" sz="2000" dirty="0" smtClean="0"/>
              <a:t> und der </a:t>
            </a:r>
            <a:r>
              <a:rPr lang="en-US" sz="2000" dirty="0" err="1" smtClean="0"/>
              <a:t>Beteiligten</a:t>
            </a:r>
            <a:r>
              <a:rPr lang="en-US" sz="2000" dirty="0" smtClean="0"/>
              <a:t> </a:t>
            </a:r>
            <a:r>
              <a:rPr lang="en-US" sz="2000" dirty="0" err="1" smtClean="0"/>
              <a:t>zu</a:t>
            </a:r>
            <a:r>
              <a:rPr lang="en-US" sz="2000" dirty="0" smtClean="0"/>
              <a:t> </a:t>
            </a:r>
            <a:r>
              <a:rPr lang="en-US" sz="2000" dirty="0" err="1" smtClean="0"/>
              <a:t>bestimmen</a:t>
            </a:r>
            <a:r>
              <a:rPr lang="en-US" sz="2000" dirty="0" smtClean="0"/>
              <a:t>. </a:t>
            </a:r>
            <a:r>
              <a:rPr lang="en-US" sz="2000" dirty="0" err="1" smtClean="0"/>
              <a:t>Wegen</a:t>
            </a:r>
            <a:r>
              <a:rPr lang="en-US" sz="2000" dirty="0" smtClean="0"/>
              <a:t> der </a:t>
            </a:r>
            <a:r>
              <a:rPr lang="en-US" sz="2000" dirty="0" err="1" smtClean="0"/>
              <a:t>Höhe</a:t>
            </a:r>
            <a:r>
              <a:rPr lang="en-US" sz="2000" dirty="0" smtClean="0"/>
              <a:t> der </a:t>
            </a:r>
            <a:r>
              <a:rPr lang="en-US" sz="2000" dirty="0" err="1" smtClean="0"/>
              <a:t>Entschädigung</a:t>
            </a:r>
            <a:r>
              <a:rPr lang="en-US" sz="2000" dirty="0" smtClean="0"/>
              <a:t> </a:t>
            </a:r>
            <a:r>
              <a:rPr lang="en-US" sz="2000" dirty="0" err="1" smtClean="0"/>
              <a:t>steht</a:t>
            </a:r>
            <a:r>
              <a:rPr lang="en-US" sz="2000" dirty="0" smtClean="0"/>
              <a:t> </a:t>
            </a:r>
            <a:r>
              <a:rPr lang="en-US" sz="2000" dirty="0" err="1" smtClean="0"/>
              <a:t>im</a:t>
            </a:r>
            <a:r>
              <a:rPr lang="en-US" sz="2000" dirty="0" smtClean="0"/>
              <a:t> </a:t>
            </a:r>
            <a:r>
              <a:rPr lang="en-US" sz="2000" dirty="0" err="1" smtClean="0"/>
              <a:t>Streitfalle</a:t>
            </a:r>
            <a:r>
              <a:rPr lang="en-US" sz="2000" dirty="0" smtClean="0"/>
              <a:t> der </a:t>
            </a:r>
            <a:r>
              <a:rPr lang="en-US" sz="2000" dirty="0" err="1" smtClean="0"/>
              <a:t>Rechtsweg</a:t>
            </a:r>
            <a:r>
              <a:rPr lang="en-US" sz="2000" dirty="0" smtClean="0"/>
              <a:t> </a:t>
            </a:r>
            <a:r>
              <a:rPr lang="en-US" sz="2000" dirty="0" err="1" smtClean="0"/>
              <a:t>vor</a:t>
            </a:r>
            <a:r>
              <a:rPr lang="en-US" sz="2000" dirty="0" smtClean="0"/>
              <a:t> den </a:t>
            </a:r>
            <a:r>
              <a:rPr lang="en-US" sz="2000" dirty="0" err="1" smtClean="0"/>
              <a:t>ordentlichen</a:t>
            </a:r>
            <a:r>
              <a:rPr lang="en-US" sz="2000" dirty="0" smtClean="0"/>
              <a:t> </a:t>
            </a:r>
            <a:r>
              <a:rPr lang="en-US" sz="2000" dirty="0" err="1" smtClean="0"/>
              <a:t>Gerichten</a:t>
            </a:r>
            <a:r>
              <a:rPr lang="en-US" sz="2000" dirty="0" smtClean="0"/>
              <a:t> </a:t>
            </a:r>
            <a:r>
              <a:rPr lang="en-US" sz="2000" dirty="0" err="1" smtClean="0"/>
              <a:t>offen</a:t>
            </a:r>
            <a:r>
              <a:rPr lang="en-US" sz="2000" dirty="0" smtClean="0"/>
              <a:t>.</a:t>
            </a:r>
            <a:endParaRPr lang="en-US" sz="2000" dirty="0"/>
          </a:p>
        </p:txBody>
      </p:sp>
    </p:spTree>
    <p:extLst>
      <p:ext uri="{BB962C8B-B14F-4D97-AF65-F5344CB8AC3E}">
        <p14:creationId xmlns:p14="http://schemas.microsoft.com/office/powerpoint/2010/main" val="312632472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3003</Words>
  <Application>Microsoft Macintosh PowerPoint</Application>
  <PresentationFormat>Bildschirmpräsentation (4:3)</PresentationFormat>
  <Paragraphs>291</Paragraphs>
  <Slides>45</Slides>
  <Notes>40</Notes>
  <HiddenSlides>0</HiddenSlides>
  <MMClips>0</MMClips>
  <ScaleCrop>false</ScaleCrop>
  <HeadingPairs>
    <vt:vector size="4" baseType="variant">
      <vt:variant>
        <vt:lpstr>Design</vt:lpstr>
      </vt:variant>
      <vt:variant>
        <vt:i4>1</vt:i4>
      </vt:variant>
      <vt:variant>
        <vt:lpstr>Folientitel</vt:lpstr>
      </vt:variant>
      <vt:variant>
        <vt:i4>45</vt:i4>
      </vt:variant>
    </vt:vector>
  </HeadingPairs>
  <TitlesOfParts>
    <vt:vector size="46" baseType="lpstr">
      <vt:lpstr>Office-Design</vt:lpstr>
      <vt:lpstr>  Rainer Kuhlen Sprecher des Aktionsbündnisses Urheberrecht für Bildung und Wissenschaft  www.kuhlen.name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Rainer Kuhlen</dc:creator>
  <cp:lastModifiedBy>Rainer Kuhlen</cp:lastModifiedBy>
  <cp:revision>49</cp:revision>
  <dcterms:created xsi:type="dcterms:W3CDTF">2017-11-07T11:29:37Z</dcterms:created>
  <dcterms:modified xsi:type="dcterms:W3CDTF">2017-11-14T09:51:10Z</dcterms:modified>
</cp:coreProperties>
</file>