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4"/>
  </p:notesMasterIdLst>
  <p:handoutMasterIdLst>
    <p:handoutMasterId r:id="rId65"/>
  </p:handoutMasterIdLst>
  <p:sldIdLst>
    <p:sldId id="257" r:id="rId2"/>
    <p:sldId id="272" r:id="rId3"/>
    <p:sldId id="273" r:id="rId4"/>
    <p:sldId id="300" r:id="rId5"/>
    <p:sldId id="301" r:id="rId6"/>
    <p:sldId id="302" r:id="rId7"/>
    <p:sldId id="297" r:id="rId8"/>
    <p:sldId id="305" r:id="rId9"/>
    <p:sldId id="304" r:id="rId10"/>
    <p:sldId id="306" r:id="rId11"/>
    <p:sldId id="309" r:id="rId12"/>
    <p:sldId id="308" r:id="rId13"/>
    <p:sldId id="382" r:id="rId14"/>
    <p:sldId id="307" r:id="rId15"/>
    <p:sldId id="310" r:id="rId16"/>
    <p:sldId id="319" r:id="rId17"/>
    <p:sldId id="320" r:id="rId18"/>
    <p:sldId id="313" r:id="rId19"/>
    <p:sldId id="314" r:id="rId20"/>
    <p:sldId id="315" r:id="rId21"/>
    <p:sldId id="316" r:id="rId22"/>
    <p:sldId id="345" r:id="rId23"/>
    <p:sldId id="370" r:id="rId24"/>
    <p:sldId id="264" r:id="rId25"/>
    <p:sldId id="374" r:id="rId26"/>
    <p:sldId id="383" r:id="rId27"/>
    <p:sldId id="376" r:id="rId28"/>
    <p:sldId id="373" r:id="rId29"/>
    <p:sldId id="381" r:id="rId30"/>
    <p:sldId id="380" r:id="rId31"/>
    <p:sldId id="268" r:id="rId32"/>
    <p:sldId id="269" r:id="rId33"/>
    <p:sldId id="303" r:id="rId34"/>
    <p:sldId id="317" r:id="rId35"/>
    <p:sldId id="318"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71" r:id="rId61"/>
    <p:sldId id="372" r:id="rId62"/>
    <p:sldId id="379" r:id="rId63"/>
  </p:sldIdLst>
  <p:sldSz cx="9144000" cy="6858000" type="screen4x3"/>
  <p:notesSz cx="6877050" cy="10001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6" autoAdjust="0"/>
    <p:restoredTop sz="94722" autoAdjust="0"/>
  </p:normalViewPr>
  <p:slideViewPr>
    <p:cSldViewPr>
      <p:cViewPr varScale="1">
        <p:scale>
          <a:sx n="64" d="100"/>
          <a:sy n="64" d="100"/>
        </p:scale>
        <p:origin x="-2152" y="-112"/>
      </p:cViewPr>
      <p:guideLst>
        <p:guide orient="horz" pos="2160"/>
        <p:guide pos="2880"/>
      </p:guideLst>
    </p:cSldViewPr>
  </p:slideViewPr>
  <p:outlineViewPr>
    <p:cViewPr>
      <p:scale>
        <a:sx n="33" d="100"/>
        <a:sy n="33" d="100"/>
      </p:scale>
      <p:origin x="0" y="7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fld id="{3C54D388-D9B2-4CC9-AEEF-6356A36F095E}" type="datetimeFigureOut">
              <a:rPr lang="de-DE" smtClean="0"/>
              <a:pPr/>
              <a:t>24.01.17</a:t>
            </a:fld>
            <a:endParaRPr lang="de-DE"/>
          </a:p>
        </p:txBody>
      </p:sp>
      <p:sp>
        <p:nvSpPr>
          <p:cNvPr id="4" name="Fußzeilenplatzhalter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fld id="{41DF449B-82E6-41D9-BB9D-AC3D75C20D44}" type="slidenum">
              <a:rPr lang="de-DE" smtClean="0"/>
              <a:pPr/>
              <a:t>‹Nr.›</a:t>
            </a:fld>
            <a:endParaRPr lang="de-DE"/>
          </a:p>
        </p:txBody>
      </p:sp>
    </p:spTree>
    <p:extLst>
      <p:ext uri="{BB962C8B-B14F-4D97-AF65-F5344CB8AC3E}">
        <p14:creationId xmlns:p14="http://schemas.microsoft.com/office/powerpoint/2010/main" val="20314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de-DE"/>
          </a:p>
        </p:txBody>
      </p:sp>
      <p:sp>
        <p:nvSpPr>
          <p:cNvPr id="3" name="Datumsplatzhalter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40B9E0B2-6349-4318-BCA3-4C68B7753837}" type="datetimeFigureOut">
              <a:rPr lang="de-DE" smtClean="0"/>
              <a:pPr/>
              <a:t>24.01.17</a:t>
            </a:fld>
            <a:endParaRPr lang="de-DE"/>
          </a:p>
        </p:txBody>
      </p:sp>
      <p:sp>
        <p:nvSpPr>
          <p:cNvPr id="4" name="Folienbildplatzhalt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de-DE"/>
          </a:p>
        </p:txBody>
      </p:sp>
      <p:sp>
        <p:nvSpPr>
          <p:cNvPr id="5" name="Notizenplatzhalter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de-DE"/>
          </a:p>
        </p:txBody>
      </p:sp>
      <p:sp>
        <p:nvSpPr>
          <p:cNvPr id="7" name="Foliennummernplatzhalter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A31BEFE6-EFEA-4A80-84D1-CAFB541CAC28}" type="slidenum">
              <a:rPr lang="de-DE" smtClean="0"/>
              <a:pPr/>
              <a:t>‹Nr.›</a:t>
            </a:fld>
            <a:endParaRPr lang="de-DE"/>
          </a:p>
        </p:txBody>
      </p:sp>
    </p:spTree>
    <p:extLst>
      <p:ext uri="{BB962C8B-B14F-4D97-AF65-F5344CB8AC3E}">
        <p14:creationId xmlns:p14="http://schemas.microsoft.com/office/powerpoint/2010/main" val="242683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96995" y="10091540"/>
            <a:ext cx="2980055" cy="531316"/>
          </a:xfrm>
          <a:prstGeom prst="rect">
            <a:avLst/>
          </a:prstGeom>
          <a:noFill/>
          <a:ln>
            <a:noFill/>
          </a:ln>
        </p:spPr>
        <p:txBody>
          <a:bodyPr lIns="20127" tIns="0" rIns="20127" bIns="0" anchor="b" compatLnSpc="0"/>
          <a:lstStyle/>
          <a:p>
            <a:pPr algn="r" fontAlgn="auto" hangingPunct="0">
              <a:spcBef>
                <a:spcPts val="0"/>
              </a:spcBef>
              <a:spcAft>
                <a:spcPts val="0"/>
              </a:spcAft>
              <a:defRPr sz="1800" b="0" i="0" u="none" strike="noStrike" kern="0" cap="none" spc="0" baseline="0">
                <a:solidFill>
                  <a:srgbClr val="000000"/>
                </a:solidFill>
                <a:uFillTx/>
              </a:defRPr>
            </a:pPr>
            <a:fld id="{3D704DEF-D7CC-4E6F-A34A-CB673AF4B70E}" type="slidenum">
              <a:rPr lang="de-DE" sz="11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32</a:t>
            </a:fld>
            <a:endParaRPr lang="de-DE" sz="1100" i="1" kern="0">
              <a:solidFill>
                <a:srgbClr val="000000"/>
              </a:solidFill>
              <a:latin typeface="Arial" pitchFamily="34"/>
              <a:ea typeface="Arial Unicode MS" pitchFamily="2"/>
              <a:cs typeface="Tahoma" pitchFamily="2"/>
            </a:endParaRPr>
          </a:p>
        </p:txBody>
      </p:sp>
      <p:sp>
        <p:nvSpPr>
          <p:cNvPr id="106499" name="Rectangle 2"/>
          <p:cNvSpPr>
            <a:spLocks noGrp="1" noRot="1" noChangeAspect="1" noTextEdit="1"/>
          </p:cNvSpPr>
          <p:nvPr>
            <p:ph type="sldImg"/>
          </p:nvPr>
        </p:nvSpPr>
        <p:spPr>
          <a:xfrm>
            <a:off x="790575" y="803275"/>
            <a:ext cx="5295900" cy="3971925"/>
          </a:xfrm>
          <a:solidFill>
            <a:srgbClr val="4F81BD"/>
          </a:solidFill>
          <a:ln w="25557">
            <a:solidFill>
              <a:srgbClr val="385D8A"/>
            </a:solidFill>
          </a:ln>
        </p:spPr>
      </p:sp>
      <p:sp>
        <p:nvSpPr>
          <p:cNvPr id="106500" name="Rectangle 3"/>
          <p:cNvSpPr txBox="1">
            <a:spLocks noGrp="1"/>
          </p:cNvSpPr>
          <p:nvPr>
            <p:ph type="body" sz="quarter" idx="1"/>
          </p:nvPr>
        </p:nvSpPr>
        <p:spPr bwMode="auto">
          <a:xfrm>
            <a:off x="916940" y="5044034"/>
            <a:ext cx="5043170" cy="4783583"/>
          </a:xfrm>
          <a:noFill/>
        </p:spPr>
        <p:txBody>
          <a:bodyPr lIns="97955" tIns="48982" rIns="97955" bIns="4898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xfrm>
            <a:off x="687705" y="4750594"/>
            <a:ext cx="5501640" cy="184666"/>
          </a:xfrm>
          <a:noFill/>
        </p:spPr>
        <p:txBody>
          <a:bodyPr lIns="0" tIns="0" rIns="0" bIns="0" numCol="1">
            <a:prstTxWarp prst="textNoShape">
              <a:avLst/>
            </a:prstTxWarp>
            <a:spAutoFit/>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24.01.17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24.01.17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24.01.17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a:p>
        </p:txBody>
      </p:sp>
      <p:sp>
        <p:nvSpPr>
          <p:cNvPr id="8"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a:solidFill>
                <a:srgbClr val="000000"/>
              </a:solidFill>
              <a:latin typeface="Times New Roman" pitchFamily="18"/>
              <a:ea typeface="Arial Unicode MS" pitchFamily="2"/>
              <a:cs typeface="Tahoma" pitchFamily="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4" name="Textfeld 3"/>
          <p:cNvSpPr txBox="1"/>
          <p:nvPr/>
        </p:nvSpPr>
        <p:spPr>
          <a:xfrm>
            <a:off x="215900" y="6264275"/>
            <a:ext cx="8099425" cy="503238"/>
          </a:xfrm>
          <a:prstGeom prst="rect">
            <a:avLst/>
          </a:prstGeom>
          <a:noFill/>
          <a:ln>
            <a:noFill/>
          </a:ln>
        </p:spPr>
        <p:txBody>
          <a:bodyPr lIns="0" tIns="0" rIns="0" bIns="0" anchorCtr="1" compatLnSpc="0"/>
          <a:lstStyle/>
          <a:p>
            <a:pPr algn="ctr" fontAlgn="auto" hangingPunct="0">
              <a:spcBef>
                <a:spcPts val="0"/>
              </a:spcBef>
              <a:spcAft>
                <a:spcPts val="0"/>
              </a:spcAft>
              <a:defRPr sz="1800" b="0" i="0" u="none" strike="noStrike" kern="0" cap="none" spc="0" baseline="0">
                <a:solidFill>
                  <a:srgbClr val="000000"/>
                </a:solidFill>
                <a:uFillTx/>
              </a:defRPr>
            </a:pPr>
            <a:r>
              <a:rPr lang="de-DE" sz="2200" b="1" kern="0" dirty="0" err="1">
                <a:solidFill>
                  <a:srgbClr val="FFFFFF"/>
                </a:solidFill>
                <a:latin typeface="Calibri" pitchFamily="34"/>
                <a:ea typeface="Arial Unicode MS" pitchFamily="2"/>
                <a:cs typeface="Tahoma" pitchFamily="2"/>
              </a:rPr>
              <a:t>Towards</a:t>
            </a:r>
            <a:r>
              <a:rPr lang="de-DE" sz="2200" b="1" kern="0" dirty="0">
                <a:solidFill>
                  <a:srgbClr val="FFFFFF"/>
                </a:solidFill>
                <a:latin typeface="Calibri" pitchFamily="34"/>
                <a:ea typeface="Arial Unicode MS" pitchFamily="2"/>
                <a:cs typeface="Tahoma" pitchFamily="2"/>
              </a:rPr>
              <a:t> a </a:t>
            </a:r>
            <a:r>
              <a:rPr lang="de-DE" sz="2200" b="1" kern="0" dirty="0" err="1">
                <a:solidFill>
                  <a:srgbClr val="FFFFFF"/>
                </a:solidFill>
                <a:latin typeface="Calibri" pitchFamily="34"/>
                <a:ea typeface="Arial Unicode MS" pitchFamily="2"/>
                <a:cs typeface="Tahoma" pitchFamily="2"/>
              </a:rPr>
              <a:t>commons-based</a:t>
            </a:r>
            <a:r>
              <a:rPr lang="de-DE" sz="2200" b="1" kern="0" dirty="0">
                <a:solidFill>
                  <a:srgbClr val="FFFFFF"/>
                </a:solidFill>
                <a:latin typeface="Calibri" pitchFamily="34"/>
                <a:ea typeface="Arial Unicode MS" pitchFamily="2"/>
                <a:cs typeface="Tahoma" pitchFamily="2"/>
              </a:rPr>
              <a:t> copyright</a:t>
            </a:r>
            <a:r>
              <a:rPr lang="de-DE" sz="2200" b="1" kern="0" dirty="0">
                <a:solidFill>
                  <a:srgbClr val="FFFFFF"/>
                </a:solidFill>
                <a:latin typeface="Calibri" pitchFamily="34"/>
                <a:ea typeface="Arial Unicode MS" pitchFamily="2"/>
                <a:cs typeface="Arial" pitchFamily="2"/>
              </a:rPr>
              <a:t>– </a:t>
            </a:r>
            <a:r>
              <a:rPr lang="de-DE" sz="2200" b="1" kern="0" dirty="0" err="1">
                <a:solidFill>
                  <a:srgbClr val="FFFFFF"/>
                </a:solidFill>
                <a:latin typeface="Calibri" pitchFamily="34"/>
                <a:ea typeface="Arial Unicode MS" pitchFamily="2"/>
                <a:cs typeface="Arial" pitchFamily="2"/>
              </a:rPr>
              <a:t>IFLA</a:t>
            </a:r>
            <a:r>
              <a:rPr lang="de-DE" sz="2200" b="1" kern="0" dirty="0">
                <a:solidFill>
                  <a:srgbClr val="FFFFFF"/>
                </a:solidFill>
                <a:latin typeface="Calibri" pitchFamily="34"/>
                <a:ea typeface="Arial Unicode MS" pitchFamily="2"/>
                <a:cs typeface="Arial" pitchFamily="2"/>
              </a:rPr>
              <a:t> 08/2010</a:t>
            </a:r>
          </a:p>
        </p:txBody>
      </p:sp>
      <p:sp>
        <p:nvSpPr>
          <p:cNvPr id="2" name="Titel 1"/>
          <p:cNvSpPr txBox="1">
            <a:spLocks noGrp="1"/>
          </p:cNvSpPr>
          <p:nvPr>
            <p:ph type="title"/>
          </p:nvPr>
        </p:nvSpPr>
        <p:spPr>
          <a:xfrm>
            <a:off x="313200" y="122401"/>
            <a:ext cx="7543800" cy="1295284"/>
          </a:xfrm>
        </p:spPr>
        <p:txBody>
          <a:bodyPr/>
          <a:lstStyle>
            <a:lvl1pPr>
              <a:defRPr lang="de-DE"/>
            </a:lvl1pPr>
          </a:lstStyle>
          <a:p>
            <a:pPr lvl="0"/>
            <a:r>
              <a:rPr lang="de-DE"/>
              <a:t>Titelmasterformat durch Klicken bearbeiten</a:t>
            </a:r>
          </a:p>
        </p:txBody>
      </p:sp>
      <p:sp>
        <p:nvSpPr>
          <p:cNvPr id="7" name="Textplatzhalter 6"/>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6" name="Datumsplatzhalter 2"/>
          <p:cNvSpPr txBox="1">
            <a:spLocks noGrp="1"/>
          </p:cNvSpPr>
          <p:nvPr>
            <p:ph type="dt" sz="half" idx="10"/>
          </p:nvPr>
        </p:nvSpPr>
        <p:spPr>
          <a:xfrm>
            <a:off x="457200" y="6248400"/>
            <a:ext cx="2133600" cy="457200"/>
          </a:xfrm>
          <a:prstGeom prst="rect">
            <a:avLst/>
          </a:prstGeom>
        </p:spPr>
        <p:txBody>
          <a:bodyPr/>
          <a:lstStyle>
            <a:lvl1pPr>
              <a:defRPr/>
            </a:lvl1pPr>
          </a:lstStyle>
          <a:p>
            <a:pPr>
              <a:defRPr/>
            </a:pPr>
            <a:endParaRPr/>
          </a:p>
        </p:txBody>
      </p:sp>
      <p:sp>
        <p:nvSpPr>
          <p:cNvPr id="8" name="Fußzeilenplatzhalter 3"/>
          <p:cNvSpPr txBox="1">
            <a:spLocks noGrp="1"/>
          </p:cNvSpPr>
          <p:nvPr>
            <p:ph type="ftr" sz="quarter" idx="11"/>
          </p:nvPr>
        </p:nvSpPr>
        <p:spPr>
          <a:xfrm>
            <a:off x="3124200" y="6248400"/>
            <a:ext cx="2895600" cy="457200"/>
          </a:xfrm>
          <a:prstGeom prst="rect">
            <a:avLst/>
          </a:prstGeom>
        </p:spPr>
        <p:txBody>
          <a:bodyPr/>
          <a:lstStyle>
            <a:lvl1pPr>
              <a:defRPr/>
            </a:lvl1pPr>
          </a:lstStyle>
          <a:p>
            <a:pPr>
              <a:defRPr/>
            </a:pPr>
            <a:endParaRPr/>
          </a:p>
        </p:txBody>
      </p:sp>
      <p:sp>
        <p:nvSpPr>
          <p:cNvPr id="9" name="Foliennummernplatzhalter 4"/>
          <p:cNvSpPr txBox="1">
            <a:spLocks noGrp="1"/>
          </p:cNvSpPr>
          <p:nvPr>
            <p:ph type="sldNum" sz="quarter" idx="12"/>
          </p:nvPr>
        </p:nvSpPr>
        <p:spPr>
          <a:xfrm>
            <a:off x="6553200" y="6248400"/>
            <a:ext cx="2133600" cy="457200"/>
          </a:xfrm>
          <a:prstGeom prst="rect">
            <a:avLst/>
          </a:prstGeom>
        </p:spPr>
        <p:txBody>
          <a:bodyPr/>
          <a:lstStyle>
            <a:lvl1pPr>
              <a:defRPr/>
            </a:lvl1pPr>
          </a:lstStyle>
          <a:p>
            <a:pPr>
              <a:defRPr/>
            </a:pPr>
            <a:fld id="{5781AFB8-79D7-4DF3-9527-D589F491934B}" type="slidenum">
              <a:rPr/>
              <a:pPr>
                <a:defRPr/>
              </a:pPr>
              <a:t>‹Nr.›</a:t>
            </a:fld>
            <a:endParaRPr/>
          </a:p>
        </p:txBody>
      </p:sp>
      <p:sp>
        <p:nvSpPr>
          <p:cNvPr id="11" name="Foliennummernplatzhalter 4"/>
          <p:cNvSpPr txBox="1">
            <a:spLocks/>
          </p:cNvSpPr>
          <p:nvPr userDrawn="1"/>
        </p:nvSpPr>
        <p:spPr>
          <a:xfrm>
            <a:off x="8748464" y="6506740"/>
            <a:ext cx="395536" cy="351260"/>
          </a:xfrm>
          <a:prstGeom prst="rect">
            <a:avLst/>
          </a:prstGeo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marL="0" marR="0" lvl="0" indent="0" algn="l" defTabSz="914400" rtl="0" eaLnBrk="1" fontAlgn="base" latinLnBrk="0" hangingPunct="0">
              <a:lnSpc>
                <a:spcPct val="100000"/>
              </a:lnSpc>
              <a:spcBef>
                <a:spcPct val="0"/>
              </a:spcBef>
              <a:spcAft>
                <a:spcPct val="0"/>
              </a:spcAft>
              <a:buClrTx/>
              <a:buSzTx/>
              <a:buFontTx/>
              <a:buNone/>
              <a:tabLst/>
              <a:defRPr/>
            </a:pPr>
            <a:fld id="{C66621D2-31D1-4367-B584-32C6DB17A6B9}" type="slidenum">
              <a:rPr kumimoji="0" lang="de-DE" sz="1400" b="0" i="0" u="none" strike="noStrike" kern="1200" cap="none" spc="0" normalizeH="0" baseline="0" noProof="0" smtClean="0">
                <a:ln>
                  <a:noFill/>
                </a:ln>
                <a:solidFill>
                  <a:schemeClr val="tx1"/>
                </a:solidFill>
                <a:effectLst/>
                <a:uLnTx/>
                <a:uFillTx/>
                <a:latin typeface="Times New Roman" pitchFamily="18"/>
                <a:ea typeface="+mn-ea"/>
                <a:cs typeface="Tahoma" pitchFamily="2"/>
              </a:rPr>
              <a:pPr marL="0" marR="0" lvl="0" indent="0" algn="l" defTabSz="914400" rtl="0" eaLnBrk="1" fontAlgn="base" latinLnBrk="0" hangingPunct="0">
                <a:lnSpc>
                  <a:spcPct val="100000"/>
                </a:lnSpc>
                <a:spcBef>
                  <a:spcPct val="0"/>
                </a:spcBef>
                <a:spcAft>
                  <a:spcPct val="0"/>
                </a:spcAft>
                <a:buClrTx/>
                <a:buSzTx/>
                <a:buFontTx/>
                <a:buNone/>
                <a:tabLst/>
                <a:defRPr/>
              </a:pPr>
              <a:t>‹Nr.›</a:t>
            </a:fld>
            <a:endParaRPr kumimoji="0" lang="de-DE" sz="1400" b="0" i="0" u="none" strike="noStrike" kern="1200" cap="none" spc="0" normalizeH="0" baseline="0" noProof="0">
              <a:ln>
                <a:noFill/>
              </a:ln>
              <a:solidFill>
                <a:schemeClr val="tx1"/>
              </a:solidFill>
              <a:effectLst/>
              <a:uLnTx/>
              <a:uFillTx/>
              <a:latin typeface="Times New Roman" pitchFamily="18"/>
              <a:ea typeface="+mn-ea"/>
              <a:cs typeface="Tahoma" pitchFamily="2"/>
            </a:endParaRPr>
          </a:p>
        </p:txBody>
      </p:sp>
      <p:sp>
        <p:nvSpPr>
          <p:cNvPr id="12" name="Textfeld 11"/>
          <p:cNvSpPr txBox="1"/>
          <p:nvPr userDrawn="1"/>
        </p:nvSpPr>
        <p:spPr>
          <a:xfrm>
            <a:off x="0" y="6641976"/>
            <a:ext cx="8748464" cy="216024"/>
          </a:xfrm>
          <a:prstGeom prst="rect">
            <a:avLst/>
          </a:prstGeom>
          <a:solidFill>
            <a:srgbClr val="333366"/>
          </a:solidFill>
          <a:ln>
            <a:noFill/>
          </a:ln>
        </p:spPr>
        <p:txBody>
          <a:bodyPr lIns="0" tIns="0" rIns="0" bIns="0" anchorCtr="1" compatLnSpc="0"/>
          <a:lstStyle/>
          <a:p>
            <a:pPr algn="ctr" eaLnBrk="1" hangingPunct="1">
              <a:buNone/>
            </a:pPr>
            <a:r>
              <a:rPr lang="de-DE" sz="1400" kern="1200" smtClean="0">
                <a:solidFill>
                  <a:schemeClr val="bg1"/>
                </a:solidFill>
                <a:latin typeface="+mn-lt"/>
                <a:ea typeface="+mn-ea"/>
                <a:cs typeface="+mn-cs"/>
              </a:rPr>
              <a:t>Wissensökologie und Wissensökonomie müssen kein Widerspruch sein - ODOK 2012 – FH Wels 12.9.2012</a:t>
            </a:r>
            <a:endParaRPr lang="de-DE" sz="1400" kern="1200">
              <a:solidFill>
                <a:schemeClr val="bg1"/>
              </a:solidFill>
              <a:latin typeface="+mn-lt"/>
              <a:ea typeface="+mn-ea"/>
              <a:cs typeface="+mn-cs"/>
            </a:endParaRPr>
          </a:p>
        </p:txBody>
      </p:sp>
    </p:spTree>
    <p:extLst>
      <p:ext uri="{BB962C8B-B14F-4D97-AF65-F5344CB8AC3E}">
        <p14:creationId xmlns:p14="http://schemas.microsoft.com/office/powerpoint/2010/main" val="2235878891"/>
      </p:ext>
    </p:extLst>
  </p:cSld>
  <p:clrMapOvr>
    <a:masterClrMapping/>
  </p:clrMapOvr>
  <p:transition xmlns:p14="http://schemas.microsoft.com/office/powerpoint/2010/main"/>
  <p:timing>
    <p:tnLst>
      <p:par>
        <p:cTn xmlns:p14="http://schemas.microsoft.com/office/powerpoint/2010/mai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76760A-2AA9-43B6-8740-68A50030F216}" type="datetimeFigureOut">
              <a:rPr lang="de-DE" smtClean="0"/>
              <a:pPr/>
              <a:t>24.01.17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BF76760A-2AA9-43B6-8740-68A50030F216}" type="datetimeFigureOut">
              <a:rPr lang="de-DE" smtClean="0"/>
              <a:pPr/>
              <a:t>24.01.17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F76760A-2AA9-43B6-8740-68A50030F216}" type="datetimeFigureOut">
              <a:rPr lang="de-DE" smtClean="0"/>
              <a:pPr/>
              <a:t>24.01.17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F76760A-2AA9-43B6-8740-68A50030F216}" type="datetimeFigureOut">
              <a:rPr lang="de-DE" smtClean="0"/>
              <a:pPr/>
              <a:t>24.01.17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F76760A-2AA9-43B6-8740-68A50030F216}" type="datetimeFigureOut">
              <a:rPr lang="de-DE" smtClean="0"/>
              <a:pPr/>
              <a:t>24.01.17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76760A-2AA9-43B6-8740-68A50030F216}" type="datetimeFigureOut">
              <a:rPr lang="de-DE" smtClean="0"/>
              <a:pPr/>
              <a:t>24.01.17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F76760A-2AA9-43B6-8740-68A50030F216}" type="datetimeFigureOut">
              <a:rPr lang="de-DE" smtClean="0"/>
              <a:pPr/>
              <a:t>24.01.17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F76760A-2AA9-43B6-8740-68A50030F216}" type="datetimeFigureOut">
              <a:rPr lang="de-DE" smtClean="0"/>
              <a:pPr/>
              <a:t>24.01.17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E3645BC-8F41-49BC-81AF-B015B29A90E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760A-2AA9-43B6-8740-68A50030F216}" type="datetimeFigureOut">
              <a:rPr lang="de-DE" smtClean="0"/>
              <a:pPr/>
              <a:t>24.01.17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A713E-72D8-9044-B22F-FC3EAFC5ECA9}" type="slidenum">
              <a:rPr lang="de-DE" smtClean="0"/>
              <a:t>‹Nr.›</a:t>
            </a:fld>
            <a:fld id="{DE3645BC-8F41-49BC-81AF-B015B29A90EE}"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rheberrechtsbuendnis.de/aktiv.html.de"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slide" Target="slide32.xml"/><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4" Type="http://schemas.openxmlformats.org/officeDocument/2006/relationships/slide" Target="slide14.xm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ndestag.de/presse/hib/2015_02/-/362606" TargetMode="External"/><Relationship Id="rId4" Type="http://schemas.openxmlformats.org/officeDocument/2006/relationships/slide" Target="slide12.xm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www.urheberrechtsbuendnis.de/pressemitteilung0117.html.de" TargetMode="External"/><Relationship Id="rId4"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urheberrechtsbuendnis.de/pressemitteilung0117.html.de" TargetMode="External"/><Relationship Id="rId4"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slide" Target="slide1.xml"/><Relationship Id="rId5"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4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hyperlink" Target="https://www.bmbf.de/pub/Open_Access_in_Deutschland.pdf" TargetMode="External"/><Relationship Id="rId4" Type="http://schemas.openxmlformats.org/officeDocument/2006/relationships/hyperlink" Target="https://www.bmbf.de/de/freier-zugang-schafft-mehr-wissen-3340.html" TargetMode="External"/><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hyperlink" Target="https://www.bmbf.de/pub/Open_Access_in_Deutschland.pdf" TargetMode="External"/><Relationship Id="rId4" Type="http://schemas.openxmlformats.org/officeDocument/2006/relationships/hyperlink" Target="https://www.bmbf.de/de/freier-zugang-schafft-mehr-wissen-3340.html" TargetMode="External"/><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irights.info/artikel/was-eine-bildungsschranke-leisten-muesste-vier-grundsaetze/2693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p:cNvSpPr>
          <p:nvPr>
            <p:ph type="title"/>
          </p:nvPr>
        </p:nvSpPr>
        <p:spPr>
          <a:xfrm>
            <a:off x="2627784" y="3861048"/>
            <a:ext cx="6264696" cy="1656184"/>
          </a:xfrm>
          <a:solidFill>
            <a:srgbClr val="B9E6BA"/>
          </a:solidFill>
        </p:spPr>
        <p:txBody>
          <a:bodyPr anchor="ctr" anchorCtr="1">
            <a:noAutofit/>
          </a:bodyPr>
          <a:lstStyle/>
          <a:p>
            <a:pPr>
              <a:spcBef>
                <a:spcPts val="500"/>
              </a:spcBef>
            </a:pPr>
            <a:r>
              <a:rPr sz="2000" b="1" dirty="0" smtClean="0">
                <a:latin typeface="+mn-lt"/>
                <a:ea typeface="Arial Unicode MS" pitchFamily="34" charset="-128"/>
                <a:cs typeface="Arial" pitchFamily="34" charset="0"/>
              </a:rPr>
              <a:t/>
            </a:r>
            <a:br>
              <a:rPr sz="2000" b="1" dirty="0" smtClean="0">
                <a:latin typeface="+mn-lt"/>
                <a:ea typeface="Arial Unicode MS" pitchFamily="34" charset="-128"/>
                <a:cs typeface="Arial" pitchFamily="34" charset="0"/>
              </a:rPr>
            </a:br>
            <a:r>
              <a:rPr lang="de-DE" sz="2000" b="1" dirty="0" smtClean="0">
                <a:latin typeface="+mn-lt"/>
                <a:ea typeface="Arial Unicode MS" pitchFamily="34" charset="-128"/>
                <a:cs typeface="Arial" pitchFamily="34" charset="0"/>
              </a:rPr>
              <a:t/>
            </a:r>
            <a:br>
              <a:rPr lang="de-DE" sz="2000" b="1" dirty="0" smtClean="0">
                <a:latin typeface="+mn-lt"/>
                <a:ea typeface="Arial Unicode MS" pitchFamily="34" charset="-128"/>
                <a:cs typeface="Arial" pitchFamily="34" charset="0"/>
              </a:rPr>
            </a:br>
            <a:r>
              <a:rPr lang="de-DE" sz="2800" dirty="0" smtClean="0">
                <a:latin typeface="+mn-lt"/>
              </a:rPr>
              <a:t>Rainer Kuhlen</a:t>
            </a:r>
            <a:br>
              <a:rPr lang="de-DE" sz="2800" dirty="0" smtClean="0">
                <a:latin typeface="+mn-lt"/>
              </a:rPr>
            </a:br>
            <a:r>
              <a:rPr lang="de-DE" sz="1800" dirty="0" smtClean="0">
                <a:latin typeface="+mn-lt"/>
              </a:rPr>
              <a:t>Sprecher des </a:t>
            </a:r>
            <a:r>
              <a:rPr lang="de-DE" sz="1800" dirty="0">
                <a:latin typeface="+mn-lt"/>
              </a:rPr>
              <a:t>Aktionsbündnisses Urheberrecht für Bildung und Wissenschaft </a:t>
            </a:r>
            <a:br>
              <a:rPr lang="de-DE" sz="1800" dirty="0">
                <a:latin typeface="+mn-lt"/>
              </a:rPr>
            </a:br>
            <a:r>
              <a:rPr lang="de-DE" sz="1800" dirty="0">
                <a:latin typeface="+mn-lt"/>
                <a:hlinkClick r:id="rId3"/>
              </a:rPr>
              <a:t>http://www.urheberrechtsbuendnis.de/aktiv.html.de</a:t>
            </a:r>
            <a:r>
              <a:rPr lang="de-DE" sz="1800" dirty="0">
                <a:latin typeface="+mn-lt"/>
              </a:rPr>
              <a:t> – </a:t>
            </a:r>
            <a:r>
              <a:rPr lang="de-DE" sz="1800" dirty="0" smtClean="0">
                <a:latin typeface="+mn-lt"/>
              </a:rPr>
              <a:t>www.kuhlen.name</a:t>
            </a:r>
            <a:br>
              <a:rPr lang="de-DE" sz="1800" dirty="0" smtClean="0">
                <a:latin typeface="+mn-lt"/>
              </a:rPr>
            </a:br>
            <a:r>
              <a:rPr lang="de-DE" sz="1800" dirty="0" smtClean="0">
                <a:latin typeface="+mn-lt"/>
              </a:rPr>
              <a:t/>
            </a:r>
            <a:br>
              <a:rPr lang="de-DE" sz="1800" dirty="0" smtClean="0">
                <a:latin typeface="+mn-lt"/>
              </a:rPr>
            </a:br>
            <a:endParaRPr lang="de-DE" sz="1800" dirty="0">
              <a:latin typeface="+mn-lt"/>
            </a:endParaRPr>
          </a:p>
        </p:txBody>
      </p:sp>
      <p:sp>
        <p:nvSpPr>
          <p:cNvPr id="8" name="Rechteck 7"/>
          <p:cNvSpPr/>
          <p:nvPr/>
        </p:nvSpPr>
        <p:spPr>
          <a:xfrm>
            <a:off x="8676456" y="6525344"/>
            <a:ext cx="467544"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2"/>
          <p:cNvSpPr txBox="1">
            <a:spLocks noGrp="1"/>
          </p:cNvSpPr>
          <p:nvPr>
            <p:ph type="title" idx="4294967295"/>
          </p:nvPr>
        </p:nvSpPr>
        <p:spPr>
          <a:xfrm>
            <a:off x="1763688" y="2348880"/>
            <a:ext cx="7128792" cy="1440160"/>
          </a:xfrm>
          <a:solidFill>
            <a:srgbClr val="B9E6BA"/>
          </a:solidFill>
        </p:spPr>
        <p:txBody>
          <a:bodyPr anchor="ctr" anchorCtr="1">
            <a:noAutofit/>
          </a:bodyPr>
          <a:lstStyle/>
          <a:p>
            <a:r>
              <a:rPr lang="de-DE" sz="2400" b="1" dirty="0" smtClean="0">
                <a:latin typeface="+mn-lt"/>
              </a:rPr>
              <a:t>Die Probleme mit § 52a UrhG können nur über eine Allgemeine Bildungs- und Wissenschaftsschranke gelöst werden</a:t>
            </a:r>
            <a:endParaRPr lang="de-DE" sz="2400" b="1" dirty="0" smtClean="0">
              <a:latin typeface="+mn-lt"/>
              <a:ea typeface="Arial Unicode MS" pitchFamily="34" charset="-128"/>
              <a:cs typeface="Arial" pitchFamily="34" charset="0"/>
            </a:endParaRPr>
          </a:p>
        </p:txBody>
      </p:sp>
      <p:pic>
        <p:nvPicPr>
          <p:cNvPr id="4" name="Bild 3"/>
          <p:cNvPicPr>
            <a:picLocks noChangeAspect="1"/>
          </p:cNvPicPr>
          <p:nvPr/>
        </p:nvPicPr>
        <p:blipFill>
          <a:blip r:embed="rId4"/>
          <a:stretch>
            <a:fillRect/>
          </a:stretch>
        </p:blipFill>
        <p:spPr>
          <a:xfrm>
            <a:off x="0" y="5661248"/>
            <a:ext cx="9144000" cy="1052736"/>
          </a:xfrm>
          <a:prstGeom prst="rect">
            <a:avLst/>
          </a:prstGeom>
        </p:spPr>
      </p:pic>
      <p:pic>
        <p:nvPicPr>
          <p:cNvPr id="2" name="Bild 1"/>
          <p:cNvPicPr>
            <a:picLocks noChangeAspect="1"/>
          </p:cNvPicPr>
          <p:nvPr/>
        </p:nvPicPr>
        <p:blipFill>
          <a:blip r:embed="rId5"/>
          <a:stretch>
            <a:fillRect/>
          </a:stretch>
        </p:blipFill>
        <p:spPr>
          <a:xfrm>
            <a:off x="2801" y="0"/>
            <a:ext cx="9144000" cy="2273370"/>
          </a:xfrm>
          <a:prstGeom prst="rect">
            <a:avLst/>
          </a:prstGeom>
        </p:spPr>
      </p:pic>
      <p:pic>
        <p:nvPicPr>
          <p:cNvPr id="1028" name="Picture 4"/>
          <p:cNvPicPr>
            <a:picLocks noChangeAspect="1" noChangeArrowheads="1"/>
          </p:cNvPicPr>
          <p:nvPr/>
        </p:nvPicPr>
        <p:blipFill>
          <a:blip r:embed="rId6" cstate="print"/>
          <a:srcRect/>
          <a:stretch>
            <a:fillRect/>
          </a:stretch>
        </p:blipFill>
        <p:spPr bwMode="auto">
          <a:xfrm>
            <a:off x="611560" y="3429000"/>
            <a:ext cx="1797334" cy="2324067"/>
          </a:xfrm>
          <a:prstGeom prst="rect">
            <a:avLst/>
          </a:prstGeom>
          <a:noFill/>
          <a:ln w="9525">
            <a:noFill/>
            <a:miter lim="800000"/>
            <a:headEnd/>
            <a:tailEnd/>
          </a:ln>
        </p:spPr>
      </p:pic>
      <p:sp>
        <p:nvSpPr>
          <p:cNvPr id="3" name="Pfeil nach rechts 2">
            <a:hlinkClick r:id="rId7" action="ppaction://hlinksldjump"/>
          </p:cNvPr>
          <p:cNvSpPr/>
          <p:nvPr/>
        </p:nvSpPr>
        <p:spPr>
          <a:xfrm>
            <a:off x="7740352" y="3284984"/>
            <a:ext cx="1008112"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5368" y="836712"/>
            <a:ext cx="8640960" cy="5355313"/>
          </a:xfrm>
          <a:prstGeom prst="rect">
            <a:avLst/>
          </a:prstGeom>
          <a:noFill/>
        </p:spPr>
        <p:txBody>
          <a:bodyPr wrap="square" rtlCol="0">
            <a:spAutoFit/>
          </a:bodyPr>
          <a:lstStyle/>
          <a:p>
            <a:pPr lvl="0"/>
            <a:r>
              <a:rPr lang="de-DE" dirty="0" smtClean="0"/>
              <a:t>(1)</a:t>
            </a:r>
            <a:r>
              <a:rPr lang="de-DE" b="1" dirty="0" smtClean="0"/>
              <a:t>Zulässig </a:t>
            </a:r>
            <a:r>
              <a:rPr lang="de-DE" b="1" dirty="0"/>
              <a:t>ist die Vervielfältigung und öffentliche Zugänglichmachung eines veröffentlichten Werkes für nicht kommerzielle Zwecke a) wissenschaftlicher Forschung für Mitglieder in formal eindeutig bestimmten Forschungsgruppen oder b) der Lehr- und Lernprozesse von Lehrveranstaltungen an Bildungseinrichtungen. </a:t>
            </a:r>
            <a:r>
              <a:rPr lang="de-DE" dirty="0"/>
              <a:t>Satz 1 gilt auch für Zwecke der Bestandserhaltung durch Einrichtungen wie öffentlich finanzierte Bibliotheken, Archive, Dokumentationen und Museen. Satz 1 gilt auch für die wissenschaftliche Forschung und Lehren und Lernen unterstützende Leistungen von in Satz 2 erwähnten Vermittlungsinstitutionen. </a:t>
            </a:r>
          </a:p>
          <a:p>
            <a:pPr lvl="0"/>
            <a:r>
              <a:rPr lang="de-DE" dirty="0" smtClean="0"/>
              <a:t>(2) Für </a:t>
            </a:r>
            <a:r>
              <a:rPr lang="de-DE" dirty="0"/>
              <a:t>die Nutzung von Werken, die in öffentlich finanzierten Umgebungen unter Beteiligung von öffentlich finanzierten Personen erstellt wurden, ist keine Vergütung vorgesehen. </a:t>
            </a:r>
          </a:p>
          <a:p>
            <a:pPr lvl="0"/>
            <a:r>
              <a:rPr lang="de-DE" dirty="0" smtClean="0"/>
              <a:t>(3) Bei </a:t>
            </a:r>
            <a:r>
              <a:rPr lang="de-DE" dirty="0"/>
              <a:t>von Abs. 2 abweichenden Nutzungen ist für Leistungen entsprechend Abs. 1, Satz 1 und Abs. 1, Satz 3 eine pauschale Vergütung vorzusehen, die zwischen den Trägern der Wissenschafts- und Bildungseinrichtungen, den Vertretungen der Rechteinhaber und den Verwertungsgesellschaften vertraglich zu vereinbaren ist. Für Leistungen entsprechend Abs. 1, Satz 2 ist keine Vergütung vorgesehen. </a:t>
            </a:r>
          </a:p>
          <a:p>
            <a:pPr lvl="0"/>
            <a:r>
              <a:rPr lang="de-DE" dirty="0" smtClean="0"/>
              <a:t>(4) Vertragliche </a:t>
            </a:r>
            <a:r>
              <a:rPr lang="de-DE" dirty="0"/>
              <a:t>Regelungen, die Abs. 1 ausschließen oder einschränken, sind unwirksam.</a:t>
            </a:r>
          </a:p>
          <a:p>
            <a:pPr lvl="0"/>
            <a:r>
              <a:rPr lang="de-DE" b="1" dirty="0" smtClean="0"/>
              <a:t>(5) Mit </a:t>
            </a:r>
            <a:r>
              <a:rPr lang="de-DE" b="1" dirty="0"/>
              <a:t>Einführung dieser Klausel werden die auf Bildung und Wissenschaft bezogenen Regelungen in §§ 46, 47, 51, 52a, 52b, 53 und 53a Urheberrechtsgesetz aufgehoben</a:t>
            </a:r>
            <a:r>
              <a:rPr lang="de-DE" b="1" dirty="0" smtClean="0"/>
              <a:t>.</a:t>
            </a:r>
            <a:endParaRPr lang="de-DE" b="1" dirty="0"/>
          </a:p>
        </p:txBody>
      </p:sp>
      <p:sp>
        <p:nvSpPr>
          <p:cNvPr id="4" name="Textfeld 3"/>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smtClean="0"/>
              <a:t>Vorschlag Aktionsbündnis – ABWS</a:t>
            </a:r>
            <a:endParaRPr lang="de-DE" sz="3200" b="1" dirty="0"/>
          </a:p>
        </p:txBody>
      </p:sp>
    </p:spTree>
    <p:extLst>
      <p:ext uri="{BB962C8B-B14F-4D97-AF65-F5344CB8AC3E}">
        <p14:creationId xmlns:p14="http://schemas.microsoft.com/office/powerpoint/2010/main" val="2083898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5" y="1340768"/>
            <a:ext cx="7907383" cy="4893647"/>
          </a:xfrm>
          <a:prstGeom prst="rect">
            <a:avLst/>
          </a:prstGeom>
          <a:noFill/>
        </p:spPr>
        <p:txBody>
          <a:bodyPr wrap="square" rtlCol="0">
            <a:spAutoFit/>
          </a:bodyPr>
          <a:lstStyle/>
          <a:p>
            <a:pPr lvl="0"/>
            <a:r>
              <a:rPr lang="de-DE" sz="2400" dirty="0" smtClean="0"/>
              <a:t>(1)</a:t>
            </a:r>
            <a:r>
              <a:rPr lang="de-DE" sz="2400" b="1" dirty="0" smtClean="0"/>
              <a:t>Zulässig </a:t>
            </a:r>
            <a:r>
              <a:rPr lang="de-DE" sz="2400" b="1" dirty="0"/>
              <a:t>ist die Vervielfältigung und öffentliche Zugänglichmachung eines veröffentlichten Werkes für nicht kommerzielle Zwecke a) wissenschaftlicher Forschung für Mitglieder in formal eindeutig bestimmten Forschungsgruppen oder b) der Lehr- und Lernprozesse von Lehrveranstaltungen an Bildungseinrichtungen. </a:t>
            </a:r>
            <a:endParaRPr lang="de-DE" sz="2400" b="1" dirty="0"/>
          </a:p>
          <a:p>
            <a:pPr lvl="0"/>
            <a:r>
              <a:rPr lang="de-DE" sz="2400" b="1" dirty="0" smtClean="0"/>
              <a:t/>
            </a:r>
            <a:br>
              <a:rPr lang="de-DE" sz="2400" b="1" dirty="0" smtClean="0"/>
            </a:br>
            <a:r>
              <a:rPr lang="de-DE" sz="2400" dirty="0" smtClean="0"/>
              <a:t>Satz </a:t>
            </a:r>
            <a:r>
              <a:rPr lang="de-DE" sz="2400" dirty="0"/>
              <a:t>1 gilt auch für Zwecke der </a:t>
            </a:r>
            <a:r>
              <a:rPr lang="de-DE" sz="2400" b="1" dirty="0"/>
              <a:t>Bestandserhaltung</a:t>
            </a:r>
            <a:r>
              <a:rPr lang="de-DE" sz="2400" dirty="0"/>
              <a:t> durch Einrichtungen wie öffentlich finanzierte Bibliotheken, Archive, Dokumentationen und Museen. Satz 1 gilt auch für die wissenschaftliche Forschung und Lehren und Lernen </a:t>
            </a:r>
            <a:r>
              <a:rPr lang="de-DE" sz="2400" b="1" dirty="0"/>
              <a:t>unterstützende Leistungen </a:t>
            </a:r>
            <a:r>
              <a:rPr lang="de-DE" sz="2400" dirty="0"/>
              <a:t>von in Satz 2 erwähnten </a:t>
            </a:r>
            <a:r>
              <a:rPr lang="de-DE" sz="2400" b="1" dirty="0"/>
              <a:t>Vermittlungsinstitutionen</a:t>
            </a:r>
            <a:r>
              <a:rPr lang="de-DE" sz="2400" dirty="0"/>
              <a:t>. </a:t>
            </a:r>
            <a:endParaRPr lang="de-DE" sz="2400" b="1" dirty="0"/>
          </a:p>
        </p:txBody>
      </p:sp>
      <p:sp>
        <p:nvSpPr>
          <p:cNvPr id="4" name="Textfeld 3"/>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smtClean="0"/>
              <a:t>Vorschlag Aktionsbündnis – ABWS</a:t>
            </a:r>
            <a:endParaRPr lang="de-DE" sz="3200" b="1" dirty="0"/>
          </a:p>
        </p:txBody>
      </p:sp>
    </p:spTree>
    <p:extLst>
      <p:ext uri="{BB962C8B-B14F-4D97-AF65-F5344CB8AC3E}">
        <p14:creationId xmlns:p14="http://schemas.microsoft.com/office/powerpoint/2010/main" val="35099847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1371540"/>
            <a:ext cx="8064768" cy="4154983"/>
          </a:xfrm>
          <a:prstGeom prst="rect">
            <a:avLst/>
          </a:prstGeom>
          <a:noFill/>
        </p:spPr>
        <p:txBody>
          <a:bodyPr wrap="square" rtlCol="0">
            <a:spAutoFit/>
          </a:bodyPr>
          <a:lstStyle/>
          <a:p>
            <a:pPr lvl="0"/>
            <a:r>
              <a:rPr lang="de-DE" sz="2400" dirty="0" smtClean="0"/>
              <a:t>(</a:t>
            </a:r>
            <a:r>
              <a:rPr lang="de-DE" sz="2400" dirty="0" smtClean="0"/>
              <a:t>2) Für </a:t>
            </a:r>
            <a:r>
              <a:rPr lang="de-DE" sz="2400" dirty="0"/>
              <a:t>die Nutzung von Werken, die </a:t>
            </a:r>
            <a:r>
              <a:rPr lang="de-DE" sz="2400" b="1" dirty="0"/>
              <a:t>in öffentlich finanzierten Umgebungen</a:t>
            </a:r>
            <a:r>
              <a:rPr lang="de-DE" sz="2400" dirty="0"/>
              <a:t> unter Beteiligung von öffentlich finanzierten Personen erstellt wurden, ist </a:t>
            </a:r>
            <a:r>
              <a:rPr lang="de-DE" sz="2400" b="1" dirty="0"/>
              <a:t>keine Vergütung </a:t>
            </a:r>
            <a:r>
              <a:rPr lang="de-DE" sz="2400" dirty="0"/>
              <a:t>vorgesehen. </a:t>
            </a:r>
            <a:r>
              <a:rPr lang="de-DE" sz="2400" dirty="0" smtClean="0"/>
              <a:t/>
            </a:r>
            <a:br>
              <a:rPr lang="de-DE" sz="2400" dirty="0" smtClean="0"/>
            </a:br>
            <a:endParaRPr lang="de-DE" sz="2400" dirty="0"/>
          </a:p>
          <a:p>
            <a:pPr lvl="0"/>
            <a:r>
              <a:rPr lang="de-DE" sz="2400" dirty="0" smtClean="0"/>
              <a:t>(3) Bei </a:t>
            </a:r>
            <a:r>
              <a:rPr lang="de-DE" sz="2400" dirty="0"/>
              <a:t>von Abs. 2 abweichenden Nutzungen ist für Leistungen entsprechend Abs. 1, Satz 1 und Abs. 1, Satz 3 eine </a:t>
            </a:r>
            <a:r>
              <a:rPr lang="de-DE" sz="2400" b="1" dirty="0"/>
              <a:t>pauschale Vergütun</a:t>
            </a:r>
            <a:r>
              <a:rPr lang="de-DE" sz="2400" dirty="0"/>
              <a:t>g vorzusehen, die zwischen den Trägern der Wissenschafts- und Bildungseinrichtungen, den Vertretungen der Rechteinhaber und den Verwertungsgesellschaften vertraglich zu vereinbaren ist. Für Leistungen entsprechend Abs. 1, Satz 2 ist keine Vergütung vorgesehen. </a:t>
            </a:r>
            <a:endParaRPr lang="de-DE" sz="2400" b="1" dirty="0"/>
          </a:p>
        </p:txBody>
      </p:sp>
      <p:sp>
        <p:nvSpPr>
          <p:cNvPr id="4" name="Textfeld 3"/>
          <p:cNvSpPr txBox="1"/>
          <p:nvPr/>
        </p:nvSpPr>
        <p:spPr>
          <a:xfrm>
            <a:off x="539552" y="116632"/>
            <a:ext cx="8136904" cy="584776"/>
          </a:xfrm>
          <a:prstGeom prst="rect">
            <a:avLst/>
          </a:prstGeom>
          <a:solidFill>
            <a:srgbClr val="CCFFCC"/>
          </a:solidFill>
        </p:spPr>
        <p:txBody>
          <a:bodyPr wrap="square" rtlCol="0">
            <a:spAutoFit/>
          </a:bodyPr>
          <a:lstStyle/>
          <a:p>
            <a:pPr lvl="0"/>
            <a:r>
              <a:rPr lang="de-DE" sz="3200" b="1" dirty="0" smtClean="0"/>
              <a:t>Vorschlag Aktionsbündnis – ABWS</a:t>
            </a:r>
            <a:endParaRPr lang="de-DE" sz="3200" b="1" dirty="0"/>
          </a:p>
        </p:txBody>
      </p:sp>
      <p:sp>
        <p:nvSpPr>
          <p:cNvPr id="2" name="Pfeil nach rechts 1">
            <a:hlinkClick r:id="rId3" action="ppaction://hlinksldjump"/>
          </p:cNvPr>
          <p:cNvSpPr/>
          <p:nvPr/>
        </p:nvSpPr>
        <p:spPr>
          <a:xfrm>
            <a:off x="8172400" y="2204864"/>
            <a:ext cx="504056"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Pfeil nach rechts 4">
            <a:hlinkClick r:id="rId4" action="ppaction://hlinksldjump"/>
          </p:cNvPr>
          <p:cNvSpPr/>
          <p:nvPr/>
        </p:nvSpPr>
        <p:spPr>
          <a:xfrm>
            <a:off x="7956376" y="5229200"/>
            <a:ext cx="728464" cy="4956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114226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1371540"/>
            <a:ext cx="8064768" cy="4524315"/>
          </a:xfrm>
          <a:prstGeom prst="rect">
            <a:avLst/>
          </a:prstGeom>
          <a:noFill/>
        </p:spPr>
        <p:txBody>
          <a:bodyPr wrap="square" rtlCol="0">
            <a:spAutoFit/>
          </a:bodyPr>
          <a:lstStyle/>
          <a:p>
            <a:pPr lvl="0"/>
            <a:r>
              <a:rPr lang="de-DE" sz="2400" dirty="0" smtClean="0"/>
              <a:t>(</a:t>
            </a:r>
            <a:r>
              <a:rPr lang="de-DE" sz="2400" dirty="0" smtClean="0"/>
              <a:t>2) Für </a:t>
            </a:r>
            <a:r>
              <a:rPr lang="de-DE" sz="2400" dirty="0"/>
              <a:t>die Nutzung von Werken, die </a:t>
            </a:r>
            <a:r>
              <a:rPr lang="de-DE" sz="2400" b="1" dirty="0"/>
              <a:t>in öffentlich finanzierten Umgebungen</a:t>
            </a:r>
            <a:r>
              <a:rPr lang="de-DE" sz="2400" dirty="0"/>
              <a:t> unter Beteiligung von öffentlich finanzierten Personen erstellt wurden, ist </a:t>
            </a:r>
            <a:r>
              <a:rPr lang="de-DE" sz="2400" b="1" dirty="0"/>
              <a:t>keine Vergütung </a:t>
            </a:r>
            <a:r>
              <a:rPr lang="de-DE" sz="2400" dirty="0"/>
              <a:t>vorgesehen. </a:t>
            </a:r>
            <a:r>
              <a:rPr lang="de-DE" sz="2400" dirty="0" smtClean="0"/>
              <a:t/>
            </a:r>
            <a:br>
              <a:rPr lang="de-DE" sz="2400" dirty="0" smtClean="0"/>
            </a:br>
            <a:endParaRPr lang="de-DE" sz="2400" dirty="0"/>
          </a:p>
          <a:p>
            <a:r>
              <a:rPr lang="de-DE" sz="2400" dirty="0" smtClean="0"/>
              <a:t>Es ist kein bloßes Wunschdenken</a:t>
            </a:r>
            <a:r>
              <a:rPr lang="de-DE" sz="2400" dirty="0" smtClean="0"/>
              <a:t>, </a:t>
            </a:r>
            <a:r>
              <a:rPr lang="de-DE" sz="2400" dirty="0"/>
              <a:t>„das Urheberrecht dahingehend zu ändern, dass urheberrechtlich geschützte Werke unentgeltlich im Schulunterricht sowie an Universitäten genutzt werden können.“ </a:t>
            </a:r>
            <a:endParaRPr lang="de-DE" sz="2400" dirty="0" smtClean="0"/>
          </a:p>
          <a:p>
            <a:r>
              <a:rPr lang="de-DE" sz="2400" dirty="0" smtClean="0"/>
              <a:t>Das </a:t>
            </a:r>
            <a:r>
              <a:rPr lang="de-DE" sz="2400" dirty="0"/>
              <a:t>ist kein realitätsfremde Forderung. Das Zitat stammt aus dem Petitionssauschuss des Deutschen Bundestags, der einstimmig am </a:t>
            </a:r>
            <a:r>
              <a:rPr lang="de-DE" sz="2400" dirty="0">
                <a:hlinkClick r:id="rId3"/>
              </a:rPr>
              <a:t>25.2.2015 empfohlen </a:t>
            </a:r>
            <a:r>
              <a:rPr lang="de-DE" sz="2400" dirty="0"/>
              <a:t>hat, solche Überlegungen bei der Neugestaltung des Urheberrechts  mit einzubeziehen</a:t>
            </a:r>
            <a:r>
              <a:rPr lang="de-DE" sz="2400" dirty="0" smtClean="0"/>
              <a:t>..</a:t>
            </a:r>
            <a:endParaRPr lang="de-DE" sz="2400" dirty="0"/>
          </a:p>
        </p:txBody>
      </p:sp>
      <p:sp>
        <p:nvSpPr>
          <p:cNvPr id="4" name="Textfeld 3"/>
          <p:cNvSpPr txBox="1"/>
          <p:nvPr/>
        </p:nvSpPr>
        <p:spPr>
          <a:xfrm>
            <a:off x="539552" y="116632"/>
            <a:ext cx="8136904" cy="584776"/>
          </a:xfrm>
          <a:prstGeom prst="rect">
            <a:avLst/>
          </a:prstGeom>
          <a:solidFill>
            <a:srgbClr val="CCFFCC"/>
          </a:solidFill>
        </p:spPr>
        <p:txBody>
          <a:bodyPr wrap="square" rtlCol="0">
            <a:spAutoFit/>
          </a:bodyPr>
          <a:lstStyle/>
          <a:p>
            <a:pPr lvl="0"/>
            <a:r>
              <a:rPr lang="de-DE" sz="3200" b="1" dirty="0" smtClean="0"/>
              <a:t>Vorschlag Aktionsbündnis – ABWS</a:t>
            </a:r>
            <a:endParaRPr lang="de-DE" sz="3200" b="1" dirty="0"/>
          </a:p>
        </p:txBody>
      </p:sp>
      <p:sp>
        <p:nvSpPr>
          <p:cNvPr id="2" name="Pfeil nach links 1">
            <a:hlinkClick r:id="rId4" action="ppaction://hlinksldjump"/>
          </p:cNvPr>
          <p:cNvSpPr/>
          <p:nvPr/>
        </p:nvSpPr>
        <p:spPr>
          <a:xfrm>
            <a:off x="179512" y="6021288"/>
            <a:ext cx="576064" cy="360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2586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27584" y="1273984"/>
            <a:ext cx="7488704" cy="2308324"/>
          </a:xfrm>
          <a:prstGeom prst="rect">
            <a:avLst/>
          </a:prstGeom>
          <a:noFill/>
        </p:spPr>
        <p:txBody>
          <a:bodyPr wrap="square" rtlCol="0">
            <a:spAutoFit/>
          </a:bodyPr>
          <a:lstStyle/>
          <a:p>
            <a:pPr lvl="0"/>
            <a:r>
              <a:rPr lang="de-DE" sz="2400" dirty="0" smtClean="0"/>
              <a:t>(</a:t>
            </a:r>
            <a:r>
              <a:rPr lang="de-DE" sz="2400" dirty="0" smtClean="0"/>
              <a:t>4) Vertragliche </a:t>
            </a:r>
            <a:r>
              <a:rPr lang="de-DE" sz="2400" dirty="0"/>
              <a:t>Regelungen, die Abs. 1 ausschließen oder einschränken, sind unwirksam</a:t>
            </a:r>
            <a:r>
              <a:rPr lang="de-DE" sz="2400" dirty="0" smtClean="0"/>
              <a:t>.</a:t>
            </a:r>
          </a:p>
          <a:p>
            <a:pPr lvl="0"/>
            <a:endParaRPr lang="de-DE" sz="2400" dirty="0"/>
          </a:p>
          <a:p>
            <a:pPr lvl="0"/>
            <a:r>
              <a:rPr lang="de-DE" sz="2400" b="1" dirty="0" smtClean="0"/>
              <a:t>(5) Mit </a:t>
            </a:r>
            <a:r>
              <a:rPr lang="de-DE" sz="2400" b="1" dirty="0"/>
              <a:t>Einführung dieser Klausel werden die auf Bildung und Wissenschaft bezogenen Regelungen in §§ 46, 47, 51, 52a, 52b, 53 und 53a Urheberrechtsgesetz aufgehoben</a:t>
            </a:r>
            <a:r>
              <a:rPr lang="de-DE" sz="2400" b="1" dirty="0" smtClean="0"/>
              <a:t>.</a:t>
            </a:r>
            <a:endParaRPr lang="de-DE" sz="2400" b="1" dirty="0"/>
          </a:p>
        </p:txBody>
      </p:sp>
      <p:sp>
        <p:nvSpPr>
          <p:cNvPr id="4" name="Textfeld 3"/>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smtClean="0"/>
              <a:t>Vorschlag Aktionsbündnis – ABWS</a:t>
            </a:r>
            <a:endParaRPr lang="de-DE" sz="3200" b="1" dirty="0"/>
          </a:p>
        </p:txBody>
      </p:sp>
    </p:spTree>
    <p:extLst>
      <p:ext uri="{BB962C8B-B14F-4D97-AF65-F5344CB8AC3E}">
        <p14:creationId xmlns:p14="http://schemas.microsoft.com/office/powerpoint/2010/main" val="897333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ung 5"/>
          <p:cNvGrpSpPr/>
          <p:nvPr/>
        </p:nvGrpSpPr>
        <p:grpSpPr>
          <a:xfrm>
            <a:off x="0" y="1150466"/>
            <a:ext cx="9144000" cy="5453710"/>
            <a:chOff x="0" y="1150466"/>
            <a:chExt cx="9144000" cy="5453710"/>
          </a:xfrm>
        </p:grpSpPr>
        <p:pic>
          <p:nvPicPr>
            <p:cNvPr id="2" name="Bild 1"/>
            <p:cNvPicPr>
              <a:picLocks noChangeAspect="1"/>
            </p:cNvPicPr>
            <p:nvPr/>
          </p:nvPicPr>
          <p:blipFill>
            <a:blip r:embed="rId3"/>
            <a:stretch>
              <a:fillRect/>
            </a:stretch>
          </p:blipFill>
          <p:spPr>
            <a:xfrm>
              <a:off x="0" y="1150466"/>
              <a:ext cx="9144000" cy="2566566"/>
            </a:xfrm>
            <a:prstGeom prst="rect">
              <a:avLst/>
            </a:prstGeom>
          </p:spPr>
        </p:pic>
        <p:pic>
          <p:nvPicPr>
            <p:cNvPr id="5" name="Bild 4"/>
            <p:cNvPicPr>
              <a:picLocks noChangeAspect="1"/>
            </p:cNvPicPr>
            <p:nvPr/>
          </p:nvPicPr>
          <p:blipFill>
            <a:blip r:embed="rId4"/>
            <a:stretch>
              <a:fillRect/>
            </a:stretch>
          </p:blipFill>
          <p:spPr>
            <a:xfrm>
              <a:off x="0" y="3573016"/>
              <a:ext cx="9144000" cy="3031160"/>
            </a:xfrm>
            <a:prstGeom prst="rect">
              <a:avLst/>
            </a:prstGeom>
          </p:spPr>
        </p:pic>
      </p:grpSp>
      <p:sp>
        <p:nvSpPr>
          <p:cNvPr id="4" name="Textfeld 3"/>
          <p:cNvSpPr txBox="1"/>
          <p:nvPr/>
        </p:nvSpPr>
        <p:spPr>
          <a:xfrm>
            <a:off x="539552" y="260648"/>
            <a:ext cx="8136904" cy="1077218"/>
          </a:xfrm>
          <a:prstGeom prst="rect">
            <a:avLst/>
          </a:prstGeom>
          <a:solidFill>
            <a:srgbClr val="CCFFCC"/>
          </a:solidFill>
        </p:spPr>
        <p:txBody>
          <a:bodyPr wrap="square" rtlCol="0">
            <a:spAutoFit/>
          </a:bodyPr>
          <a:lstStyle/>
          <a:p>
            <a:pPr lvl="0"/>
            <a:r>
              <a:rPr lang="de-DE" sz="3200" b="1" dirty="0" err="1" smtClean="0"/>
              <a:t>RefE</a:t>
            </a:r>
            <a:r>
              <a:rPr lang="de-DE" sz="3200" b="1" dirty="0" smtClean="0"/>
              <a:t> </a:t>
            </a:r>
            <a:r>
              <a:rPr lang="de-DE" sz="3200" b="1" dirty="0" err="1" smtClean="0"/>
              <a:t>UrhWissG</a:t>
            </a:r>
            <a:r>
              <a:rPr lang="de-DE" sz="3200" b="1" dirty="0" smtClean="0"/>
              <a:t> – keine ABWS, aber mit mit 8 neuen §§ konstruktiv – § 60a</a:t>
            </a:r>
            <a:endParaRPr lang="de-DE" sz="3200" b="1" dirty="0"/>
          </a:p>
        </p:txBody>
      </p:sp>
    </p:spTree>
    <p:extLst>
      <p:ext uri="{BB962C8B-B14F-4D97-AF65-F5344CB8AC3E}">
        <p14:creationId xmlns:p14="http://schemas.microsoft.com/office/powerpoint/2010/main" val="3722970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260648"/>
            <a:ext cx="8136904" cy="1077218"/>
          </a:xfrm>
          <a:prstGeom prst="rect">
            <a:avLst/>
          </a:prstGeom>
          <a:solidFill>
            <a:srgbClr val="CCFFCC"/>
          </a:solidFill>
        </p:spPr>
        <p:txBody>
          <a:bodyPr wrap="square" rtlCol="0">
            <a:spAutoFit/>
          </a:bodyPr>
          <a:lstStyle/>
          <a:p>
            <a:pPr lvl="0"/>
            <a:r>
              <a:rPr lang="de-DE" sz="3200" b="1" dirty="0" err="1" smtClean="0"/>
              <a:t>RefE</a:t>
            </a:r>
            <a:r>
              <a:rPr lang="de-DE" sz="3200" b="1" dirty="0" smtClean="0"/>
              <a:t> </a:t>
            </a:r>
            <a:r>
              <a:rPr lang="de-DE" sz="3200" b="1" dirty="0" err="1" smtClean="0"/>
              <a:t>UrhWissG</a:t>
            </a:r>
            <a:r>
              <a:rPr lang="de-DE" sz="3200" b="1" dirty="0" smtClean="0"/>
              <a:t> – keine ABWS, aber mit mit 8 neuen §§ konstruktiv – § 60a</a:t>
            </a:r>
            <a:endParaRPr lang="de-DE" sz="3200" b="1" dirty="0"/>
          </a:p>
        </p:txBody>
      </p:sp>
      <p:sp>
        <p:nvSpPr>
          <p:cNvPr id="7" name="Textfeld 6"/>
          <p:cNvSpPr txBox="1"/>
          <p:nvPr/>
        </p:nvSpPr>
        <p:spPr>
          <a:xfrm>
            <a:off x="539552" y="1196752"/>
            <a:ext cx="1296144" cy="584776"/>
          </a:xfrm>
          <a:prstGeom prst="rect">
            <a:avLst/>
          </a:prstGeom>
          <a:solidFill>
            <a:srgbClr val="CCFFCC"/>
          </a:solidFill>
        </p:spPr>
        <p:txBody>
          <a:bodyPr wrap="square" rtlCol="0">
            <a:spAutoFit/>
          </a:bodyPr>
          <a:lstStyle/>
          <a:p>
            <a:pPr algn="ctr"/>
            <a:r>
              <a:rPr lang="de-DE" sz="3200" dirty="0" smtClean="0"/>
              <a:t>§ 60aE</a:t>
            </a:r>
            <a:endParaRPr lang="de-DE" sz="3200" dirty="0"/>
          </a:p>
        </p:txBody>
      </p:sp>
      <p:sp>
        <p:nvSpPr>
          <p:cNvPr id="8" name="Textfeld 7"/>
          <p:cNvSpPr txBox="1"/>
          <p:nvPr/>
        </p:nvSpPr>
        <p:spPr>
          <a:xfrm>
            <a:off x="2627784" y="1196752"/>
            <a:ext cx="1296144" cy="584776"/>
          </a:xfrm>
          <a:prstGeom prst="rect">
            <a:avLst/>
          </a:prstGeom>
          <a:solidFill>
            <a:srgbClr val="CCFFCC"/>
          </a:solidFill>
        </p:spPr>
        <p:txBody>
          <a:bodyPr wrap="square" rtlCol="0">
            <a:spAutoFit/>
          </a:bodyPr>
          <a:lstStyle/>
          <a:p>
            <a:pPr algn="ctr"/>
            <a:r>
              <a:rPr lang="de-DE" sz="3200" dirty="0" smtClean="0"/>
              <a:t>Kritik</a:t>
            </a:r>
            <a:endParaRPr lang="de-DE" sz="3200" dirty="0"/>
          </a:p>
        </p:txBody>
      </p:sp>
      <p:sp>
        <p:nvSpPr>
          <p:cNvPr id="12" name="Textfeld 11"/>
          <p:cNvSpPr txBox="1"/>
          <p:nvPr/>
        </p:nvSpPr>
        <p:spPr>
          <a:xfrm>
            <a:off x="539552" y="2060848"/>
            <a:ext cx="8136904" cy="1514261"/>
          </a:xfrm>
          <a:prstGeom prst="rect">
            <a:avLst/>
          </a:prstGeom>
          <a:solidFill>
            <a:schemeClr val="accent2">
              <a:lumMod val="20000"/>
              <a:lumOff val="80000"/>
            </a:schemeClr>
          </a:solidFill>
        </p:spPr>
        <p:txBody>
          <a:bodyPr wrap="square" rtlCol="0">
            <a:spAutoFit/>
          </a:bodyPr>
          <a:lstStyle/>
          <a:p>
            <a:pPr>
              <a:lnSpc>
                <a:spcPct val="130000"/>
              </a:lnSpc>
            </a:pPr>
            <a:r>
              <a:rPr lang="de-DE" sz="2400" dirty="0" smtClean="0"/>
              <a:t>Jeder Versuch den aktuellen Bedarf von Lehrenden und Lernenden an </a:t>
            </a:r>
            <a:r>
              <a:rPr lang="de-DE" sz="2400" dirty="0"/>
              <a:t>v</a:t>
            </a:r>
            <a:r>
              <a:rPr lang="de-DE" sz="2400" dirty="0" smtClean="0"/>
              <a:t>eröffentlichten Werken zu quantifizieren, wie </a:t>
            </a:r>
            <a:r>
              <a:rPr lang="de-DE" sz="2400" b="1" dirty="0" smtClean="0"/>
              <a:t>in § 60a über 25%</a:t>
            </a:r>
            <a:r>
              <a:rPr lang="de-DE" sz="2400" dirty="0" smtClean="0"/>
              <a:t>, ist realitätsfern und ist abzulehnen.</a:t>
            </a:r>
            <a:endParaRPr lang="de-DE" sz="2400" dirty="0"/>
          </a:p>
        </p:txBody>
      </p:sp>
      <p:sp>
        <p:nvSpPr>
          <p:cNvPr id="13" name="Textfeld 12"/>
          <p:cNvSpPr txBox="1"/>
          <p:nvPr/>
        </p:nvSpPr>
        <p:spPr>
          <a:xfrm>
            <a:off x="467544" y="3645024"/>
            <a:ext cx="8208912" cy="1514261"/>
          </a:xfrm>
          <a:prstGeom prst="rect">
            <a:avLst/>
          </a:prstGeom>
          <a:solidFill>
            <a:schemeClr val="accent2">
              <a:lumMod val="20000"/>
              <a:lumOff val="80000"/>
            </a:schemeClr>
          </a:solidFill>
        </p:spPr>
        <p:txBody>
          <a:bodyPr wrap="square" rtlCol="0">
            <a:spAutoFit/>
          </a:bodyPr>
          <a:lstStyle/>
          <a:p>
            <a:pPr>
              <a:lnSpc>
                <a:spcPct val="130000"/>
              </a:lnSpc>
            </a:pPr>
            <a:r>
              <a:rPr lang="de-DE" sz="2400" dirty="0" smtClean="0"/>
              <a:t>Entscheidend </a:t>
            </a:r>
            <a:r>
              <a:rPr lang="de-DE" sz="2400" dirty="0"/>
              <a:t>sollte alleine sein, was in Wissenschaft und in den </a:t>
            </a:r>
            <a:r>
              <a:rPr lang="de-DE" sz="2400" dirty="0" smtClean="0"/>
              <a:t>Ausbildungssituationen in den jeweiligen Nutzungssituationen gebraucht </a:t>
            </a:r>
            <a:r>
              <a:rPr lang="de-DE" sz="2400" dirty="0"/>
              <a:t>wird. </a:t>
            </a:r>
          </a:p>
        </p:txBody>
      </p:sp>
    </p:spTree>
    <p:extLst>
      <p:ext uri="{BB962C8B-B14F-4D97-AF65-F5344CB8AC3E}">
        <p14:creationId xmlns:p14="http://schemas.microsoft.com/office/powerpoint/2010/main" val="39098912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a:t>
            </a:r>
            <a:r>
              <a:rPr lang="de-DE" sz="3200" b="1" dirty="0" err="1" smtClean="0"/>
              <a:t>UrhWissG</a:t>
            </a:r>
            <a:r>
              <a:rPr lang="de-DE" sz="3200" b="1" dirty="0" smtClean="0"/>
              <a:t> – § 60a</a:t>
            </a:r>
            <a:endParaRPr lang="de-DE" sz="3200" b="1" dirty="0"/>
          </a:p>
        </p:txBody>
      </p:sp>
      <p:sp>
        <p:nvSpPr>
          <p:cNvPr id="5" name="Textfeld 4"/>
          <p:cNvSpPr txBox="1"/>
          <p:nvPr/>
        </p:nvSpPr>
        <p:spPr>
          <a:xfrm>
            <a:off x="539552" y="2132856"/>
            <a:ext cx="7560840" cy="3046988"/>
          </a:xfrm>
          <a:prstGeom prst="rect">
            <a:avLst/>
          </a:prstGeom>
          <a:solidFill>
            <a:srgbClr val="F2DCDB"/>
          </a:solidFill>
        </p:spPr>
        <p:txBody>
          <a:bodyPr wrap="square" rtlCol="0">
            <a:spAutoFit/>
          </a:bodyPr>
          <a:lstStyle/>
          <a:p>
            <a:r>
              <a:rPr lang="de-DE" sz="2400" dirty="0" smtClean="0"/>
              <a:t>Artikel aus </a:t>
            </a:r>
            <a:r>
              <a:rPr lang="de-DE" sz="2400" dirty="0" err="1" smtClean="0"/>
              <a:t>Proceedings</a:t>
            </a:r>
            <a:r>
              <a:rPr lang="de-DE" sz="2400" dirty="0" smtClean="0"/>
              <a:t>/</a:t>
            </a:r>
            <a:r>
              <a:rPr lang="de-DE" sz="2400" dirty="0" err="1" smtClean="0"/>
              <a:t>Sammelbändenbänden</a:t>
            </a:r>
            <a:r>
              <a:rPr lang="de-DE" sz="2400" dirty="0" smtClean="0"/>
              <a:t> </a:t>
            </a:r>
            <a:r>
              <a:rPr lang="de-DE" sz="2400" dirty="0" smtClean="0"/>
              <a:t>werden nicht berücksichtigt. </a:t>
            </a:r>
          </a:p>
          <a:p>
            <a:endParaRPr lang="de-DE" sz="2400" dirty="0"/>
          </a:p>
          <a:p>
            <a:r>
              <a:rPr lang="de-DE" sz="2400" dirty="0" smtClean="0"/>
              <a:t>Konferenzbeiträge sind </a:t>
            </a:r>
            <a:r>
              <a:rPr lang="de-DE" sz="2400" dirty="0" smtClean="0"/>
              <a:t>aber in vielen Fächern, wie z.B. Informatik, heute schon wichtiger als Artikel in Fachzeitschriften. </a:t>
            </a:r>
            <a:endParaRPr lang="de-DE" sz="2400" dirty="0" smtClean="0"/>
          </a:p>
          <a:p>
            <a:r>
              <a:rPr lang="de-DE" sz="2400" dirty="0"/>
              <a:t/>
            </a:r>
            <a:br>
              <a:rPr lang="de-DE" sz="2400" dirty="0"/>
            </a:br>
            <a:r>
              <a:rPr lang="de-DE" sz="2400" dirty="0" smtClean="0"/>
              <a:t>Sie </a:t>
            </a:r>
            <a:r>
              <a:rPr lang="de-DE" sz="2400" dirty="0" smtClean="0"/>
              <a:t>sind im Durchschnitt kürzer als die in Zeitschriften.</a:t>
            </a:r>
            <a:endParaRPr lang="de-DE" sz="2400" dirty="0"/>
          </a:p>
        </p:txBody>
      </p:sp>
    </p:spTree>
    <p:extLst>
      <p:ext uri="{BB962C8B-B14F-4D97-AF65-F5344CB8AC3E}">
        <p14:creationId xmlns:p14="http://schemas.microsoft.com/office/powerpoint/2010/main" val="853519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a:t>
            </a:r>
            <a:r>
              <a:rPr lang="de-DE" sz="3200" b="1" dirty="0" err="1" smtClean="0"/>
              <a:t>UrhWissG</a:t>
            </a:r>
            <a:r>
              <a:rPr lang="de-DE" sz="3200" b="1" dirty="0" smtClean="0"/>
              <a:t> – § 60a</a:t>
            </a:r>
            <a:endParaRPr lang="de-DE" sz="3200" b="1" dirty="0"/>
          </a:p>
        </p:txBody>
      </p:sp>
      <p:pic>
        <p:nvPicPr>
          <p:cNvPr id="3" name="Bild 2"/>
          <p:cNvPicPr>
            <a:picLocks noChangeAspect="1"/>
          </p:cNvPicPr>
          <p:nvPr/>
        </p:nvPicPr>
        <p:blipFill>
          <a:blip r:embed="rId3"/>
          <a:stretch>
            <a:fillRect/>
          </a:stretch>
        </p:blipFill>
        <p:spPr>
          <a:xfrm>
            <a:off x="0" y="1556792"/>
            <a:ext cx="9144000" cy="4140117"/>
          </a:xfrm>
          <a:prstGeom prst="rect">
            <a:avLst/>
          </a:prstGeom>
        </p:spPr>
      </p:pic>
    </p:spTree>
    <p:extLst>
      <p:ext uri="{BB962C8B-B14F-4D97-AF65-F5344CB8AC3E}">
        <p14:creationId xmlns:p14="http://schemas.microsoft.com/office/powerpoint/2010/main" val="2690439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4624"/>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a:t>
            </a:r>
            <a:r>
              <a:rPr lang="de-DE" sz="3200" b="1" dirty="0" err="1" smtClean="0"/>
              <a:t>UrhWissG</a:t>
            </a:r>
            <a:r>
              <a:rPr lang="de-DE" sz="3200" b="1" dirty="0" smtClean="0"/>
              <a:t> –– § 60c</a:t>
            </a:r>
            <a:endParaRPr lang="de-DE" sz="3200" b="1" dirty="0"/>
          </a:p>
        </p:txBody>
      </p:sp>
      <p:grpSp>
        <p:nvGrpSpPr>
          <p:cNvPr id="6" name="Gruppierung 5"/>
          <p:cNvGrpSpPr/>
          <p:nvPr/>
        </p:nvGrpSpPr>
        <p:grpSpPr>
          <a:xfrm>
            <a:off x="-30797" y="620688"/>
            <a:ext cx="9174797" cy="6480720"/>
            <a:chOff x="-30797" y="620688"/>
            <a:chExt cx="9174797" cy="6480720"/>
          </a:xfrm>
        </p:grpSpPr>
        <p:pic>
          <p:nvPicPr>
            <p:cNvPr id="2" name="Bild 1"/>
            <p:cNvPicPr>
              <a:picLocks noChangeAspect="1"/>
            </p:cNvPicPr>
            <p:nvPr/>
          </p:nvPicPr>
          <p:blipFill>
            <a:blip r:embed="rId3"/>
            <a:stretch>
              <a:fillRect/>
            </a:stretch>
          </p:blipFill>
          <p:spPr>
            <a:xfrm>
              <a:off x="0" y="620688"/>
              <a:ext cx="9144000" cy="2805210"/>
            </a:xfrm>
            <a:prstGeom prst="rect">
              <a:avLst/>
            </a:prstGeom>
          </p:spPr>
        </p:pic>
        <p:pic>
          <p:nvPicPr>
            <p:cNvPr id="5" name="Bild 4"/>
            <p:cNvPicPr>
              <a:picLocks noChangeAspect="1"/>
            </p:cNvPicPr>
            <p:nvPr/>
          </p:nvPicPr>
          <p:blipFill>
            <a:blip r:embed="rId4"/>
            <a:stretch>
              <a:fillRect/>
            </a:stretch>
          </p:blipFill>
          <p:spPr>
            <a:xfrm>
              <a:off x="-30797" y="3393566"/>
              <a:ext cx="9144000" cy="3707842"/>
            </a:xfrm>
            <a:prstGeom prst="rect">
              <a:avLst/>
            </a:prstGeom>
          </p:spPr>
        </p:pic>
      </p:grpSp>
    </p:spTree>
    <p:extLst>
      <p:ext uri="{BB962C8B-B14F-4D97-AF65-F5344CB8AC3E}">
        <p14:creationId xmlns:p14="http://schemas.microsoft.com/office/powerpoint/2010/main" val="8585662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394691"/>
            <a:ext cx="8640960" cy="584776"/>
          </a:xfrm>
          <a:prstGeom prst="rect">
            <a:avLst/>
          </a:prstGeom>
          <a:solidFill>
            <a:srgbClr val="B9E6BA"/>
          </a:solidFill>
        </p:spPr>
        <p:txBody>
          <a:bodyPr wrap="square" rtlCol="0">
            <a:spAutoFit/>
          </a:bodyPr>
          <a:lstStyle/>
          <a:p>
            <a:r>
              <a:rPr lang="de-DE" sz="3200" b="1" dirty="0" smtClean="0"/>
              <a:t>Topics</a:t>
            </a:r>
            <a:endParaRPr lang="de-DE" sz="3200" b="1" dirty="0"/>
          </a:p>
        </p:txBody>
      </p:sp>
      <p:sp>
        <p:nvSpPr>
          <p:cNvPr id="4" name="Textfeld 3"/>
          <p:cNvSpPr txBox="1"/>
          <p:nvPr/>
        </p:nvSpPr>
        <p:spPr>
          <a:xfrm>
            <a:off x="1115616" y="1239142"/>
            <a:ext cx="7056784" cy="461665"/>
          </a:xfrm>
          <a:prstGeom prst="rect">
            <a:avLst/>
          </a:prstGeom>
          <a:noFill/>
        </p:spPr>
        <p:txBody>
          <a:bodyPr wrap="square" rtlCol="0">
            <a:spAutoFit/>
          </a:bodyPr>
          <a:lstStyle/>
          <a:p>
            <a:pPr lvl="0"/>
            <a:r>
              <a:rPr lang="de-DE" sz="2400" b="1" dirty="0" smtClean="0"/>
              <a:t>Probleme mit §  52a </a:t>
            </a:r>
            <a:r>
              <a:rPr lang="de-DE" sz="2400" b="1" dirty="0" smtClean="0"/>
              <a:t>UrhG (und weiteren §§)</a:t>
            </a:r>
            <a:endParaRPr lang="de-DE" sz="2400" b="1" dirty="0"/>
          </a:p>
        </p:txBody>
      </p:sp>
      <p:sp>
        <p:nvSpPr>
          <p:cNvPr id="6" name="Textfeld 5"/>
          <p:cNvSpPr txBox="1"/>
          <p:nvPr/>
        </p:nvSpPr>
        <p:spPr>
          <a:xfrm>
            <a:off x="1115616" y="2029372"/>
            <a:ext cx="7056784" cy="830997"/>
          </a:xfrm>
          <a:prstGeom prst="rect">
            <a:avLst/>
          </a:prstGeom>
          <a:noFill/>
        </p:spPr>
        <p:txBody>
          <a:bodyPr wrap="square" rtlCol="0">
            <a:spAutoFit/>
          </a:bodyPr>
          <a:lstStyle/>
          <a:p>
            <a:pPr lvl="0"/>
            <a:r>
              <a:rPr lang="de-DE" sz="2400" b="1" dirty="0" smtClean="0"/>
              <a:t>Forderungen</a:t>
            </a:r>
            <a:r>
              <a:rPr lang="de-DE" sz="2400" b="1" dirty="0" smtClean="0"/>
              <a:t>/Initiativen für ein Wissenschaftsurheberrecht durch eine ABWS</a:t>
            </a:r>
            <a:endParaRPr lang="de-DE" sz="2400" b="1" dirty="0"/>
          </a:p>
        </p:txBody>
      </p:sp>
      <p:sp>
        <p:nvSpPr>
          <p:cNvPr id="7" name="Textfeld 6"/>
          <p:cNvSpPr txBox="1"/>
          <p:nvPr/>
        </p:nvSpPr>
        <p:spPr>
          <a:xfrm>
            <a:off x="1115616" y="3188934"/>
            <a:ext cx="7056784" cy="461665"/>
          </a:xfrm>
          <a:prstGeom prst="rect">
            <a:avLst/>
          </a:prstGeom>
          <a:noFill/>
        </p:spPr>
        <p:txBody>
          <a:bodyPr wrap="square" rtlCol="0">
            <a:spAutoFit/>
          </a:bodyPr>
          <a:lstStyle/>
          <a:p>
            <a:pPr lvl="0"/>
            <a:r>
              <a:rPr lang="de-DE" sz="2400" b="1" dirty="0" smtClean="0"/>
              <a:t>Diskussion und Vorschläge </a:t>
            </a:r>
            <a:r>
              <a:rPr lang="de-DE" sz="2400" b="1" dirty="0" smtClean="0"/>
              <a:t>für eine ABWS</a:t>
            </a:r>
            <a:endParaRPr lang="de-DE" sz="2400" b="1" dirty="0"/>
          </a:p>
        </p:txBody>
      </p:sp>
      <p:sp>
        <p:nvSpPr>
          <p:cNvPr id="9" name="Textfeld 8"/>
          <p:cNvSpPr txBox="1"/>
          <p:nvPr/>
        </p:nvSpPr>
        <p:spPr>
          <a:xfrm>
            <a:off x="1187624" y="4005064"/>
            <a:ext cx="7056784" cy="461665"/>
          </a:xfrm>
          <a:prstGeom prst="rect">
            <a:avLst/>
          </a:prstGeom>
          <a:noFill/>
        </p:spPr>
        <p:txBody>
          <a:bodyPr wrap="square" rtlCol="0">
            <a:spAutoFit/>
          </a:bodyPr>
          <a:lstStyle/>
          <a:p>
            <a:pPr lvl="0"/>
            <a:r>
              <a:rPr lang="de-DE" sz="2400" b="1" dirty="0" err="1" smtClean="0"/>
              <a:t>RefE</a:t>
            </a:r>
            <a:r>
              <a:rPr lang="de-DE" sz="2400" b="1" dirty="0" smtClean="0"/>
              <a:t> §§ 60a–60h – der Kern eines </a:t>
            </a:r>
            <a:r>
              <a:rPr lang="de-DE" sz="2400" b="1" dirty="0" err="1" smtClean="0"/>
              <a:t>UrhWissG</a:t>
            </a:r>
            <a:endParaRPr lang="de-DE" sz="2400" b="1" dirty="0"/>
          </a:p>
        </p:txBody>
      </p:sp>
      <p:sp>
        <p:nvSpPr>
          <p:cNvPr id="11" name="Textfeld 10"/>
          <p:cNvSpPr txBox="1"/>
          <p:nvPr/>
        </p:nvSpPr>
        <p:spPr>
          <a:xfrm>
            <a:off x="1115616" y="5559623"/>
            <a:ext cx="7056784" cy="461665"/>
          </a:xfrm>
          <a:prstGeom prst="rect">
            <a:avLst/>
          </a:prstGeom>
          <a:noFill/>
        </p:spPr>
        <p:txBody>
          <a:bodyPr wrap="square" rtlCol="0">
            <a:spAutoFit/>
          </a:bodyPr>
          <a:lstStyle/>
          <a:p>
            <a:pPr lvl="0"/>
            <a:r>
              <a:rPr lang="de-DE" sz="2400" b="1" dirty="0" smtClean="0"/>
              <a:t>Fazit</a:t>
            </a:r>
            <a:endParaRPr lang="de-DE" sz="2400" b="1" dirty="0"/>
          </a:p>
        </p:txBody>
      </p:sp>
      <p:sp>
        <p:nvSpPr>
          <p:cNvPr id="12" name="Textfeld 11"/>
          <p:cNvSpPr txBox="1"/>
          <p:nvPr/>
        </p:nvSpPr>
        <p:spPr>
          <a:xfrm>
            <a:off x="1115616" y="4725144"/>
            <a:ext cx="7056784" cy="830997"/>
          </a:xfrm>
          <a:prstGeom prst="rect">
            <a:avLst/>
          </a:prstGeom>
          <a:noFill/>
        </p:spPr>
        <p:txBody>
          <a:bodyPr wrap="square" rtlCol="0">
            <a:spAutoFit/>
          </a:bodyPr>
          <a:lstStyle/>
          <a:p>
            <a:pPr lvl="0"/>
            <a:r>
              <a:rPr lang="de-DE" sz="2400" b="1" dirty="0" smtClean="0"/>
              <a:t>Kleiner Spielraum durch den Richtlinienentwurf der EU-Kommission</a:t>
            </a:r>
            <a:endParaRPr lang="de-DE" sz="2400" b="1" dirty="0"/>
          </a:p>
        </p:txBody>
      </p:sp>
    </p:spTree>
    <p:extLst>
      <p:ext uri="{BB962C8B-B14F-4D97-AF65-F5344CB8AC3E}">
        <p14:creationId xmlns:p14="http://schemas.microsoft.com/office/powerpoint/2010/main" val="1903669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4624"/>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a:t>
            </a:r>
            <a:r>
              <a:rPr lang="de-DE" sz="3200" b="1" dirty="0" err="1" smtClean="0"/>
              <a:t>UrhWissG</a:t>
            </a:r>
            <a:r>
              <a:rPr lang="de-DE" sz="3200" b="1" dirty="0" smtClean="0"/>
              <a:t> –– § 60e</a:t>
            </a:r>
            <a:endParaRPr lang="de-DE" sz="3200" b="1" dirty="0"/>
          </a:p>
        </p:txBody>
      </p:sp>
      <p:grpSp>
        <p:nvGrpSpPr>
          <p:cNvPr id="8" name="Gruppierung 7"/>
          <p:cNvGrpSpPr/>
          <p:nvPr/>
        </p:nvGrpSpPr>
        <p:grpSpPr>
          <a:xfrm>
            <a:off x="-26852" y="548680"/>
            <a:ext cx="9170852" cy="5184576"/>
            <a:chOff x="-26852" y="548680"/>
            <a:chExt cx="9170852" cy="5184576"/>
          </a:xfrm>
        </p:grpSpPr>
        <p:pic>
          <p:nvPicPr>
            <p:cNvPr id="3" name="Bild 2"/>
            <p:cNvPicPr>
              <a:picLocks noChangeAspect="1"/>
            </p:cNvPicPr>
            <p:nvPr/>
          </p:nvPicPr>
          <p:blipFill>
            <a:blip r:embed="rId3"/>
            <a:stretch>
              <a:fillRect/>
            </a:stretch>
          </p:blipFill>
          <p:spPr>
            <a:xfrm>
              <a:off x="0" y="548680"/>
              <a:ext cx="9144000" cy="3548571"/>
            </a:xfrm>
            <a:prstGeom prst="rect">
              <a:avLst/>
            </a:prstGeom>
          </p:spPr>
        </p:pic>
        <p:pic>
          <p:nvPicPr>
            <p:cNvPr id="7" name="Bild 6"/>
            <p:cNvPicPr>
              <a:picLocks noChangeAspect="1"/>
            </p:cNvPicPr>
            <p:nvPr/>
          </p:nvPicPr>
          <p:blipFill>
            <a:blip r:embed="rId4"/>
            <a:stretch>
              <a:fillRect/>
            </a:stretch>
          </p:blipFill>
          <p:spPr>
            <a:xfrm>
              <a:off x="-26852" y="3966101"/>
              <a:ext cx="9144000" cy="1767155"/>
            </a:xfrm>
            <a:prstGeom prst="rect">
              <a:avLst/>
            </a:prstGeom>
          </p:spPr>
        </p:pic>
      </p:grpSp>
    </p:spTree>
    <p:extLst>
      <p:ext uri="{BB962C8B-B14F-4D97-AF65-F5344CB8AC3E}">
        <p14:creationId xmlns:p14="http://schemas.microsoft.com/office/powerpoint/2010/main" val="1583901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4624"/>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a:t>
            </a:r>
            <a:r>
              <a:rPr lang="de-DE" sz="3200" b="1" dirty="0" err="1" smtClean="0"/>
              <a:t>UrhWissG</a:t>
            </a:r>
            <a:r>
              <a:rPr lang="de-DE" sz="3200" b="1" dirty="0" smtClean="0"/>
              <a:t> –– § 60e - Bibliotheken</a:t>
            </a:r>
            <a:endParaRPr lang="de-DE" sz="3200" b="1" dirty="0"/>
          </a:p>
        </p:txBody>
      </p:sp>
      <p:pic>
        <p:nvPicPr>
          <p:cNvPr id="2" name="Bild 1"/>
          <p:cNvPicPr>
            <a:picLocks noChangeAspect="1"/>
          </p:cNvPicPr>
          <p:nvPr/>
        </p:nvPicPr>
        <p:blipFill>
          <a:blip r:embed="rId3"/>
          <a:stretch>
            <a:fillRect/>
          </a:stretch>
        </p:blipFill>
        <p:spPr>
          <a:xfrm>
            <a:off x="0" y="1917700"/>
            <a:ext cx="9144000" cy="3001004"/>
          </a:xfrm>
          <a:prstGeom prst="rect">
            <a:avLst/>
          </a:prstGeom>
        </p:spPr>
      </p:pic>
    </p:spTree>
    <p:extLst>
      <p:ext uri="{BB962C8B-B14F-4D97-AF65-F5344CB8AC3E}">
        <p14:creationId xmlns:p14="http://schemas.microsoft.com/office/powerpoint/2010/main" val="4145849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4624"/>
            <a:ext cx="8136904" cy="1077218"/>
          </a:xfrm>
          <a:prstGeom prst="rect">
            <a:avLst/>
          </a:prstGeom>
          <a:solidFill>
            <a:srgbClr val="CCFFCC"/>
          </a:solidFill>
        </p:spPr>
        <p:txBody>
          <a:bodyPr wrap="square" rtlCol="0">
            <a:spAutoFit/>
          </a:bodyPr>
          <a:lstStyle/>
          <a:p>
            <a:pPr lvl="0"/>
            <a:r>
              <a:rPr lang="de-DE" sz="3200" b="1" dirty="0" err="1" smtClean="0"/>
              <a:t>RefE</a:t>
            </a:r>
            <a:r>
              <a:rPr lang="de-DE" sz="3200" b="1" dirty="0" smtClean="0"/>
              <a:t> </a:t>
            </a:r>
            <a:r>
              <a:rPr lang="de-DE" sz="3200" b="1" dirty="0" err="1" smtClean="0"/>
              <a:t>UrhWissG</a:t>
            </a:r>
            <a:r>
              <a:rPr lang="de-DE" sz="3200" b="1" dirty="0" smtClean="0"/>
              <a:t> –– Einschätzung des Aktionsbündnisses (cf. </a:t>
            </a:r>
            <a:r>
              <a:rPr lang="de-DE" sz="3200" b="1" dirty="0" smtClean="0">
                <a:hlinkClick r:id="rId3"/>
              </a:rPr>
              <a:t>PM 24.1.2017</a:t>
            </a:r>
            <a:r>
              <a:rPr lang="de-DE" sz="3200" b="1" dirty="0" smtClean="0"/>
              <a:t>)</a:t>
            </a:r>
            <a:endParaRPr lang="de-DE" sz="3200" b="1" dirty="0"/>
          </a:p>
        </p:txBody>
      </p:sp>
      <p:pic>
        <p:nvPicPr>
          <p:cNvPr id="3" name="Bild 2"/>
          <p:cNvPicPr>
            <a:picLocks noChangeAspect="1"/>
          </p:cNvPicPr>
          <p:nvPr/>
        </p:nvPicPr>
        <p:blipFill>
          <a:blip r:embed="rId4"/>
          <a:stretch>
            <a:fillRect/>
          </a:stretch>
        </p:blipFill>
        <p:spPr>
          <a:xfrm>
            <a:off x="292100" y="1268760"/>
            <a:ext cx="8851900" cy="4831928"/>
          </a:xfrm>
          <a:prstGeom prst="rect">
            <a:avLst/>
          </a:prstGeom>
        </p:spPr>
      </p:pic>
    </p:spTree>
    <p:extLst>
      <p:ext uri="{BB962C8B-B14F-4D97-AF65-F5344CB8AC3E}">
        <p14:creationId xmlns:p14="http://schemas.microsoft.com/office/powerpoint/2010/main" val="4282543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44624"/>
            <a:ext cx="8136904" cy="1077218"/>
          </a:xfrm>
          <a:prstGeom prst="rect">
            <a:avLst/>
          </a:prstGeom>
          <a:solidFill>
            <a:srgbClr val="CCFFCC"/>
          </a:solidFill>
        </p:spPr>
        <p:txBody>
          <a:bodyPr wrap="square" rtlCol="0">
            <a:spAutoFit/>
          </a:bodyPr>
          <a:lstStyle/>
          <a:p>
            <a:pPr lvl="0"/>
            <a:r>
              <a:rPr lang="de-DE" sz="3200" b="1" dirty="0" err="1" smtClean="0"/>
              <a:t>RefE</a:t>
            </a:r>
            <a:r>
              <a:rPr lang="de-DE" sz="3200" b="1" dirty="0" smtClean="0"/>
              <a:t> </a:t>
            </a:r>
            <a:r>
              <a:rPr lang="de-DE" sz="3200" b="1" dirty="0" err="1" smtClean="0"/>
              <a:t>UrhWissG</a:t>
            </a:r>
            <a:r>
              <a:rPr lang="de-DE" sz="3200" b="1" dirty="0" smtClean="0"/>
              <a:t> –– Einschätzung des Aktionsbündnisses (cf. </a:t>
            </a:r>
            <a:r>
              <a:rPr lang="de-DE" sz="3200" b="1" dirty="0" smtClean="0">
                <a:hlinkClick r:id="rId3"/>
              </a:rPr>
              <a:t>PM 24.1.2017</a:t>
            </a:r>
            <a:r>
              <a:rPr lang="de-DE" sz="3200" b="1" dirty="0" smtClean="0"/>
              <a:t>)</a:t>
            </a:r>
            <a:endParaRPr lang="de-DE" sz="3200" b="1" dirty="0"/>
          </a:p>
        </p:txBody>
      </p:sp>
      <p:pic>
        <p:nvPicPr>
          <p:cNvPr id="2" name="Bild 1"/>
          <p:cNvPicPr>
            <a:picLocks noChangeAspect="1"/>
          </p:cNvPicPr>
          <p:nvPr/>
        </p:nvPicPr>
        <p:blipFill>
          <a:blip r:embed="rId4"/>
          <a:stretch>
            <a:fillRect/>
          </a:stretch>
        </p:blipFill>
        <p:spPr>
          <a:xfrm>
            <a:off x="190500" y="1282700"/>
            <a:ext cx="8750300" cy="5098628"/>
          </a:xfrm>
          <a:prstGeom prst="rect">
            <a:avLst/>
          </a:prstGeom>
        </p:spPr>
      </p:pic>
    </p:spTree>
    <p:extLst>
      <p:ext uri="{BB962C8B-B14F-4D97-AF65-F5344CB8AC3E}">
        <p14:creationId xmlns:p14="http://schemas.microsoft.com/office/powerpoint/2010/main" val="2540943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188640"/>
            <a:ext cx="1872208" cy="630942"/>
          </a:xfrm>
          <a:prstGeom prst="rect">
            <a:avLst/>
          </a:prstGeom>
          <a:solidFill>
            <a:srgbClr val="B9E6BA"/>
          </a:solidFill>
        </p:spPr>
        <p:txBody>
          <a:bodyPr wrap="square" rtlCol="0">
            <a:spAutoFit/>
          </a:bodyPr>
          <a:lstStyle/>
          <a:p>
            <a:pPr algn="ctr">
              <a:lnSpc>
                <a:spcPct val="130000"/>
              </a:lnSpc>
            </a:pPr>
            <a:r>
              <a:rPr lang="de-DE" sz="2800" dirty="0" smtClean="0"/>
              <a:t>Fazit</a:t>
            </a:r>
            <a:endParaRPr lang="de-DE" sz="2800" dirty="0" smtClean="0"/>
          </a:p>
        </p:txBody>
      </p:sp>
      <p:sp>
        <p:nvSpPr>
          <p:cNvPr id="3" name="Textfeld 2"/>
          <p:cNvSpPr txBox="1"/>
          <p:nvPr/>
        </p:nvSpPr>
        <p:spPr>
          <a:xfrm>
            <a:off x="323528" y="1229793"/>
            <a:ext cx="8640960" cy="1191095"/>
          </a:xfrm>
          <a:prstGeom prst="rect">
            <a:avLst/>
          </a:prstGeom>
          <a:solidFill>
            <a:srgbClr val="B9E6BA"/>
          </a:solidFill>
        </p:spPr>
        <p:txBody>
          <a:bodyPr wrap="square" rtlCol="0">
            <a:spAutoFit/>
          </a:bodyPr>
          <a:lstStyle/>
          <a:p>
            <a:pPr>
              <a:lnSpc>
                <a:spcPct val="130000"/>
              </a:lnSpc>
            </a:pPr>
            <a:r>
              <a:rPr lang="de-DE" sz="2800" dirty="0" smtClean="0"/>
              <a:t>Der </a:t>
            </a:r>
            <a:r>
              <a:rPr lang="de-DE" sz="2800" dirty="0" err="1" smtClean="0"/>
              <a:t>RefE</a:t>
            </a:r>
            <a:r>
              <a:rPr lang="de-DE" sz="2800" dirty="0" smtClean="0"/>
              <a:t> </a:t>
            </a:r>
            <a:r>
              <a:rPr lang="de-DE" sz="2800" dirty="0" err="1" smtClean="0"/>
              <a:t>UrhWissG</a:t>
            </a:r>
            <a:r>
              <a:rPr lang="de-DE" sz="2800" dirty="0" smtClean="0"/>
              <a:t> ist keine ABWS, wie nicht zuletzt von der Politik gefordert.</a:t>
            </a:r>
            <a:endParaRPr lang="de-DE" sz="2800" dirty="0" smtClean="0"/>
          </a:p>
        </p:txBody>
      </p:sp>
      <p:sp>
        <p:nvSpPr>
          <p:cNvPr id="4" name="Textfeld 3"/>
          <p:cNvSpPr txBox="1"/>
          <p:nvPr/>
        </p:nvSpPr>
        <p:spPr>
          <a:xfrm>
            <a:off x="323528" y="2785920"/>
            <a:ext cx="8640960" cy="1751249"/>
          </a:xfrm>
          <a:prstGeom prst="rect">
            <a:avLst/>
          </a:prstGeom>
          <a:solidFill>
            <a:srgbClr val="B9E6BA"/>
          </a:solidFill>
        </p:spPr>
        <p:txBody>
          <a:bodyPr wrap="square" rtlCol="0">
            <a:spAutoFit/>
          </a:bodyPr>
          <a:lstStyle/>
          <a:p>
            <a:pPr>
              <a:lnSpc>
                <a:spcPct val="130000"/>
              </a:lnSpc>
            </a:pPr>
            <a:r>
              <a:rPr lang="de-DE" sz="2800" dirty="0" smtClean="0"/>
              <a:t>Der </a:t>
            </a:r>
            <a:r>
              <a:rPr lang="de-DE" sz="2800" dirty="0" err="1" smtClean="0"/>
              <a:t>RefE</a:t>
            </a:r>
            <a:r>
              <a:rPr lang="de-DE" sz="2800" dirty="0" smtClean="0"/>
              <a:t> </a:t>
            </a:r>
            <a:r>
              <a:rPr lang="de-DE" sz="2800" dirty="0" err="1" smtClean="0"/>
              <a:t>UrhWissG</a:t>
            </a:r>
            <a:r>
              <a:rPr lang="de-DE" sz="2800" dirty="0" smtClean="0"/>
              <a:t> mit seinen acht §§ hat jedoch einige Potenziale, zu einem zeitgem</a:t>
            </a:r>
            <a:r>
              <a:rPr lang="de-DE" sz="2800" dirty="0" smtClean="0"/>
              <a:t>äßen Wissenschafts-</a:t>
            </a:r>
            <a:r>
              <a:rPr lang="de-DE" sz="2800" dirty="0" err="1" smtClean="0"/>
              <a:t>urheberrecht</a:t>
            </a:r>
            <a:r>
              <a:rPr lang="de-DE" sz="2800" dirty="0" smtClean="0"/>
              <a:t> zu werden.</a:t>
            </a:r>
            <a:endParaRPr lang="de-DE" sz="2800" dirty="0" smtClean="0"/>
          </a:p>
        </p:txBody>
      </p:sp>
      <p:sp>
        <p:nvSpPr>
          <p:cNvPr id="7" name="Textfeld 6"/>
          <p:cNvSpPr txBox="1"/>
          <p:nvPr/>
        </p:nvSpPr>
        <p:spPr>
          <a:xfrm>
            <a:off x="251520" y="4902201"/>
            <a:ext cx="8640960" cy="1191095"/>
          </a:xfrm>
          <a:prstGeom prst="rect">
            <a:avLst/>
          </a:prstGeom>
          <a:solidFill>
            <a:srgbClr val="B9E6BA"/>
          </a:solidFill>
        </p:spPr>
        <p:txBody>
          <a:bodyPr wrap="square" rtlCol="0">
            <a:spAutoFit/>
          </a:bodyPr>
          <a:lstStyle/>
          <a:p>
            <a:pPr>
              <a:lnSpc>
                <a:spcPct val="130000"/>
              </a:lnSpc>
            </a:pPr>
            <a:r>
              <a:rPr lang="de-DE" sz="2800" dirty="0" smtClean="0"/>
              <a:t>Das BMJV sah offenbar keinen weiteren Spielraum angesichts der bestehenden unionsrechtlichen Vorgaben. </a:t>
            </a:r>
            <a:endParaRPr lang="de-DE" sz="2800" dirty="0" smtClean="0"/>
          </a:p>
        </p:txBody>
      </p:sp>
    </p:spTree>
    <p:extLst>
      <p:ext uri="{BB962C8B-B14F-4D97-AF65-F5344CB8AC3E}">
        <p14:creationId xmlns:p14="http://schemas.microsoft.com/office/powerpoint/2010/main" val="590761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733849"/>
            <a:ext cx="8640960" cy="1751249"/>
          </a:xfrm>
          <a:prstGeom prst="rect">
            <a:avLst/>
          </a:prstGeom>
          <a:solidFill>
            <a:srgbClr val="B9E6BA"/>
          </a:solidFill>
        </p:spPr>
        <p:txBody>
          <a:bodyPr wrap="square" rtlCol="0">
            <a:spAutoFit/>
          </a:bodyPr>
          <a:lstStyle/>
          <a:p>
            <a:pPr>
              <a:lnSpc>
                <a:spcPct val="130000"/>
              </a:lnSpc>
            </a:pPr>
            <a:r>
              <a:rPr lang="de-DE" sz="2800" dirty="0" smtClean="0"/>
              <a:t>Die EU-Kommission hat mit ihrem Vorschlag für eine neue </a:t>
            </a:r>
            <a:r>
              <a:rPr lang="de-DE" sz="2800" dirty="0" err="1" smtClean="0"/>
              <a:t>UrhR</a:t>
            </a:r>
            <a:r>
              <a:rPr lang="de-DE" sz="2800" dirty="0" smtClean="0"/>
              <a:t>-Richtlinie an einigen </a:t>
            </a:r>
            <a:r>
              <a:rPr lang="de-DE" sz="2800" dirty="0"/>
              <a:t>Stellen weiteren Spielraum </a:t>
            </a:r>
            <a:r>
              <a:rPr lang="de-DE" sz="2800" dirty="0" smtClean="0"/>
              <a:t>eröffnet.</a:t>
            </a:r>
            <a:endParaRPr lang="de-DE" sz="2800" dirty="0" smtClean="0"/>
          </a:p>
        </p:txBody>
      </p:sp>
      <p:sp>
        <p:nvSpPr>
          <p:cNvPr id="4" name="Textfeld 3"/>
          <p:cNvSpPr txBox="1"/>
          <p:nvPr/>
        </p:nvSpPr>
        <p:spPr>
          <a:xfrm>
            <a:off x="251520" y="3606057"/>
            <a:ext cx="8640960" cy="1751249"/>
          </a:xfrm>
          <a:prstGeom prst="rect">
            <a:avLst/>
          </a:prstGeom>
          <a:solidFill>
            <a:srgbClr val="B9E6BA"/>
          </a:solidFill>
        </p:spPr>
        <p:txBody>
          <a:bodyPr wrap="square" rtlCol="0">
            <a:spAutoFit/>
          </a:bodyPr>
          <a:lstStyle/>
          <a:p>
            <a:pPr>
              <a:lnSpc>
                <a:spcPct val="130000"/>
              </a:lnSpc>
            </a:pPr>
            <a:r>
              <a:rPr lang="de-DE" sz="2800" dirty="0" smtClean="0"/>
              <a:t>Auch wenn das noch kein Recht ist, sollte dieser (allerdings insgesamt geringer) Spielraum jetzt schon genutzt werden</a:t>
            </a:r>
            <a:endParaRPr lang="de-DE" sz="2800" dirty="0" smtClean="0"/>
          </a:p>
        </p:txBody>
      </p:sp>
      <p:sp>
        <p:nvSpPr>
          <p:cNvPr id="7" name="Textfeld 6"/>
          <p:cNvSpPr txBox="1"/>
          <p:nvPr/>
        </p:nvSpPr>
        <p:spPr>
          <a:xfrm>
            <a:off x="323528" y="188640"/>
            <a:ext cx="7344816" cy="630942"/>
          </a:xfrm>
          <a:prstGeom prst="rect">
            <a:avLst/>
          </a:prstGeom>
          <a:solidFill>
            <a:srgbClr val="B9E6BA"/>
          </a:solidFill>
        </p:spPr>
        <p:txBody>
          <a:bodyPr wrap="square" rtlCol="0">
            <a:spAutoFit/>
          </a:bodyPr>
          <a:lstStyle/>
          <a:p>
            <a:pPr algn="ctr">
              <a:lnSpc>
                <a:spcPct val="130000"/>
              </a:lnSpc>
            </a:pPr>
            <a:r>
              <a:rPr lang="de-DE" sz="2800" dirty="0" smtClean="0"/>
              <a:t>Fazit – Spielraum durch EU-Kommission</a:t>
            </a:r>
            <a:endParaRPr lang="de-DE" sz="2800" dirty="0" smtClean="0"/>
          </a:p>
        </p:txBody>
      </p:sp>
    </p:spTree>
    <p:extLst>
      <p:ext uri="{BB962C8B-B14F-4D97-AF65-F5344CB8AC3E}">
        <p14:creationId xmlns:p14="http://schemas.microsoft.com/office/powerpoint/2010/main" val="14656672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188640"/>
            <a:ext cx="7344816" cy="630942"/>
          </a:xfrm>
          <a:prstGeom prst="rect">
            <a:avLst/>
          </a:prstGeom>
          <a:solidFill>
            <a:srgbClr val="B9E6BA"/>
          </a:solidFill>
        </p:spPr>
        <p:txBody>
          <a:bodyPr wrap="square" rtlCol="0">
            <a:spAutoFit/>
          </a:bodyPr>
          <a:lstStyle/>
          <a:p>
            <a:pPr algn="ctr">
              <a:lnSpc>
                <a:spcPct val="130000"/>
              </a:lnSpc>
            </a:pPr>
            <a:r>
              <a:rPr lang="de-DE" sz="2800" dirty="0" smtClean="0"/>
              <a:t>Fazit – Spielraum durch EU-Kommission</a:t>
            </a:r>
            <a:endParaRPr lang="de-DE" sz="2800" dirty="0" smtClean="0"/>
          </a:p>
        </p:txBody>
      </p:sp>
      <p:sp>
        <p:nvSpPr>
          <p:cNvPr id="6" name="Textfeld 5"/>
          <p:cNvSpPr txBox="1"/>
          <p:nvPr/>
        </p:nvSpPr>
        <p:spPr>
          <a:xfrm>
            <a:off x="251520" y="1700808"/>
            <a:ext cx="8640960" cy="2871555"/>
          </a:xfrm>
          <a:prstGeom prst="rect">
            <a:avLst/>
          </a:prstGeom>
          <a:solidFill>
            <a:srgbClr val="B9E6BA"/>
          </a:solidFill>
        </p:spPr>
        <p:txBody>
          <a:bodyPr wrap="square" rtlCol="0">
            <a:spAutoFit/>
          </a:bodyPr>
          <a:lstStyle/>
          <a:p>
            <a:pPr>
              <a:lnSpc>
                <a:spcPct val="130000"/>
              </a:lnSpc>
            </a:pPr>
            <a:r>
              <a:rPr lang="de-DE" sz="2800" dirty="0" smtClean="0"/>
              <a:t>Eine externe geschützte Nutzung der Bibliotheksbestände (z.B. über VPN)  sei zeitgemäß, ebenso </a:t>
            </a:r>
          </a:p>
          <a:p>
            <a:pPr>
              <a:lnSpc>
                <a:spcPct val="130000"/>
              </a:lnSpc>
            </a:pPr>
            <a:r>
              <a:rPr lang="de-DE" sz="2800" dirty="0"/>
              <a:t/>
            </a:r>
            <a:br>
              <a:rPr lang="de-DE" sz="2800" dirty="0"/>
            </a:br>
            <a:r>
              <a:rPr lang="de-DE" sz="2800" dirty="0" smtClean="0"/>
              <a:t>für </a:t>
            </a:r>
            <a:r>
              <a:rPr lang="de-DE" sz="2800" dirty="0" err="1" smtClean="0"/>
              <a:t>cross-border-teaching</a:t>
            </a:r>
            <a:r>
              <a:rPr lang="de-DE" sz="2800" dirty="0"/>
              <a:t> über ein sicheres Netzwerk der </a:t>
            </a:r>
            <a:r>
              <a:rPr lang="de-DE" sz="2800" dirty="0" smtClean="0"/>
              <a:t>Ausbildungs-einrichtung</a:t>
            </a:r>
            <a:r>
              <a:rPr lang="de-DE" sz="2800" dirty="0"/>
              <a:t>. </a:t>
            </a:r>
            <a:r>
              <a:rPr lang="en-GB" sz="2800" dirty="0"/>
              <a:t>(EG 16</a:t>
            </a:r>
            <a:r>
              <a:rPr lang="en-GB" sz="2800" dirty="0" smtClean="0"/>
              <a:t>)</a:t>
            </a:r>
            <a:r>
              <a:rPr lang="de-DE" sz="2800" dirty="0"/>
              <a:t>.</a:t>
            </a:r>
            <a:endParaRPr lang="de-DE" sz="2800" dirty="0"/>
          </a:p>
        </p:txBody>
      </p:sp>
    </p:spTree>
    <p:extLst>
      <p:ext uri="{BB962C8B-B14F-4D97-AF65-F5344CB8AC3E}">
        <p14:creationId xmlns:p14="http://schemas.microsoft.com/office/powerpoint/2010/main" val="17466861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23528" y="188640"/>
            <a:ext cx="7344816" cy="630942"/>
          </a:xfrm>
          <a:prstGeom prst="rect">
            <a:avLst/>
          </a:prstGeom>
          <a:solidFill>
            <a:srgbClr val="B9E6BA"/>
          </a:solidFill>
        </p:spPr>
        <p:txBody>
          <a:bodyPr wrap="square" rtlCol="0">
            <a:spAutoFit/>
          </a:bodyPr>
          <a:lstStyle/>
          <a:p>
            <a:pPr algn="ctr">
              <a:lnSpc>
                <a:spcPct val="130000"/>
              </a:lnSpc>
            </a:pPr>
            <a:r>
              <a:rPr lang="de-DE" sz="2800" dirty="0" smtClean="0"/>
              <a:t>Fazit – Spielraum durch EU-Kommission</a:t>
            </a:r>
            <a:endParaRPr lang="de-DE" sz="2800" dirty="0" smtClean="0"/>
          </a:p>
        </p:txBody>
      </p:sp>
      <p:sp>
        <p:nvSpPr>
          <p:cNvPr id="7" name="Textfeld 6"/>
          <p:cNvSpPr txBox="1"/>
          <p:nvPr/>
        </p:nvSpPr>
        <p:spPr>
          <a:xfrm>
            <a:off x="323528" y="1268760"/>
            <a:ext cx="8640960" cy="1751249"/>
          </a:xfrm>
          <a:prstGeom prst="rect">
            <a:avLst/>
          </a:prstGeom>
          <a:solidFill>
            <a:srgbClr val="B9E6BA"/>
          </a:solidFill>
        </p:spPr>
        <p:txBody>
          <a:bodyPr wrap="square" rtlCol="0">
            <a:spAutoFit/>
          </a:bodyPr>
          <a:lstStyle/>
          <a:p>
            <a:pPr>
              <a:lnSpc>
                <a:spcPct val="130000"/>
              </a:lnSpc>
            </a:pPr>
            <a:r>
              <a:rPr lang="de-DE" sz="2800" dirty="0"/>
              <a:t>Von </a:t>
            </a:r>
            <a:r>
              <a:rPr lang="de-DE" sz="2800" dirty="0" smtClean="0"/>
              <a:t>der EU-K- TDM Schranke </a:t>
            </a:r>
            <a:r>
              <a:rPr lang="de-DE" sz="2800" dirty="0"/>
              <a:t>sollen auch Forschungsorganisationen Nutzen haben, die in „</a:t>
            </a:r>
            <a:r>
              <a:rPr lang="de-DE" sz="2800" dirty="0" err="1"/>
              <a:t>public</a:t>
            </a:r>
            <a:r>
              <a:rPr lang="de-DE" sz="2800" dirty="0"/>
              <a:t>-private </a:t>
            </a:r>
            <a:r>
              <a:rPr lang="de-DE" sz="2800" dirty="0" err="1"/>
              <a:t>partnerships</a:t>
            </a:r>
            <a:r>
              <a:rPr lang="de-DE" sz="2800" dirty="0"/>
              <a:t>“-Vorhaben involviert sind. </a:t>
            </a:r>
            <a:r>
              <a:rPr lang="de-DE" sz="2800" dirty="0" smtClean="0"/>
              <a:t>(EG 10)</a:t>
            </a:r>
            <a:endParaRPr lang="de-DE" sz="2800" dirty="0" smtClean="0"/>
          </a:p>
        </p:txBody>
      </p:sp>
      <p:sp>
        <p:nvSpPr>
          <p:cNvPr id="8" name="Textfeld 7"/>
          <p:cNvSpPr txBox="1"/>
          <p:nvPr/>
        </p:nvSpPr>
        <p:spPr>
          <a:xfrm>
            <a:off x="323528" y="3284984"/>
            <a:ext cx="8640960" cy="1751249"/>
          </a:xfrm>
          <a:prstGeom prst="rect">
            <a:avLst/>
          </a:prstGeom>
          <a:solidFill>
            <a:srgbClr val="B9E6BA"/>
          </a:solidFill>
        </p:spPr>
        <p:txBody>
          <a:bodyPr wrap="square" rtlCol="0">
            <a:spAutoFit/>
          </a:bodyPr>
          <a:lstStyle/>
          <a:p>
            <a:pPr>
              <a:lnSpc>
                <a:spcPct val="130000"/>
              </a:lnSpc>
            </a:pPr>
            <a:r>
              <a:rPr lang="de-DE" sz="2800" dirty="0" smtClean="0"/>
              <a:t>Die EU-K-</a:t>
            </a:r>
            <a:r>
              <a:rPr lang="de-DE" sz="2800" dirty="0"/>
              <a:t>TDM Schranke </a:t>
            </a:r>
            <a:r>
              <a:rPr lang="de-DE" sz="2800" dirty="0" smtClean="0"/>
              <a:t>sieht </a:t>
            </a:r>
            <a:r>
              <a:rPr lang="de-DE" sz="2800" dirty="0"/>
              <a:t>keine Entschädigung (Vergütung) vor, da der Schaden für die Rechteinhaber durch TDM-Nutzung minimal sei. (vgl. EG 13)</a:t>
            </a:r>
            <a:r>
              <a:rPr lang="de-DE" sz="2800" dirty="0"/>
              <a:t> </a:t>
            </a:r>
            <a:endParaRPr lang="de-DE" sz="2800" dirty="0" smtClean="0"/>
          </a:p>
        </p:txBody>
      </p:sp>
      <p:sp>
        <p:nvSpPr>
          <p:cNvPr id="9" name="Textfeld 8"/>
          <p:cNvSpPr txBox="1"/>
          <p:nvPr/>
        </p:nvSpPr>
        <p:spPr>
          <a:xfrm>
            <a:off x="251520" y="5117753"/>
            <a:ext cx="8640960" cy="1191095"/>
          </a:xfrm>
          <a:prstGeom prst="rect">
            <a:avLst/>
          </a:prstGeom>
          <a:solidFill>
            <a:srgbClr val="B9E6BA"/>
          </a:solidFill>
        </p:spPr>
        <p:txBody>
          <a:bodyPr wrap="square" rtlCol="0">
            <a:spAutoFit/>
          </a:bodyPr>
          <a:lstStyle/>
          <a:p>
            <a:pPr>
              <a:lnSpc>
                <a:spcPct val="130000"/>
              </a:lnSpc>
            </a:pPr>
            <a:r>
              <a:rPr lang="de-DE" sz="2800" dirty="0"/>
              <a:t>EU</a:t>
            </a:r>
            <a:r>
              <a:rPr lang="de-DE" sz="2800" dirty="0" smtClean="0"/>
              <a:t>-K schreibt in </a:t>
            </a:r>
            <a:r>
              <a:rPr lang="de-DE" sz="2800" dirty="0"/>
              <a:t>Art 4, 4 </a:t>
            </a:r>
            <a:r>
              <a:rPr lang="de-DE" sz="2800" dirty="0" smtClean="0"/>
              <a:t>eine </a:t>
            </a:r>
            <a:r>
              <a:rPr lang="de-DE" sz="2800" dirty="0"/>
              <a:t>Vergütung </a:t>
            </a:r>
            <a:r>
              <a:rPr lang="de-DE" sz="2800" dirty="0" smtClean="0"/>
              <a:t> </a:t>
            </a:r>
            <a:r>
              <a:rPr lang="de-DE" sz="2800" dirty="0"/>
              <a:t>für „digital </a:t>
            </a:r>
            <a:r>
              <a:rPr lang="de-DE" sz="2800" dirty="0" err="1"/>
              <a:t>and</a:t>
            </a:r>
            <a:r>
              <a:rPr lang="de-DE" sz="2800" dirty="0"/>
              <a:t> </a:t>
            </a:r>
            <a:r>
              <a:rPr lang="de-DE" sz="2800" dirty="0" err="1"/>
              <a:t>cross-border</a:t>
            </a:r>
            <a:r>
              <a:rPr lang="de-DE" sz="2800" dirty="0"/>
              <a:t> </a:t>
            </a:r>
            <a:r>
              <a:rPr lang="de-DE" sz="2800" dirty="0" err="1"/>
              <a:t>teaching</a:t>
            </a:r>
            <a:r>
              <a:rPr lang="de-DE" sz="2800" dirty="0"/>
              <a:t> </a:t>
            </a:r>
            <a:r>
              <a:rPr lang="de-DE" sz="2800" dirty="0" err="1"/>
              <a:t>activities</a:t>
            </a:r>
            <a:r>
              <a:rPr lang="de-DE" sz="2800" dirty="0" err="1" smtClean="0"/>
              <a:t>“nicht</a:t>
            </a:r>
            <a:r>
              <a:rPr lang="de-DE" sz="2800" dirty="0" smtClean="0"/>
              <a:t> </a:t>
            </a:r>
            <a:r>
              <a:rPr lang="de-DE" sz="2800" dirty="0"/>
              <a:t>verpflichtend vor. </a:t>
            </a:r>
            <a:endParaRPr lang="de-DE" sz="2800" dirty="0" smtClean="0"/>
          </a:p>
        </p:txBody>
      </p:sp>
    </p:spTree>
    <p:extLst>
      <p:ext uri="{BB962C8B-B14F-4D97-AF65-F5344CB8AC3E}">
        <p14:creationId xmlns:p14="http://schemas.microsoft.com/office/powerpoint/2010/main" val="14312799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1045590"/>
            <a:ext cx="8640960" cy="630942"/>
          </a:xfrm>
          <a:prstGeom prst="rect">
            <a:avLst/>
          </a:prstGeom>
          <a:solidFill>
            <a:srgbClr val="B9E6BA"/>
          </a:solidFill>
        </p:spPr>
        <p:txBody>
          <a:bodyPr wrap="square" rtlCol="0">
            <a:spAutoFit/>
          </a:bodyPr>
          <a:lstStyle/>
          <a:p>
            <a:pPr algn="ctr">
              <a:lnSpc>
                <a:spcPct val="130000"/>
              </a:lnSpc>
            </a:pPr>
            <a:r>
              <a:rPr lang="de-DE" sz="2800" dirty="0" smtClean="0"/>
              <a:t>Gebraucht wird ein Plan-B zum jetzigen </a:t>
            </a:r>
            <a:r>
              <a:rPr lang="de-DE" sz="2800" dirty="0" err="1" smtClean="0"/>
              <a:t>RefE</a:t>
            </a:r>
            <a:r>
              <a:rPr lang="de-DE" sz="2800" dirty="0" smtClean="0"/>
              <a:t> </a:t>
            </a:r>
            <a:r>
              <a:rPr lang="de-DE" sz="2800" dirty="0" err="1" smtClean="0"/>
              <a:t>UrhWissG</a:t>
            </a:r>
            <a:endParaRPr lang="de-DE" sz="2800" dirty="0" smtClean="0"/>
          </a:p>
        </p:txBody>
      </p:sp>
      <p:sp>
        <p:nvSpPr>
          <p:cNvPr id="6" name="Textfeld 5"/>
          <p:cNvSpPr txBox="1"/>
          <p:nvPr/>
        </p:nvSpPr>
        <p:spPr>
          <a:xfrm>
            <a:off x="251520" y="1916832"/>
            <a:ext cx="8640960" cy="2871555"/>
          </a:xfrm>
          <a:prstGeom prst="rect">
            <a:avLst/>
          </a:prstGeom>
          <a:solidFill>
            <a:srgbClr val="B9E6BA"/>
          </a:solidFill>
        </p:spPr>
        <p:txBody>
          <a:bodyPr wrap="square" rtlCol="0">
            <a:spAutoFit/>
          </a:bodyPr>
          <a:lstStyle/>
          <a:p>
            <a:pPr algn="ctr">
              <a:lnSpc>
                <a:spcPct val="130000"/>
              </a:lnSpc>
            </a:pPr>
            <a:r>
              <a:rPr lang="de-DE" sz="2800" dirty="0" smtClean="0"/>
              <a:t>Der vom BMJV in Auftrag zu gebende </a:t>
            </a:r>
            <a:r>
              <a:rPr lang="de-DE" sz="2800" dirty="0" smtClean="0"/>
              <a:t>Plan-B sollte eine Machbarkeitsstudie sein für eine umfassende Allgemeine Bildungs</a:t>
            </a:r>
            <a:r>
              <a:rPr lang="de-DE" sz="2800" dirty="0" smtClean="0"/>
              <a:t>- und Wissenschaftsschranke auf EU- und dann nationaler Ebene.</a:t>
            </a:r>
            <a:endParaRPr lang="de-DE" sz="2800" dirty="0"/>
          </a:p>
          <a:p>
            <a:pPr algn="ctr">
              <a:lnSpc>
                <a:spcPct val="130000"/>
              </a:lnSpc>
            </a:pPr>
            <a:endParaRPr lang="de-DE" sz="2800" dirty="0" smtClean="0"/>
          </a:p>
        </p:txBody>
      </p:sp>
      <p:sp>
        <p:nvSpPr>
          <p:cNvPr id="7" name="Textfeld 6"/>
          <p:cNvSpPr txBox="1"/>
          <p:nvPr/>
        </p:nvSpPr>
        <p:spPr>
          <a:xfrm>
            <a:off x="1835696" y="260648"/>
            <a:ext cx="2520280" cy="630942"/>
          </a:xfrm>
          <a:prstGeom prst="rect">
            <a:avLst/>
          </a:prstGeom>
          <a:solidFill>
            <a:srgbClr val="B9E6BA"/>
          </a:solidFill>
        </p:spPr>
        <p:txBody>
          <a:bodyPr wrap="square" rtlCol="0">
            <a:spAutoFit/>
          </a:bodyPr>
          <a:lstStyle/>
          <a:p>
            <a:pPr algn="ctr">
              <a:lnSpc>
                <a:spcPct val="130000"/>
              </a:lnSpc>
            </a:pPr>
            <a:r>
              <a:rPr lang="de-DE" sz="2800" dirty="0" smtClean="0"/>
              <a:t>Fazit – Plan-B </a:t>
            </a:r>
            <a:endParaRPr lang="de-DE" sz="2800" dirty="0" smtClean="0"/>
          </a:p>
        </p:txBody>
      </p:sp>
    </p:spTree>
    <p:extLst>
      <p:ext uri="{BB962C8B-B14F-4D97-AF65-F5344CB8AC3E}">
        <p14:creationId xmlns:p14="http://schemas.microsoft.com/office/powerpoint/2010/main" val="6316303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556792"/>
            <a:ext cx="8640960" cy="4552015"/>
          </a:xfrm>
          <a:prstGeom prst="rect">
            <a:avLst/>
          </a:prstGeom>
          <a:solidFill>
            <a:srgbClr val="B9E6BA"/>
          </a:solidFill>
        </p:spPr>
        <p:txBody>
          <a:bodyPr wrap="square" rtlCol="0">
            <a:spAutoFit/>
          </a:bodyPr>
          <a:lstStyle/>
          <a:p>
            <a:pPr>
              <a:lnSpc>
                <a:spcPct val="130000"/>
              </a:lnSpc>
            </a:pPr>
            <a:r>
              <a:rPr lang="de-DE" sz="2800" dirty="0"/>
              <a:t>Dieser Plan-B sollte den Gremien der EU zur Prüfung und nach Möglichkeit zur Übernahme überreicht werden, </a:t>
            </a:r>
            <a:r>
              <a:rPr lang="de-DE" sz="2800" dirty="0" smtClean="0"/>
              <a:t/>
            </a:r>
            <a:br>
              <a:rPr lang="de-DE" sz="2800" dirty="0" smtClean="0"/>
            </a:br>
            <a:r>
              <a:rPr lang="de-DE" sz="2800" dirty="0" smtClean="0"/>
              <a:t/>
            </a:r>
            <a:br>
              <a:rPr lang="de-DE" sz="2800" dirty="0" smtClean="0"/>
            </a:br>
            <a:r>
              <a:rPr lang="de-DE" sz="2800" dirty="0" smtClean="0"/>
              <a:t>damit </a:t>
            </a:r>
            <a:r>
              <a:rPr lang="de-DE" sz="2800" dirty="0"/>
              <a:t>dort die unionsrechtlichen Rahmenbedingungen geschaffen werden, die Plan-B und damit die ABWS </a:t>
            </a:r>
            <a:r>
              <a:rPr lang="de-DE" sz="2800" dirty="0" smtClean="0"/>
              <a:t/>
            </a:r>
            <a:br>
              <a:rPr lang="de-DE" sz="2800" dirty="0" smtClean="0"/>
            </a:br>
            <a:r>
              <a:rPr lang="de-DE" sz="2800" dirty="0" smtClean="0"/>
              <a:t/>
            </a:r>
            <a:br>
              <a:rPr lang="de-DE" sz="2800" dirty="0" smtClean="0"/>
            </a:br>
            <a:r>
              <a:rPr lang="de-DE" sz="2800" dirty="0" smtClean="0"/>
              <a:t>auf EU-Ebene und dann jeweils auch national auch </a:t>
            </a:r>
            <a:r>
              <a:rPr lang="de-DE" sz="2800" dirty="0"/>
              <a:t>juristisch wasserfest machen.</a:t>
            </a:r>
          </a:p>
        </p:txBody>
      </p:sp>
      <p:sp>
        <p:nvSpPr>
          <p:cNvPr id="4" name="Textfeld 3"/>
          <p:cNvSpPr txBox="1"/>
          <p:nvPr/>
        </p:nvSpPr>
        <p:spPr>
          <a:xfrm>
            <a:off x="1835696" y="260648"/>
            <a:ext cx="2520280" cy="630942"/>
          </a:xfrm>
          <a:prstGeom prst="rect">
            <a:avLst/>
          </a:prstGeom>
          <a:solidFill>
            <a:srgbClr val="B9E6BA"/>
          </a:solidFill>
        </p:spPr>
        <p:txBody>
          <a:bodyPr wrap="square" rtlCol="0">
            <a:spAutoFit/>
          </a:bodyPr>
          <a:lstStyle/>
          <a:p>
            <a:pPr algn="ctr">
              <a:lnSpc>
                <a:spcPct val="130000"/>
              </a:lnSpc>
            </a:pPr>
            <a:r>
              <a:rPr lang="de-DE" sz="2800" dirty="0" smtClean="0"/>
              <a:t>Fazit – Plan-B </a:t>
            </a:r>
            <a:endParaRPr lang="de-DE" sz="2800" dirty="0" smtClean="0"/>
          </a:p>
        </p:txBody>
      </p:sp>
    </p:spTree>
    <p:extLst>
      <p:ext uri="{BB962C8B-B14F-4D97-AF65-F5344CB8AC3E}">
        <p14:creationId xmlns:p14="http://schemas.microsoft.com/office/powerpoint/2010/main" val="24477315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251520" y="188640"/>
            <a:ext cx="4824536" cy="584776"/>
          </a:xfrm>
          <a:prstGeom prst="rect">
            <a:avLst/>
          </a:prstGeom>
          <a:solidFill>
            <a:srgbClr val="B9E6BA"/>
          </a:solidFill>
        </p:spPr>
        <p:txBody>
          <a:bodyPr wrap="square" rtlCol="0">
            <a:spAutoFit/>
          </a:bodyPr>
          <a:lstStyle/>
          <a:p>
            <a:pPr lvl="0"/>
            <a:r>
              <a:rPr lang="de-DE" sz="3200" b="1" dirty="0" smtClean="0"/>
              <a:t>Probleme mit § 52a UrhG</a:t>
            </a:r>
            <a:endParaRPr lang="de-DE" sz="3200" b="1" dirty="0"/>
          </a:p>
        </p:txBody>
      </p:sp>
      <p:sp>
        <p:nvSpPr>
          <p:cNvPr id="2" name="Textfeld 1"/>
          <p:cNvSpPr txBox="1"/>
          <p:nvPr/>
        </p:nvSpPr>
        <p:spPr>
          <a:xfrm>
            <a:off x="251520" y="909875"/>
            <a:ext cx="6552728" cy="4524316"/>
          </a:xfrm>
          <a:prstGeom prst="rect">
            <a:avLst/>
          </a:prstGeom>
          <a:noFill/>
        </p:spPr>
        <p:txBody>
          <a:bodyPr wrap="square" rtlCol="0">
            <a:spAutoFit/>
          </a:bodyPr>
          <a:lstStyle/>
          <a:p>
            <a:pPr marL="285750" indent="-285750">
              <a:buFont typeface="Wingdings" charset="2"/>
              <a:buChar char="Ø"/>
            </a:pPr>
            <a:r>
              <a:rPr lang="de-DE" dirty="0"/>
              <a:t>Unbestimmte </a:t>
            </a:r>
            <a:r>
              <a:rPr lang="de-DE" dirty="0" smtClean="0"/>
              <a:t>Rechtsbegriffe</a:t>
            </a:r>
            <a:endParaRPr lang="de-DE" dirty="0"/>
          </a:p>
          <a:p>
            <a:pPr marL="742950" lvl="1" indent="-285750">
              <a:buFont typeface="Wingdings" charset="2"/>
              <a:buChar char="§"/>
            </a:pPr>
            <a:r>
              <a:rPr lang="de-DE" i="1" dirty="0" smtClean="0"/>
              <a:t>kleine Teile</a:t>
            </a:r>
          </a:p>
          <a:p>
            <a:pPr marL="742950" lvl="1" indent="-285750">
              <a:buFont typeface="Wingdings" charset="2"/>
              <a:buChar char="§"/>
            </a:pPr>
            <a:r>
              <a:rPr lang="de-DE" i="1" dirty="0" smtClean="0"/>
              <a:t>Werke </a:t>
            </a:r>
            <a:r>
              <a:rPr lang="de-DE" i="1" dirty="0"/>
              <a:t>geringen </a:t>
            </a:r>
            <a:r>
              <a:rPr lang="de-DE" i="1" dirty="0" smtClean="0"/>
              <a:t>Umfangs</a:t>
            </a:r>
          </a:p>
          <a:p>
            <a:pPr marL="742950" lvl="1" indent="-285750">
              <a:buFont typeface="Wingdings" charset="2"/>
              <a:buChar char="§"/>
            </a:pPr>
            <a:r>
              <a:rPr lang="de-DE" dirty="0" smtClean="0"/>
              <a:t>Geboten</a:t>
            </a:r>
            <a:endParaRPr lang="de-DE" dirty="0"/>
          </a:p>
          <a:p>
            <a:pPr marL="742950" lvl="1" indent="-285750">
              <a:buFont typeface="Wingdings" charset="2"/>
              <a:buChar char="§"/>
            </a:pPr>
            <a:r>
              <a:rPr lang="de-DE" dirty="0" smtClean="0"/>
              <a:t>bestimmt abgegrenzt</a:t>
            </a:r>
          </a:p>
          <a:p>
            <a:pPr marL="742950" lvl="1" indent="-285750">
              <a:buFont typeface="Wingdings" charset="2"/>
              <a:buChar char="§"/>
            </a:pPr>
            <a:r>
              <a:rPr lang="de-DE" dirty="0" smtClean="0"/>
              <a:t>zur </a:t>
            </a:r>
            <a:r>
              <a:rPr lang="de-DE" dirty="0"/>
              <a:t>Verfolgung nicht-kommerzielle Zwecke gerechtfertigt</a:t>
            </a:r>
          </a:p>
          <a:p>
            <a:pPr marL="285750" indent="-285750">
              <a:buFont typeface="Wingdings" charset="2"/>
              <a:buChar char="Ø"/>
            </a:pPr>
            <a:r>
              <a:rPr lang="de-DE" dirty="0"/>
              <a:t>keine Beiträge in </a:t>
            </a:r>
            <a:r>
              <a:rPr lang="de-DE" dirty="0" err="1"/>
              <a:t>Proceedings</a:t>
            </a:r>
            <a:r>
              <a:rPr lang="de-DE" dirty="0"/>
              <a:t> und in Sammelbänden</a:t>
            </a:r>
          </a:p>
          <a:p>
            <a:pPr marL="285750" indent="-285750">
              <a:buFont typeface="Wingdings" charset="2"/>
              <a:buChar char="Ø"/>
            </a:pPr>
            <a:r>
              <a:rPr lang="de-DE" i="1" dirty="0"/>
              <a:t>Beschränkung auf Veranschaulichung und auf </a:t>
            </a:r>
            <a:r>
              <a:rPr lang="de-DE" i="1" dirty="0" smtClean="0"/>
              <a:t>Veranschaulichung </a:t>
            </a:r>
            <a:r>
              <a:rPr lang="de-DE" i="1" dirty="0"/>
              <a:t>i (IM!) Unterricht</a:t>
            </a:r>
          </a:p>
          <a:p>
            <a:pPr marL="285750" indent="-285750">
              <a:buFont typeface="Wingdings" charset="2"/>
              <a:buChar char="Ø"/>
            </a:pPr>
            <a:r>
              <a:rPr lang="de-DE" dirty="0" smtClean="0"/>
              <a:t>zu </a:t>
            </a:r>
            <a:r>
              <a:rPr lang="de-DE" dirty="0"/>
              <a:t>enges Verständnis von Bildungseinrichtungen</a:t>
            </a:r>
          </a:p>
          <a:p>
            <a:pPr marL="285750" indent="-285750">
              <a:buFont typeface="Wingdings" charset="2"/>
              <a:buChar char="Ø"/>
            </a:pPr>
            <a:r>
              <a:rPr lang="de-DE" i="1" dirty="0" smtClean="0"/>
              <a:t>Nutzung </a:t>
            </a:r>
            <a:r>
              <a:rPr lang="de-DE" i="1" dirty="0"/>
              <a:t>in Schulen nur mit expliziter Zustimmung der Rechtsinhaber</a:t>
            </a:r>
          </a:p>
          <a:p>
            <a:pPr marL="285750" indent="-285750">
              <a:buFont typeface="Wingdings" charset="2"/>
              <a:buChar char="Ø"/>
            </a:pPr>
            <a:r>
              <a:rPr lang="de-DE" dirty="0"/>
              <a:t>Nutzung von Filmen erst nach 2 Jahren der Verwertung in Filmtheatern</a:t>
            </a:r>
          </a:p>
          <a:p>
            <a:pPr marL="285750" indent="-285750">
              <a:buFont typeface="Wingdings" charset="2"/>
              <a:buChar char="Ø"/>
            </a:pPr>
            <a:r>
              <a:rPr lang="de-DE" dirty="0" smtClean="0"/>
              <a:t>Unklare Vergütung- und </a:t>
            </a:r>
            <a:br>
              <a:rPr lang="de-DE" dirty="0" smtClean="0"/>
            </a:br>
            <a:r>
              <a:rPr lang="de-DE" dirty="0" err="1" smtClean="0"/>
              <a:t>Abrechnungssregelungen</a:t>
            </a:r>
            <a:endParaRPr lang="de-DE" dirty="0"/>
          </a:p>
        </p:txBody>
      </p:sp>
      <p:sp>
        <p:nvSpPr>
          <p:cNvPr id="29" name="Textfeld 28"/>
          <p:cNvSpPr txBox="1"/>
          <p:nvPr/>
        </p:nvSpPr>
        <p:spPr>
          <a:xfrm>
            <a:off x="251520" y="5733256"/>
            <a:ext cx="4248472" cy="707886"/>
          </a:xfrm>
          <a:prstGeom prst="rect">
            <a:avLst/>
          </a:prstGeom>
          <a:noFill/>
        </p:spPr>
        <p:txBody>
          <a:bodyPr wrap="square" rtlCol="0">
            <a:spAutoFit/>
          </a:bodyPr>
          <a:lstStyle/>
          <a:p>
            <a:pPr algn="ctr"/>
            <a:r>
              <a:rPr lang="de-DE" sz="2000" dirty="0" smtClean="0"/>
              <a:t>Einiges durch BGH-Urteile oder durch Gesamt-/Rahmenverträge geklärt</a:t>
            </a:r>
            <a:endParaRPr lang="de-DE" sz="2000" dirty="0"/>
          </a:p>
        </p:txBody>
      </p:sp>
      <p:sp>
        <p:nvSpPr>
          <p:cNvPr id="31" name="Textfeld 30"/>
          <p:cNvSpPr txBox="1"/>
          <p:nvPr/>
        </p:nvSpPr>
        <p:spPr>
          <a:xfrm>
            <a:off x="4716016" y="4797152"/>
            <a:ext cx="4248472" cy="1015663"/>
          </a:xfrm>
          <a:prstGeom prst="rect">
            <a:avLst/>
          </a:prstGeom>
          <a:noFill/>
        </p:spPr>
        <p:txBody>
          <a:bodyPr wrap="square" rtlCol="0">
            <a:spAutoFit/>
          </a:bodyPr>
          <a:lstStyle/>
          <a:p>
            <a:pPr algn="ctr"/>
            <a:r>
              <a:rPr lang="de-DE" sz="2000" b="1" dirty="0" smtClean="0"/>
              <a:t>Ähnliche Probleme bestehen mit den §§ 52b </a:t>
            </a:r>
            <a:r>
              <a:rPr lang="de-DE" sz="2000" b="1" dirty="0"/>
              <a:t>(Elektronische Leseplätze) und 53a (</a:t>
            </a:r>
            <a:r>
              <a:rPr lang="de-DE" sz="2000" b="1" dirty="0" err="1"/>
              <a:t>Kopienversand</a:t>
            </a:r>
            <a:r>
              <a:rPr lang="de-DE" sz="2000" b="1" dirty="0"/>
              <a:t>) </a:t>
            </a:r>
            <a:endParaRPr lang="de-DE" sz="2000" b="1" dirty="0"/>
          </a:p>
        </p:txBody>
      </p:sp>
    </p:spTree>
    <p:extLst>
      <p:ext uri="{BB962C8B-B14F-4D97-AF65-F5344CB8AC3E}">
        <p14:creationId xmlns:p14="http://schemas.microsoft.com/office/powerpoint/2010/main" val="40856350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1045590"/>
            <a:ext cx="8640960" cy="2311402"/>
          </a:xfrm>
          <a:prstGeom prst="rect">
            <a:avLst/>
          </a:prstGeom>
          <a:solidFill>
            <a:srgbClr val="B9E6BA"/>
          </a:solidFill>
        </p:spPr>
        <p:txBody>
          <a:bodyPr wrap="square" rtlCol="0">
            <a:spAutoFit/>
          </a:bodyPr>
          <a:lstStyle/>
          <a:p>
            <a:pPr algn="ctr">
              <a:lnSpc>
                <a:spcPct val="130000"/>
              </a:lnSpc>
            </a:pPr>
            <a:r>
              <a:rPr lang="de-DE" sz="2800" dirty="0" smtClean="0"/>
              <a:t>Eine Neuregelung </a:t>
            </a:r>
            <a:r>
              <a:rPr lang="de-DE" sz="2800" dirty="0" smtClean="0"/>
              <a:t>für das Wissenschaftsurheberrecht sollte </a:t>
            </a:r>
            <a:r>
              <a:rPr lang="de-DE" sz="2800" dirty="0" smtClean="0"/>
              <a:t>2016/2017 nicht hinter das allgemeine </a:t>
            </a:r>
            <a:r>
              <a:rPr lang="de-DE" sz="2800" dirty="0" smtClean="0"/>
              <a:t>politische Bewusstsein zurückfallen</a:t>
            </a:r>
            <a:endParaRPr lang="de-DE" sz="2800" dirty="0" smtClean="0"/>
          </a:p>
          <a:p>
            <a:pPr algn="ctr">
              <a:lnSpc>
                <a:spcPct val="130000"/>
              </a:lnSpc>
            </a:pPr>
            <a:endParaRPr lang="de-DE" sz="2800" dirty="0" smtClean="0"/>
          </a:p>
        </p:txBody>
      </p:sp>
      <p:sp>
        <p:nvSpPr>
          <p:cNvPr id="3" name="Textfeld 2"/>
          <p:cNvSpPr txBox="1"/>
          <p:nvPr/>
        </p:nvSpPr>
        <p:spPr>
          <a:xfrm>
            <a:off x="251520" y="3781894"/>
            <a:ext cx="8640960" cy="2311402"/>
          </a:xfrm>
          <a:prstGeom prst="rect">
            <a:avLst/>
          </a:prstGeom>
          <a:solidFill>
            <a:srgbClr val="B9E6BA"/>
          </a:solidFill>
        </p:spPr>
        <p:txBody>
          <a:bodyPr wrap="square" rtlCol="0">
            <a:spAutoFit/>
          </a:bodyPr>
          <a:lstStyle/>
          <a:p>
            <a:pPr algn="ctr">
              <a:lnSpc>
                <a:spcPct val="130000"/>
              </a:lnSpc>
            </a:pPr>
            <a:r>
              <a:rPr lang="de-DE" sz="2800" dirty="0"/>
              <a:t>und erst recht nicht hinter das allgemeine öffentliche Bewusstsein für den Umgang mit Wissen und Information in Bildung und </a:t>
            </a:r>
            <a:r>
              <a:rPr lang="de-DE" sz="2800" dirty="0" smtClean="0"/>
              <a:t>Wissenschaft.</a:t>
            </a:r>
            <a:endParaRPr lang="de-DE" sz="2800" dirty="0"/>
          </a:p>
          <a:p>
            <a:pPr algn="ctr">
              <a:lnSpc>
                <a:spcPct val="130000"/>
              </a:lnSpc>
            </a:pPr>
            <a:endParaRPr lang="de-DE" sz="2800" dirty="0" smtClean="0"/>
          </a:p>
        </p:txBody>
      </p:sp>
      <p:sp>
        <p:nvSpPr>
          <p:cNvPr id="4" name="Textfeld 3"/>
          <p:cNvSpPr txBox="1"/>
          <p:nvPr/>
        </p:nvSpPr>
        <p:spPr>
          <a:xfrm>
            <a:off x="323528" y="188640"/>
            <a:ext cx="2520280" cy="630942"/>
          </a:xfrm>
          <a:prstGeom prst="rect">
            <a:avLst/>
          </a:prstGeom>
          <a:solidFill>
            <a:srgbClr val="B9E6BA"/>
          </a:solidFill>
        </p:spPr>
        <p:txBody>
          <a:bodyPr wrap="square" rtlCol="0">
            <a:spAutoFit/>
          </a:bodyPr>
          <a:lstStyle/>
          <a:p>
            <a:pPr algn="ctr">
              <a:lnSpc>
                <a:spcPct val="130000"/>
              </a:lnSpc>
            </a:pPr>
            <a:r>
              <a:rPr lang="de-DE" sz="2800" dirty="0" smtClean="0"/>
              <a:t>Fazit </a:t>
            </a:r>
            <a:endParaRPr lang="de-DE" sz="2800" dirty="0" smtClean="0"/>
          </a:p>
        </p:txBody>
      </p:sp>
    </p:spTree>
    <p:extLst>
      <p:ext uri="{BB962C8B-B14F-4D97-AF65-F5344CB8AC3E}">
        <p14:creationId xmlns:p14="http://schemas.microsoft.com/office/powerpoint/2010/main" val="11945059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3"/>
          <p:cNvSpPr txBox="1"/>
          <p:nvPr/>
        </p:nvSpPr>
        <p:spPr>
          <a:xfrm>
            <a:off x="323528" y="1462638"/>
            <a:ext cx="8568952" cy="1822346"/>
          </a:xfrm>
          <a:prstGeom prst="rect">
            <a:avLst/>
          </a:prstGeom>
          <a:solidFill>
            <a:schemeClr val="bg1"/>
          </a:solidFill>
          <a:ln>
            <a:noFill/>
          </a:ln>
        </p:spPr>
        <p:txBody>
          <a:bodyPr lIns="0" tIns="0" rIns="0" bIns="0" anchor="ctr" anchorCtr="1" compatLnSpc="0"/>
          <a:lstStyle/>
          <a:p>
            <a:pPr algn="ctr" fontAlgn="auto">
              <a:spcBef>
                <a:spcPts val="0"/>
              </a:spcBef>
              <a:spcAft>
                <a:spcPts val="0"/>
              </a:spcAft>
              <a:defRPr sz="1800" b="0" i="0" u="none" strike="noStrike" kern="0" cap="none" spc="0" baseline="0">
                <a:solidFill>
                  <a:srgbClr val="000000"/>
                </a:solidFill>
                <a:uFillTx/>
              </a:defRPr>
            </a:pPr>
            <a:r>
              <a:rPr lang="de-DE" sz="4000" b="1" i="1" kern="0" dirty="0" smtClean="0">
                <a:latin typeface="+mn-lt"/>
                <a:ea typeface="Arial Unicode MS" pitchFamily="2"/>
                <a:cs typeface="Tahoma" pitchFamily="2"/>
              </a:rPr>
              <a:t>Vielen Dank für Ihre Aufmerksamkeit</a:t>
            </a:r>
            <a:endParaRPr lang="de-DE" sz="4000" b="1" i="1" kern="0" dirty="0">
              <a:latin typeface="+mn-lt"/>
              <a:ea typeface="Arial Unicode MS" pitchFamily="2"/>
              <a:cs typeface="Tahoma" pitchFamily="2"/>
            </a:endParaRPr>
          </a:p>
        </p:txBody>
      </p:sp>
    </p:spTree>
    <p:extLst>
      <p:ext uri="{BB962C8B-B14F-4D97-AF65-F5344CB8AC3E}">
        <p14:creationId xmlns:p14="http://schemas.microsoft.com/office/powerpoint/2010/main" val="2959581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srcRect/>
          <a:stretch>
            <a:fillRect/>
          </a:stretch>
        </p:blipFill>
        <p:spPr bwMode="auto">
          <a:xfrm>
            <a:off x="0" y="1268760"/>
            <a:ext cx="7740352" cy="5256584"/>
          </a:xfrm>
          <a:prstGeom prst="rect">
            <a:avLst/>
          </a:prstGeom>
          <a:noFill/>
          <a:ln w="9525">
            <a:noFill/>
            <a:miter lim="800000"/>
            <a:headEnd/>
            <a:tailEnd/>
          </a:ln>
        </p:spPr>
      </p:pic>
      <p:sp>
        <p:nvSpPr>
          <p:cNvPr id="58370" name="AutoShape 6">
            <a:hlinkClick r:id="rId4" action="ppaction://hlinksldjump"/>
          </p:cNvPr>
          <p:cNvSpPr>
            <a:spLocks/>
          </p:cNvSpPr>
          <p:nvPr/>
        </p:nvSpPr>
        <p:spPr bwMode="auto">
          <a:xfrm>
            <a:off x="8100392" y="5733256"/>
            <a:ext cx="838200" cy="593725"/>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002060"/>
          </a:solidFill>
          <a:ln w="12701">
            <a:noFill/>
            <a:prstDash val="solid"/>
            <a:miter lim="800000"/>
            <a:headEnd/>
            <a:tailEnd/>
          </a:ln>
        </p:spPr>
        <p:txBody>
          <a:bodyPr lIns="18004" tIns="10799" rIns="18004" bIns="10799" anchor="ctr" anchorCtr="1">
            <a:spAutoFit/>
          </a:bodyPr>
          <a:lstStyle/>
          <a:p>
            <a:endParaRPr lang="de-DE" dirty="0"/>
          </a:p>
        </p:txBody>
      </p:sp>
      <p:sp>
        <p:nvSpPr>
          <p:cNvPr id="6" name="Textfeld 5"/>
          <p:cNvSpPr txBox="1"/>
          <p:nvPr/>
        </p:nvSpPr>
        <p:spPr>
          <a:xfrm>
            <a:off x="107504" y="4005064"/>
            <a:ext cx="3960440" cy="307777"/>
          </a:xfrm>
          <a:prstGeom prst="rect">
            <a:avLst/>
          </a:prstGeom>
          <a:solidFill>
            <a:srgbClr val="002060"/>
          </a:solidFill>
        </p:spPr>
        <p:txBody>
          <a:bodyPr wrap="square" rtlCol="0">
            <a:spAutoFit/>
          </a:bodyPr>
          <a:lstStyle/>
          <a:p>
            <a:r>
              <a:rPr lang="de-DE" sz="1400" dirty="0" smtClean="0">
                <a:solidFill>
                  <a:schemeClr val="bg1"/>
                </a:solidFill>
              </a:rPr>
              <a:t>http://creativecommons.org/licenses/by-sa/3.0/</a:t>
            </a:r>
            <a:endParaRPr lang="de-DE" sz="1400" dirty="0">
              <a:solidFill>
                <a:schemeClr val="bg1"/>
              </a:solidFill>
            </a:endParaRPr>
          </a:p>
        </p:txBody>
      </p:sp>
      <p:pic>
        <p:nvPicPr>
          <p:cNvPr id="12290" name="Picture 2"/>
          <p:cNvPicPr>
            <a:picLocks noChangeAspect="1" noChangeArrowheads="1"/>
          </p:cNvPicPr>
          <p:nvPr/>
        </p:nvPicPr>
        <p:blipFill>
          <a:blip r:embed="rId5" cstate="print"/>
          <a:srcRect/>
          <a:stretch>
            <a:fillRect/>
          </a:stretch>
        </p:blipFill>
        <p:spPr bwMode="auto">
          <a:xfrm>
            <a:off x="0" y="0"/>
            <a:ext cx="9144000" cy="1340767"/>
          </a:xfrm>
          <a:prstGeom prst="rect">
            <a:avLst/>
          </a:prstGeom>
          <a:noFill/>
          <a:ln w="9525">
            <a:noFill/>
            <a:miter lim="800000"/>
            <a:headEnd/>
            <a:tailEnd/>
          </a:ln>
        </p:spPr>
      </p:pic>
    </p:spTree>
    <p:extLst>
      <p:ext uri="{BB962C8B-B14F-4D97-AF65-F5344CB8AC3E}">
        <p14:creationId xmlns:p14="http://schemas.microsoft.com/office/powerpoint/2010/main" val="4104341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0" y="2819400"/>
            <a:ext cx="8892480" cy="1210235"/>
          </a:xfrm>
          <a:prstGeom prst="rect">
            <a:avLst/>
          </a:prstGeom>
        </p:spPr>
      </p:pic>
      <p:pic>
        <p:nvPicPr>
          <p:cNvPr id="3" name="Bild 2"/>
          <p:cNvPicPr>
            <a:picLocks noChangeAspect="1"/>
          </p:cNvPicPr>
          <p:nvPr/>
        </p:nvPicPr>
        <p:blipFill>
          <a:blip r:embed="rId4"/>
          <a:stretch>
            <a:fillRect/>
          </a:stretch>
        </p:blipFill>
        <p:spPr>
          <a:xfrm>
            <a:off x="323528" y="3933056"/>
            <a:ext cx="8820472" cy="2015207"/>
          </a:xfrm>
          <a:prstGeom prst="rect">
            <a:avLst/>
          </a:prstGeom>
        </p:spPr>
      </p:pic>
      <p:pic>
        <p:nvPicPr>
          <p:cNvPr id="7" name="Bild 6"/>
          <p:cNvPicPr>
            <a:picLocks noChangeAspect="1"/>
          </p:cNvPicPr>
          <p:nvPr/>
        </p:nvPicPr>
        <p:blipFill>
          <a:blip r:embed="rId5"/>
          <a:stretch>
            <a:fillRect/>
          </a:stretch>
        </p:blipFill>
        <p:spPr>
          <a:xfrm>
            <a:off x="251520" y="6390"/>
            <a:ext cx="8424936" cy="974338"/>
          </a:xfrm>
          <a:prstGeom prst="rect">
            <a:avLst/>
          </a:prstGeom>
        </p:spPr>
      </p:pic>
      <p:pic>
        <p:nvPicPr>
          <p:cNvPr id="8" name="Bild 7"/>
          <p:cNvPicPr>
            <a:picLocks noChangeAspect="1"/>
          </p:cNvPicPr>
          <p:nvPr/>
        </p:nvPicPr>
        <p:blipFill>
          <a:blip r:embed="rId6"/>
          <a:stretch>
            <a:fillRect/>
          </a:stretch>
        </p:blipFill>
        <p:spPr>
          <a:xfrm>
            <a:off x="360040" y="908720"/>
            <a:ext cx="8532440" cy="1368152"/>
          </a:xfrm>
          <a:prstGeom prst="rect">
            <a:avLst/>
          </a:prstGeom>
        </p:spPr>
      </p:pic>
    </p:spTree>
    <p:extLst>
      <p:ext uri="{BB962C8B-B14F-4D97-AF65-F5344CB8AC3E}">
        <p14:creationId xmlns:p14="http://schemas.microsoft.com/office/powerpoint/2010/main" val="3519898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394691"/>
            <a:ext cx="8640960" cy="584776"/>
          </a:xfrm>
          <a:prstGeom prst="rect">
            <a:avLst/>
          </a:prstGeom>
          <a:solidFill>
            <a:srgbClr val="B9E6BA"/>
          </a:solidFill>
        </p:spPr>
        <p:txBody>
          <a:bodyPr wrap="square" rtlCol="0">
            <a:spAutoFit/>
          </a:bodyPr>
          <a:lstStyle/>
          <a:p>
            <a:pPr lvl="0"/>
            <a:r>
              <a:rPr lang="de-DE" sz="3200" b="1" dirty="0"/>
              <a:t>Sonstige Änderungsvorschläge im </a:t>
            </a:r>
            <a:r>
              <a:rPr lang="de-DE" sz="3200" b="1" dirty="0" err="1"/>
              <a:t>RefE</a:t>
            </a:r>
            <a:endParaRPr lang="de-DE" sz="3200" b="1" dirty="0"/>
          </a:p>
        </p:txBody>
      </p:sp>
      <p:sp>
        <p:nvSpPr>
          <p:cNvPr id="13" name="Textfeld 12"/>
          <p:cNvSpPr txBox="1"/>
          <p:nvPr/>
        </p:nvSpPr>
        <p:spPr>
          <a:xfrm>
            <a:off x="539552" y="1340768"/>
            <a:ext cx="6408712" cy="461665"/>
          </a:xfrm>
          <a:prstGeom prst="rect">
            <a:avLst/>
          </a:prstGeom>
          <a:noFill/>
        </p:spPr>
        <p:txBody>
          <a:bodyPr wrap="square" rtlCol="0">
            <a:spAutoFit/>
          </a:bodyPr>
          <a:lstStyle/>
          <a:p>
            <a:r>
              <a:rPr lang="de-DE" sz="2400" dirty="0" smtClean="0"/>
              <a:t>§ 51 Zitatrecht</a:t>
            </a:r>
            <a:endParaRPr lang="de-DE" sz="2400" dirty="0"/>
          </a:p>
        </p:txBody>
      </p:sp>
      <p:pic>
        <p:nvPicPr>
          <p:cNvPr id="14" name="Bild 13"/>
          <p:cNvPicPr>
            <a:picLocks noChangeAspect="1"/>
          </p:cNvPicPr>
          <p:nvPr/>
        </p:nvPicPr>
        <p:blipFill>
          <a:blip r:embed="rId3"/>
          <a:stretch>
            <a:fillRect/>
          </a:stretch>
        </p:blipFill>
        <p:spPr>
          <a:xfrm>
            <a:off x="467544" y="2348880"/>
            <a:ext cx="8316416" cy="2592288"/>
          </a:xfrm>
          <a:prstGeom prst="rect">
            <a:avLst/>
          </a:prstGeom>
        </p:spPr>
      </p:pic>
    </p:spTree>
    <p:extLst>
      <p:ext uri="{BB962C8B-B14F-4D97-AF65-F5344CB8AC3E}">
        <p14:creationId xmlns:p14="http://schemas.microsoft.com/office/powerpoint/2010/main" val="3770505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394691"/>
            <a:ext cx="8640960" cy="584776"/>
          </a:xfrm>
          <a:prstGeom prst="rect">
            <a:avLst/>
          </a:prstGeom>
          <a:solidFill>
            <a:srgbClr val="B9E6BA"/>
          </a:solidFill>
        </p:spPr>
        <p:txBody>
          <a:bodyPr wrap="square" rtlCol="0">
            <a:spAutoFit/>
          </a:bodyPr>
          <a:lstStyle/>
          <a:p>
            <a:pPr lvl="0"/>
            <a:r>
              <a:rPr lang="de-DE" sz="3200" b="1" dirty="0"/>
              <a:t>Sonstige Änderungsvorschläge im </a:t>
            </a:r>
            <a:r>
              <a:rPr lang="de-DE" sz="3200" b="1" dirty="0" err="1"/>
              <a:t>RefE</a:t>
            </a:r>
            <a:endParaRPr lang="de-DE" sz="3200" b="1" dirty="0"/>
          </a:p>
        </p:txBody>
      </p:sp>
      <p:sp>
        <p:nvSpPr>
          <p:cNvPr id="13" name="Textfeld 12"/>
          <p:cNvSpPr txBox="1"/>
          <p:nvPr/>
        </p:nvSpPr>
        <p:spPr>
          <a:xfrm>
            <a:off x="539552" y="1340768"/>
            <a:ext cx="6408712" cy="461665"/>
          </a:xfrm>
          <a:prstGeom prst="rect">
            <a:avLst/>
          </a:prstGeom>
          <a:noFill/>
        </p:spPr>
        <p:txBody>
          <a:bodyPr wrap="square" rtlCol="0">
            <a:spAutoFit/>
          </a:bodyPr>
          <a:lstStyle/>
          <a:p>
            <a:r>
              <a:rPr lang="de-DE" sz="2400" dirty="0" smtClean="0"/>
              <a:t>§ 53 Privatkopie</a:t>
            </a:r>
            <a:endParaRPr lang="de-DE" sz="2400" dirty="0"/>
          </a:p>
        </p:txBody>
      </p:sp>
      <p:pic>
        <p:nvPicPr>
          <p:cNvPr id="3" name="Bild 2"/>
          <p:cNvPicPr>
            <a:picLocks noChangeAspect="1"/>
          </p:cNvPicPr>
          <p:nvPr/>
        </p:nvPicPr>
        <p:blipFill>
          <a:blip r:embed="rId3"/>
          <a:stretch>
            <a:fillRect/>
          </a:stretch>
        </p:blipFill>
        <p:spPr>
          <a:xfrm>
            <a:off x="1066800" y="1916832"/>
            <a:ext cx="6997700" cy="2235200"/>
          </a:xfrm>
          <a:prstGeom prst="rect">
            <a:avLst/>
          </a:prstGeom>
        </p:spPr>
      </p:pic>
      <p:grpSp>
        <p:nvGrpSpPr>
          <p:cNvPr id="7" name="Gruppierung 6"/>
          <p:cNvGrpSpPr/>
          <p:nvPr/>
        </p:nvGrpSpPr>
        <p:grpSpPr>
          <a:xfrm>
            <a:off x="899592" y="4077072"/>
            <a:ext cx="7052072" cy="2780928"/>
            <a:chOff x="899592" y="4077072"/>
            <a:chExt cx="7052072" cy="2780928"/>
          </a:xfrm>
        </p:grpSpPr>
        <p:pic>
          <p:nvPicPr>
            <p:cNvPr id="4" name="Bild 3"/>
            <p:cNvPicPr>
              <a:picLocks noChangeAspect="1"/>
            </p:cNvPicPr>
            <p:nvPr/>
          </p:nvPicPr>
          <p:blipFill>
            <a:blip r:embed="rId4"/>
            <a:stretch>
              <a:fillRect/>
            </a:stretch>
          </p:blipFill>
          <p:spPr>
            <a:xfrm>
              <a:off x="899592" y="4769768"/>
              <a:ext cx="7052072" cy="2088232"/>
            </a:xfrm>
            <a:prstGeom prst="rect">
              <a:avLst/>
            </a:prstGeom>
          </p:spPr>
        </p:pic>
        <p:pic>
          <p:nvPicPr>
            <p:cNvPr id="6" name="Bild 5"/>
            <p:cNvPicPr>
              <a:picLocks noChangeAspect="1"/>
            </p:cNvPicPr>
            <p:nvPr/>
          </p:nvPicPr>
          <p:blipFill>
            <a:blip r:embed="rId5"/>
            <a:stretch>
              <a:fillRect/>
            </a:stretch>
          </p:blipFill>
          <p:spPr>
            <a:xfrm>
              <a:off x="1259632" y="4077072"/>
              <a:ext cx="5867400" cy="787400"/>
            </a:xfrm>
            <a:prstGeom prst="rect">
              <a:avLst/>
            </a:prstGeom>
          </p:spPr>
        </p:pic>
      </p:grpSp>
    </p:spTree>
    <p:extLst>
      <p:ext uri="{BB962C8B-B14F-4D97-AF65-F5344CB8AC3E}">
        <p14:creationId xmlns:p14="http://schemas.microsoft.com/office/powerpoint/2010/main" val="30863138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539552" y="1196752"/>
            <a:ext cx="1296144" cy="584776"/>
          </a:xfrm>
          <a:prstGeom prst="rect">
            <a:avLst/>
          </a:prstGeom>
          <a:solidFill>
            <a:srgbClr val="CCFFCC"/>
          </a:solidFill>
        </p:spPr>
        <p:txBody>
          <a:bodyPr wrap="square" rtlCol="0">
            <a:spAutoFit/>
          </a:bodyPr>
          <a:lstStyle/>
          <a:p>
            <a:pPr algn="ctr"/>
            <a:r>
              <a:rPr lang="de-DE" sz="3200" dirty="0" smtClean="0"/>
              <a:t>§ 60aE</a:t>
            </a:r>
            <a:endParaRPr lang="de-DE" sz="3200" dirty="0"/>
          </a:p>
        </p:txBody>
      </p:sp>
      <p:sp>
        <p:nvSpPr>
          <p:cNvPr id="5" name="Textfeld 4"/>
          <p:cNvSpPr txBox="1"/>
          <p:nvPr/>
        </p:nvSpPr>
        <p:spPr>
          <a:xfrm>
            <a:off x="2627784" y="1196752"/>
            <a:ext cx="1296144" cy="584776"/>
          </a:xfrm>
          <a:prstGeom prst="rect">
            <a:avLst/>
          </a:prstGeom>
          <a:solidFill>
            <a:srgbClr val="CCFFCC"/>
          </a:solidFill>
        </p:spPr>
        <p:txBody>
          <a:bodyPr wrap="square" rtlCol="0">
            <a:spAutoFit/>
          </a:bodyPr>
          <a:lstStyle/>
          <a:p>
            <a:pPr algn="ctr"/>
            <a:r>
              <a:rPr lang="de-DE" sz="3200" dirty="0" smtClean="0"/>
              <a:t>Kritik</a:t>
            </a:r>
            <a:endParaRPr lang="de-DE" sz="3200" dirty="0"/>
          </a:p>
        </p:txBody>
      </p:sp>
      <p:sp>
        <p:nvSpPr>
          <p:cNvPr id="3" name="Textfeld 2"/>
          <p:cNvSpPr txBox="1"/>
          <p:nvPr/>
        </p:nvSpPr>
        <p:spPr>
          <a:xfrm>
            <a:off x="755576" y="1988840"/>
            <a:ext cx="7560840" cy="3416320"/>
          </a:xfrm>
          <a:prstGeom prst="rect">
            <a:avLst/>
          </a:prstGeom>
          <a:solidFill>
            <a:schemeClr val="accent2">
              <a:lumMod val="20000"/>
              <a:lumOff val="80000"/>
            </a:schemeClr>
          </a:solidFill>
        </p:spPr>
        <p:txBody>
          <a:bodyPr wrap="square" rtlCol="0">
            <a:spAutoFit/>
          </a:bodyPr>
          <a:lstStyle/>
          <a:p>
            <a:r>
              <a:rPr lang="de-DE" sz="2400" dirty="0" smtClean="0"/>
              <a:t>„</a:t>
            </a:r>
            <a:r>
              <a:rPr lang="de-DE" sz="2400" dirty="0"/>
              <a:t>Veranschaulichung des Unterrichts und der </a:t>
            </a:r>
            <a:r>
              <a:rPr lang="de-DE" sz="2400" dirty="0" smtClean="0"/>
              <a:t>Lehre“</a:t>
            </a:r>
          </a:p>
          <a:p>
            <a:endParaRPr lang="de-DE" sz="2400" dirty="0"/>
          </a:p>
          <a:p>
            <a:r>
              <a:rPr lang="de-DE" sz="2400" dirty="0" smtClean="0"/>
              <a:t>Greift zu kurz – berücksichtigt unzureichend die Handlungen des (auch politisch gewollten) selbstbestimmten Lernens.  </a:t>
            </a:r>
          </a:p>
          <a:p>
            <a:endParaRPr lang="de-DE" sz="2400" dirty="0"/>
          </a:p>
          <a:p>
            <a:r>
              <a:rPr lang="de-DE" sz="2400" dirty="0" smtClean="0"/>
              <a:t>oder reicht die Formulierung in Abs. 1,1 „für Lehrende und Teilnehmer der jeweiligen Veranstaltung“ ?</a:t>
            </a:r>
            <a:endParaRPr lang="de-DE" sz="2400" dirty="0"/>
          </a:p>
          <a:p>
            <a:endParaRPr lang="de-DE" sz="2400" dirty="0"/>
          </a:p>
        </p:txBody>
      </p:sp>
      <p:sp>
        <p:nvSpPr>
          <p:cNvPr id="11" name="Textfeld 10"/>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spTree>
    <p:extLst>
      <p:ext uri="{BB962C8B-B14F-4D97-AF65-F5344CB8AC3E}">
        <p14:creationId xmlns:p14="http://schemas.microsoft.com/office/powerpoint/2010/main" val="17928545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539552" y="1196752"/>
            <a:ext cx="1296144" cy="584776"/>
          </a:xfrm>
          <a:prstGeom prst="rect">
            <a:avLst/>
          </a:prstGeom>
          <a:solidFill>
            <a:srgbClr val="CCFFCC"/>
          </a:solidFill>
        </p:spPr>
        <p:txBody>
          <a:bodyPr wrap="square" rtlCol="0">
            <a:spAutoFit/>
          </a:bodyPr>
          <a:lstStyle/>
          <a:p>
            <a:pPr algn="ctr"/>
            <a:r>
              <a:rPr lang="de-DE" sz="3200" dirty="0" smtClean="0"/>
              <a:t>§ 60aE</a:t>
            </a:r>
            <a:endParaRPr lang="de-DE" sz="3200" dirty="0"/>
          </a:p>
        </p:txBody>
      </p:sp>
      <p:sp>
        <p:nvSpPr>
          <p:cNvPr id="5" name="Textfeld 4"/>
          <p:cNvSpPr txBox="1"/>
          <p:nvPr/>
        </p:nvSpPr>
        <p:spPr>
          <a:xfrm>
            <a:off x="2627784" y="1196752"/>
            <a:ext cx="1296144" cy="584776"/>
          </a:xfrm>
          <a:prstGeom prst="rect">
            <a:avLst/>
          </a:prstGeom>
          <a:solidFill>
            <a:srgbClr val="CCFFCC"/>
          </a:solidFill>
        </p:spPr>
        <p:txBody>
          <a:bodyPr wrap="square" rtlCol="0">
            <a:spAutoFit/>
          </a:bodyPr>
          <a:lstStyle/>
          <a:p>
            <a:pPr algn="ctr"/>
            <a:r>
              <a:rPr lang="de-DE" sz="3200" dirty="0" smtClean="0"/>
              <a:t>Kritik</a:t>
            </a:r>
            <a:endParaRPr lang="de-DE" sz="3200" dirty="0"/>
          </a:p>
        </p:txBody>
      </p:sp>
      <p:sp>
        <p:nvSpPr>
          <p:cNvPr id="7" name="Textfeld 6"/>
          <p:cNvSpPr txBox="1"/>
          <p:nvPr/>
        </p:nvSpPr>
        <p:spPr>
          <a:xfrm>
            <a:off x="539552" y="2060848"/>
            <a:ext cx="8136904" cy="1514261"/>
          </a:xfrm>
          <a:prstGeom prst="rect">
            <a:avLst/>
          </a:prstGeom>
          <a:solidFill>
            <a:schemeClr val="accent2">
              <a:lumMod val="20000"/>
              <a:lumOff val="80000"/>
            </a:schemeClr>
          </a:solidFill>
        </p:spPr>
        <p:txBody>
          <a:bodyPr wrap="square" rtlCol="0">
            <a:spAutoFit/>
          </a:bodyPr>
          <a:lstStyle/>
          <a:p>
            <a:pPr>
              <a:lnSpc>
                <a:spcPct val="130000"/>
              </a:lnSpc>
            </a:pPr>
            <a:r>
              <a:rPr lang="de-DE" sz="2400" dirty="0" smtClean="0"/>
              <a:t>Jeder Versuch den aktuellen Bedarf von Lehrenden und Lernenden an </a:t>
            </a:r>
            <a:r>
              <a:rPr lang="de-DE" sz="2400" dirty="0"/>
              <a:t>v</a:t>
            </a:r>
            <a:r>
              <a:rPr lang="de-DE" sz="2400" dirty="0" smtClean="0"/>
              <a:t>eröffentlichten Werken zu quantifizieren, wie </a:t>
            </a:r>
            <a:r>
              <a:rPr lang="de-DE" sz="2400" b="1" dirty="0" smtClean="0"/>
              <a:t>in § 60a über 25%</a:t>
            </a:r>
            <a:r>
              <a:rPr lang="de-DE" sz="2400" dirty="0" smtClean="0"/>
              <a:t>, ist realitätsfern und ist abzulehnen.</a:t>
            </a:r>
            <a:endParaRPr lang="de-DE" sz="2400" dirty="0"/>
          </a:p>
        </p:txBody>
      </p:sp>
      <p:sp>
        <p:nvSpPr>
          <p:cNvPr id="11" name="Textfeld 10"/>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sp>
        <p:nvSpPr>
          <p:cNvPr id="8" name="Textfeld 7"/>
          <p:cNvSpPr txBox="1"/>
          <p:nvPr/>
        </p:nvSpPr>
        <p:spPr>
          <a:xfrm>
            <a:off x="467544" y="3687321"/>
            <a:ext cx="8208912" cy="2474524"/>
          </a:xfrm>
          <a:prstGeom prst="rect">
            <a:avLst/>
          </a:prstGeom>
          <a:solidFill>
            <a:schemeClr val="accent2">
              <a:lumMod val="20000"/>
              <a:lumOff val="80000"/>
            </a:schemeClr>
          </a:solidFill>
        </p:spPr>
        <p:txBody>
          <a:bodyPr wrap="square" rtlCol="0">
            <a:spAutoFit/>
          </a:bodyPr>
          <a:lstStyle/>
          <a:p>
            <a:pPr>
              <a:lnSpc>
                <a:spcPct val="130000"/>
              </a:lnSpc>
            </a:pPr>
            <a:r>
              <a:rPr lang="de-DE" sz="2400" dirty="0" smtClean="0"/>
              <a:t>Der Vorschlag des Aktionsbündnisses für </a:t>
            </a:r>
            <a:r>
              <a:rPr lang="de-DE" sz="2400" dirty="0"/>
              <a:t>eine Allgemeine Bildungs- und Wissenschaftsschranke </a:t>
            </a:r>
            <a:r>
              <a:rPr lang="de-DE" sz="2400" dirty="0" smtClean="0"/>
              <a:t>sah </a:t>
            </a:r>
            <a:r>
              <a:rPr lang="de-DE" sz="2400" dirty="0"/>
              <a:t>vor, auf eine </a:t>
            </a:r>
            <a:r>
              <a:rPr lang="de-DE" sz="2400" b="1" dirty="0"/>
              <a:t>Quantifizierung ganz zu verzichten</a:t>
            </a:r>
            <a:r>
              <a:rPr lang="de-DE" sz="2400" dirty="0"/>
              <a:t>. Entscheidend sollte alleine sein, was in Wissenschaft und in den </a:t>
            </a:r>
            <a:r>
              <a:rPr lang="de-DE" sz="2400" dirty="0" smtClean="0"/>
              <a:t>Ausbildungssituationen in den jeweiligen Nutzungssituationen gebraucht </a:t>
            </a:r>
            <a:r>
              <a:rPr lang="de-DE" sz="2400" dirty="0"/>
              <a:t>wird. </a:t>
            </a:r>
          </a:p>
        </p:txBody>
      </p:sp>
    </p:spTree>
    <p:extLst>
      <p:ext uri="{BB962C8B-B14F-4D97-AF65-F5344CB8AC3E}">
        <p14:creationId xmlns:p14="http://schemas.microsoft.com/office/powerpoint/2010/main" val="16718479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539552" y="1196752"/>
            <a:ext cx="1296144" cy="584776"/>
          </a:xfrm>
          <a:prstGeom prst="rect">
            <a:avLst/>
          </a:prstGeom>
          <a:solidFill>
            <a:srgbClr val="CCFFCC"/>
          </a:solidFill>
        </p:spPr>
        <p:txBody>
          <a:bodyPr wrap="square" rtlCol="0">
            <a:spAutoFit/>
          </a:bodyPr>
          <a:lstStyle/>
          <a:p>
            <a:pPr algn="ctr"/>
            <a:r>
              <a:rPr lang="de-DE" sz="3200" dirty="0" smtClean="0"/>
              <a:t>§ 60aE</a:t>
            </a:r>
            <a:endParaRPr lang="de-DE" sz="3200" dirty="0"/>
          </a:p>
        </p:txBody>
      </p:sp>
      <p:sp>
        <p:nvSpPr>
          <p:cNvPr id="5" name="Textfeld 4"/>
          <p:cNvSpPr txBox="1"/>
          <p:nvPr/>
        </p:nvSpPr>
        <p:spPr>
          <a:xfrm>
            <a:off x="2627784" y="1196752"/>
            <a:ext cx="1656184" cy="584776"/>
          </a:xfrm>
          <a:prstGeom prst="rect">
            <a:avLst/>
          </a:prstGeom>
          <a:solidFill>
            <a:srgbClr val="CCFFCC"/>
          </a:solidFill>
        </p:spPr>
        <p:txBody>
          <a:bodyPr wrap="square" rtlCol="0">
            <a:spAutoFit/>
          </a:bodyPr>
          <a:lstStyle/>
          <a:p>
            <a:pPr algn="ctr"/>
            <a:r>
              <a:rPr lang="de-DE" sz="3200" dirty="0" smtClean="0"/>
              <a:t>Kritik </a:t>
            </a:r>
            <a:endParaRPr lang="de-DE" sz="3200" dirty="0"/>
          </a:p>
        </p:txBody>
      </p:sp>
      <p:sp>
        <p:nvSpPr>
          <p:cNvPr id="7" name="Textfeld 6"/>
          <p:cNvSpPr txBox="1"/>
          <p:nvPr/>
        </p:nvSpPr>
        <p:spPr>
          <a:xfrm>
            <a:off x="899592" y="4149080"/>
            <a:ext cx="7560840" cy="2308324"/>
          </a:xfrm>
          <a:prstGeom prst="rect">
            <a:avLst/>
          </a:prstGeom>
          <a:solidFill>
            <a:srgbClr val="F2DCDB"/>
          </a:solidFill>
        </p:spPr>
        <p:txBody>
          <a:bodyPr wrap="square" rtlCol="0">
            <a:spAutoFit/>
          </a:bodyPr>
          <a:lstStyle/>
          <a:p>
            <a:r>
              <a:rPr lang="de-DE" sz="2400" dirty="0" smtClean="0"/>
              <a:t>Artikel aus </a:t>
            </a:r>
            <a:r>
              <a:rPr lang="de-DE" sz="2400" dirty="0" err="1" smtClean="0"/>
              <a:t>Proceedings</a:t>
            </a:r>
            <a:r>
              <a:rPr lang="de-DE" sz="2400" dirty="0" smtClean="0"/>
              <a:t>/Konferenzbänden werden nicht berücksichtigt. </a:t>
            </a:r>
          </a:p>
          <a:p>
            <a:endParaRPr lang="de-DE" sz="2400" dirty="0"/>
          </a:p>
          <a:p>
            <a:r>
              <a:rPr lang="de-DE" sz="2400" dirty="0" smtClean="0"/>
              <a:t>Diese sind aber in vielen Fächern, wie z.B. Informatik, heute schon wichtiger als Artikel in Fachzeitschriften. Sie sind im Durchschnitt kürzer als die in Zeitschriften.</a:t>
            </a:r>
            <a:endParaRPr lang="de-DE" sz="2400" dirty="0"/>
          </a:p>
        </p:txBody>
      </p:sp>
      <p:pic>
        <p:nvPicPr>
          <p:cNvPr id="4" name="Bild 3"/>
          <p:cNvPicPr>
            <a:picLocks noChangeAspect="1"/>
          </p:cNvPicPr>
          <p:nvPr/>
        </p:nvPicPr>
        <p:blipFill>
          <a:blip r:embed="rId3"/>
          <a:stretch>
            <a:fillRect/>
          </a:stretch>
        </p:blipFill>
        <p:spPr>
          <a:xfrm>
            <a:off x="539552" y="2132856"/>
            <a:ext cx="8316416" cy="1872208"/>
          </a:xfrm>
          <a:prstGeom prst="rect">
            <a:avLst/>
          </a:prstGeom>
        </p:spPr>
      </p:pic>
      <p:sp>
        <p:nvSpPr>
          <p:cNvPr id="10" name="Textfeld 9"/>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a:t>
            </a:r>
            <a:r>
              <a:rPr lang="de-DE" sz="3200" b="1" dirty="0" err="1" smtClean="0"/>
              <a:t>RefE</a:t>
            </a:r>
            <a:r>
              <a:rPr lang="de-DE" sz="3200" b="1" dirty="0" smtClean="0"/>
              <a:t> für ein </a:t>
            </a:r>
            <a:r>
              <a:rPr lang="de-DE" sz="3200" b="1" dirty="0" err="1" smtClean="0"/>
              <a:t>UrhWissG</a:t>
            </a:r>
            <a:endParaRPr lang="de-DE" sz="3200" b="1" dirty="0"/>
          </a:p>
        </p:txBody>
      </p:sp>
    </p:spTree>
    <p:extLst>
      <p:ext uri="{BB962C8B-B14F-4D97-AF65-F5344CB8AC3E}">
        <p14:creationId xmlns:p14="http://schemas.microsoft.com/office/powerpoint/2010/main" val="2316090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539552" y="1196752"/>
            <a:ext cx="1296144" cy="584776"/>
          </a:xfrm>
          <a:prstGeom prst="rect">
            <a:avLst/>
          </a:prstGeom>
          <a:solidFill>
            <a:srgbClr val="CCFFCC"/>
          </a:solidFill>
        </p:spPr>
        <p:txBody>
          <a:bodyPr wrap="square" rtlCol="0">
            <a:spAutoFit/>
          </a:bodyPr>
          <a:lstStyle/>
          <a:p>
            <a:pPr algn="ctr"/>
            <a:r>
              <a:rPr lang="de-DE" sz="3200" dirty="0" smtClean="0"/>
              <a:t>§ 60aE</a:t>
            </a:r>
            <a:endParaRPr lang="de-DE" sz="3200" dirty="0"/>
          </a:p>
        </p:txBody>
      </p:sp>
      <p:sp>
        <p:nvSpPr>
          <p:cNvPr id="5" name="Textfeld 4"/>
          <p:cNvSpPr txBox="1"/>
          <p:nvPr/>
        </p:nvSpPr>
        <p:spPr>
          <a:xfrm>
            <a:off x="2627784" y="1196752"/>
            <a:ext cx="1656184" cy="584776"/>
          </a:xfrm>
          <a:prstGeom prst="rect">
            <a:avLst/>
          </a:prstGeom>
          <a:solidFill>
            <a:srgbClr val="CCFFCC"/>
          </a:solidFill>
        </p:spPr>
        <p:txBody>
          <a:bodyPr wrap="square" rtlCol="0">
            <a:spAutoFit/>
          </a:bodyPr>
          <a:lstStyle/>
          <a:p>
            <a:pPr algn="ctr"/>
            <a:r>
              <a:rPr lang="de-DE" sz="3200" dirty="0" smtClean="0"/>
              <a:t>Kritik </a:t>
            </a:r>
            <a:endParaRPr lang="de-DE" sz="3200" dirty="0"/>
          </a:p>
        </p:txBody>
      </p:sp>
      <p:sp>
        <p:nvSpPr>
          <p:cNvPr id="7" name="Textfeld 6"/>
          <p:cNvSpPr txBox="1"/>
          <p:nvPr/>
        </p:nvSpPr>
        <p:spPr>
          <a:xfrm>
            <a:off x="251520" y="4005064"/>
            <a:ext cx="8568952" cy="1200328"/>
          </a:xfrm>
          <a:prstGeom prst="rect">
            <a:avLst/>
          </a:prstGeom>
          <a:solidFill>
            <a:srgbClr val="F2DCDB"/>
          </a:solidFill>
        </p:spPr>
        <p:txBody>
          <a:bodyPr wrap="square" rtlCol="0">
            <a:spAutoFit/>
          </a:bodyPr>
          <a:lstStyle/>
          <a:p>
            <a:r>
              <a:rPr lang="de-DE" sz="2400" dirty="0" smtClean="0"/>
              <a:t>Ist der Ausschluss von § 60a für den Gebrauch von Werken an Schulen gerechtfertigt? Schon jetzt finden Gesamtverträge für Schulen </a:t>
            </a:r>
            <a:r>
              <a:rPr lang="de-DE" sz="2400" dirty="0"/>
              <a:t>p</a:t>
            </a:r>
            <a:r>
              <a:rPr lang="de-DE" sz="2400" dirty="0" smtClean="0"/>
              <a:t>raktikable Lösungen.</a:t>
            </a:r>
            <a:endParaRPr lang="de-DE" sz="2400" dirty="0"/>
          </a:p>
        </p:txBody>
      </p:sp>
      <p:pic>
        <p:nvPicPr>
          <p:cNvPr id="2" name="Bild 1"/>
          <p:cNvPicPr>
            <a:picLocks noChangeAspect="1"/>
          </p:cNvPicPr>
          <p:nvPr/>
        </p:nvPicPr>
        <p:blipFill>
          <a:blip r:embed="rId3"/>
          <a:stretch>
            <a:fillRect/>
          </a:stretch>
        </p:blipFill>
        <p:spPr>
          <a:xfrm>
            <a:off x="179512" y="1844824"/>
            <a:ext cx="8640960" cy="580398"/>
          </a:xfrm>
          <a:prstGeom prst="rect">
            <a:avLst/>
          </a:prstGeom>
        </p:spPr>
      </p:pic>
      <p:pic>
        <p:nvPicPr>
          <p:cNvPr id="3" name="Bild 2"/>
          <p:cNvPicPr>
            <a:picLocks noChangeAspect="1"/>
          </p:cNvPicPr>
          <p:nvPr/>
        </p:nvPicPr>
        <p:blipFill>
          <a:blip r:embed="rId4"/>
          <a:stretch>
            <a:fillRect/>
          </a:stretch>
        </p:blipFill>
        <p:spPr>
          <a:xfrm>
            <a:off x="0" y="2420888"/>
            <a:ext cx="9144000" cy="1524000"/>
          </a:xfrm>
          <a:prstGeom prst="rect">
            <a:avLst/>
          </a:prstGeom>
        </p:spPr>
      </p:pic>
      <p:sp>
        <p:nvSpPr>
          <p:cNvPr id="10" name="Textfeld 9"/>
          <p:cNvSpPr txBox="1"/>
          <p:nvPr/>
        </p:nvSpPr>
        <p:spPr>
          <a:xfrm>
            <a:off x="251520" y="5229200"/>
            <a:ext cx="8640960" cy="1569660"/>
          </a:xfrm>
          <a:prstGeom prst="rect">
            <a:avLst/>
          </a:prstGeom>
          <a:solidFill>
            <a:srgbClr val="F2DCDB"/>
          </a:solidFill>
        </p:spPr>
        <p:txBody>
          <a:bodyPr wrap="square" rtlCol="0">
            <a:spAutoFit/>
          </a:bodyPr>
          <a:lstStyle/>
          <a:p>
            <a:r>
              <a:rPr lang="de-DE" sz="2400" dirty="0" smtClean="0"/>
              <a:t>Muss das UrhG in die </a:t>
            </a:r>
            <a:r>
              <a:rPr lang="de-DE" sz="2400" b="1" dirty="0" smtClean="0"/>
              <a:t>Geschäftsmodelle von Verlagen für Schul-bücher und von Musikverlagen </a:t>
            </a:r>
            <a:r>
              <a:rPr lang="de-DE" sz="2400" dirty="0" smtClean="0"/>
              <a:t>eingreifen? Sollte das nicht der Markt selber regeln, z.B. durch Lizenzverträge, die das Ausmaß der Nutzungshandlungen festlegen?</a:t>
            </a:r>
            <a:endParaRPr lang="de-DE" sz="2400" dirty="0"/>
          </a:p>
        </p:txBody>
      </p:sp>
      <p:sp>
        <p:nvSpPr>
          <p:cNvPr id="11" name="Textfeld 10"/>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a:t>
            </a:r>
            <a:r>
              <a:rPr lang="de-DE" sz="3200" b="1" dirty="0" err="1" smtClean="0"/>
              <a:t>RefE</a:t>
            </a:r>
            <a:r>
              <a:rPr lang="de-DE" sz="3200" b="1" dirty="0" smtClean="0"/>
              <a:t> für ein </a:t>
            </a:r>
            <a:r>
              <a:rPr lang="de-DE" sz="3200" b="1" dirty="0" err="1" smtClean="0"/>
              <a:t>UrhWissG</a:t>
            </a:r>
            <a:endParaRPr lang="de-DE" sz="3200" b="1" dirty="0"/>
          </a:p>
        </p:txBody>
      </p:sp>
      <p:sp>
        <p:nvSpPr>
          <p:cNvPr id="12" name="Textfeld 11"/>
          <p:cNvSpPr txBox="1"/>
          <p:nvPr/>
        </p:nvSpPr>
        <p:spPr>
          <a:xfrm>
            <a:off x="691952" y="4130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spTree>
    <p:extLst>
      <p:ext uri="{BB962C8B-B14F-4D97-AF65-F5344CB8AC3E}">
        <p14:creationId xmlns:p14="http://schemas.microsoft.com/office/powerpoint/2010/main" val="23329696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0" y="0"/>
            <a:ext cx="9144000" cy="461665"/>
          </a:xfrm>
          <a:prstGeom prst="rect">
            <a:avLst/>
          </a:prstGeom>
          <a:solidFill>
            <a:srgbClr val="B9E6BA"/>
          </a:solidFill>
        </p:spPr>
        <p:txBody>
          <a:bodyPr wrap="square" rtlCol="0">
            <a:spAutoFit/>
          </a:bodyPr>
          <a:lstStyle/>
          <a:p>
            <a:pPr algn="ctr"/>
            <a:r>
              <a:rPr lang="de-DE" sz="2400" b="1" dirty="0"/>
              <a:t>Ähnliche Probleme bestehen mit den §§ 52b </a:t>
            </a:r>
            <a:r>
              <a:rPr lang="de-DE" sz="2400" b="1" dirty="0" smtClean="0"/>
              <a:t> </a:t>
            </a:r>
            <a:r>
              <a:rPr lang="de-DE" sz="2400" b="1" dirty="0"/>
              <a:t>und 53a </a:t>
            </a:r>
            <a:endParaRPr lang="de-DE" sz="2400" b="1" dirty="0"/>
          </a:p>
        </p:txBody>
      </p:sp>
      <p:pic>
        <p:nvPicPr>
          <p:cNvPr id="3" name="Bild 2"/>
          <p:cNvPicPr>
            <a:picLocks noChangeAspect="1"/>
          </p:cNvPicPr>
          <p:nvPr/>
        </p:nvPicPr>
        <p:blipFill>
          <a:blip r:embed="rId3"/>
          <a:stretch>
            <a:fillRect/>
          </a:stretch>
        </p:blipFill>
        <p:spPr>
          <a:xfrm>
            <a:off x="395536" y="548680"/>
            <a:ext cx="8216900" cy="5328592"/>
          </a:xfrm>
          <a:prstGeom prst="rect">
            <a:avLst/>
          </a:prstGeom>
        </p:spPr>
      </p:pic>
      <p:sp>
        <p:nvSpPr>
          <p:cNvPr id="4" name="Pfeil nach links 3"/>
          <p:cNvSpPr/>
          <p:nvPr/>
        </p:nvSpPr>
        <p:spPr>
          <a:xfrm>
            <a:off x="7236296" y="1988840"/>
            <a:ext cx="72008"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Pfeil nach links 4"/>
          <p:cNvSpPr/>
          <p:nvPr/>
        </p:nvSpPr>
        <p:spPr>
          <a:xfrm rot="19572571">
            <a:off x="2152887" y="2649027"/>
            <a:ext cx="1224136" cy="4766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Pfeil nach links 8"/>
          <p:cNvSpPr/>
          <p:nvPr/>
        </p:nvSpPr>
        <p:spPr>
          <a:xfrm rot="19572571">
            <a:off x="2512928" y="3153082"/>
            <a:ext cx="1224136" cy="4766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Pfeil nach links 9"/>
          <p:cNvSpPr/>
          <p:nvPr/>
        </p:nvSpPr>
        <p:spPr>
          <a:xfrm rot="19572571">
            <a:off x="1648832" y="3513123"/>
            <a:ext cx="1224136" cy="4766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links 10"/>
          <p:cNvSpPr/>
          <p:nvPr/>
        </p:nvSpPr>
        <p:spPr>
          <a:xfrm rot="19572571">
            <a:off x="7049432" y="3729146"/>
            <a:ext cx="1224136" cy="4766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434623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395536" y="2018799"/>
            <a:ext cx="8136904" cy="4578553"/>
          </a:xfrm>
          <a:prstGeom prst="rect">
            <a:avLst/>
          </a:prstGeom>
        </p:spPr>
      </p:pic>
      <p:sp>
        <p:nvSpPr>
          <p:cNvPr id="8" name="Textfeld 7"/>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a:t>
            </a:r>
            <a:r>
              <a:rPr lang="de-DE" sz="3200" b="1" dirty="0" err="1" smtClean="0"/>
              <a:t>RefE</a:t>
            </a:r>
            <a:r>
              <a:rPr lang="de-DE" sz="3200" b="1" dirty="0" smtClean="0"/>
              <a:t> für ein </a:t>
            </a:r>
            <a:r>
              <a:rPr lang="de-DE" sz="3200" b="1" dirty="0" err="1" smtClean="0"/>
              <a:t>UrhWissG</a:t>
            </a:r>
            <a:endParaRPr lang="de-DE" sz="3200" b="1" dirty="0"/>
          </a:p>
        </p:txBody>
      </p:sp>
      <p:sp>
        <p:nvSpPr>
          <p:cNvPr id="9" name="Textfeld 8"/>
          <p:cNvSpPr txBox="1"/>
          <p:nvPr/>
        </p:nvSpPr>
        <p:spPr>
          <a:xfrm>
            <a:off x="539552" y="1196752"/>
            <a:ext cx="7056784" cy="584776"/>
          </a:xfrm>
          <a:prstGeom prst="rect">
            <a:avLst/>
          </a:prstGeom>
          <a:solidFill>
            <a:srgbClr val="CCFFCC"/>
          </a:solidFill>
        </p:spPr>
        <p:txBody>
          <a:bodyPr wrap="square" rtlCol="0">
            <a:spAutoFit/>
          </a:bodyPr>
          <a:lstStyle/>
          <a:p>
            <a:pPr algn="ctr"/>
            <a:r>
              <a:rPr lang="de-DE" sz="3200" dirty="0" smtClean="0"/>
              <a:t>§ 60bE – Unterrichts- und Lehrmedien</a:t>
            </a:r>
            <a:endParaRPr lang="de-DE" sz="3200" dirty="0"/>
          </a:p>
        </p:txBody>
      </p:sp>
    </p:spTree>
    <p:extLst>
      <p:ext uri="{BB962C8B-B14F-4D97-AF65-F5344CB8AC3E}">
        <p14:creationId xmlns:p14="http://schemas.microsoft.com/office/powerpoint/2010/main" val="3590766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395536" y="1916832"/>
            <a:ext cx="3816424" cy="2147463"/>
          </a:xfrm>
          <a:prstGeom prst="rect">
            <a:avLst/>
          </a:prstGeom>
        </p:spPr>
      </p:pic>
      <p:sp>
        <p:nvSpPr>
          <p:cNvPr id="8" name="Textfeld 7"/>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60aE.60h – zum </a:t>
            </a:r>
            <a:r>
              <a:rPr lang="de-DE" sz="3200" b="1" dirty="0" err="1" smtClean="0"/>
              <a:t>Refe</a:t>
            </a:r>
            <a:r>
              <a:rPr lang="de-DE" sz="3200" b="1" dirty="0" smtClean="0"/>
              <a:t> für ein </a:t>
            </a:r>
            <a:r>
              <a:rPr lang="de-DE" sz="3200" b="1" dirty="0" err="1" smtClean="0"/>
              <a:t>UrhWissG</a:t>
            </a:r>
            <a:endParaRPr lang="de-DE" sz="3200" b="1" dirty="0"/>
          </a:p>
        </p:txBody>
      </p:sp>
      <p:sp>
        <p:nvSpPr>
          <p:cNvPr id="9" name="Textfeld 8"/>
          <p:cNvSpPr txBox="1"/>
          <p:nvPr/>
        </p:nvSpPr>
        <p:spPr>
          <a:xfrm>
            <a:off x="539552" y="1196752"/>
            <a:ext cx="1296144" cy="584776"/>
          </a:xfrm>
          <a:prstGeom prst="rect">
            <a:avLst/>
          </a:prstGeom>
          <a:solidFill>
            <a:srgbClr val="CCFFCC"/>
          </a:solidFill>
        </p:spPr>
        <p:txBody>
          <a:bodyPr wrap="square" rtlCol="0">
            <a:spAutoFit/>
          </a:bodyPr>
          <a:lstStyle/>
          <a:p>
            <a:pPr algn="ctr"/>
            <a:r>
              <a:rPr lang="de-DE" sz="3200" dirty="0" smtClean="0"/>
              <a:t>§ 60bE</a:t>
            </a:r>
            <a:endParaRPr lang="de-DE" sz="3200" dirty="0"/>
          </a:p>
        </p:txBody>
      </p:sp>
      <p:sp>
        <p:nvSpPr>
          <p:cNvPr id="6" name="Textfeld 5"/>
          <p:cNvSpPr txBox="1"/>
          <p:nvPr/>
        </p:nvSpPr>
        <p:spPr>
          <a:xfrm>
            <a:off x="5148064" y="1268760"/>
            <a:ext cx="3672408" cy="3170099"/>
          </a:xfrm>
          <a:prstGeom prst="rect">
            <a:avLst/>
          </a:prstGeom>
          <a:noFill/>
        </p:spPr>
        <p:txBody>
          <a:bodyPr wrap="square" rtlCol="0">
            <a:spAutoFit/>
          </a:bodyPr>
          <a:lstStyle/>
          <a:p>
            <a:r>
              <a:rPr lang="de-DE" sz="2000" dirty="0" smtClean="0"/>
              <a:t>Das ist eine seltsame Schranken-regelung.</a:t>
            </a:r>
          </a:p>
          <a:p>
            <a:r>
              <a:rPr lang="de-DE" sz="2000" b="1" dirty="0" smtClean="0"/>
              <a:t>Schul-/Lehrbuchverlage </a:t>
            </a:r>
            <a:r>
              <a:rPr lang="de-DE" sz="2000" dirty="0" smtClean="0"/>
              <a:t>(aber natürlich auch </a:t>
            </a:r>
            <a:r>
              <a:rPr lang="de-DE" sz="2000" b="1" dirty="0"/>
              <a:t>Open </a:t>
            </a:r>
            <a:r>
              <a:rPr lang="de-DE" sz="2000" b="1" dirty="0" err="1"/>
              <a:t>educational</a:t>
            </a:r>
            <a:r>
              <a:rPr lang="de-DE" sz="2000" b="1" dirty="0"/>
              <a:t> </a:t>
            </a:r>
            <a:r>
              <a:rPr lang="de-DE" sz="2000" b="1" dirty="0" err="1"/>
              <a:t>resources</a:t>
            </a:r>
            <a:r>
              <a:rPr lang="de-DE" sz="2000" dirty="0"/>
              <a:t> </a:t>
            </a:r>
            <a:r>
              <a:rPr lang="de-DE" sz="2000" dirty="0" smtClean="0"/>
              <a:t>„Verlage“) bekommen die Erlaubnis, 10% von </a:t>
            </a:r>
            <a:r>
              <a:rPr lang="de-DE" sz="2000" dirty="0" err="1" smtClean="0"/>
              <a:t>veröffent</a:t>
            </a:r>
            <a:r>
              <a:rPr lang="de-DE" sz="2000" dirty="0" smtClean="0"/>
              <a:t>-lichten Werken genehmigungs-frei, aber individuell vergütungs-pflichtig (entsprechend § 60h,1 und 3) nutzen zu dürfen.  </a:t>
            </a:r>
          </a:p>
        </p:txBody>
      </p:sp>
      <p:sp>
        <p:nvSpPr>
          <p:cNvPr id="7" name="Textfeld 6"/>
          <p:cNvSpPr txBox="1"/>
          <p:nvPr/>
        </p:nvSpPr>
        <p:spPr>
          <a:xfrm>
            <a:off x="691952" y="4130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sp>
        <p:nvSpPr>
          <p:cNvPr id="10" name="Textfeld 9"/>
          <p:cNvSpPr txBox="1"/>
          <p:nvPr/>
        </p:nvSpPr>
        <p:spPr>
          <a:xfrm>
            <a:off x="395536" y="4653136"/>
            <a:ext cx="3672408" cy="1631216"/>
          </a:xfrm>
          <a:prstGeom prst="rect">
            <a:avLst/>
          </a:prstGeom>
          <a:noFill/>
        </p:spPr>
        <p:txBody>
          <a:bodyPr wrap="square" rtlCol="0">
            <a:spAutoFit/>
          </a:bodyPr>
          <a:lstStyle/>
          <a:p>
            <a:r>
              <a:rPr lang="de-DE" sz="2000" dirty="0" smtClean="0"/>
              <a:t>Liegt dann schon ein öffentliches Interesse vor, wenn die Nutzung nur für Unterricht und Lehre „zu nicht-kommerziellen Zwecken“ vorgesehen ist.</a:t>
            </a:r>
            <a:endParaRPr lang="de-DE" sz="2000" dirty="0"/>
          </a:p>
        </p:txBody>
      </p:sp>
      <p:sp>
        <p:nvSpPr>
          <p:cNvPr id="11" name="Textfeld 10"/>
          <p:cNvSpPr txBox="1"/>
          <p:nvPr/>
        </p:nvSpPr>
        <p:spPr>
          <a:xfrm>
            <a:off x="4139952" y="4725144"/>
            <a:ext cx="4608512" cy="1938992"/>
          </a:xfrm>
          <a:prstGeom prst="rect">
            <a:avLst/>
          </a:prstGeom>
          <a:noFill/>
        </p:spPr>
        <p:txBody>
          <a:bodyPr wrap="square" rtlCol="0">
            <a:spAutoFit/>
          </a:bodyPr>
          <a:lstStyle/>
          <a:p>
            <a:r>
              <a:rPr lang="de-DE" sz="2000" dirty="0" smtClean="0"/>
              <a:t>Für Nutzungen nach § 60b gilt nicht die  pauschale Vergütung (§ 60h, Abs. 3) . OER-Verlage sollten aber nicht anders als nach § 60a behandelt werden (fraglich, ob überhaupt hier Vergütung vorgesehen werden muss).</a:t>
            </a:r>
            <a:endParaRPr lang="de-DE" sz="2000" dirty="0"/>
          </a:p>
        </p:txBody>
      </p:sp>
    </p:spTree>
    <p:extLst>
      <p:ext uri="{BB962C8B-B14F-4D97-AF65-F5344CB8AC3E}">
        <p14:creationId xmlns:p14="http://schemas.microsoft.com/office/powerpoint/2010/main" val="28290743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60aE.60h – zum </a:t>
            </a:r>
            <a:r>
              <a:rPr lang="de-DE" sz="3200" b="1" dirty="0" err="1" smtClean="0"/>
              <a:t>Refe</a:t>
            </a:r>
            <a:r>
              <a:rPr lang="de-DE" sz="3200" b="1" dirty="0" smtClean="0"/>
              <a:t> für ein </a:t>
            </a:r>
            <a:r>
              <a:rPr lang="de-DE" sz="3200" b="1" dirty="0" err="1" smtClean="0"/>
              <a:t>UrhWissG</a:t>
            </a:r>
            <a:endParaRPr lang="de-DE" sz="3200" b="1" dirty="0"/>
          </a:p>
        </p:txBody>
      </p:sp>
      <p:sp>
        <p:nvSpPr>
          <p:cNvPr id="9" name="Textfeld 8"/>
          <p:cNvSpPr txBox="1"/>
          <p:nvPr/>
        </p:nvSpPr>
        <p:spPr>
          <a:xfrm>
            <a:off x="539552" y="1196752"/>
            <a:ext cx="7416824" cy="584776"/>
          </a:xfrm>
          <a:prstGeom prst="rect">
            <a:avLst/>
          </a:prstGeom>
          <a:solidFill>
            <a:srgbClr val="CCFFCC"/>
          </a:solidFill>
        </p:spPr>
        <p:txBody>
          <a:bodyPr wrap="square" rtlCol="0">
            <a:spAutoFit/>
          </a:bodyPr>
          <a:lstStyle/>
          <a:p>
            <a:pPr algn="ctr"/>
            <a:r>
              <a:rPr lang="de-DE" sz="3200" dirty="0" smtClean="0"/>
              <a:t>§ 60cE – Wissenschaftliche Forschung</a:t>
            </a:r>
            <a:endParaRPr lang="de-DE" sz="3200" dirty="0"/>
          </a:p>
        </p:txBody>
      </p:sp>
      <p:sp>
        <p:nvSpPr>
          <p:cNvPr id="7" name="Textfeld 6"/>
          <p:cNvSpPr txBox="1"/>
          <p:nvPr/>
        </p:nvSpPr>
        <p:spPr>
          <a:xfrm>
            <a:off x="691952" y="4130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grpSp>
        <p:nvGrpSpPr>
          <p:cNvPr id="12" name="Gruppierung 11"/>
          <p:cNvGrpSpPr/>
          <p:nvPr/>
        </p:nvGrpSpPr>
        <p:grpSpPr>
          <a:xfrm>
            <a:off x="251520" y="2000453"/>
            <a:ext cx="8568952" cy="3732803"/>
            <a:chOff x="251520" y="1844824"/>
            <a:chExt cx="8568952" cy="3732803"/>
          </a:xfrm>
        </p:grpSpPr>
        <p:pic>
          <p:nvPicPr>
            <p:cNvPr id="2" name="Bild 1"/>
            <p:cNvPicPr>
              <a:picLocks noChangeAspect="1"/>
            </p:cNvPicPr>
            <p:nvPr/>
          </p:nvPicPr>
          <p:blipFill>
            <a:blip r:embed="rId3"/>
            <a:stretch>
              <a:fillRect/>
            </a:stretch>
          </p:blipFill>
          <p:spPr>
            <a:xfrm>
              <a:off x="251520" y="1844824"/>
              <a:ext cx="8496944" cy="2901038"/>
            </a:xfrm>
            <a:prstGeom prst="rect">
              <a:avLst/>
            </a:prstGeom>
          </p:spPr>
        </p:pic>
        <p:pic>
          <p:nvPicPr>
            <p:cNvPr id="5" name="Bild 4"/>
            <p:cNvPicPr>
              <a:picLocks noChangeAspect="1"/>
            </p:cNvPicPr>
            <p:nvPr/>
          </p:nvPicPr>
          <p:blipFill>
            <a:blip r:embed="rId4"/>
            <a:stretch>
              <a:fillRect/>
            </a:stretch>
          </p:blipFill>
          <p:spPr>
            <a:xfrm>
              <a:off x="323528" y="4725144"/>
              <a:ext cx="8496944" cy="852483"/>
            </a:xfrm>
            <a:prstGeom prst="rect">
              <a:avLst/>
            </a:prstGeom>
          </p:spPr>
        </p:pic>
      </p:grpSp>
      <p:pic>
        <p:nvPicPr>
          <p:cNvPr id="13" name="Bild 12"/>
          <p:cNvPicPr>
            <a:picLocks noChangeAspect="1"/>
          </p:cNvPicPr>
          <p:nvPr/>
        </p:nvPicPr>
        <p:blipFill>
          <a:blip r:embed="rId5"/>
          <a:stretch>
            <a:fillRect/>
          </a:stretch>
        </p:blipFill>
        <p:spPr>
          <a:xfrm>
            <a:off x="251520" y="5659372"/>
            <a:ext cx="8423920" cy="1009988"/>
          </a:xfrm>
          <a:prstGeom prst="rect">
            <a:avLst/>
          </a:prstGeom>
        </p:spPr>
      </p:pic>
    </p:spTree>
    <p:extLst>
      <p:ext uri="{BB962C8B-B14F-4D97-AF65-F5344CB8AC3E}">
        <p14:creationId xmlns:p14="http://schemas.microsoft.com/office/powerpoint/2010/main" val="28847818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60aE.60h – zum </a:t>
            </a:r>
            <a:r>
              <a:rPr lang="de-DE" sz="3200" b="1" dirty="0" err="1" smtClean="0"/>
              <a:t>Refe</a:t>
            </a:r>
            <a:r>
              <a:rPr lang="de-DE" sz="3200" b="1" dirty="0" smtClean="0"/>
              <a:t> für ein </a:t>
            </a:r>
            <a:r>
              <a:rPr lang="de-DE" sz="3200" b="1" dirty="0" err="1" smtClean="0"/>
              <a:t>UrhWissG</a:t>
            </a:r>
            <a:endParaRPr lang="de-DE" sz="3200" b="1" dirty="0"/>
          </a:p>
        </p:txBody>
      </p:sp>
      <p:sp>
        <p:nvSpPr>
          <p:cNvPr id="7" name="Textfeld 6"/>
          <p:cNvSpPr txBox="1"/>
          <p:nvPr/>
        </p:nvSpPr>
        <p:spPr>
          <a:xfrm>
            <a:off x="691952" y="4130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grpSp>
        <p:nvGrpSpPr>
          <p:cNvPr id="12" name="Gruppierung 11"/>
          <p:cNvGrpSpPr/>
          <p:nvPr/>
        </p:nvGrpSpPr>
        <p:grpSpPr>
          <a:xfrm>
            <a:off x="251520" y="1844825"/>
            <a:ext cx="3816424" cy="2736304"/>
            <a:chOff x="251520" y="1844824"/>
            <a:chExt cx="8568952" cy="3732803"/>
          </a:xfrm>
        </p:grpSpPr>
        <p:pic>
          <p:nvPicPr>
            <p:cNvPr id="2" name="Bild 1"/>
            <p:cNvPicPr>
              <a:picLocks noChangeAspect="1"/>
            </p:cNvPicPr>
            <p:nvPr/>
          </p:nvPicPr>
          <p:blipFill>
            <a:blip r:embed="rId3"/>
            <a:stretch>
              <a:fillRect/>
            </a:stretch>
          </p:blipFill>
          <p:spPr>
            <a:xfrm>
              <a:off x="251520" y="1844824"/>
              <a:ext cx="8496944" cy="2901038"/>
            </a:xfrm>
            <a:prstGeom prst="rect">
              <a:avLst/>
            </a:prstGeom>
          </p:spPr>
        </p:pic>
        <p:pic>
          <p:nvPicPr>
            <p:cNvPr id="5" name="Bild 4"/>
            <p:cNvPicPr>
              <a:picLocks noChangeAspect="1"/>
            </p:cNvPicPr>
            <p:nvPr/>
          </p:nvPicPr>
          <p:blipFill>
            <a:blip r:embed="rId4"/>
            <a:stretch>
              <a:fillRect/>
            </a:stretch>
          </p:blipFill>
          <p:spPr>
            <a:xfrm>
              <a:off x="323528" y="4725144"/>
              <a:ext cx="8496944" cy="852483"/>
            </a:xfrm>
            <a:prstGeom prst="rect">
              <a:avLst/>
            </a:prstGeom>
          </p:spPr>
        </p:pic>
      </p:grpSp>
      <p:sp>
        <p:nvSpPr>
          <p:cNvPr id="6" name="Textfeld 5"/>
          <p:cNvSpPr txBox="1"/>
          <p:nvPr/>
        </p:nvSpPr>
        <p:spPr>
          <a:xfrm>
            <a:off x="4788024" y="2086739"/>
            <a:ext cx="3816424" cy="1477328"/>
          </a:xfrm>
          <a:prstGeom prst="rect">
            <a:avLst/>
          </a:prstGeom>
          <a:noFill/>
        </p:spPr>
        <p:txBody>
          <a:bodyPr wrap="square" rtlCol="0">
            <a:spAutoFit/>
          </a:bodyPr>
          <a:lstStyle/>
          <a:p>
            <a:r>
              <a:rPr lang="de-DE" dirty="0" smtClean="0"/>
              <a:t>Entsprechend der Kritik an § 60a ist auch der Versuch der einschränkenden </a:t>
            </a:r>
            <a:r>
              <a:rPr lang="de-DE" b="1" dirty="0" smtClean="0"/>
              <a:t>Quantifizierung der Nutzung in Abs. 1 abzulehnen</a:t>
            </a:r>
            <a:r>
              <a:rPr lang="de-DE" dirty="0" smtClean="0"/>
              <a:t>; ebenso die in Abs. 2, 2 vorgesehene über 75%.</a:t>
            </a:r>
            <a:endParaRPr lang="de-DE" dirty="0"/>
          </a:p>
        </p:txBody>
      </p:sp>
      <p:sp>
        <p:nvSpPr>
          <p:cNvPr id="14" name="Textfeld 13"/>
          <p:cNvSpPr txBox="1"/>
          <p:nvPr/>
        </p:nvSpPr>
        <p:spPr>
          <a:xfrm>
            <a:off x="4283968" y="3773939"/>
            <a:ext cx="4608512" cy="2031325"/>
          </a:xfrm>
          <a:prstGeom prst="rect">
            <a:avLst/>
          </a:prstGeom>
          <a:noFill/>
        </p:spPr>
        <p:txBody>
          <a:bodyPr wrap="square" rtlCol="0">
            <a:spAutoFit/>
          </a:bodyPr>
          <a:lstStyle/>
          <a:p>
            <a:r>
              <a:rPr lang="de-DE" dirty="0"/>
              <a:t>Die neue Regelung, das Dritte (Abs. 2) </a:t>
            </a:r>
            <a:r>
              <a:rPr lang="de-DE" dirty="0" smtClean="0"/>
              <a:t>zur Qualitätsprüfung  </a:t>
            </a:r>
            <a:r>
              <a:rPr lang="de-DE" dirty="0"/>
              <a:t>einer </a:t>
            </a:r>
            <a:r>
              <a:rPr lang="de-DE" dirty="0" smtClean="0"/>
              <a:t>Arbeit die </a:t>
            </a:r>
            <a:r>
              <a:rPr lang="de-DE" dirty="0"/>
              <a:t>gleichen Recht haben, wie in Abs. 1 vorgesehen, ist an sich zu begrüßen. Aber sie geht fehl, da auch hier die Restriktion von 25% gilt. </a:t>
            </a:r>
            <a:r>
              <a:rPr lang="de-DE" b="1" dirty="0"/>
              <a:t>Wie soll die Qualität einer Arbeit über 25% des Textes überprüft werden </a:t>
            </a:r>
            <a:r>
              <a:rPr lang="de-DE" b="1" dirty="0" smtClean="0"/>
              <a:t>können?</a:t>
            </a:r>
            <a:endParaRPr lang="de-DE" b="1" dirty="0"/>
          </a:p>
        </p:txBody>
      </p:sp>
      <p:sp>
        <p:nvSpPr>
          <p:cNvPr id="16" name="Textfeld 15"/>
          <p:cNvSpPr txBox="1"/>
          <p:nvPr/>
        </p:nvSpPr>
        <p:spPr>
          <a:xfrm>
            <a:off x="539552" y="1196752"/>
            <a:ext cx="7416824" cy="584776"/>
          </a:xfrm>
          <a:prstGeom prst="rect">
            <a:avLst/>
          </a:prstGeom>
          <a:solidFill>
            <a:srgbClr val="CCFFCC"/>
          </a:solidFill>
        </p:spPr>
        <p:txBody>
          <a:bodyPr wrap="square" rtlCol="0">
            <a:spAutoFit/>
          </a:bodyPr>
          <a:lstStyle/>
          <a:p>
            <a:pPr algn="ctr"/>
            <a:r>
              <a:rPr lang="de-DE" sz="3200" dirty="0" smtClean="0"/>
              <a:t>§ 60cE – Wissenschaftliche Forschung</a:t>
            </a:r>
            <a:endParaRPr lang="de-DE" sz="3200" dirty="0"/>
          </a:p>
        </p:txBody>
      </p:sp>
    </p:spTree>
    <p:extLst>
      <p:ext uri="{BB962C8B-B14F-4D97-AF65-F5344CB8AC3E}">
        <p14:creationId xmlns:p14="http://schemas.microsoft.com/office/powerpoint/2010/main" val="30481854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60aE.60h – zum </a:t>
            </a:r>
            <a:r>
              <a:rPr lang="de-DE" sz="3200" b="1" dirty="0" err="1" smtClean="0"/>
              <a:t>Refe</a:t>
            </a:r>
            <a:r>
              <a:rPr lang="de-DE" sz="3200" b="1" dirty="0" smtClean="0"/>
              <a:t> für ein </a:t>
            </a:r>
            <a:r>
              <a:rPr lang="de-DE" sz="3200" b="1" dirty="0" err="1" smtClean="0"/>
              <a:t>UrhWissG</a:t>
            </a:r>
            <a:endParaRPr lang="de-DE" sz="3200" b="1" dirty="0"/>
          </a:p>
        </p:txBody>
      </p:sp>
      <p:sp>
        <p:nvSpPr>
          <p:cNvPr id="7" name="Textfeld 6"/>
          <p:cNvSpPr txBox="1"/>
          <p:nvPr/>
        </p:nvSpPr>
        <p:spPr>
          <a:xfrm>
            <a:off x="691952" y="4130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pic>
        <p:nvPicPr>
          <p:cNvPr id="13" name="Bild 12"/>
          <p:cNvPicPr>
            <a:picLocks noChangeAspect="1"/>
          </p:cNvPicPr>
          <p:nvPr/>
        </p:nvPicPr>
        <p:blipFill>
          <a:blip r:embed="rId3"/>
          <a:stretch>
            <a:fillRect/>
          </a:stretch>
        </p:blipFill>
        <p:spPr>
          <a:xfrm>
            <a:off x="467544" y="2132856"/>
            <a:ext cx="5976664" cy="2232248"/>
          </a:xfrm>
          <a:prstGeom prst="rect">
            <a:avLst/>
          </a:prstGeom>
        </p:spPr>
      </p:pic>
      <p:sp>
        <p:nvSpPr>
          <p:cNvPr id="15" name="Textfeld 14"/>
          <p:cNvSpPr txBox="1"/>
          <p:nvPr/>
        </p:nvSpPr>
        <p:spPr>
          <a:xfrm>
            <a:off x="4355976" y="4437112"/>
            <a:ext cx="3888432" cy="1015663"/>
          </a:xfrm>
          <a:prstGeom prst="rect">
            <a:avLst/>
          </a:prstGeom>
          <a:noFill/>
        </p:spPr>
        <p:txBody>
          <a:bodyPr wrap="square" rtlCol="0">
            <a:spAutoFit/>
          </a:bodyPr>
          <a:lstStyle/>
          <a:p>
            <a:r>
              <a:rPr lang="de-DE" sz="2000" dirty="0" smtClean="0"/>
              <a:t>In Abs. 3 fehlt die Einbeziehung von Beiträgen in </a:t>
            </a:r>
            <a:r>
              <a:rPr lang="de-DE" sz="2000" b="1" dirty="0" err="1" smtClean="0"/>
              <a:t>Proceedings</a:t>
            </a:r>
            <a:r>
              <a:rPr lang="de-DE" sz="2000" b="1" dirty="0" smtClean="0"/>
              <a:t>/Konferenz-/Sammelbänden</a:t>
            </a:r>
            <a:r>
              <a:rPr lang="de-DE" sz="2000" dirty="0" smtClean="0"/>
              <a:t>.</a:t>
            </a:r>
            <a:endParaRPr lang="de-DE" sz="2000" dirty="0"/>
          </a:p>
        </p:txBody>
      </p:sp>
      <p:sp>
        <p:nvSpPr>
          <p:cNvPr id="16" name="Textfeld 15"/>
          <p:cNvSpPr txBox="1"/>
          <p:nvPr/>
        </p:nvSpPr>
        <p:spPr>
          <a:xfrm>
            <a:off x="539552" y="1196752"/>
            <a:ext cx="7416824" cy="584776"/>
          </a:xfrm>
          <a:prstGeom prst="rect">
            <a:avLst/>
          </a:prstGeom>
          <a:solidFill>
            <a:srgbClr val="CCFFCC"/>
          </a:solidFill>
        </p:spPr>
        <p:txBody>
          <a:bodyPr wrap="square" rtlCol="0">
            <a:spAutoFit/>
          </a:bodyPr>
          <a:lstStyle/>
          <a:p>
            <a:pPr algn="ctr"/>
            <a:r>
              <a:rPr lang="de-DE" sz="3200" dirty="0" smtClean="0"/>
              <a:t>§ 60cE – Wissenschaftliche Forschung</a:t>
            </a:r>
            <a:endParaRPr lang="de-DE" sz="3200" dirty="0"/>
          </a:p>
        </p:txBody>
      </p:sp>
    </p:spTree>
    <p:extLst>
      <p:ext uri="{BB962C8B-B14F-4D97-AF65-F5344CB8AC3E}">
        <p14:creationId xmlns:p14="http://schemas.microsoft.com/office/powerpoint/2010/main" val="42726400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60aE.60h – zum </a:t>
            </a:r>
            <a:r>
              <a:rPr lang="de-DE" sz="3200" b="1" dirty="0" err="1" smtClean="0"/>
              <a:t>Refe</a:t>
            </a:r>
            <a:r>
              <a:rPr lang="de-DE" sz="3200" b="1" dirty="0" smtClean="0"/>
              <a:t> für ein </a:t>
            </a:r>
            <a:r>
              <a:rPr lang="de-DE" sz="3200" b="1" dirty="0" err="1" smtClean="0"/>
              <a:t>UrhWissG</a:t>
            </a:r>
            <a:endParaRPr lang="de-DE" sz="3200" b="1" dirty="0"/>
          </a:p>
        </p:txBody>
      </p:sp>
      <p:sp>
        <p:nvSpPr>
          <p:cNvPr id="9" name="Textfeld 8"/>
          <p:cNvSpPr txBox="1"/>
          <p:nvPr/>
        </p:nvSpPr>
        <p:spPr>
          <a:xfrm>
            <a:off x="539552" y="1196752"/>
            <a:ext cx="6120680" cy="584776"/>
          </a:xfrm>
          <a:prstGeom prst="rect">
            <a:avLst/>
          </a:prstGeom>
          <a:solidFill>
            <a:srgbClr val="CCFFCC"/>
          </a:solidFill>
        </p:spPr>
        <p:txBody>
          <a:bodyPr wrap="square" rtlCol="0">
            <a:spAutoFit/>
          </a:bodyPr>
          <a:lstStyle/>
          <a:p>
            <a:pPr algn="ctr"/>
            <a:r>
              <a:rPr lang="de-DE" sz="3200" dirty="0" smtClean="0"/>
              <a:t>§ 60dE- Text </a:t>
            </a:r>
            <a:r>
              <a:rPr lang="de-DE" sz="3200" dirty="0" err="1" smtClean="0"/>
              <a:t>and</a:t>
            </a:r>
            <a:r>
              <a:rPr lang="de-DE" sz="3200" dirty="0" smtClean="0"/>
              <a:t> Data Mining</a:t>
            </a:r>
            <a:endParaRPr lang="de-DE" sz="3200" dirty="0"/>
          </a:p>
        </p:txBody>
      </p:sp>
      <p:sp>
        <p:nvSpPr>
          <p:cNvPr id="7" name="Textfeld 6"/>
          <p:cNvSpPr txBox="1"/>
          <p:nvPr/>
        </p:nvSpPr>
        <p:spPr>
          <a:xfrm>
            <a:off x="691952" y="4130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sp>
        <p:nvSpPr>
          <p:cNvPr id="14" name="Textfeld 13"/>
          <p:cNvSpPr txBox="1"/>
          <p:nvPr/>
        </p:nvSpPr>
        <p:spPr>
          <a:xfrm>
            <a:off x="323528" y="2060848"/>
            <a:ext cx="5544616" cy="3139321"/>
          </a:xfrm>
          <a:prstGeom prst="rect">
            <a:avLst/>
          </a:prstGeom>
          <a:noFill/>
        </p:spPr>
        <p:txBody>
          <a:bodyPr wrap="square" rtlCol="0">
            <a:spAutoFit/>
          </a:bodyPr>
          <a:lstStyle/>
          <a:p>
            <a:r>
              <a:rPr lang="de-DE" dirty="0"/>
              <a:t>Die </a:t>
            </a:r>
            <a:r>
              <a:rPr lang="de-DE" dirty="0" smtClean="0"/>
              <a:t>TDM Regelung enthält einige </a:t>
            </a:r>
            <a:r>
              <a:rPr lang="de-DE" b="1" dirty="0" smtClean="0"/>
              <a:t>positiv einzuschätzende Regelungen:</a:t>
            </a:r>
          </a:p>
          <a:p>
            <a:r>
              <a:rPr lang="de-DE" dirty="0" smtClean="0"/>
              <a:t>Abs.1, 1: die Vervielfältigung der zu analysierenden Objekte dürfen in einem </a:t>
            </a:r>
            <a:r>
              <a:rPr lang="de-DE" b="1" dirty="0" smtClean="0"/>
              <a:t>Korpus</a:t>
            </a:r>
            <a:r>
              <a:rPr lang="de-DE" dirty="0" smtClean="0"/>
              <a:t> zusammengestellt und dann in einer bestimmte abgegrenzten Forschungsgruppe ausgewertet werden.</a:t>
            </a:r>
          </a:p>
          <a:p>
            <a:r>
              <a:rPr lang="de-DE" dirty="0" smtClean="0"/>
              <a:t>Abs. 1, 2: </a:t>
            </a:r>
            <a:r>
              <a:rPr lang="de-DE" b="1" dirty="0" smtClean="0"/>
              <a:t>Dritten darf zur Qualitätsüberprüfung </a:t>
            </a:r>
            <a:r>
              <a:rPr lang="de-DE" dirty="0" smtClean="0"/>
              <a:t>das Korpus öffentlich zugänglich gemacht werden.</a:t>
            </a:r>
          </a:p>
          <a:p>
            <a:r>
              <a:rPr lang="de-DE" dirty="0" smtClean="0"/>
              <a:t>Abs. 3, Satz 2: das Korpus und Vervielfältigungen des Ursprungsmaterials darf </a:t>
            </a:r>
            <a:r>
              <a:rPr lang="de-DE" b="1" dirty="0" smtClean="0"/>
              <a:t>Bibliotheken etc. „zur dauerhaften Aufbewahrung</a:t>
            </a:r>
            <a:r>
              <a:rPr lang="de-DE" dirty="0" smtClean="0"/>
              <a:t>“ übermittelt werden.</a:t>
            </a:r>
            <a:endParaRPr lang="de-DE" dirty="0"/>
          </a:p>
        </p:txBody>
      </p:sp>
      <p:sp>
        <p:nvSpPr>
          <p:cNvPr id="15" name="Textfeld 14"/>
          <p:cNvSpPr txBox="1"/>
          <p:nvPr/>
        </p:nvSpPr>
        <p:spPr>
          <a:xfrm>
            <a:off x="5868144" y="2204864"/>
            <a:ext cx="3024336" cy="2585323"/>
          </a:xfrm>
          <a:prstGeom prst="rect">
            <a:avLst/>
          </a:prstGeom>
          <a:noFill/>
        </p:spPr>
        <p:txBody>
          <a:bodyPr wrap="square" rtlCol="0">
            <a:spAutoFit/>
          </a:bodyPr>
          <a:lstStyle/>
          <a:p>
            <a:r>
              <a:rPr lang="de-DE" b="1" dirty="0" smtClean="0"/>
              <a:t>Fraglich, ob für TDM eine eigene Schrankenregelung erforderlich ist. </a:t>
            </a:r>
            <a:r>
              <a:rPr lang="de-DE" dirty="0" smtClean="0"/>
              <a:t>TDM sollte als ein spezielle </a:t>
            </a:r>
            <a:r>
              <a:rPr lang="de-DE" dirty="0" err="1" smtClean="0"/>
              <a:t>wissenschaft-liche</a:t>
            </a:r>
            <a:r>
              <a:rPr lang="de-DE" dirty="0" smtClean="0"/>
              <a:t> Nutzung </a:t>
            </a:r>
            <a:r>
              <a:rPr lang="de-DE" b="1" dirty="0" smtClean="0"/>
              <a:t>in § 60c integriert</a:t>
            </a:r>
            <a:r>
              <a:rPr lang="de-DE" dirty="0" smtClean="0"/>
              <a:t> werden. Für TDM reichte dort die Erlaubnis zur Vervielfältigung und Korpus-bildung..</a:t>
            </a:r>
            <a:endParaRPr lang="de-DE" dirty="0"/>
          </a:p>
        </p:txBody>
      </p:sp>
      <p:sp>
        <p:nvSpPr>
          <p:cNvPr id="16" name="Textfeld 15"/>
          <p:cNvSpPr txBox="1"/>
          <p:nvPr/>
        </p:nvSpPr>
        <p:spPr>
          <a:xfrm>
            <a:off x="5292080" y="5036983"/>
            <a:ext cx="3240360" cy="1477328"/>
          </a:xfrm>
          <a:prstGeom prst="rect">
            <a:avLst/>
          </a:prstGeom>
          <a:noFill/>
        </p:spPr>
        <p:txBody>
          <a:bodyPr wrap="square" rtlCol="0">
            <a:spAutoFit/>
          </a:bodyPr>
          <a:lstStyle/>
          <a:p>
            <a:r>
              <a:rPr lang="de-DE" dirty="0" smtClean="0"/>
              <a:t>Die Benutzung von Datenbank-werken nach </a:t>
            </a:r>
            <a:r>
              <a:rPr lang="de-DE" b="1" dirty="0" smtClean="0"/>
              <a:t>§ 55a Satz 1 ist kaum verständlich</a:t>
            </a:r>
            <a:r>
              <a:rPr lang="de-DE" dirty="0" smtClean="0"/>
              <a:t>, jedenfalls nicht für den TDM-Wissenschaftler.</a:t>
            </a:r>
            <a:endParaRPr lang="de-DE" dirty="0"/>
          </a:p>
        </p:txBody>
      </p:sp>
    </p:spTree>
    <p:extLst>
      <p:ext uri="{BB962C8B-B14F-4D97-AF65-F5344CB8AC3E}">
        <p14:creationId xmlns:p14="http://schemas.microsoft.com/office/powerpoint/2010/main" val="13631042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60aE.60h – zum </a:t>
            </a:r>
            <a:r>
              <a:rPr lang="de-DE" sz="3200" b="1" dirty="0" err="1" smtClean="0"/>
              <a:t>Refe</a:t>
            </a:r>
            <a:r>
              <a:rPr lang="de-DE" sz="3200" b="1" dirty="0" smtClean="0"/>
              <a:t> für ein </a:t>
            </a:r>
            <a:r>
              <a:rPr lang="de-DE" sz="3200" b="1" dirty="0" err="1" smtClean="0"/>
              <a:t>UrhWissG</a:t>
            </a:r>
            <a:endParaRPr lang="de-DE" sz="3200" b="1" dirty="0"/>
          </a:p>
        </p:txBody>
      </p:sp>
      <p:sp>
        <p:nvSpPr>
          <p:cNvPr id="9" name="Textfeld 8"/>
          <p:cNvSpPr txBox="1"/>
          <p:nvPr/>
        </p:nvSpPr>
        <p:spPr>
          <a:xfrm>
            <a:off x="539552" y="1196752"/>
            <a:ext cx="4896544" cy="584776"/>
          </a:xfrm>
          <a:prstGeom prst="rect">
            <a:avLst/>
          </a:prstGeom>
          <a:solidFill>
            <a:srgbClr val="CCFFCC"/>
          </a:solidFill>
        </p:spPr>
        <p:txBody>
          <a:bodyPr wrap="square" rtlCol="0">
            <a:spAutoFit/>
          </a:bodyPr>
          <a:lstStyle/>
          <a:p>
            <a:pPr algn="ctr"/>
            <a:r>
              <a:rPr lang="de-DE" sz="3200" dirty="0" smtClean="0"/>
              <a:t>§ 60eE- Bibliotheken</a:t>
            </a:r>
            <a:endParaRPr lang="de-DE" sz="3200" dirty="0"/>
          </a:p>
        </p:txBody>
      </p:sp>
      <p:sp>
        <p:nvSpPr>
          <p:cNvPr id="7" name="Textfeld 6"/>
          <p:cNvSpPr txBox="1"/>
          <p:nvPr/>
        </p:nvSpPr>
        <p:spPr>
          <a:xfrm>
            <a:off x="691952" y="4130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sp>
        <p:nvSpPr>
          <p:cNvPr id="14" name="Textfeld 13"/>
          <p:cNvSpPr txBox="1"/>
          <p:nvPr/>
        </p:nvSpPr>
        <p:spPr>
          <a:xfrm>
            <a:off x="323528" y="2060848"/>
            <a:ext cx="5544616" cy="923330"/>
          </a:xfrm>
          <a:prstGeom prst="rect">
            <a:avLst/>
          </a:prstGeom>
          <a:noFill/>
        </p:spPr>
        <p:txBody>
          <a:bodyPr wrap="square" rtlCol="0">
            <a:spAutoFit/>
          </a:bodyPr>
          <a:lstStyle/>
          <a:p>
            <a:r>
              <a:rPr lang="de-DE" dirty="0" err="1" smtClean="0"/>
              <a:t>Abs</a:t>
            </a:r>
            <a:r>
              <a:rPr lang="de-DE" dirty="0" smtClean="0"/>
              <a:t>, 1 erlaubt das Vervielfältigen von Werken aus dem Bestand der Bibliothek für Zugänglichmachung und für alle internen Pflege und Bewahrungsaufgaben.</a:t>
            </a:r>
            <a:endParaRPr lang="de-DE" dirty="0"/>
          </a:p>
        </p:txBody>
      </p:sp>
      <p:sp>
        <p:nvSpPr>
          <p:cNvPr id="15" name="Textfeld 14"/>
          <p:cNvSpPr txBox="1"/>
          <p:nvPr/>
        </p:nvSpPr>
        <p:spPr>
          <a:xfrm>
            <a:off x="6119664" y="1196752"/>
            <a:ext cx="3024336" cy="5355313"/>
          </a:xfrm>
          <a:prstGeom prst="rect">
            <a:avLst/>
          </a:prstGeom>
          <a:noFill/>
        </p:spPr>
        <p:txBody>
          <a:bodyPr wrap="square" rtlCol="0">
            <a:spAutoFit/>
          </a:bodyPr>
          <a:lstStyle/>
          <a:p>
            <a:r>
              <a:rPr lang="de-DE" dirty="0"/>
              <a:t>4. Werke der bildenden Künste einschließlich der Werke der Baukunst und der angewandten Kunst und Entwürfe solcher Werke; </a:t>
            </a:r>
            <a:endParaRPr lang="de-DE" dirty="0" smtClean="0"/>
          </a:p>
          <a:p>
            <a:r>
              <a:rPr lang="de-DE" dirty="0" smtClean="0"/>
              <a:t>5</a:t>
            </a:r>
            <a:r>
              <a:rPr lang="de-DE" dirty="0"/>
              <a:t>. Lichtbildwerke einschließlich der Werke, die ähnlich wie Lichtbildwerke geschaffen werden; </a:t>
            </a:r>
            <a:endParaRPr lang="de-DE" dirty="0" smtClean="0"/>
          </a:p>
          <a:p>
            <a:r>
              <a:rPr lang="de-DE" dirty="0" smtClean="0"/>
              <a:t>6</a:t>
            </a:r>
            <a:r>
              <a:rPr lang="de-DE" dirty="0"/>
              <a:t>. Filmwerke einschließlich der Werke, die ähnlich wie Filmwerke geschaffen werden</a:t>
            </a:r>
            <a:r>
              <a:rPr lang="de-DE" dirty="0" smtClean="0"/>
              <a:t>;</a:t>
            </a:r>
          </a:p>
          <a:p>
            <a:r>
              <a:rPr lang="de-DE" dirty="0" smtClean="0"/>
              <a:t>7</a:t>
            </a:r>
            <a:r>
              <a:rPr lang="de-DE" dirty="0"/>
              <a:t>. Darstellungen wissenschaftlicher oder technischer Art, wie Zeichnungen, Pläne, Karten, Skizzen, Tabellen und plastische Darstellungen.</a:t>
            </a:r>
          </a:p>
        </p:txBody>
      </p:sp>
      <p:sp>
        <p:nvSpPr>
          <p:cNvPr id="10" name="Textfeld 9"/>
          <p:cNvSpPr txBox="1"/>
          <p:nvPr/>
        </p:nvSpPr>
        <p:spPr>
          <a:xfrm>
            <a:off x="323528" y="3140968"/>
            <a:ext cx="5544616" cy="1477328"/>
          </a:xfrm>
          <a:prstGeom prst="rect">
            <a:avLst/>
          </a:prstGeom>
          <a:noFill/>
        </p:spPr>
        <p:txBody>
          <a:bodyPr wrap="square" rtlCol="0">
            <a:spAutoFit/>
          </a:bodyPr>
          <a:lstStyle/>
          <a:p>
            <a:r>
              <a:rPr lang="de-DE" dirty="0" err="1" smtClean="0"/>
              <a:t>Abs</a:t>
            </a:r>
            <a:r>
              <a:rPr lang="de-DE" dirty="0" smtClean="0"/>
              <a:t>, 2 erlaubt das Verbreiten eigener Werke der Bibliotheken etc.  an andere Bibliotheken zum Zwecke der Restaurierung. Das Verleihen restaurierter Werke und von Vervielfältigungsstücken von Zeitungen und von vergriffenen oder zerstörten Werken aus ihrem Bestand</a:t>
            </a:r>
            <a:endParaRPr lang="de-DE" dirty="0"/>
          </a:p>
        </p:txBody>
      </p:sp>
      <p:sp>
        <p:nvSpPr>
          <p:cNvPr id="11" name="Textfeld 10"/>
          <p:cNvSpPr txBox="1"/>
          <p:nvPr/>
        </p:nvSpPr>
        <p:spPr>
          <a:xfrm>
            <a:off x="323528" y="4797152"/>
            <a:ext cx="5544616" cy="923330"/>
          </a:xfrm>
          <a:prstGeom prst="rect">
            <a:avLst/>
          </a:prstGeom>
          <a:noFill/>
        </p:spPr>
        <p:txBody>
          <a:bodyPr wrap="square" rtlCol="0">
            <a:spAutoFit/>
          </a:bodyPr>
          <a:lstStyle/>
          <a:p>
            <a:r>
              <a:rPr lang="de-DE" dirty="0" smtClean="0"/>
              <a:t>Abs</a:t>
            </a:r>
            <a:r>
              <a:rPr lang="de-DE" dirty="0"/>
              <a:t>.</a:t>
            </a:r>
            <a:r>
              <a:rPr lang="de-DE" dirty="0" smtClean="0"/>
              <a:t> 3 Verbreitungsrecht für Werke gemäß § 2 ,4-6 UrhG im Zusammenhang öffentlicher Ausstellung oder zur Dokumentation des Bestandes der Bibliothek</a:t>
            </a:r>
            <a:endParaRPr lang="de-DE" dirty="0"/>
          </a:p>
        </p:txBody>
      </p:sp>
    </p:spTree>
    <p:extLst>
      <p:ext uri="{BB962C8B-B14F-4D97-AF65-F5344CB8AC3E}">
        <p14:creationId xmlns:p14="http://schemas.microsoft.com/office/powerpoint/2010/main" val="9755144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60aE.60h – zum </a:t>
            </a:r>
            <a:r>
              <a:rPr lang="de-DE" sz="3200" b="1" dirty="0" err="1" smtClean="0"/>
              <a:t>Refe</a:t>
            </a:r>
            <a:r>
              <a:rPr lang="de-DE" sz="3200" b="1" dirty="0" smtClean="0"/>
              <a:t> für ein </a:t>
            </a:r>
            <a:r>
              <a:rPr lang="de-DE" sz="3200" b="1" dirty="0" err="1" smtClean="0"/>
              <a:t>UrhWissG</a:t>
            </a:r>
            <a:endParaRPr lang="de-DE" sz="3200" b="1" dirty="0"/>
          </a:p>
        </p:txBody>
      </p:sp>
      <p:sp>
        <p:nvSpPr>
          <p:cNvPr id="9" name="Textfeld 8"/>
          <p:cNvSpPr txBox="1"/>
          <p:nvPr/>
        </p:nvSpPr>
        <p:spPr>
          <a:xfrm>
            <a:off x="539552" y="1196752"/>
            <a:ext cx="4896544" cy="584776"/>
          </a:xfrm>
          <a:prstGeom prst="rect">
            <a:avLst/>
          </a:prstGeom>
          <a:solidFill>
            <a:srgbClr val="CCFFCC"/>
          </a:solidFill>
        </p:spPr>
        <p:txBody>
          <a:bodyPr wrap="square" rtlCol="0">
            <a:spAutoFit/>
          </a:bodyPr>
          <a:lstStyle/>
          <a:p>
            <a:pPr algn="ctr"/>
            <a:r>
              <a:rPr lang="de-DE" sz="3200" dirty="0" smtClean="0"/>
              <a:t>§ 60eE- Bibliotheken</a:t>
            </a:r>
            <a:endParaRPr lang="de-DE" sz="3200" dirty="0"/>
          </a:p>
        </p:txBody>
      </p:sp>
      <p:sp>
        <p:nvSpPr>
          <p:cNvPr id="7" name="Textfeld 6"/>
          <p:cNvSpPr txBox="1"/>
          <p:nvPr/>
        </p:nvSpPr>
        <p:spPr>
          <a:xfrm>
            <a:off x="691952" y="4130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sp>
        <p:nvSpPr>
          <p:cNvPr id="14" name="Textfeld 13"/>
          <p:cNvSpPr txBox="1"/>
          <p:nvPr/>
        </p:nvSpPr>
        <p:spPr>
          <a:xfrm>
            <a:off x="323528" y="2060848"/>
            <a:ext cx="5544616" cy="923330"/>
          </a:xfrm>
          <a:prstGeom prst="rect">
            <a:avLst/>
          </a:prstGeom>
          <a:noFill/>
        </p:spPr>
        <p:txBody>
          <a:bodyPr wrap="square" rtlCol="0">
            <a:spAutoFit/>
          </a:bodyPr>
          <a:lstStyle/>
          <a:p>
            <a:r>
              <a:rPr lang="de-DE" dirty="0" smtClean="0"/>
              <a:t>Abs. 4 soll die bisherigen Regelungen von § 52b ersetzen, also die Zugänglichmachung </a:t>
            </a:r>
            <a:r>
              <a:rPr lang="de-DE" dirty="0" err="1" smtClean="0"/>
              <a:t>digitaliserter</a:t>
            </a:r>
            <a:r>
              <a:rPr lang="de-DE" dirty="0" smtClean="0"/>
              <a:t> </a:t>
            </a:r>
            <a:r>
              <a:rPr lang="de-DE" dirty="0" err="1" smtClean="0"/>
              <a:t>wWerke</a:t>
            </a:r>
            <a:r>
              <a:rPr lang="de-DE" dirty="0" smtClean="0"/>
              <a:t> aus dem eigenen Bestand.</a:t>
            </a:r>
            <a:endParaRPr lang="de-DE" dirty="0"/>
          </a:p>
        </p:txBody>
      </p:sp>
      <p:sp>
        <p:nvSpPr>
          <p:cNvPr id="10" name="Textfeld 9"/>
          <p:cNvSpPr txBox="1"/>
          <p:nvPr/>
        </p:nvSpPr>
        <p:spPr>
          <a:xfrm>
            <a:off x="323528" y="3140968"/>
            <a:ext cx="5544616" cy="2308324"/>
          </a:xfrm>
          <a:prstGeom prst="rect">
            <a:avLst/>
          </a:prstGeom>
          <a:noFill/>
        </p:spPr>
        <p:txBody>
          <a:bodyPr wrap="square" rtlCol="0">
            <a:spAutoFit/>
          </a:bodyPr>
          <a:lstStyle/>
          <a:p>
            <a:r>
              <a:rPr lang="de-DE" dirty="0" smtClean="0"/>
              <a:t>Diese Regelung ist gänzlich unbrauchbar:</a:t>
            </a:r>
          </a:p>
          <a:p>
            <a:endParaRPr lang="de-DE" dirty="0" smtClean="0"/>
          </a:p>
          <a:p>
            <a:pPr marL="285750" indent="-285750">
              <a:buFont typeface="Arial"/>
              <a:buChar char="•"/>
            </a:pPr>
            <a:r>
              <a:rPr lang="de-DE" dirty="0" smtClean="0"/>
              <a:t>Die Zugänglichmachung darf wie in § 52b nur an Terminals in den Räumen der Einrichtung erfolgen. Sogar der Entwurf der EU-Kommission sieht die Möglichkeit eines geschützten Remote-Zugriffs vor.</a:t>
            </a:r>
          </a:p>
          <a:p>
            <a:pPr marL="285750" indent="-285750">
              <a:buFont typeface="Arial"/>
              <a:buChar char="•"/>
            </a:pPr>
            <a:r>
              <a:rPr lang="de-DE" dirty="0" smtClean="0"/>
              <a:t>Die Beschränkung auf 10% eines Werkes pro Zugriffssitzung ist nicht zu begründen.</a:t>
            </a:r>
            <a:endParaRPr lang="de-DE" dirty="0"/>
          </a:p>
        </p:txBody>
      </p:sp>
      <p:sp>
        <p:nvSpPr>
          <p:cNvPr id="12" name="Textfeld 11"/>
          <p:cNvSpPr txBox="1"/>
          <p:nvPr/>
        </p:nvSpPr>
        <p:spPr>
          <a:xfrm>
            <a:off x="6012160" y="2060848"/>
            <a:ext cx="2736304" cy="2585323"/>
          </a:xfrm>
          <a:prstGeom prst="rect">
            <a:avLst/>
          </a:prstGeom>
          <a:noFill/>
        </p:spPr>
        <p:txBody>
          <a:bodyPr wrap="square" rtlCol="0">
            <a:spAutoFit/>
          </a:bodyPr>
          <a:lstStyle/>
          <a:p>
            <a:r>
              <a:rPr lang="de-DE" dirty="0" smtClean="0"/>
              <a:t>Positiv ist anzumerken, dass auch vergriffene Werken (ohne zeitliches Embargo) zugänglich gemacht werden dürfen, und zwar ohne die 10%-Restriktion für andere ganze Werke.</a:t>
            </a:r>
          </a:p>
          <a:p>
            <a:endParaRPr lang="de-DE" dirty="0"/>
          </a:p>
        </p:txBody>
      </p:sp>
    </p:spTree>
    <p:extLst>
      <p:ext uri="{BB962C8B-B14F-4D97-AF65-F5344CB8AC3E}">
        <p14:creationId xmlns:p14="http://schemas.microsoft.com/office/powerpoint/2010/main" val="3082244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539552" y="2606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60aE.60h – zum </a:t>
            </a:r>
            <a:r>
              <a:rPr lang="de-DE" sz="3200" b="1" dirty="0" err="1" smtClean="0"/>
              <a:t>Refe</a:t>
            </a:r>
            <a:r>
              <a:rPr lang="de-DE" sz="3200" b="1" dirty="0" smtClean="0"/>
              <a:t> für ein </a:t>
            </a:r>
            <a:r>
              <a:rPr lang="de-DE" sz="3200" b="1" dirty="0" err="1" smtClean="0"/>
              <a:t>UrhWissG</a:t>
            </a:r>
            <a:endParaRPr lang="de-DE" sz="3200" b="1" dirty="0"/>
          </a:p>
        </p:txBody>
      </p:sp>
      <p:sp>
        <p:nvSpPr>
          <p:cNvPr id="9" name="Textfeld 8"/>
          <p:cNvSpPr txBox="1"/>
          <p:nvPr/>
        </p:nvSpPr>
        <p:spPr>
          <a:xfrm>
            <a:off x="539552" y="1196752"/>
            <a:ext cx="4896544" cy="584776"/>
          </a:xfrm>
          <a:prstGeom prst="rect">
            <a:avLst/>
          </a:prstGeom>
          <a:solidFill>
            <a:srgbClr val="CCFFCC"/>
          </a:solidFill>
        </p:spPr>
        <p:txBody>
          <a:bodyPr wrap="square" rtlCol="0">
            <a:spAutoFit/>
          </a:bodyPr>
          <a:lstStyle/>
          <a:p>
            <a:pPr algn="ctr"/>
            <a:r>
              <a:rPr lang="de-DE" sz="3200" dirty="0" smtClean="0"/>
              <a:t>§ 60eE- Bibliotheken</a:t>
            </a:r>
            <a:endParaRPr lang="de-DE" sz="3200" dirty="0"/>
          </a:p>
        </p:txBody>
      </p:sp>
      <p:sp>
        <p:nvSpPr>
          <p:cNvPr id="7" name="Textfeld 6"/>
          <p:cNvSpPr txBox="1"/>
          <p:nvPr/>
        </p:nvSpPr>
        <p:spPr>
          <a:xfrm>
            <a:off x="691952" y="413048"/>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sp>
        <p:nvSpPr>
          <p:cNvPr id="14" name="Textfeld 13"/>
          <p:cNvSpPr txBox="1"/>
          <p:nvPr/>
        </p:nvSpPr>
        <p:spPr>
          <a:xfrm>
            <a:off x="179512" y="2060848"/>
            <a:ext cx="5184576" cy="707886"/>
          </a:xfrm>
          <a:prstGeom prst="rect">
            <a:avLst/>
          </a:prstGeom>
          <a:noFill/>
        </p:spPr>
        <p:txBody>
          <a:bodyPr wrap="square" rtlCol="0">
            <a:spAutoFit/>
          </a:bodyPr>
          <a:lstStyle/>
          <a:p>
            <a:r>
              <a:rPr lang="de-DE" sz="2000" dirty="0" smtClean="0"/>
              <a:t>Abs. 5 soll die bisherigen Regelungen von § 53a ersetzen.</a:t>
            </a:r>
            <a:endParaRPr lang="de-DE" sz="2000" dirty="0"/>
          </a:p>
        </p:txBody>
      </p:sp>
      <p:sp>
        <p:nvSpPr>
          <p:cNvPr id="10" name="Textfeld 9"/>
          <p:cNvSpPr txBox="1"/>
          <p:nvPr/>
        </p:nvSpPr>
        <p:spPr>
          <a:xfrm>
            <a:off x="323528" y="3140968"/>
            <a:ext cx="5544616" cy="2862323"/>
          </a:xfrm>
          <a:prstGeom prst="rect">
            <a:avLst/>
          </a:prstGeom>
          <a:noFill/>
        </p:spPr>
        <p:txBody>
          <a:bodyPr wrap="square" rtlCol="0">
            <a:spAutoFit/>
          </a:bodyPr>
          <a:lstStyle/>
          <a:p>
            <a:r>
              <a:rPr lang="de-DE" dirty="0" smtClean="0"/>
              <a:t>Die Brauchbarkeit dieser Regelung, ohnehin begrenzt auf nicht-kommerzielle Zwecke, ist stark eingeschränkt</a:t>
            </a:r>
          </a:p>
          <a:p>
            <a:endParaRPr lang="de-DE" dirty="0" smtClean="0"/>
          </a:p>
          <a:p>
            <a:pPr marL="285750" indent="-285750">
              <a:buFont typeface="Arial"/>
              <a:buChar char="•"/>
            </a:pPr>
            <a:r>
              <a:rPr lang="de-DE" dirty="0"/>
              <a:t>d</a:t>
            </a:r>
            <a:r>
              <a:rPr lang="de-DE" dirty="0" smtClean="0"/>
              <a:t>a Vervielfältigungen nur bis zu 10% eines Werkes erlaubt werden; warum hier nicht die in § 60a und c erwähnten 25%?</a:t>
            </a:r>
          </a:p>
          <a:p>
            <a:pPr marL="285750" indent="-285750">
              <a:buFont typeface="Arial"/>
              <a:buChar char="•"/>
            </a:pPr>
            <a:r>
              <a:rPr lang="de-DE" dirty="0"/>
              <a:t>d</a:t>
            </a:r>
            <a:r>
              <a:rPr lang="de-DE" dirty="0" smtClean="0"/>
              <a:t>a Beiträge in Zeitungen und Zeitschriften zwar ganz geliefert werden können, aber, </a:t>
            </a:r>
            <a:r>
              <a:rPr lang="de-DE" dirty="0"/>
              <a:t>wie in den §§ 60a und 60c </a:t>
            </a:r>
            <a:r>
              <a:rPr lang="de-DE" dirty="0" smtClean="0"/>
              <a:t>, Artikel aus </a:t>
            </a:r>
            <a:r>
              <a:rPr lang="de-DE" dirty="0" err="1" smtClean="0"/>
              <a:t>Proceeding</a:t>
            </a:r>
            <a:r>
              <a:rPr lang="de-DE" dirty="0" smtClean="0"/>
              <a:t>/Sammelbänden unberücksichtigt bleiben.</a:t>
            </a:r>
          </a:p>
        </p:txBody>
      </p:sp>
      <p:sp>
        <p:nvSpPr>
          <p:cNvPr id="11" name="Textfeld 10"/>
          <p:cNvSpPr txBox="1"/>
          <p:nvPr/>
        </p:nvSpPr>
        <p:spPr>
          <a:xfrm>
            <a:off x="6228184" y="2060848"/>
            <a:ext cx="2736304" cy="2862323"/>
          </a:xfrm>
          <a:prstGeom prst="rect">
            <a:avLst/>
          </a:prstGeom>
          <a:noFill/>
        </p:spPr>
        <p:txBody>
          <a:bodyPr wrap="square" rtlCol="0">
            <a:spAutoFit/>
          </a:bodyPr>
          <a:lstStyle/>
          <a:p>
            <a:r>
              <a:rPr lang="de-DE" dirty="0" smtClean="0"/>
              <a:t>Positiv ist anzumerken, dass die in  § 53a noch vorgesehenen medialen Beschränkungen (z.B. elektronisch nur als grafische Datei) jetzt weggefallen sind. Es wird nur von „übermitteln“ gesprochen.</a:t>
            </a:r>
          </a:p>
          <a:p>
            <a:endParaRPr lang="de-DE" dirty="0"/>
          </a:p>
        </p:txBody>
      </p:sp>
    </p:spTree>
    <p:extLst>
      <p:ext uri="{BB962C8B-B14F-4D97-AF65-F5344CB8AC3E}">
        <p14:creationId xmlns:p14="http://schemas.microsoft.com/office/powerpoint/2010/main" val="445784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79512" y="1196752"/>
            <a:ext cx="6984776" cy="1077218"/>
          </a:xfrm>
          <a:prstGeom prst="rect">
            <a:avLst/>
          </a:prstGeom>
          <a:solidFill>
            <a:srgbClr val="CCFFCC"/>
          </a:solidFill>
        </p:spPr>
        <p:txBody>
          <a:bodyPr wrap="square" rtlCol="0">
            <a:spAutoFit/>
          </a:bodyPr>
          <a:lstStyle/>
          <a:p>
            <a:pPr algn="ctr"/>
            <a:r>
              <a:rPr lang="de-DE" sz="3200" dirty="0" smtClean="0"/>
              <a:t>§ 60fE- Archive, Museen und Bildungseinrichtungen</a:t>
            </a:r>
            <a:endParaRPr lang="de-DE" sz="3200" dirty="0"/>
          </a:p>
        </p:txBody>
      </p:sp>
      <p:sp>
        <p:nvSpPr>
          <p:cNvPr id="7" name="Textfeld 6"/>
          <p:cNvSpPr txBox="1"/>
          <p:nvPr/>
        </p:nvSpPr>
        <p:spPr>
          <a:xfrm>
            <a:off x="611560" y="188640"/>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sp>
        <p:nvSpPr>
          <p:cNvPr id="10" name="Textfeld 9"/>
          <p:cNvSpPr txBox="1"/>
          <p:nvPr/>
        </p:nvSpPr>
        <p:spPr>
          <a:xfrm>
            <a:off x="251520" y="2564904"/>
            <a:ext cx="6912768" cy="923330"/>
          </a:xfrm>
          <a:prstGeom prst="rect">
            <a:avLst/>
          </a:prstGeom>
          <a:noFill/>
        </p:spPr>
        <p:txBody>
          <a:bodyPr wrap="square" rtlCol="0">
            <a:spAutoFit/>
          </a:bodyPr>
          <a:lstStyle/>
          <a:p>
            <a:r>
              <a:rPr lang="de-DE" dirty="0" smtClean="0"/>
              <a:t>Wäre es nicht besser, wenn § 60f in § 60e integriert würde, so dass für die hier erwähnten Institutionen die gleichen Rechte wie für Bibliotheken gelten würden.</a:t>
            </a:r>
          </a:p>
        </p:txBody>
      </p:sp>
      <p:sp>
        <p:nvSpPr>
          <p:cNvPr id="12" name="Textfeld 11"/>
          <p:cNvSpPr txBox="1"/>
          <p:nvPr/>
        </p:nvSpPr>
        <p:spPr>
          <a:xfrm>
            <a:off x="251520" y="3713354"/>
            <a:ext cx="6912768" cy="646331"/>
          </a:xfrm>
          <a:prstGeom prst="rect">
            <a:avLst/>
          </a:prstGeom>
          <a:noFill/>
        </p:spPr>
        <p:txBody>
          <a:bodyPr wrap="square" rtlCol="0">
            <a:spAutoFit/>
          </a:bodyPr>
          <a:lstStyle/>
          <a:p>
            <a:r>
              <a:rPr lang="de-DE" dirty="0" smtClean="0"/>
              <a:t>Dann sollten die bei § 60e kritisierten Einschränkungen  auch für diese Institutionen wegfallen.</a:t>
            </a:r>
          </a:p>
        </p:txBody>
      </p:sp>
      <p:sp>
        <p:nvSpPr>
          <p:cNvPr id="13" name="Textfeld 12"/>
          <p:cNvSpPr txBox="1"/>
          <p:nvPr/>
        </p:nvSpPr>
        <p:spPr>
          <a:xfrm>
            <a:off x="251520" y="4584805"/>
            <a:ext cx="6912768" cy="923330"/>
          </a:xfrm>
          <a:prstGeom prst="rect">
            <a:avLst/>
          </a:prstGeom>
          <a:noFill/>
        </p:spPr>
        <p:txBody>
          <a:bodyPr wrap="square" rtlCol="0">
            <a:spAutoFit/>
          </a:bodyPr>
          <a:lstStyle/>
          <a:p>
            <a:r>
              <a:rPr lang="de-DE" dirty="0" smtClean="0"/>
              <a:t>Gar nicht einzusehen ist, dass das in § 60e vorgesehene (allerdings stark eingeschränkte) Verleihrecht nicht auch für die Institutionen unter § 60f gelten soll.</a:t>
            </a:r>
          </a:p>
        </p:txBody>
      </p:sp>
      <p:sp>
        <p:nvSpPr>
          <p:cNvPr id="15" name="Textfeld 14"/>
          <p:cNvSpPr txBox="1"/>
          <p:nvPr/>
        </p:nvSpPr>
        <p:spPr>
          <a:xfrm>
            <a:off x="251520" y="5733256"/>
            <a:ext cx="6912768" cy="646331"/>
          </a:xfrm>
          <a:prstGeom prst="rect">
            <a:avLst/>
          </a:prstGeom>
          <a:noFill/>
        </p:spPr>
        <p:txBody>
          <a:bodyPr wrap="square" rtlCol="0">
            <a:spAutoFit/>
          </a:bodyPr>
          <a:lstStyle/>
          <a:p>
            <a:r>
              <a:rPr lang="de-DE" dirty="0" smtClean="0"/>
              <a:t>Die spezielle Regelung für im öffentlichen Interesse tätigen Archive könnte ebenfalls in § 60e untergebracht werden.</a:t>
            </a:r>
          </a:p>
        </p:txBody>
      </p:sp>
    </p:spTree>
    <p:extLst>
      <p:ext uri="{BB962C8B-B14F-4D97-AF65-F5344CB8AC3E}">
        <p14:creationId xmlns:p14="http://schemas.microsoft.com/office/powerpoint/2010/main" val="30484765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stretch>
            <a:fillRect/>
          </a:stretch>
        </p:blipFill>
        <p:spPr>
          <a:xfrm>
            <a:off x="304800" y="620688"/>
            <a:ext cx="8521700" cy="5688632"/>
          </a:xfrm>
          <a:prstGeom prst="rect">
            <a:avLst/>
          </a:prstGeom>
        </p:spPr>
      </p:pic>
      <p:sp>
        <p:nvSpPr>
          <p:cNvPr id="28" name="Textfeld 27"/>
          <p:cNvSpPr txBox="1"/>
          <p:nvPr/>
        </p:nvSpPr>
        <p:spPr>
          <a:xfrm>
            <a:off x="0" y="0"/>
            <a:ext cx="9144000" cy="461665"/>
          </a:xfrm>
          <a:prstGeom prst="rect">
            <a:avLst/>
          </a:prstGeom>
          <a:solidFill>
            <a:srgbClr val="B9E6BA"/>
          </a:solidFill>
        </p:spPr>
        <p:txBody>
          <a:bodyPr wrap="square" rtlCol="0">
            <a:spAutoFit/>
          </a:bodyPr>
          <a:lstStyle/>
          <a:p>
            <a:pPr algn="ctr"/>
            <a:r>
              <a:rPr lang="de-DE" sz="2400" b="1" dirty="0"/>
              <a:t>Ähnliche Probleme bestehen mit den §§ 52b </a:t>
            </a:r>
            <a:r>
              <a:rPr lang="de-DE" sz="2400" b="1" dirty="0" smtClean="0"/>
              <a:t> </a:t>
            </a:r>
            <a:r>
              <a:rPr lang="de-DE" sz="2400" b="1" dirty="0"/>
              <a:t>und 53a </a:t>
            </a:r>
            <a:endParaRPr lang="de-DE" sz="2400" b="1" dirty="0"/>
          </a:p>
        </p:txBody>
      </p:sp>
      <p:sp>
        <p:nvSpPr>
          <p:cNvPr id="4" name="Pfeil nach links 3"/>
          <p:cNvSpPr/>
          <p:nvPr/>
        </p:nvSpPr>
        <p:spPr>
          <a:xfrm>
            <a:off x="7236296" y="1988840"/>
            <a:ext cx="72008"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Pfeil nach links 4"/>
          <p:cNvSpPr/>
          <p:nvPr/>
        </p:nvSpPr>
        <p:spPr>
          <a:xfrm rot="19572571">
            <a:off x="4313128" y="1784931"/>
            <a:ext cx="1224136" cy="4766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Pfeil nach links 8"/>
          <p:cNvSpPr/>
          <p:nvPr/>
        </p:nvSpPr>
        <p:spPr>
          <a:xfrm rot="19572571">
            <a:off x="1144776" y="2072961"/>
            <a:ext cx="1224136" cy="4766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Pfeil nach links 9"/>
          <p:cNvSpPr/>
          <p:nvPr/>
        </p:nvSpPr>
        <p:spPr>
          <a:xfrm rot="19572571">
            <a:off x="2224895" y="2721033"/>
            <a:ext cx="1224136" cy="4766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Pfeil nach links 10"/>
          <p:cNvSpPr/>
          <p:nvPr/>
        </p:nvSpPr>
        <p:spPr>
          <a:xfrm rot="19572571">
            <a:off x="1648832" y="4233201"/>
            <a:ext cx="1224136" cy="4766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308407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79512" y="1196752"/>
            <a:ext cx="6984776" cy="1077218"/>
          </a:xfrm>
          <a:prstGeom prst="rect">
            <a:avLst/>
          </a:prstGeom>
          <a:solidFill>
            <a:srgbClr val="CCFFCC"/>
          </a:solidFill>
        </p:spPr>
        <p:txBody>
          <a:bodyPr wrap="square" rtlCol="0">
            <a:spAutoFit/>
          </a:bodyPr>
          <a:lstStyle/>
          <a:p>
            <a:pPr algn="ctr"/>
            <a:r>
              <a:rPr lang="de-DE" sz="3200" dirty="0" smtClean="0"/>
              <a:t>§ 60gE- Gesetzlich erlaubte Nutzung und vertragliche Nutzungsbefugnis</a:t>
            </a:r>
            <a:endParaRPr lang="de-DE" sz="3200" dirty="0"/>
          </a:p>
        </p:txBody>
      </p:sp>
      <p:sp>
        <p:nvSpPr>
          <p:cNvPr id="7" name="Textfeld 6"/>
          <p:cNvSpPr txBox="1"/>
          <p:nvPr/>
        </p:nvSpPr>
        <p:spPr>
          <a:xfrm>
            <a:off x="611560" y="188640"/>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pic>
        <p:nvPicPr>
          <p:cNvPr id="2" name="Bild 1"/>
          <p:cNvPicPr>
            <a:picLocks noChangeAspect="1"/>
          </p:cNvPicPr>
          <p:nvPr/>
        </p:nvPicPr>
        <p:blipFill>
          <a:blip r:embed="rId3"/>
          <a:stretch>
            <a:fillRect/>
          </a:stretch>
        </p:blipFill>
        <p:spPr>
          <a:xfrm>
            <a:off x="179512" y="2482216"/>
            <a:ext cx="8640960" cy="4115136"/>
          </a:xfrm>
          <a:prstGeom prst="rect">
            <a:avLst/>
          </a:prstGeom>
        </p:spPr>
      </p:pic>
    </p:spTree>
    <p:extLst>
      <p:ext uri="{BB962C8B-B14F-4D97-AF65-F5344CB8AC3E}">
        <p14:creationId xmlns:p14="http://schemas.microsoft.com/office/powerpoint/2010/main" val="12567973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11560" y="188640"/>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pic>
        <p:nvPicPr>
          <p:cNvPr id="4" name="Bild 3"/>
          <p:cNvPicPr>
            <a:picLocks noChangeAspect="1"/>
          </p:cNvPicPr>
          <p:nvPr/>
        </p:nvPicPr>
        <p:blipFill>
          <a:blip r:embed="rId3"/>
          <a:stretch>
            <a:fillRect/>
          </a:stretch>
        </p:blipFill>
        <p:spPr>
          <a:xfrm>
            <a:off x="179512" y="2482216"/>
            <a:ext cx="3816424" cy="1817518"/>
          </a:xfrm>
          <a:prstGeom prst="rect">
            <a:avLst/>
          </a:prstGeom>
        </p:spPr>
      </p:pic>
      <p:sp>
        <p:nvSpPr>
          <p:cNvPr id="2" name="Textfeld 1"/>
          <p:cNvSpPr txBox="1"/>
          <p:nvPr/>
        </p:nvSpPr>
        <p:spPr>
          <a:xfrm>
            <a:off x="4139952" y="2708920"/>
            <a:ext cx="4464496" cy="1477328"/>
          </a:xfrm>
          <a:prstGeom prst="rect">
            <a:avLst/>
          </a:prstGeom>
          <a:noFill/>
        </p:spPr>
        <p:txBody>
          <a:bodyPr wrap="square" rtlCol="0">
            <a:spAutoFit/>
          </a:bodyPr>
          <a:lstStyle/>
          <a:p>
            <a:r>
              <a:rPr lang="de-DE" dirty="0" smtClean="0"/>
              <a:t>Abs. 1 regelt, dass vertragliche </a:t>
            </a:r>
            <a:r>
              <a:rPr lang="de-DE" dirty="0" err="1" smtClean="0"/>
              <a:t>Vereinbarun</a:t>
            </a:r>
            <a:r>
              <a:rPr lang="de-DE" dirty="0" smtClean="0"/>
              <a:t>-gen vereinbaren ungültig sind, wenn die „</a:t>
            </a:r>
            <a:r>
              <a:rPr lang="de-DE" dirty="0" err="1" smtClean="0"/>
              <a:t>Nutzungsbefügnisse</a:t>
            </a:r>
            <a:r>
              <a:rPr lang="de-DE" dirty="0" smtClean="0"/>
              <a:t>“ in UA 4 durch Verträge versagt werden – aber auch wenn andere Nutzungen eingeräumt werden. </a:t>
            </a:r>
            <a:endParaRPr lang="de-DE" dirty="0"/>
          </a:p>
        </p:txBody>
      </p:sp>
      <p:sp>
        <p:nvSpPr>
          <p:cNvPr id="6" name="Textfeld 5"/>
          <p:cNvSpPr txBox="1"/>
          <p:nvPr/>
        </p:nvSpPr>
        <p:spPr>
          <a:xfrm>
            <a:off x="4067944" y="4437112"/>
            <a:ext cx="4464496" cy="2031325"/>
          </a:xfrm>
          <a:prstGeom prst="rect">
            <a:avLst/>
          </a:prstGeom>
          <a:noFill/>
        </p:spPr>
        <p:txBody>
          <a:bodyPr wrap="square" rtlCol="0">
            <a:spAutoFit/>
          </a:bodyPr>
          <a:lstStyle/>
          <a:p>
            <a:r>
              <a:rPr lang="de-DE" dirty="0" smtClean="0"/>
              <a:t>Abs. 2 gibt vertraglichen Vereinbarungen (Einräumen oder Versagen) Vorrang vor einer Schrankenregelung im Falle von § 60e Abs. 4 (analog § 60f, Abs. 1).</a:t>
            </a:r>
            <a:br>
              <a:rPr lang="de-DE" dirty="0" smtClean="0"/>
            </a:br>
            <a:r>
              <a:rPr lang="de-DE" dirty="0" smtClean="0"/>
              <a:t>Allerdings reicht das vertragliche Angebot nicht schon zur Vertragspriorität aus, erst der abgeschlossene Vertrag</a:t>
            </a:r>
            <a:endParaRPr lang="de-DE" dirty="0"/>
          </a:p>
        </p:txBody>
      </p:sp>
      <p:sp>
        <p:nvSpPr>
          <p:cNvPr id="8" name="Textfeld 7"/>
          <p:cNvSpPr txBox="1"/>
          <p:nvPr/>
        </p:nvSpPr>
        <p:spPr>
          <a:xfrm>
            <a:off x="179512" y="4653136"/>
            <a:ext cx="3240360" cy="1200329"/>
          </a:xfrm>
          <a:prstGeom prst="rect">
            <a:avLst/>
          </a:prstGeom>
          <a:noFill/>
        </p:spPr>
        <p:txBody>
          <a:bodyPr wrap="square" rtlCol="0">
            <a:spAutoFit/>
          </a:bodyPr>
          <a:lstStyle/>
          <a:p>
            <a:r>
              <a:rPr lang="de-DE" dirty="0" smtClean="0"/>
              <a:t>Durch die Regelung in Abs.2 ist der Wert von §§ 60e und 60f für Nutzungshandlungen sehr stark eingeschränkt.</a:t>
            </a:r>
            <a:endParaRPr lang="de-DE" dirty="0"/>
          </a:p>
        </p:txBody>
      </p:sp>
      <p:sp>
        <p:nvSpPr>
          <p:cNvPr id="10" name="Textfeld 9"/>
          <p:cNvSpPr txBox="1"/>
          <p:nvPr/>
        </p:nvSpPr>
        <p:spPr>
          <a:xfrm>
            <a:off x="179512" y="1196752"/>
            <a:ext cx="6984776" cy="1077218"/>
          </a:xfrm>
          <a:prstGeom prst="rect">
            <a:avLst/>
          </a:prstGeom>
          <a:solidFill>
            <a:srgbClr val="CCFFCC"/>
          </a:solidFill>
        </p:spPr>
        <p:txBody>
          <a:bodyPr wrap="square" rtlCol="0">
            <a:spAutoFit/>
          </a:bodyPr>
          <a:lstStyle/>
          <a:p>
            <a:pPr algn="ctr"/>
            <a:r>
              <a:rPr lang="de-DE" sz="3200" dirty="0" smtClean="0"/>
              <a:t>§ 60gE- Gesetzlich erlaubte Nutzung und vertragliche Nutzungsbefugnis</a:t>
            </a:r>
            <a:endParaRPr lang="de-DE" sz="3200" dirty="0"/>
          </a:p>
        </p:txBody>
      </p:sp>
    </p:spTree>
    <p:extLst>
      <p:ext uri="{BB962C8B-B14F-4D97-AF65-F5344CB8AC3E}">
        <p14:creationId xmlns:p14="http://schemas.microsoft.com/office/powerpoint/2010/main" val="20769098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build="allAtOnce"/>
      <p:bldP spid="8"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79512" y="1196752"/>
            <a:ext cx="6984776" cy="1077218"/>
          </a:xfrm>
          <a:prstGeom prst="rect">
            <a:avLst/>
          </a:prstGeom>
          <a:solidFill>
            <a:srgbClr val="CCFFCC"/>
          </a:solidFill>
        </p:spPr>
        <p:txBody>
          <a:bodyPr wrap="square" rtlCol="0">
            <a:spAutoFit/>
          </a:bodyPr>
          <a:lstStyle/>
          <a:p>
            <a:pPr algn="ctr"/>
            <a:r>
              <a:rPr lang="de-DE" sz="3200" dirty="0" smtClean="0"/>
              <a:t>§ 60hE- Angemessene Vergütung der gesetzlich erlaubten Nutzungen </a:t>
            </a:r>
            <a:endParaRPr lang="de-DE" sz="3200" dirty="0"/>
          </a:p>
        </p:txBody>
      </p:sp>
      <p:sp>
        <p:nvSpPr>
          <p:cNvPr id="7" name="Textfeld 6"/>
          <p:cNvSpPr txBox="1"/>
          <p:nvPr/>
        </p:nvSpPr>
        <p:spPr>
          <a:xfrm>
            <a:off x="611560" y="188640"/>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grpSp>
        <p:nvGrpSpPr>
          <p:cNvPr id="10" name="Gruppierung 9"/>
          <p:cNvGrpSpPr/>
          <p:nvPr/>
        </p:nvGrpSpPr>
        <p:grpSpPr>
          <a:xfrm>
            <a:off x="0" y="2108200"/>
            <a:ext cx="9144000" cy="4456565"/>
            <a:chOff x="0" y="2108200"/>
            <a:chExt cx="9144000" cy="4456565"/>
          </a:xfrm>
        </p:grpSpPr>
        <p:pic>
          <p:nvPicPr>
            <p:cNvPr id="3" name="Bild 2"/>
            <p:cNvPicPr>
              <a:picLocks noChangeAspect="1"/>
            </p:cNvPicPr>
            <p:nvPr/>
          </p:nvPicPr>
          <p:blipFill>
            <a:blip r:embed="rId3"/>
            <a:stretch>
              <a:fillRect/>
            </a:stretch>
          </p:blipFill>
          <p:spPr>
            <a:xfrm>
              <a:off x="0" y="2108200"/>
              <a:ext cx="9144000" cy="2632088"/>
            </a:xfrm>
            <a:prstGeom prst="rect">
              <a:avLst/>
            </a:prstGeom>
          </p:spPr>
        </p:pic>
        <p:pic>
          <p:nvPicPr>
            <p:cNvPr id="5" name="Bild 4"/>
            <p:cNvPicPr>
              <a:picLocks noChangeAspect="1"/>
            </p:cNvPicPr>
            <p:nvPr/>
          </p:nvPicPr>
          <p:blipFill>
            <a:blip r:embed="rId4"/>
            <a:stretch>
              <a:fillRect/>
            </a:stretch>
          </p:blipFill>
          <p:spPr>
            <a:xfrm>
              <a:off x="395536" y="4725144"/>
              <a:ext cx="8496944" cy="1839621"/>
            </a:xfrm>
            <a:prstGeom prst="rect">
              <a:avLst/>
            </a:prstGeom>
          </p:spPr>
        </p:pic>
      </p:grpSp>
    </p:spTree>
    <p:extLst>
      <p:ext uri="{BB962C8B-B14F-4D97-AF65-F5344CB8AC3E}">
        <p14:creationId xmlns:p14="http://schemas.microsoft.com/office/powerpoint/2010/main" val="3563301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79512" y="980728"/>
            <a:ext cx="6984776" cy="1077218"/>
          </a:xfrm>
          <a:prstGeom prst="rect">
            <a:avLst/>
          </a:prstGeom>
          <a:solidFill>
            <a:srgbClr val="CCFFCC"/>
          </a:solidFill>
        </p:spPr>
        <p:txBody>
          <a:bodyPr wrap="square" rtlCol="0">
            <a:spAutoFit/>
          </a:bodyPr>
          <a:lstStyle/>
          <a:p>
            <a:pPr algn="ctr"/>
            <a:r>
              <a:rPr lang="de-DE" sz="3200" dirty="0" smtClean="0"/>
              <a:t>§ 60hE- Angemessene Vergütung der gesetzlich erlaubten Nutzungen </a:t>
            </a:r>
            <a:endParaRPr lang="de-DE" sz="3200" dirty="0"/>
          </a:p>
        </p:txBody>
      </p:sp>
      <p:sp>
        <p:nvSpPr>
          <p:cNvPr id="7" name="Textfeld 6"/>
          <p:cNvSpPr txBox="1"/>
          <p:nvPr/>
        </p:nvSpPr>
        <p:spPr>
          <a:xfrm>
            <a:off x="611560" y="188640"/>
            <a:ext cx="8136904" cy="584776"/>
          </a:xfrm>
          <a:prstGeom prst="rect">
            <a:avLst/>
          </a:prstGeom>
          <a:solidFill>
            <a:srgbClr val="CCFFCC"/>
          </a:solidFill>
        </p:spPr>
        <p:txBody>
          <a:bodyPr wrap="square" rtlCol="0">
            <a:spAutoFit/>
          </a:bodyPr>
          <a:lstStyle/>
          <a:p>
            <a:pPr lvl="0"/>
            <a:r>
              <a:rPr lang="de-DE" sz="3200" b="1" dirty="0" err="1" smtClean="0"/>
              <a:t>RefE</a:t>
            </a:r>
            <a:r>
              <a:rPr lang="de-DE" sz="3200" b="1" dirty="0" smtClean="0"/>
              <a:t> §§ 60a–60h – zum „Kern“ eines </a:t>
            </a:r>
            <a:r>
              <a:rPr lang="de-DE" sz="3200" b="1" dirty="0" err="1" smtClean="0"/>
              <a:t>UrhWissG</a:t>
            </a:r>
            <a:endParaRPr lang="de-DE" sz="3200" b="1" dirty="0"/>
          </a:p>
        </p:txBody>
      </p:sp>
      <p:grpSp>
        <p:nvGrpSpPr>
          <p:cNvPr id="10" name="Gruppierung 9"/>
          <p:cNvGrpSpPr/>
          <p:nvPr/>
        </p:nvGrpSpPr>
        <p:grpSpPr>
          <a:xfrm>
            <a:off x="0" y="2108201"/>
            <a:ext cx="4067944" cy="1896864"/>
            <a:chOff x="0" y="2108200"/>
            <a:chExt cx="9144000" cy="4456565"/>
          </a:xfrm>
        </p:grpSpPr>
        <p:pic>
          <p:nvPicPr>
            <p:cNvPr id="3" name="Bild 2"/>
            <p:cNvPicPr>
              <a:picLocks noChangeAspect="1"/>
            </p:cNvPicPr>
            <p:nvPr/>
          </p:nvPicPr>
          <p:blipFill>
            <a:blip r:embed="rId3"/>
            <a:stretch>
              <a:fillRect/>
            </a:stretch>
          </p:blipFill>
          <p:spPr>
            <a:xfrm>
              <a:off x="0" y="2108200"/>
              <a:ext cx="9144000" cy="2632088"/>
            </a:xfrm>
            <a:prstGeom prst="rect">
              <a:avLst/>
            </a:prstGeom>
          </p:spPr>
        </p:pic>
        <p:pic>
          <p:nvPicPr>
            <p:cNvPr id="5" name="Bild 4"/>
            <p:cNvPicPr>
              <a:picLocks noChangeAspect="1"/>
            </p:cNvPicPr>
            <p:nvPr/>
          </p:nvPicPr>
          <p:blipFill>
            <a:blip r:embed="rId4"/>
            <a:stretch>
              <a:fillRect/>
            </a:stretch>
          </p:blipFill>
          <p:spPr>
            <a:xfrm>
              <a:off x="395536" y="4725144"/>
              <a:ext cx="8496944" cy="1839621"/>
            </a:xfrm>
            <a:prstGeom prst="rect">
              <a:avLst/>
            </a:prstGeom>
          </p:spPr>
        </p:pic>
      </p:grpSp>
      <p:pic>
        <p:nvPicPr>
          <p:cNvPr id="2" name="Bild 1"/>
          <p:cNvPicPr>
            <a:picLocks noChangeAspect="1"/>
          </p:cNvPicPr>
          <p:nvPr/>
        </p:nvPicPr>
        <p:blipFill>
          <a:blip r:embed="rId5"/>
          <a:stretch>
            <a:fillRect/>
          </a:stretch>
        </p:blipFill>
        <p:spPr>
          <a:xfrm>
            <a:off x="899592" y="4293096"/>
            <a:ext cx="6768752" cy="2232248"/>
          </a:xfrm>
          <a:prstGeom prst="rect">
            <a:avLst/>
          </a:prstGeom>
        </p:spPr>
      </p:pic>
      <p:sp>
        <p:nvSpPr>
          <p:cNvPr id="6" name="Textfeld 5"/>
          <p:cNvSpPr txBox="1"/>
          <p:nvPr/>
        </p:nvSpPr>
        <p:spPr>
          <a:xfrm>
            <a:off x="4211960" y="2204864"/>
            <a:ext cx="4680520" cy="2031325"/>
          </a:xfrm>
          <a:prstGeom prst="rect">
            <a:avLst/>
          </a:prstGeom>
          <a:noFill/>
        </p:spPr>
        <p:txBody>
          <a:bodyPr wrap="square" rtlCol="0">
            <a:spAutoFit/>
          </a:bodyPr>
          <a:lstStyle/>
          <a:p>
            <a:r>
              <a:rPr lang="de-DE" dirty="0" smtClean="0"/>
              <a:t>Abs. 3 erteilt der individuellen Erhebung und Abrechnung von Nutzungshandlungen eine Absage – </a:t>
            </a:r>
            <a:r>
              <a:rPr lang="de-DE" b="1" dirty="0" smtClean="0"/>
              <a:t>pauschale Vergütung reicht aus </a:t>
            </a:r>
            <a:r>
              <a:rPr lang="de-DE" dirty="0" smtClean="0"/>
              <a:t>(eventuell repräsentative Stichproben).</a:t>
            </a:r>
          </a:p>
          <a:p>
            <a:r>
              <a:rPr lang="de-DE" dirty="0" smtClean="0"/>
              <a:t> Für Nutzungen nach § 60b und nach § 60e, Abs.5 </a:t>
            </a:r>
            <a:r>
              <a:rPr lang="de-DE" b="1" dirty="0" smtClean="0"/>
              <a:t>(</a:t>
            </a:r>
            <a:r>
              <a:rPr lang="de-DE" b="1" dirty="0" err="1" smtClean="0"/>
              <a:t>Kopienversand</a:t>
            </a:r>
            <a:r>
              <a:rPr lang="de-DE" b="1" dirty="0" smtClean="0"/>
              <a:t>) muss individuell abgerechnet werden</a:t>
            </a:r>
            <a:r>
              <a:rPr lang="de-DE" dirty="0" smtClean="0"/>
              <a:t>.</a:t>
            </a:r>
            <a:endParaRPr lang="de-DE" dirty="0"/>
          </a:p>
        </p:txBody>
      </p:sp>
    </p:spTree>
    <p:extLst>
      <p:ext uri="{BB962C8B-B14F-4D97-AF65-F5344CB8AC3E}">
        <p14:creationId xmlns:p14="http://schemas.microsoft.com/office/powerpoint/2010/main" val="4805741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394691"/>
            <a:ext cx="5472608" cy="738664"/>
          </a:xfrm>
          <a:prstGeom prst="rect">
            <a:avLst/>
          </a:prstGeom>
          <a:solidFill>
            <a:srgbClr val="B9E6BA"/>
          </a:solidFill>
        </p:spPr>
        <p:txBody>
          <a:bodyPr wrap="square" rtlCol="0">
            <a:spAutoFit/>
          </a:bodyPr>
          <a:lstStyle/>
          <a:p>
            <a:r>
              <a:rPr lang="en-US" sz="2400" b="1" dirty="0" err="1"/>
              <a:t>Bildungs</a:t>
            </a:r>
            <a:r>
              <a:rPr lang="en-US" sz="2400" b="1" dirty="0"/>
              <a:t>- und </a:t>
            </a:r>
            <a:r>
              <a:rPr lang="en-US" sz="2400" b="1" dirty="0" err="1" smtClean="0"/>
              <a:t>Wissenschaftsklausel</a:t>
            </a:r>
            <a:r>
              <a:rPr lang="en-US" sz="2400" b="1" dirty="0" smtClean="0"/>
              <a:t> (2,3)</a:t>
            </a:r>
            <a:endParaRPr lang="en-US" dirty="0"/>
          </a:p>
          <a:p>
            <a:endParaRPr lang="de-DE" dirty="0"/>
          </a:p>
        </p:txBody>
      </p:sp>
      <p:sp>
        <p:nvSpPr>
          <p:cNvPr id="3" name="Textfeld 2"/>
          <p:cNvSpPr txBox="1"/>
          <p:nvPr/>
        </p:nvSpPr>
        <p:spPr>
          <a:xfrm>
            <a:off x="251520" y="1340768"/>
            <a:ext cx="8640960" cy="1200328"/>
          </a:xfrm>
          <a:prstGeom prst="rect">
            <a:avLst/>
          </a:prstGeom>
          <a:noFill/>
        </p:spPr>
        <p:txBody>
          <a:bodyPr wrap="square" rtlCol="0">
            <a:spAutoFit/>
          </a:bodyPr>
          <a:lstStyle/>
          <a:p>
            <a:pPr lvl="0"/>
            <a:r>
              <a:rPr lang="de-DE" sz="2400" dirty="0"/>
              <a:t>(2) Für die Nutzung von Werken, die in öffentlich finanzierten Umgebungen unter Beteiligung von öffentlich finanzierten Personen erstellt wurden, ist keine Vergütung vorgesehen. </a:t>
            </a:r>
            <a:endParaRPr lang="de-DE" dirty="0"/>
          </a:p>
        </p:txBody>
      </p:sp>
      <p:sp>
        <p:nvSpPr>
          <p:cNvPr id="4" name="Textfeld 3"/>
          <p:cNvSpPr txBox="1"/>
          <p:nvPr/>
        </p:nvSpPr>
        <p:spPr>
          <a:xfrm>
            <a:off x="251520" y="2852936"/>
            <a:ext cx="8640960" cy="2677656"/>
          </a:xfrm>
          <a:prstGeom prst="rect">
            <a:avLst/>
          </a:prstGeom>
          <a:noFill/>
        </p:spPr>
        <p:txBody>
          <a:bodyPr wrap="square" rtlCol="0">
            <a:spAutoFit/>
          </a:bodyPr>
          <a:lstStyle/>
          <a:p>
            <a:pPr lvl="0"/>
            <a:r>
              <a:rPr lang="de-DE" sz="2400" dirty="0"/>
              <a:t>(3) Bei von Abs. 2 abweichenden Nutzungen ist für Leistungen entsprechend Abs. 1, Satz 1 und Abs. 1, Satz 3 eine pauschale Vergütung vorzusehen, die zwischen den Trägern der Wissenschafts- und Bildungseinrichtungen, den Vertretungen der Rechteinhaber und den Verwertungsgesellschaften vertraglich zu vereinbaren ist. Für Leistungen entsprechend Abs. 1, Satz 2 ist keine Vergütung vorgesehen. </a:t>
            </a:r>
          </a:p>
        </p:txBody>
      </p:sp>
    </p:spTree>
    <p:extLst>
      <p:ext uri="{BB962C8B-B14F-4D97-AF65-F5344CB8AC3E}">
        <p14:creationId xmlns:p14="http://schemas.microsoft.com/office/powerpoint/2010/main" val="39929792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548680"/>
            <a:ext cx="6480720" cy="738664"/>
          </a:xfrm>
          <a:prstGeom prst="rect">
            <a:avLst/>
          </a:prstGeom>
          <a:solidFill>
            <a:srgbClr val="B9E6BA"/>
          </a:solidFill>
        </p:spPr>
        <p:txBody>
          <a:bodyPr wrap="square" rtlCol="0">
            <a:spAutoFit/>
          </a:bodyPr>
          <a:lstStyle/>
          <a:p>
            <a:r>
              <a:rPr lang="en-US" sz="2400" b="1" dirty="0" err="1"/>
              <a:t>Bildungs</a:t>
            </a:r>
            <a:r>
              <a:rPr lang="en-US" sz="2400" b="1" dirty="0"/>
              <a:t>- und </a:t>
            </a:r>
            <a:r>
              <a:rPr lang="en-US" sz="2400" b="1" dirty="0" err="1" smtClean="0"/>
              <a:t>Wissenschaftsklausel</a:t>
            </a:r>
            <a:r>
              <a:rPr lang="en-US" sz="2400" b="1" dirty="0" smtClean="0"/>
              <a:t> - </a:t>
            </a:r>
            <a:r>
              <a:rPr lang="en-US" sz="2400" b="1" dirty="0" err="1" smtClean="0"/>
              <a:t>Vergütung</a:t>
            </a:r>
            <a:endParaRPr lang="en-US" dirty="0"/>
          </a:p>
          <a:p>
            <a:endParaRPr lang="de-DE" dirty="0"/>
          </a:p>
        </p:txBody>
      </p:sp>
      <p:sp>
        <p:nvSpPr>
          <p:cNvPr id="3" name="Textfeld 2"/>
          <p:cNvSpPr txBox="1"/>
          <p:nvPr/>
        </p:nvSpPr>
        <p:spPr>
          <a:xfrm>
            <a:off x="179512" y="1484784"/>
            <a:ext cx="8640960" cy="1569660"/>
          </a:xfrm>
          <a:prstGeom prst="rect">
            <a:avLst/>
          </a:prstGeom>
          <a:noFill/>
        </p:spPr>
        <p:txBody>
          <a:bodyPr wrap="square" rtlCol="0">
            <a:spAutoFit/>
          </a:bodyPr>
          <a:lstStyle/>
          <a:p>
            <a:r>
              <a:rPr lang="de-DE" sz="2400" dirty="0"/>
              <a:t>Ob bzw. wie Vergütung und Abrechnungsverfahren in der ABWS vorgesehen ist, darüber einigen sich die Träger der wissenschaftlichen bzw. Bildungseinrichtungen mit einer Verwertungsgesellschaft. </a:t>
            </a:r>
            <a:endParaRPr lang="de-DE" dirty="0"/>
          </a:p>
        </p:txBody>
      </p:sp>
      <p:sp>
        <p:nvSpPr>
          <p:cNvPr id="4" name="Textfeld 3"/>
          <p:cNvSpPr txBox="1"/>
          <p:nvPr/>
        </p:nvSpPr>
        <p:spPr>
          <a:xfrm>
            <a:off x="251520" y="3212976"/>
            <a:ext cx="8640960" cy="830997"/>
          </a:xfrm>
          <a:prstGeom prst="rect">
            <a:avLst/>
          </a:prstGeom>
          <a:noFill/>
        </p:spPr>
        <p:txBody>
          <a:bodyPr wrap="square" rtlCol="0">
            <a:spAutoFit/>
          </a:bodyPr>
          <a:lstStyle/>
          <a:p>
            <a:r>
              <a:rPr lang="de-DE" sz="2400" dirty="0"/>
              <a:t>Kommt keine Einigung zustande, wird eine Schlichtungskommission angerufen. </a:t>
            </a:r>
          </a:p>
        </p:txBody>
      </p:sp>
      <p:sp>
        <p:nvSpPr>
          <p:cNvPr id="6" name="Textfeld 5"/>
          <p:cNvSpPr txBox="1"/>
          <p:nvPr/>
        </p:nvSpPr>
        <p:spPr>
          <a:xfrm>
            <a:off x="251520" y="4365104"/>
            <a:ext cx="8640960" cy="1200328"/>
          </a:xfrm>
          <a:prstGeom prst="rect">
            <a:avLst/>
          </a:prstGeom>
          <a:noFill/>
        </p:spPr>
        <p:txBody>
          <a:bodyPr wrap="square" rtlCol="0">
            <a:spAutoFit/>
          </a:bodyPr>
          <a:lstStyle/>
          <a:p>
            <a:r>
              <a:rPr lang="de-DE" sz="2400" dirty="0"/>
              <a:t>Für Werke, die über überwiegend öffentliche Finanzierung entstanden sind, ist keine Vergütung durch Nutzung entsprechend der ABWS vorgesehen.</a:t>
            </a:r>
          </a:p>
        </p:txBody>
      </p:sp>
    </p:spTree>
    <p:extLst>
      <p:ext uri="{BB962C8B-B14F-4D97-AF65-F5344CB8AC3E}">
        <p14:creationId xmlns:p14="http://schemas.microsoft.com/office/powerpoint/2010/main" val="1212052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394691"/>
            <a:ext cx="7560840" cy="461665"/>
          </a:xfrm>
          <a:prstGeom prst="rect">
            <a:avLst/>
          </a:prstGeom>
          <a:solidFill>
            <a:srgbClr val="B9E6BA"/>
          </a:solidFill>
        </p:spPr>
        <p:txBody>
          <a:bodyPr wrap="square" rtlCol="0">
            <a:spAutoFit/>
          </a:bodyPr>
          <a:lstStyle/>
          <a:p>
            <a:r>
              <a:rPr lang="en-US" sz="2400" b="1" dirty="0" err="1"/>
              <a:t>Bildungs</a:t>
            </a:r>
            <a:r>
              <a:rPr lang="en-US" sz="2400" b="1" dirty="0"/>
              <a:t>- und </a:t>
            </a:r>
            <a:r>
              <a:rPr lang="en-US" sz="2400" b="1" dirty="0" err="1" smtClean="0"/>
              <a:t>Wissenschaftsklausel</a:t>
            </a:r>
            <a:r>
              <a:rPr lang="en-US" sz="2400" b="1" dirty="0" smtClean="0"/>
              <a:t> – </a:t>
            </a:r>
            <a:r>
              <a:rPr lang="en-US" sz="2400" b="1" dirty="0" err="1" smtClean="0"/>
              <a:t>Vergütung</a:t>
            </a:r>
            <a:r>
              <a:rPr lang="en-US" sz="2400" b="1" dirty="0" smtClean="0"/>
              <a:t> – </a:t>
            </a:r>
            <a:r>
              <a:rPr lang="en-US" sz="2400" b="1" dirty="0" err="1" smtClean="0"/>
              <a:t>Politik</a:t>
            </a:r>
            <a:endParaRPr lang="de-DE" sz="2400" dirty="0"/>
          </a:p>
        </p:txBody>
      </p:sp>
      <p:sp>
        <p:nvSpPr>
          <p:cNvPr id="3" name="Textfeld 2"/>
          <p:cNvSpPr txBox="1"/>
          <p:nvPr/>
        </p:nvSpPr>
        <p:spPr>
          <a:xfrm>
            <a:off x="503040" y="1340768"/>
            <a:ext cx="8640960" cy="3785652"/>
          </a:xfrm>
          <a:prstGeom prst="rect">
            <a:avLst/>
          </a:prstGeom>
          <a:noFill/>
        </p:spPr>
        <p:txBody>
          <a:bodyPr wrap="square" rtlCol="0">
            <a:spAutoFit/>
          </a:bodyPr>
          <a:lstStyle/>
          <a:p>
            <a:r>
              <a:rPr lang="de-DE" sz="2400" dirty="0" smtClean="0"/>
              <a:t>Die </a:t>
            </a:r>
            <a:r>
              <a:rPr lang="de-DE" sz="2400" dirty="0"/>
              <a:t>Politik soll sich bezüglich Vergütung für Bildung und Wissenschaft </a:t>
            </a:r>
            <a:r>
              <a:rPr lang="de-DE" sz="2400" dirty="0" smtClean="0"/>
              <a:t>heraushalten.</a:t>
            </a:r>
          </a:p>
          <a:p>
            <a:endParaRPr lang="de-DE" sz="2400" dirty="0"/>
          </a:p>
          <a:p>
            <a:r>
              <a:rPr lang="de-DE" sz="2400" dirty="0" smtClean="0"/>
              <a:t> Auf </a:t>
            </a:r>
            <a:r>
              <a:rPr lang="de-DE" sz="2400" dirty="0"/>
              <a:t>keinen Fall sollten durch das UrhG Geschäftsmodelle der Verlage unterstützt werden. </a:t>
            </a:r>
            <a:endParaRPr lang="de-DE" sz="2400" dirty="0" smtClean="0"/>
          </a:p>
          <a:p>
            <a:endParaRPr lang="de-DE" sz="2400" dirty="0"/>
          </a:p>
          <a:p>
            <a:r>
              <a:rPr lang="de-DE" sz="2400" dirty="0" smtClean="0"/>
              <a:t>Es </a:t>
            </a:r>
            <a:r>
              <a:rPr lang="de-DE" sz="2400" dirty="0"/>
              <a:t>soll also keine Regelung in die ABWS wie: Verlage erhalten einen </a:t>
            </a:r>
            <a:r>
              <a:rPr lang="de-DE" sz="2400" dirty="0" smtClean="0"/>
              <a:t>angemessenen </a:t>
            </a:r>
            <a:r>
              <a:rPr lang="de-DE" sz="2400" dirty="0"/>
              <a:t>Anteil aus den Ausschüttungen durch die Vergütung der Nutzung entsprechend der ABWS.</a:t>
            </a:r>
          </a:p>
          <a:p>
            <a:endParaRPr lang="de-DE" sz="2400" dirty="0"/>
          </a:p>
        </p:txBody>
      </p:sp>
    </p:spTree>
    <p:extLst>
      <p:ext uri="{BB962C8B-B14F-4D97-AF65-F5344CB8AC3E}">
        <p14:creationId xmlns:p14="http://schemas.microsoft.com/office/powerpoint/2010/main" val="4119162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394691"/>
            <a:ext cx="8640960" cy="830997"/>
          </a:xfrm>
          <a:prstGeom prst="rect">
            <a:avLst/>
          </a:prstGeom>
          <a:solidFill>
            <a:srgbClr val="B9E6BA"/>
          </a:solidFill>
        </p:spPr>
        <p:txBody>
          <a:bodyPr wrap="square" rtlCol="0">
            <a:spAutoFit/>
          </a:bodyPr>
          <a:lstStyle/>
          <a:p>
            <a:r>
              <a:rPr lang="en-US" sz="2400" b="1" dirty="0" err="1"/>
              <a:t>Bildungs</a:t>
            </a:r>
            <a:r>
              <a:rPr lang="en-US" sz="2400" b="1" dirty="0"/>
              <a:t>- und </a:t>
            </a:r>
            <a:r>
              <a:rPr lang="en-US" sz="2400" b="1" dirty="0" err="1" smtClean="0"/>
              <a:t>Wissenschaftsklausel</a:t>
            </a:r>
            <a:r>
              <a:rPr lang="en-US" sz="2400" b="1" dirty="0" smtClean="0"/>
              <a:t> – </a:t>
            </a:r>
            <a:r>
              <a:rPr lang="en-US" sz="2400" b="1" dirty="0" err="1" smtClean="0"/>
              <a:t>Vergütung</a:t>
            </a:r>
            <a:r>
              <a:rPr lang="en-US" sz="2400" b="1" dirty="0" smtClean="0"/>
              <a:t> – </a:t>
            </a:r>
            <a:r>
              <a:rPr lang="de-DE" sz="2400" dirty="0" smtClean="0"/>
              <a:t>Spielraum durch EU-Kommission</a:t>
            </a:r>
            <a:endParaRPr lang="de-DE" sz="2400" dirty="0"/>
          </a:p>
        </p:txBody>
      </p:sp>
      <p:sp>
        <p:nvSpPr>
          <p:cNvPr id="3" name="Textfeld 2"/>
          <p:cNvSpPr txBox="1"/>
          <p:nvPr/>
        </p:nvSpPr>
        <p:spPr>
          <a:xfrm>
            <a:off x="468290" y="1609630"/>
            <a:ext cx="7920134" cy="1938992"/>
          </a:xfrm>
          <a:prstGeom prst="rect">
            <a:avLst/>
          </a:prstGeom>
          <a:noFill/>
        </p:spPr>
        <p:txBody>
          <a:bodyPr wrap="square" rtlCol="0">
            <a:spAutoFit/>
          </a:bodyPr>
          <a:lstStyle/>
          <a:p>
            <a:pPr lvl="0" algn="ctr"/>
            <a:r>
              <a:rPr lang="de-DE" sz="2400" dirty="0"/>
              <a:t>Die durch Art. 4, 4 </a:t>
            </a:r>
            <a:r>
              <a:rPr lang="de-DE" sz="2400" dirty="0" smtClean="0"/>
              <a:t>des Vorschlags der EU-Kommission für eine neue Urheberrechtsrichtlinie gegebene </a:t>
            </a:r>
            <a:r>
              <a:rPr lang="de-DE" sz="2400" dirty="0"/>
              <a:t>Möglichkeit sollte bei nationalen Umsetzungen genutzt werden, so dass für Ausbildungszwecke eine vergütungsfreie Nutzung vorgesehen werden könnte. </a:t>
            </a:r>
          </a:p>
        </p:txBody>
      </p:sp>
    </p:spTree>
    <p:extLst>
      <p:ext uri="{BB962C8B-B14F-4D97-AF65-F5344CB8AC3E}">
        <p14:creationId xmlns:p14="http://schemas.microsoft.com/office/powerpoint/2010/main" val="30059594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6512" y="0"/>
            <a:ext cx="9144000" cy="692696"/>
          </a:xfrm>
          <a:prstGeom prst="rect">
            <a:avLst/>
          </a:prstGeom>
          <a:solidFill>
            <a:srgbClr val="B9E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00"/>
                </a:solidFill>
              </a:rPr>
              <a:t>Bildungs</a:t>
            </a:r>
            <a:r>
              <a:rPr lang="en-US" sz="2400" b="1" dirty="0">
                <a:solidFill>
                  <a:srgbClr val="000000"/>
                </a:solidFill>
              </a:rPr>
              <a:t>- und </a:t>
            </a:r>
            <a:r>
              <a:rPr lang="en-US" sz="2400" b="1" dirty="0" err="1">
                <a:solidFill>
                  <a:srgbClr val="000000"/>
                </a:solidFill>
              </a:rPr>
              <a:t>Wissenschaftsklausel</a:t>
            </a:r>
            <a:r>
              <a:rPr lang="en-US" sz="2400" b="1" dirty="0">
                <a:solidFill>
                  <a:srgbClr val="000000"/>
                </a:solidFill>
              </a:rPr>
              <a:t> – </a:t>
            </a:r>
            <a:r>
              <a:rPr lang="en-US" sz="2400" b="1" dirty="0" err="1">
                <a:solidFill>
                  <a:srgbClr val="000000"/>
                </a:solidFill>
              </a:rPr>
              <a:t>Vergütung</a:t>
            </a:r>
            <a:r>
              <a:rPr lang="en-US" sz="2400" b="1" dirty="0">
                <a:solidFill>
                  <a:srgbClr val="000000"/>
                </a:solidFill>
              </a:rPr>
              <a:t> – </a:t>
            </a:r>
            <a:r>
              <a:rPr lang="de-DE" sz="2400" dirty="0">
                <a:solidFill>
                  <a:srgbClr val="000000"/>
                </a:solidFill>
              </a:rPr>
              <a:t>Spielraum durch </a:t>
            </a:r>
            <a:r>
              <a:rPr lang="de-DE" sz="2400" dirty="0" smtClean="0">
                <a:solidFill>
                  <a:srgbClr val="000000"/>
                </a:solidFill>
              </a:rPr>
              <a:t>das BVerfGE</a:t>
            </a:r>
            <a:endParaRPr lang="de-DE" sz="2400" dirty="0">
              <a:solidFill>
                <a:srgbClr val="000000"/>
              </a:solidFill>
            </a:endParaRPr>
          </a:p>
        </p:txBody>
      </p:sp>
      <p:sp>
        <p:nvSpPr>
          <p:cNvPr id="5" name="Textfeld 4"/>
          <p:cNvSpPr txBox="1"/>
          <p:nvPr/>
        </p:nvSpPr>
        <p:spPr>
          <a:xfrm>
            <a:off x="323528" y="1013827"/>
            <a:ext cx="8568952" cy="1938992"/>
          </a:xfrm>
          <a:prstGeom prst="rect">
            <a:avLst/>
          </a:prstGeom>
          <a:noFill/>
        </p:spPr>
        <p:txBody>
          <a:bodyPr wrap="square" rtlCol="0">
            <a:spAutoFit/>
          </a:bodyPr>
          <a:lstStyle/>
          <a:p>
            <a:r>
              <a:rPr lang="de-DE" sz="2400" dirty="0" smtClean="0"/>
              <a:t>Es ist nicht abschließend geklärt, ob die Einschränkung oder sogar der Ausschluss des dem Urheber zustehenden Vergütungsanspruchs durch eine ABWS/-verfassungswidrig sind. </a:t>
            </a:r>
            <a:r>
              <a:rPr lang="de-DE" sz="2400" dirty="0"/>
              <a:t>(vgl. Entscheidung des BVerfGE 31, 229, 243 – Kirchen- und Schulgebrauch von 1978</a:t>
            </a:r>
            <a:r>
              <a:rPr lang="de-DE" sz="2400" dirty="0" smtClean="0"/>
              <a:t>.</a:t>
            </a:r>
            <a:endParaRPr lang="de-DE" sz="2400" dirty="0"/>
          </a:p>
        </p:txBody>
      </p:sp>
      <p:sp>
        <p:nvSpPr>
          <p:cNvPr id="6" name="Textfeld 5"/>
          <p:cNvSpPr txBox="1"/>
          <p:nvPr/>
        </p:nvSpPr>
        <p:spPr>
          <a:xfrm>
            <a:off x="323528" y="3250721"/>
            <a:ext cx="8568952" cy="1569660"/>
          </a:xfrm>
          <a:prstGeom prst="rect">
            <a:avLst/>
          </a:prstGeom>
          <a:noFill/>
        </p:spPr>
        <p:txBody>
          <a:bodyPr wrap="square" rtlCol="0">
            <a:spAutoFit/>
          </a:bodyPr>
          <a:lstStyle/>
          <a:p>
            <a:r>
              <a:rPr lang="de-DE" sz="2400" dirty="0" smtClean="0"/>
              <a:t>Allerdings „</a:t>
            </a:r>
            <a:r>
              <a:rPr lang="de-DE" sz="2400" dirty="0" err="1" smtClean="0"/>
              <a:t>muß</a:t>
            </a:r>
            <a:r>
              <a:rPr lang="de-DE" sz="2400" dirty="0" smtClean="0"/>
              <a:t> ein gesteigertes öffentliches Interesse“ für eine genehmigungs- und vergütungsfreie Nutzung für die Nutzung entsprechend Abs. 1, Satz 1 (in beiden Vorschlägen) mit starken Argumenten belegt sein. </a:t>
            </a:r>
          </a:p>
        </p:txBody>
      </p:sp>
      <p:sp>
        <p:nvSpPr>
          <p:cNvPr id="7" name="Textfeld 6"/>
          <p:cNvSpPr txBox="1"/>
          <p:nvPr/>
        </p:nvSpPr>
        <p:spPr>
          <a:xfrm>
            <a:off x="323528" y="5118283"/>
            <a:ext cx="8568952" cy="830997"/>
          </a:xfrm>
          <a:prstGeom prst="rect">
            <a:avLst/>
          </a:prstGeom>
          <a:noFill/>
        </p:spPr>
        <p:txBody>
          <a:bodyPr wrap="square" rtlCol="0">
            <a:spAutoFit/>
          </a:bodyPr>
          <a:lstStyle/>
          <a:p>
            <a:r>
              <a:rPr lang="de-DE" sz="2400" dirty="0" smtClean="0"/>
              <a:t>Ein solches Interesse sollte bei Bildung und Wissenschaft gegeben sein.</a:t>
            </a:r>
            <a:endParaRPr lang="de-DE" sz="2400" dirty="0"/>
          </a:p>
        </p:txBody>
      </p:sp>
    </p:spTree>
    <p:extLst>
      <p:ext uri="{BB962C8B-B14F-4D97-AF65-F5344CB8AC3E}">
        <p14:creationId xmlns:p14="http://schemas.microsoft.com/office/powerpoint/2010/main" val="31434252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394691"/>
            <a:ext cx="8640960" cy="830997"/>
          </a:xfrm>
          <a:prstGeom prst="rect">
            <a:avLst/>
          </a:prstGeom>
          <a:solidFill>
            <a:srgbClr val="B9E6BA"/>
          </a:solidFill>
        </p:spPr>
        <p:txBody>
          <a:bodyPr wrap="square" rtlCol="0">
            <a:spAutoFit/>
          </a:bodyPr>
          <a:lstStyle/>
          <a:p>
            <a:r>
              <a:rPr lang="en-US" sz="2400" b="1" dirty="0" err="1"/>
              <a:t>Bildungs</a:t>
            </a:r>
            <a:r>
              <a:rPr lang="en-US" sz="2400" b="1" dirty="0"/>
              <a:t>- und </a:t>
            </a:r>
            <a:r>
              <a:rPr lang="en-US" sz="2400" b="1" dirty="0" err="1" smtClean="0"/>
              <a:t>Wissenschaftsklausel</a:t>
            </a:r>
            <a:r>
              <a:rPr lang="en-US" sz="2400" b="1" dirty="0" smtClean="0"/>
              <a:t> – </a:t>
            </a:r>
            <a:r>
              <a:rPr lang="en-US" sz="2400" b="1" dirty="0" err="1" smtClean="0"/>
              <a:t>Vergütung</a:t>
            </a:r>
            <a:r>
              <a:rPr lang="en-US" sz="2400" b="1" dirty="0" smtClean="0"/>
              <a:t> – </a:t>
            </a:r>
            <a:r>
              <a:rPr lang="de-DE" sz="2400" dirty="0"/>
              <a:t>Politischer </a:t>
            </a:r>
            <a:r>
              <a:rPr lang="de-DE" sz="2400" dirty="0" smtClean="0"/>
              <a:t>Hintergrund</a:t>
            </a:r>
            <a:endParaRPr lang="de-DE" sz="2400" dirty="0"/>
          </a:p>
        </p:txBody>
      </p:sp>
      <p:sp>
        <p:nvSpPr>
          <p:cNvPr id="3" name="Textfeld 2"/>
          <p:cNvSpPr txBox="1"/>
          <p:nvPr/>
        </p:nvSpPr>
        <p:spPr>
          <a:xfrm>
            <a:off x="468290" y="1609630"/>
            <a:ext cx="8640960" cy="4339650"/>
          </a:xfrm>
          <a:prstGeom prst="rect">
            <a:avLst/>
          </a:prstGeom>
          <a:noFill/>
        </p:spPr>
        <p:txBody>
          <a:bodyPr wrap="square" rtlCol="0">
            <a:spAutoFit/>
          </a:bodyPr>
          <a:lstStyle/>
          <a:p>
            <a:r>
              <a:rPr lang="de-DE" sz="2400" dirty="0" smtClean="0"/>
              <a:t>Laut Ministerin </a:t>
            </a:r>
            <a:r>
              <a:rPr lang="de-DE" sz="2400" dirty="0" err="1" smtClean="0"/>
              <a:t>Wanka</a:t>
            </a:r>
            <a:r>
              <a:rPr lang="de-DE" sz="2400" dirty="0" smtClean="0"/>
              <a:t> </a:t>
            </a:r>
            <a:r>
              <a:rPr lang="de-DE" sz="2400" dirty="0"/>
              <a:t>(BMBW) soll/wird Open Access der </a:t>
            </a:r>
            <a:r>
              <a:rPr lang="de-DE" sz="2400" b="1" dirty="0"/>
              <a:t>Default des wissenschaftlichen Publizierens</a:t>
            </a:r>
            <a:r>
              <a:rPr lang="de-DE" sz="2400" dirty="0"/>
              <a:t> sein: </a:t>
            </a:r>
            <a:br>
              <a:rPr lang="de-DE" sz="2400" dirty="0"/>
            </a:br>
            <a:endParaRPr lang="de-DE" sz="2400" dirty="0"/>
          </a:p>
          <a:p>
            <a:r>
              <a:rPr lang="de-DE" sz="2400" dirty="0"/>
              <a:t>"Open Access soll schrittweise zu einem Standard des wissenschaftlichen Publizierens werden</a:t>
            </a:r>
            <a:r>
              <a:rPr lang="de-DE" sz="2400" dirty="0" smtClean="0"/>
              <a:t>.</a:t>
            </a:r>
            <a:r>
              <a:rPr lang="de-DE" sz="2400" dirty="0" smtClean="0">
                <a:hlinkClick r:id="rId3"/>
              </a:rPr>
              <a:t>“</a:t>
            </a:r>
            <a:r>
              <a:rPr lang="de-DE" sz="2400" dirty="0" smtClean="0"/>
              <a:t> </a:t>
            </a:r>
            <a:r>
              <a:rPr lang="de-DE" dirty="0" smtClean="0">
                <a:hlinkClick r:id="rId3"/>
              </a:rPr>
              <a:t>https</a:t>
            </a:r>
            <a:r>
              <a:rPr lang="de-DE" dirty="0">
                <a:hlinkClick r:id="rId3"/>
              </a:rPr>
              <a:t>://www.bmbf.de/pub/</a:t>
            </a:r>
            <a:r>
              <a:rPr lang="de-DE" dirty="0" smtClean="0">
                <a:hlinkClick r:id="rId3"/>
              </a:rPr>
              <a:t>Open_Access_in_Deutschland.pdf</a:t>
            </a:r>
            <a:endParaRPr lang="de-DE" dirty="0" smtClean="0"/>
          </a:p>
          <a:p>
            <a:endParaRPr lang="de-DE" sz="2400" dirty="0"/>
          </a:p>
          <a:p>
            <a:r>
              <a:rPr lang="de-DE" sz="2400" dirty="0"/>
              <a:t>"Wichtig ist mir, dass die Ergebnisse von </a:t>
            </a:r>
            <a:r>
              <a:rPr lang="de-DE" sz="2400" b="1" dirty="0"/>
              <a:t>Forschung, die mit Steuergeld gefördert wurde, für die Allgemeinheit unentgeltlich </a:t>
            </a:r>
            <a:r>
              <a:rPr lang="de-DE" sz="2400" b="1" dirty="0" smtClean="0"/>
              <a:t>verfügbar werden“</a:t>
            </a:r>
          </a:p>
          <a:p>
            <a:endParaRPr lang="de-DE" sz="2400" b="1" dirty="0">
              <a:hlinkClick r:id="rId4"/>
            </a:endParaRPr>
          </a:p>
          <a:p>
            <a:r>
              <a:rPr lang="de-DE" dirty="0" smtClean="0">
                <a:hlinkClick r:id="rId4"/>
              </a:rPr>
              <a:t>https</a:t>
            </a:r>
            <a:r>
              <a:rPr lang="de-DE" dirty="0">
                <a:hlinkClick r:id="rId4"/>
              </a:rPr>
              <a:t>://www.bmbf.de/de/freier-zugang-schafft-mehr-wissen-3340.</a:t>
            </a:r>
            <a:r>
              <a:rPr lang="de-DE" dirty="0" smtClean="0">
                <a:hlinkClick r:id="rId4"/>
              </a:rPr>
              <a:t>html</a:t>
            </a:r>
            <a:endParaRPr lang="de-DE" dirty="0"/>
          </a:p>
        </p:txBody>
      </p:sp>
    </p:spTree>
    <p:extLst>
      <p:ext uri="{BB962C8B-B14F-4D97-AF65-F5344CB8AC3E}">
        <p14:creationId xmlns:p14="http://schemas.microsoft.com/office/powerpoint/2010/main" val="12150702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0" y="0"/>
            <a:ext cx="9144000" cy="830997"/>
          </a:xfrm>
          <a:prstGeom prst="rect">
            <a:avLst/>
          </a:prstGeom>
          <a:solidFill>
            <a:srgbClr val="B9E6BA"/>
          </a:solidFill>
        </p:spPr>
        <p:txBody>
          <a:bodyPr wrap="square" rtlCol="0">
            <a:spAutoFit/>
          </a:bodyPr>
          <a:lstStyle/>
          <a:p>
            <a:pPr algn="ctr"/>
            <a:r>
              <a:rPr lang="de-DE" sz="2400" b="1" dirty="0" smtClean="0"/>
              <a:t>Politische und wissenschaftliche Konsequenzen  - Allgemeine Bildungs- und Wissenschaftsschranke (ABWS)</a:t>
            </a:r>
            <a:endParaRPr lang="de-DE" sz="2400" b="1" dirty="0"/>
          </a:p>
        </p:txBody>
      </p:sp>
      <p:sp>
        <p:nvSpPr>
          <p:cNvPr id="4" name="Pfeil nach links 3"/>
          <p:cNvSpPr/>
          <p:nvPr/>
        </p:nvSpPr>
        <p:spPr>
          <a:xfrm>
            <a:off x="7236296" y="1988840"/>
            <a:ext cx="72008"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395536" y="1700808"/>
            <a:ext cx="7272808" cy="461665"/>
          </a:xfrm>
          <a:prstGeom prst="rect">
            <a:avLst/>
          </a:prstGeom>
          <a:noFill/>
        </p:spPr>
        <p:txBody>
          <a:bodyPr wrap="square" rtlCol="0">
            <a:spAutoFit/>
          </a:bodyPr>
          <a:lstStyle/>
          <a:p>
            <a:r>
              <a:rPr lang="de-DE" sz="2400" dirty="0" smtClean="0"/>
              <a:t>Alle politischen Parteien bzw. Fraktionen des Bundestags</a:t>
            </a:r>
            <a:endParaRPr lang="de-DE" sz="2400" dirty="0"/>
          </a:p>
        </p:txBody>
      </p:sp>
      <p:sp>
        <p:nvSpPr>
          <p:cNvPr id="13" name="Textfeld 12"/>
          <p:cNvSpPr txBox="1"/>
          <p:nvPr/>
        </p:nvSpPr>
        <p:spPr>
          <a:xfrm>
            <a:off x="395536" y="3011083"/>
            <a:ext cx="7272808" cy="461665"/>
          </a:xfrm>
          <a:prstGeom prst="rect">
            <a:avLst/>
          </a:prstGeom>
          <a:noFill/>
        </p:spPr>
        <p:txBody>
          <a:bodyPr wrap="square" rtlCol="0">
            <a:spAutoFit/>
          </a:bodyPr>
          <a:lstStyle/>
          <a:p>
            <a:r>
              <a:rPr lang="de-DE" sz="2400" dirty="0" smtClean="0"/>
              <a:t>Enquete Kommission Internet und Digitale Gesellschaft</a:t>
            </a:r>
            <a:endParaRPr lang="de-DE" sz="2400" dirty="0"/>
          </a:p>
        </p:txBody>
      </p:sp>
      <p:sp>
        <p:nvSpPr>
          <p:cNvPr id="14" name="Textfeld 13"/>
          <p:cNvSpPr txBox="1"/>
          <p:nvPr/>
        </p:nvSpPr>
        <p:spPr>
          <a:xfrm>
            <a:off x="395536" y="3645024"/>
            <a:ext cx="7272808" cy="461665"/>
          </a:xfrm>
          <a:prstGeom prst="rect">
            <a:avLst/>
          </a:prstGeom>
          <a:noFill/>
        </p:spPr>
        <p:txBody>
          <a:bodyPr wrap="square" rtlCol="0">
            <a:spAutoFit/>
          </a:bodyPr>
          <a:lstStyle/>
          <a:p>
            <a:r>
              <a:rPr lang="de-DE" sz="2400" dirty="0" smtClean="0"/>
              <a:t>Koalitionsvertrag der gegenwärtigen Bundesregierung</a:t>
            </a:r>
            <a:endParaRPr lang="de-DE" sz="2400" dirty="0"/>
          </a:p>
        </p:txBody>
      </p:sp>
      <p:grpSp>
        <p:nvGrpSpPr>
          <p:cNvPr id="15" name="Gruppierung 14"/>
          <p:cNvGrpSpPr/>
          <p:nvPr/>
        </p:nvGrpSpPr>
        <p:grpSpPr>
          <a:xfrm>
            <a:off x="539552" y="4365104"/>
            <a:ext cx="8280920" cy="2088232"/>
            <a:chOff x="21615" y="4365104"/>
            <a:chExt cx="9122385" cy="2088232"/>
          </a:xfrm>
        </p:grpSpPr>
        <p:pic>
          <p:nvPicPr>
            <p:cNvPr id="6" name="Bild 5"/>
            <p:cNvPicPr>
              <a:picLocks noChangeAspect="1"/>
            </p:cNvPicPr>
            <p:nvPr/>
          </p:nvPicPr>
          <p:blipFill>
            <a:blip r:embed="rId3"/>
            <a:stretch>
              <a:fillRect/>
            </a:stretch>
          </p:blipFill>
          <p:spPr>
            <a:xfrm>
              <a:off x="21615" y="4365104"/>
              <a:ext cx="8064896" cy="2088232"/>
            </a:xfrm>
            <a:prstGeom prst="rect">
              <a:avLst/>
            </a:prstGeom>
          </p:spPr>
        </p:pic>
        <p:sp>
          <p:nvSpPr>
            <p:cNvPr id="8" name="Textfeld 7"/>
            <p:cNvSpPr txBox="1"/>
            <p:nvPr/>
          </p:nvSpPr>
          <p:spPr>
            <a:xfrm>
              <a:off x="8028384" y="5949280"/>
              <a:ext cx="1115616" cy="369332"/>
            </a:xfrm>
            <a:prstGeom prst="rect">
              <a:avLst/>
            </a:prstGeom>
            <a:noFill/>
          </p:spPr>
          <p:txBody>
            <a:bodyPr wrap="square" rtlCol="0">
              <a:spAutoFit/>
            </a:bodyPr>
            <a:lstStyle/>
            <a:p>
              <a:r>
                <a:rPr lang="de-DE" dirty="0" smtClean="0"/>
                <a:t>S. 93</a:t>
              </a:r>
              <a:endParaRPr lang="de-DE" dirty="0"/>
            </a:p>
          </p:txBody>
        </p:sp>
      </p:grpSp>
      <p:grpSp>
        <p:nvGrpSpPr>
          <p:cNvPr id="17" name="Gruppierung 16"/>
          <p:cNvGrpSpPr/>
          <p:nvPr/>
        </p:nvGrpSpPr>
        <p:grpSpPr>
          <a:xfrm>
            <a:off x="395536" y="2334750"/>
            <a:ext cx="3168352" cy="504056"/>
            <a:chOff x="395536" y="1988840"/>
            <a:chExt cx="3168352" cy="504056"/>
          </a:xfrm>
        </p:grpSpPr>
        <p:sp>
          <p:nvSpPr>
            <p:cNvPr id="12" name="Textfeld 11"/>
            <p:cNvSpPr txBox="1"/>
            <p:nvPr/>
          </p:nvSpPr>
          <p:spPr>
            <a:xfrm>
              <a:off x="395536" y="2012843"/>
              <a:ext cx="1800200" cy="461665"/>
            </a:xfrm>
            <a:prstGeom prst="rect">
              <a:avLst/>
            </a:prstGeom>
            <a:noFill/>
          </p:spPr>
          <p:txBody>
            <a:bodyPr wrap="square" rtlCol="0">
              <a:spAutoFit/>
            </a:bodyPr>
            <a:lstStyle/>
            <a:p>
              <a:r>
                <a:rPr lang="de-DE" sz="2400" dirty="0" smtClean="0"/>
                <a:t>Bundesrat</a:t>
              </a:r>
              <a:endParaRPr lang="de-DE" sz="2400" dirty="0"/>
            </a:p>
          </p:txBody>
        </p:sp>
        <p:sp>
          <p:nvSpPr>
            <p:cNvPr id="16" name="Pfeil nach rechts 15">
              <a:hlinkClick r:id="" action="ppaction://hlinkshowjump?jump=nextslide"/>
            </p:cNvPr>
            <p:cNvSpPr/>
            <p:nvPr/>
          </p:nvSpPr>
          <p:spPr>
            <a:xfrm>
              <a:off x="2771800" y="1988840"/>
              <a:ext cx="792088"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9" name="Textfeld 18"/>
          <p:cNvSpPr txBox="1"/>
          <p:nvPr/>
        </p:nvSpPr>
        <p:spPr>
          <a:xfrm>
            <a:off x="611560" y="1052736"/>
            <a:ext cx="4968552" cy="461665"/>
          </a:xfrm>
          <a:prstGeom prst="rect">
            <a:avLst/>
          </a:prstGeom>
          <a:solidFill>
            <a:schemeClr val="accent3">
              <a:lumMod val="60000"/>
              <a:lumOff val="40000"/>
            </a:schemeClr>
          </a:solidFill>
        </p:spPr>
        <p:txBody>
          <a:bodyPr wrap="square" rtlCol="0">
            <a:spAutoFit/>
          </a:bodyPr>
          <a:lstStyle/>
          <a:p>
            <a:r>
              <a:rPr lang="de-DE" sz="2400" dirty="0" smtClean="0"/>
              <a:t>Forderungen für eine ABWS durch:</a:t>
            </a:r>
            <a:endParaRPr lang="de-DE" sz="2400" dirty="0"/>
          </a:p>
        </p:txBody>
      </p:sp>
    </p:spTree>
    <p:extLst>
      <p:ext uri="{BB962C8B-B14F-4D97-AF65-F5344CB8AC3E}">
        <p14:creationId xmlns:p14="http://schemas.microsoft.com/office/powerpoint/2010/main" val="34650247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6512" y="0"/>
            <a:ext cx="9144000" cy="692696"/>
          </a:xfrm>
          <a:prstGeom prst="rect">
            <a:avLst/>
          </a:prstGeom>
          <a:solidFill>
            <a:srgbClr val="B9E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00"/>
                </a:solidFill>
              </a:rPr>
              <a:t>Bildungs</a:t>
            </a:r>
            <a:r>
              <a:rPr lang="en-US" sz="2400" b="1" dirty="0">
                <a:solidFill>
                  <a:srgbClr val="000000"/>
                </a:solidFill>
              </a:rPr>
              <a:t>- und </a:t>
            </a:r>
            <a:r>
              <a:rPr lang="en-US" sz="2400" b="1" dirty="0" err="1">
                <a:solidFill>
                  <a:srgbClr val="000000"/>
                </a:solidFill>
              </a:rPr>
              <a:t>Wissenschaftsklausel</a:t>
            </a:r>
            <a:r>
              <a:rPr lang="en-US" sz="2400" b="1" dirty="0">
                <a:solidFill>
                  <a:srgbClr val="000000"/>
                </a:solidFill>
              </a:rPr>
              <a:t> – </a:t>
            </a:r>
            <a:r>
              <a:rPr lang="en-US" sz="2400" b="1" dirty="0" err="1">
                <a:solidFill>
                  <a:srgbClr val="000000"/>
                </a:solidFill>
              </a:rPr>
              <a:t>Vergütung</a:t>
            </a:r>
            <a:r>
              <a:rPr lang="en-US" sz="2400" b="1" dirty="0">
                <a:solidFill>
                  <a:srgbClr val="000000"/>
                </a:solidFill>
              </a:rPr>
              <a:t> – </a:t>
            </a:r>
            <a:r>
              <a:rPr lang="de-DE" sz="2400" dirty="0">
                <a:solidFill>
                  <a:srgbClr val="000000"/>
                </a:solidFill>
              </a:rPr>
              <a:t>Spielraum durch </a:t>
            </a:r>
            <a:r>
              <a:rPr lang="de-DE" sz="2400" dirty="0" smtClean="0">
                <a:solidFill>
                  <a:srgbClr val="000000"/>
                </a:solidFill>
              </a:rPr>
              <a:t>das BVerfGE</a:t>
            </a:r>
            <a:endParaRPr lang="de-DE" sz="2400" dirty="0">
              <a:solidFill>
                <a:srgbClr val="000000"/>
              </a:solidFill>
            </a:endParaRPr>
          </a:p>
        </p:txBody>
      </p:sp>
      <p:sp>
        <p:nvSpPr>
          <p:cNvPr id="5" name="Textfeld 4"/>
          <p:cNvSpPr txBox="1"/>
          <p:nvPr/>
        </p:nvSpPr>
        <p:spPr>
          <a:xfrm>
            <a:off x="323528" y="1013827"/>
            <a:ext cx="8568952" cy="1938992"/>
          </a:xfrm>
          <a:prstGeom prst="rect">
            <a:avLst/>
          </a:prstGeom>
          <a:noFill/>
        </p:spPr>
        <p:txBody>
          <a:bodyPr wrap="square" rtlCol="0">
            <a:spAutoFit/>
          </a:bodyPr>
          <a:lstStyle/>
          <a:p>
            <a:r>
              <a:rPr lang="de-DE" sz="2400" dirty="0" smtClean="0"/>
              <a:t>Es ist nicht abschließend geklärt, ob die Einschränkung oder sogar der Ausschluss des dem Urheber zustehenden Vergütungsanspruchs durch eine ABWS/-verfassungswidrig sind. </a:t>
            </a:r>
            <a:r>
              <a:rPr lang="de-DE" sz="2400" dirty="0"/>
              <a:t>(vgl. Entscheidung des BVerfGE 31, 229, 243 – Kirchen- und Schulgebrauch von 1978</a:t>
            </a:r>
            <a:r>
              <a:rPr lang="de-DE" sz="2400" dirty="0" smtClean="0"/>
              <a:t>.</a:t>
            </a:r>
            <a:endParaRPr lang="de-DE" sz="2400" dirty="0"/>
          </a:p>
        </p:txBody>
      </p:sp>
      <p:sp>
        <p:nvSpPr>
          <p:cNvPr id="6" name="Textfeld 5"/>
          <p:cNvSpPr txBox="1"/>
          <p:nvPr/>
        </p:nvSpPr>
        <p:spPr>
          <a:xfrm>
            <a:off x="323528" y="3250721"/>
            <a:ext cx="8568952" cy="1569660"/>
          </a:xfrm>
          <a:prstGeom prst="rect">
            <a:avLst/>
          </a:prstGeom>
          <a:noFill/>
        </p:spPr>
        <p:txBody>
          <a:bodyPr wrap="square" rtlCol="0">
            <a:spAutoFit/>
          </a:bodyPr>
          <a:lstStyle/>
          <a:p>
            <a:r>
              <a:rPr lang="de-DE" sz="2400" dirty="0" smtClean="0"/>
              <a:t>Allerdings „</a:t>
            </a:r>
            <a:r>
              <a:rPr lang="de-DE" sz="2400" dirty="0" err="1" smtClean="0"/>
              <a:t>muß</a:t>
            </a:r>
            <a:r>
              <a:rPr lang="de-DE" sz="2400" dirty="0" smtClean="0"/>
              <a:t> ein gesteigertes öffentliches Interesse“ für eine genehmigungs- und vergütungsfreie Nutzung für die Nutzung entsprechend Abs. 1, Satz 1 (in beiden Vorschlägen) mit starken Argumenten belegt sein. </a:t>
            </a:r>
          </a:p>
        </p:txBody>
      </p:sp>
      <p:sp>
        <p:nvSpPr>
          <p:cNvPr id="7" name="Textfeld 6"/>
          <p:cNvSpPr txBox="1"/>
          <p:nvPr/>
        </p:nvSpPr>
        <p:spPr>
          <a:xfrm>
            <a:off x="323528" y="5118283"/>
            <a:ext cx="8568952" cy="830997"/>
          </a:xfrm>
          <a:prstGeom prst="rect">
            <a:avLst/>
          </a:prstGeom>
          <a:noFill/>
        </p:spPr>
        <p:txBody>
          <a:bodyPr wrap="square" rtlCol="0">
            <a:spAutoFit/>
          </a:bodyPr>
          <a:lstStyle/>
          <a:p>
            <a:r>
              <a:rPr lang="de-DE" sz="2400" dirty="0" smtClean="0"/>
              <a:t>Ein solches Interesse sollte bei Bildung und Wissenschaft gegeben sein.</a:t>
            </a:r>
            <a:endParaRPr lang="de-DE" sz="2400" dirty="0"/>
          </a:p>
        </p:txBody>
      </p:sp>
    </p:spTree>
    <p:extLst>
      <p:ext uri="{BB962C8B-B14F-4D97-AF65-F5344CB8AC3E}">
        <p14:creationId xmlns:p14="http://schemas.microsoft.com/office/powerpoint/2010/main" val="23293697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394691"/>
            <a:ext cx="8640960" cy="830997"/>
          </a:xfrm>
          <a:prstGeom prst="rect">
            <a:avLst/>
          </a:prstGeom>
          <a:solidFill>
            <a:srgbClr val="B9E6BA"/>
          </a:solidFill>
        </p:spPr>
        <p:txBody>
          <a:bodyPr wrap="square" rtlCol="0">
            <a:spAutoFit/>
          </a:bodyPr>
          <a:lstStyle/>
          <a:p>
            <a:r>
              <a:rPr lang="en-US" sz="2400" b="1" dirty="0" err="1"/>
              <a:t>Bildungs</a:t>
            </a:r>
            <a:r>
              <a:rPr lang="en-US" sz="2400" b="1" dirty="0"/>
              <a:t>- und </a:t>
            </a:r>
            <a:r>
              <a:rPr lang="en-US" sz="2400" b="1" dirty="0" err="1" smtClean="0"/>
              <a:t>Wissenschaftsklausel</a:t>
            </a:r>
            <a:r>
              <a:rPr lang="en-US" sz="2400" b="1" dirty="0" smtClean="0"/>
              <a:t> – </a:t>
            </a:r>
            <a:r>
              <a:rPr lang="en-US" sz="2400" b="1" dirty="0" err="1" smtClean="0"/>
              <a:t>Vergütung</a:t>
            </a:r>
            <a:r>
              <a:rPr lang="en-US" sz="2400" b="1" dirty="0" smtClean="0"/>
              <a:t> – </a:t>
            </a:r>
            <a:r>
              <a:rPr lang="de-DE" sz="2400" dirty="0"/>
              <a:t>Politischer </a:t>
            </a:r>
            <a:r>
              <a:rPr lang="de-DE" sz="2400" dirty="0" smtClean="0"/>
              <a:t>Hintergrund</a:t>
            </a:r>
            <a:endParaRPr lang="de-DE" sz="2400" dirty="0"/>
          </a:p>
        </p:txBody>
      </p:sp>
      <p:sp>
        <p:nvSpPr>
          <p:cNvPr id="3" name="Textfeld 2"/>
          <p:cNvSpPr txBox="1"/>
          <p:nvPr/>
        </p:nvSpPr>
        <p:spPr>
          <a:xfrm>
            <a:off x="468290" y="1609630"/>
            <a:ext cx="8640960" cy="4339650"/>
          </a:xfrm>
          <a:prstGeom prst="rect">
            <a:avLst/>
          </a:prstGeom>
          <a:noFill/>
        </p:spPr>
        <p:txBody>
          <a:bodyPr wrap="square" rtlCol="0">
            <a:spAutoFit/>
          </a:bodyPr>
          <a:lstStyle/>
          <a:p>
            <a:r>
              <a:rPr lang="de-DE" sz="2400" dirty="0" smtClean="0"/>
              <a:t>Laut Ministerin </a:t>
            </a:r>
            <a:r>
              <a:rPr lang="de-DE" sz="2400" dirty="0" err="1" smtClean="0"/>
              <a:t>Wanka</a:t>
            </a:r>
            <a:r>
              <a:rPr lang="de-DE" sz="2400" dirty="0" smtClean="0"/>
              <a:t> </a:t>
            </a:r>
            <a:r>
              <a:rPr lang="de-DE" sz="2400" dirty="0"/>
              <a:t>(BMBW) soll/wird Open Access der </a:t>
            </a:r>
            <a:r>
              <a:rPr lang="de-DE" sz="2400" b="1" dirty="0"/>
              <a:t>Default des wissenschaftlichen Publizierens</a:t>
            </a:r>
            <a:r>
              <a:rPr lang="de-DE" sz="2400" dirty="0"/>
              <a:t> sein: </a:t>
            </a:r>
            <a:br>
              <a:rPr lang="de-DE" sz="2400" dirty="0"/>
            </a:br>
            <a:endParaRPr lang="de-DE" sz="2400" dirty="0"/>
          </a:p>
          <a:p>
            <a:r>
              <a:rPr lang="de-DE" sz="2400" dirty="0"/>
              <a:t>"Open Access soll schrittweise zu einem Standard des wissenschaftlichen Publizierens werden</a:t>
            </a:r>
            <a:r>
              <a:rPr lang="de-DE" sz="2400" dirty="0" smtClean="0"/>
              <a:t>.</a:t>
            </a:r>
            <a:r>
              <a:rPr lang="de-DE" sz="2400" dirty="0" smtClean="0">
                <a:hlinkClick r:id="rId3"/>
              </a:rPr>
              <a:t>“</a:t>
            </a:r>
            <a:r>
              <a:rPr lang="de-DE" sz="2400" dirty="0" smtClean="0"/>
              <a:t> </a:t>
            </a:r>
            <a:r>
              <a:rPr lang="de-DE" dirty="0" smtClean="0">
                <a:hlinkClick r:id="rId3"/>
              </a:rPr>
              <a:t>https</a:t>
            </a:r>
            <a:r>
              <a:rPr lang="de-DE" dirty="0">
                <a:hlinkClick r:id="rId3"/>
              </a:rPr>
              <a:t>://www.bmbf.de/pub/</a:t>
            </a:r>
            <a:r>
              <a:rPr lang="de-DE" dirty="0" smtClean="0">
                <a:hlinkClick r:id="rId3"/>
              </a:rPr>
              <a:t>Open_Access_in_Deutschland.pdf</a:t>
            </a:r>
            <a:endParaRPr lang="de-DE" dirty="0" smtClean="0"/>
          </a:p>
          <a:p>
            <a:endParaRPr lang="de-DE" sz="2400" dirty="0"/>
          </a:p>
          <a:p>
            <a:r>
              <a:rPr lang="de-DE" sz="2400" dirty="0"/>
              <a:t>"Wichtig ist mir, dass die Ergebnisse von </a:t>
            </a:r>
            <a:r>
              <a:rPr lang="de-DE" sz="2400" b="1" dirty="0"/>
              <a:t>Forschung, die mit Steuergeld gefördert wurde, für die Allgemeinheit unentgeltlich </a:t>
            </a:r>
            <a:r>
              <a:rPr lang="de-DE" sz="2400" b="1" dirty="0" smtClean="0"/>
              <a:t>verfügbar werden“</a:t>
            </a:r>
          </a:p>
          <a:p>
            <a:endParaRPr lang="de-DE" sz="2400" b="1" dirty="0">
              <a:hlinkClick r:id="rId4"/>
            </a:endParaRPr>
          </a:p>
          <a:p>
            <a:r>
              <a:rPr lang="de-DE" dirty="0" smtClean="0">
                <a:hlinkClick r:id="rId4"/>
              </a:rPr>
              <a:t>https</a:t>
            </a:r>
            <a:r>
              <a:rPr lang="de-DE" dirty="0">
                <a:hlinkClick r:id="rId4"/>
              </a:rPr>
              <a:t>://www.bmbf.de/de/freier-zugang-schafft-mehr-wissen-3340.</a:t>
            </a:r>
            <a:r>
              <a:rPr lang="de-DE" dirty="0" smtClean="0">
                <a:hlinkClick r:id="rId4"/>
              </a:rPr>
              <a:t>html</a:t>
            </a:r>
            <a:endParaRPr lang="de-DE" dirty="0"/>
          </a:p>
        </p:txBody>
      </p:sp>
    </p:spTree>
    <p:extLst>
      <p:ext uri="{BB962C8B-B14F-4D97-AF65-F5344CB8AC3E}">
        <p14:creationId xmlns:p14="http://schemas.microsoft.com/office/powerpoint/2010/main" val="40344711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6512" y="0"/>
            <a:ext cx="9144000" cy="692696"/>
          </a:xfrm>
          <a:prstGeom prst="rect">
            <a:avLst/>
          </a:prstGeom>
          <a:solidFill>
            <a:srgbClr val="B9E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rgbClr val="002060"/>
                </a:solidFill>
              </a:rPr>
              <a:t>Zur Vergütung</a:t>
            </a:r>
            <a:endParaRPr lang="de-DE" sz="2400" b="1" dirty="0">
              <a:solidFill>
                <a:srgbClr val="002060"/>
              </a:solidFill>
            </a:endParaRPr>
          </a:p>
        </p:txBody>
      </p:sp>
      <p:sp>
        <p:nvSpPr>
          <p:cNvPr id="4" name="Textfeld 3"/>
          <p:cNvSpPr txBox="1"/>
          <p:nvPr/>
        </p:nvSpPr>
        <p:spPr>
          <a:xfrm>
            <a:off x="251520" y="887229"/>
            <a:ext cx="8568952" cy="5016758"/>
          </a:xfrm>
          <a:prstGeom prst="rect">
            <a:avLst/>
          </a:prstGeom>
          <a:noFill/>
        </p:spPr>
        <p:txBody>
          <a:bodyPr wrap="square" rtlCol="0">
            <a:spAutoFit/>
          </a:bodyPr>
          <a:lstStyle/>
          <a:p>
            <a:pPr marL="342900" indent="-342900">
              <a:buFont typeface="Arial"/>
              <a:buChar char="•"/>
            </a:pPr>
            <a:r>
              <a:rPr lang="de-DE" sz="2000" dirty="0"/>
              <a:t>Ist die vom BGH gebilligte/geforderte Form der durch die VG-Wort bereitgestellte Nutzerdatenerfassung als Basis für die Vergütungsprozedur noch mit Wissenschaftsfreiheit vereinbar ist?</a:t>
            </a:r>
            <a:br>
              <a:rPr lang="de-DE" sz="2000" dirty="0"/>
            </a:br>
            <a:endParaRPr lang="de-DE" sz="2000" dirty="0"/>
          </a:p>
          <a:p>
            <a:pPr marL="342900" indent="-342900">
              <a:buFont typeface="Arial"/>
              <a:buChar char="•"/>
            </a:pPr>
            <a:r>
              <a:rPr lang="de-DE" sz="2000" dirty="0"/>
              <a:t>Wenn doch erforderlich, unterstützt das Aktionsbündnis nur eine pauschale Abrechnung. Eine individuelle Abrechnung jeder aktuellen Nutzung für Zwecke von Forschung und Lehr- und Lernprozessen für nicht zumutbar und auch nicht für machbar. </a:t>
            </a:r>
          </a:p>
          <a:p>
            <a:pPr marL="342900" indent="-342900">
              <a:buFont typeface="Arial"/>
              <a:buChar char="•"/>
            </a:pPr>
            <a:endParaRPr lang="de-DE" sz="2000" dirty="0" smtClean="0"/>
          </a:p>
          <a:p>
            <a:pPr marL="342900" indent="-342900">
              <a:buFont typeface="Arial"/>
              <a:buChar char="•"/>
            </a:pPr>
            <a:r>
              <a:rPr lang="de-DE" sz="2000" dirty="0" smtClean="0"/>
              <a:t>Wenn Vergütung überhaupt vorgesehen sein soll, dann schlägt das Aktionsbündnis eine Vergütungsregelung entweder als Geräteabgabe (analog § 54a zu § 53 Privatkopie) über einen neuen 54er-Paragraphen</a:t>
            </a:r>
          </a:p>
          <a:p>
            <a:pPr marL="342900" indent="-342900">
              <a:buFont typeface="Arial"/>
              <a:buChar char="•"/>
            </a:pPr>
            <a:endParaRPr lang="de-DE" sz="2000" dirty="0"/>
          </a:p>
          <a:p>
            <a:pPr marL="342900" indent="-342900">
              <a:buFont typeface="Arial"/>
              <a:buChar char="•"/>
            </a:pPr>
            <a:r>
              <a:rPr lang="de-DE" sz="2000" dirty="0" smtClean="0"/>
              <a:t> oder über eine pauschalen Gesamtvertrag zwischen den Trägern der Wissenschafts- und Bildungseinrichtungen, den Organisationen  der Rechteinhaber (Urheber und Verwerter) und Verwertungsgesellschaften.</a:t>
            </a:r>
            <a:endParaRPr lang="de-DE" sz="2000" dirty="0"/>
          </a:p>
        </p:txBody>
      </p:sp>
    </p:spTree>
    <p:extLst>
      <p:ext uri="{BB962C8B-B14F-4D97-AF65-F5344CB8AC3E}">
        <p14:creationId xmlns:p14="http://schemas.microsoft.com/office/powerpoint/2010/main" val="41096445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251520" y="3212976"/>
            <a:ext cx="8568952" cy="3312368"/>
          </a:xfrm>
          <a:prstGeom prst="rect">
            <a:avLst/>
          </a:prstGeom>
        </p:spPr>
      </p:pic>
      <p:pic>
        <p:nvPicPr>
          <p:cNvPr id="5" name="Bild 4"/>
          <p:cNvPicPr>
            <a:picLocks noChangeAspect="1"/>
          </p:cNvPicPr>
          <p:nvPr/>
        </p:nvPicPr>
        <p:blipFill>
          <a:blip r:embed="rId4"/>
          <a:stretch>
            <a:fillRect/>
          </a:stretch>
        </p:blipFill>
        <p:spPr>
          <a:xfrm>
            <a:off x="26071" y="260648"/>
            <a:ext cx="9144000" cy="1298222"/>
          </a:xfrm>
          <a:prstGeom prst="rect">
            <a:avLst/>
          </a:prstGeom>
        </p:spPr>
      </p:pic>
      <p:pic>
        <p:nvPicPr>
          <p:cNvPr id="6" name="Bild 5"/>
          <p:cNvPicPr>
            <a:picLocks noChangeAspect="1"/>
          </p:cNvPicPr>
          <p:nvPr/>
        </p:nvPicPr>
        <p:blipFill>
          <a:blip r:embed="rId5"/>
          <a:stretch>
            <a:fillRect/>
          </a:stretch>
        </p:blipFill>
        <p:spPr>
          <a:xfrm>
            <a:off x="0" y="1484784"/>
            <a:ext cx="9144000" cy="1338729"/>
          </a:xfrm>
          <a:prstGeom prst="rect">
            <a:avLst/>
          </a:prstGeom>
        </p:spPr>
      </p:pic>
      <p:sp>
        <p:nvSpPr>
          <p:cNvPr id="9" name="Pfeil nach links 8">
            <a:hlinkClick r:id="" action="ppaction://hlinkshowjump?jump=previousslide"/>
          </p:cNvPr>
          <p:cNvSpPr/>
          <p:nvPr/>
        </p:nvSpPr>
        <p:spPr>
          <a:xfrm>
            <a:off x="7812360" y="6093296"/>
            <a:ext cx="936104" cy="5760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0071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0" y="0"/>
            <a:ext cx="9144000" cy="461665"/>
          </a:xfrm>
          <a:prstGeom prst="rect">
            <a:avLst/>
          </a:prstGeom>
          <a:solidFill>
            <a:srgbClr val="B9E6BA"/>
          </a:solidFill>
        </p:spPr>
        <p:txBody>
          <a:bodyPr wrap="square" rtlCol="0">
            <a:spAutoFit/>
          </a:bodyPr>
          <a:lstStyle/>
          <a:p>
            <a:pPr algn="ctr"/>
            <a:r>
              <a:rPr lang="de-DE" sz="2400" b="1" dirty="0" smtClean="0"/>
              <a:t>Diskussion zur Allgemeinen Bildungs- und Wissenschaftsschranke </a:t>
            </a:r>
            <a:endParaRPr lang="de-DE" sz="2400" b="1" dirty="0"/>
          </a:p>
        </p:txBody>
      </p:sp>
      <p:sp>
        <p:nvSpPr>
          <p:cNvPr id="4" name="Textfeld 3"/>
          <p:cNvSpPr txBox="1"/>
          <p:nvPr/>
        </p:nvSpPr>
        <p:spPr>
          <a:xfrm>
            <a:off x="323528" y="548680"/>
            <a:ext cx="7920880" cy="1200329"/>
          </a:xfrm>
          <a:prstGeom prst="rect">
            <a:avLst/>
          </a:prstGeom>
          <a:noFill/>
        </p:spPr>
        <p:txBody>
          <a:bodyPr wrap="square" rtlCol="0">
            <a:spAutoFit/>
          </a:bodyPr>
          <a:lstStyle/>
          <a:p>
            <a:r>
              <a:rPr lang="de-DE" b="1" dirty="0"/>
              <a:t>Grünberger, Michael:</a:t>
            </a:r>
            <a:r>
              <a:rPr lang="de-DE" dirty="0"/>
              <a:t> Die Bildungs- und Wissenschaftsschranke - Ein angemessener Interessenausgleich? Einleitung zu der gleichnamigen Arbeitssitzung des Instituts für Urheber- und Medienrecht am 8. April 2016 in München. ZUM 2016, 473 - 474.</a:t>
            </a:r>
          </a:p>
        </p:txBody>
      </p:sp>
      <p:sp>
        <p:nvSpPr>
          <p:cNvPr id="9" name="Textfeld 8"/>
          <p:cNvSpPr txBox="1"/>
          <p:nvPr/>
        </p:nvSpPr>
        <p:spPr>
          <a:xfrm>
            <a:off x="323528" y="1898444"/>
            <a:ext cx="7920880" cy="646331"/>
          </a:xfrm>
          <a:prstGeom prst="rect">
            <a:avLst/>
          </a:prstGeom>
          <a:noFill/>
        </p:spPr>
        <p:txBody>
          <a:bodyPr wrap="square" rtlCol="0">
            <a:spAutoFit/>
          </a:bodyPr>
          <a:lstStyle/>
          <a:p>
            <a:r>
              <a:rPr lang="de-DE" b="1" dirty="0"/>
              <a:t>de la </a:t>
            </a:r>
            <a:r>
              <a:rPr lang="de-DE" b="1" dirty="0" err="1"/>
              <a:t>Durantaye</a:t>
            </a:r>
            <a:r>
              <a:rPr lang="de-DE" b="1" dirty="0"/>
              <a:t>, Katharina:</a:t>
            </a:r>
            <a:r>
              <a:rPr lang="de-DE" dirty="0"/>
              <a:t> Die Bildungs- und Wissenschaftsschranke - Warum kurz springen? Eine Erwiderung auf Schack (ZUM 2016, 266). ZUM 2016, 475 - 481</a:t>
            </a:r>
          </a:p>
        </p:txBody>
      </p:sp>
      <p:sp>
        <p:nvSpPr>
          <p:cNvPr id="10" name="Textfeld 9"/>
          <p:cNvSpPr txBox="1"/>
          <p:nvPr/>
        </p:nvSpPr>
        <p:spPr>
          <a:xfrm>
            <a:off x="323528" y="2694210"/>
            <a:ext cx="7920880" cy="646331"/>
          </a:xfrm>
          <a:prstGeom prst="rect">
            <a:avLst/>
          </a:prstGeom>
          <a:noFill/>
        </p:spPr>
        <p:txBody>
          <a:bodyPr wrap="square" rtlCol="0">
            <a:spAutoFit/>
          </a:bodyPr>
          <a:lstStyle/>
          <a:p>
            <a:r>
              <a:rPr lang="de-DE" b="1" dirty="0"/>
              <a:t>Pflüger, Thomas</a:t>
            </a:r>
            <a:r>
              <a:rPr lang="de-DE" dirty="0"/>
              <a:t>: Die Bildungs- und Wissenschaftsschranke - Reflexionen und Überlegungen aus Sicht der Kultusministerkonferenz. ZUM 2016, 484 - 488</a:t>
            </a:r>
          </a:p>
        </p:txBody>
      </p:sp>
      <p:sp>
        <p:nvSpPr>
          <p:cNvPr id="11" name="Textfeld 10"/>
          <p:cNvSpPr txBox="1"/>
          <p:nvPr/>
        </p:nvSpPr>
        <p:spPr>
          <a:xfrm>
            <a:off x="323528" y="3489976"/>
            <a:ext cx="7920880" cy="646331"/>
          </a:xfrm>
          <a:prstGeom prst="rect">
            <a:avLst/>
          </a:prstGeom>
          <a:noFill/>
        </p:spPr>
        <p:txBody>
          <a:bodyPr wrap="square" rtlCol="0">
            <a:spAutoFit/>
          </a:bodyPr>
          <a:lstStyle/>
          <a:p>
            <a:r>
              <a:rPr lang="de-DE" b="1" dirty="0"/>
              <a:t>Kuhlen, Rainer:</a:t>
            </a:r>
            <a:r>
              <a:rPr lang="de-DE" dirty="0"/>
              <a:t> Der Heizer sollte nicht auf der E-Lok bleiben - Die Allgemeine Bildungs- und Wissenschaftsschranke ist nötig und möglich. ZUM 2016, 507 - 513</a:t>
            </a:r>
          </a:p>
        </p:txBody>
      </p:sp>
      <p:sp>
        <p:nvSpPr>
          <p:cNvPr id="12" name="Textfeld 11"/>
          <p:cNvSpPr txBox="1"/>
          <p:nvPr/>
        </p:nvSpPr>
        <p:spPr>
          <a:xfrm>
            <a:off x="323528" y="4285742"/>
            <a:ext cx="7920880" cy="646331"/>
          </a:xfrm>
          <a:prstGeom prst="rect">
            <a:avLst/>
          </a:prstGeom>
          <a:noFill/>
        </p:spPr>
        <p:txBody>
          <a:bodyPr wrap="square" rtlCol="0">
            <a:spAutoFit/>
          </a:bodyPr>
          <a:lstStyle/>
          <a:p>
            <a:r>
              <a:rPr lang="de-DE" b="1" dirty="0"/>
              <a:t>Schack, </a:t>
            </a:r>
            <a:r>
              <a:rPr lang="de-DE" b="1" dirty="0" err="1"/>
              <a:t>Haimo</a:t>
            </a:r>
            <a:r>
              <a:rPr lang="de-DE" b="1" dirty="0"/>
              <a:t>: </a:t>
            </a:r>
            <a:r>
              <a:rPr lang="de-DE" dirty="0"/>
              <a:t>Urheberrechtliche Schranken für Bildung- und Wissenschaft. ZUM 2016, 266 – 284</a:t>
            </a:r>
          </a:p>
        </p:txBody>
      </p:sp>
      <p:sp>
        <p:nvSpPr>
          <p:cNvPr id="13" name="Textfeld 12"/>
          <p:cNvSpPr txBox="1"/>
          <p:nvPr/>
        </p:nvSpPr>
        <p:spPr>
          <a:xfrm>
            <a:off x="323528" y="5081508"/>
            <a:ext cx="7920880" cy="646331"/>
          </a:xfrm>
          <a:prstGeom prst="rect">
            <a:avLst/>
          </a:prstGeom>
          <a:noFill/>
        </p:spPr>
        <p:txBody>
          <a:bodyPr wrap="square" rtlCol="0">
            <a:spAutoFit/>
          </a:bodyPr>
          <a:lstStyle/>
          <a:p>
            <a:r>
              <a:rPr lang="de-DE" b="1" dirty="0" err="1"/>
              <a:t>Karpinski</a:t>
            </a:r>
            <a:r>
              <a:rPr lang="de-DE" b="1" dirty="0"/>
              <a:t>, Adam:</a:t>
            </a:r>
            <a:r>
              <a:rPr lang="de-DE" dirty="0"/>
              <a:t> Was eine Bildungsschranke leisten müsste: Vier Grundsätze (16.2.2016, abrufbar bei</a:t>
            </a:r>
            <a:r>
              <a:rPr lang="de-DE" dirty="0">
                <a:hlinkClick r:id="rId3"/>
              </a:rPr>
              <a:t> iRights.info</a:t>
            </a:r>
            <a:r>
              <a:rPr lang="de-DE" dirty="0"/>
              <a:t>)</a:t>
            </a:r>
          </a:p>
        </p:txBody>
      </p:sp>
      <p:sp>
        <p:nvSpPr>
          <p:cNvPr id="14" name="Textfeld 13"/>
          <p:cNvSpPr txBox="1"/>
          <p:nvPr/>
        </p:nvSpPr>
        <p:spPr>
          <a:xfrm>
            <a:off x="323528" y="5877272"/>
            <a:ext cx="7920880" cy="646331"/>
          </a:xfrm>
          <a:prstGeom prst="rect">
            <a:avLst/>
          </a:prstGeom>
          <a:noFill/>
        </p:spPr>
        <p:txBody>
          <a:bodyPr wrap="square" rtlCol="0">
            <a:spAutoFit/>
          </a:bodyPr>
          <a:lstStyle/>
          <a:p>
            <a:r>
              <a:rPr lang="de-DE" b="1" dirty="0"/>
              <a:t>Kuhlen, Rainer:</a:t>
            </a:r>
            <a:r>
              <a:rPr lang="de-DE" dirty="0"/>
              <a:t> Wie umfassend soll/darf/muss sie sein die allgemeine Bildungs- und Wissenschaftsschranke? ZGE/IPJ 2015, 77 – 125.</a:t>
            </a:r>
          </a:p>
        </p:txBody>
      </p:sp>
    </p:spTree>
    <p:extLst>
      <p:ext uri="{BB962C8B-B14F-4D97-AF65-F5344CB8AC3E}">
        <p14:creationId xmlns:p14="http://schemas.microsoft.com/office/powerpoint/2010/main" val="1469071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0" y="0"/>
            <a:ext cx="9144000" cy="830997"/>
          </a:xfrm>
          <a:prstGeom prst="rect">
            <a:avLst/>
          </a:prstGeom>
          <a:solidFill>
            <a:srgbClr val="B9E6BA"/>
          </a:solidFill>
        </p:spPr>
        <p:txBody>
          <a:bodyPr wrap="square" rtlCol="0">
            <a:spAutoFit/>
          </a:bodyPr>
          <a:lstStyle/>
          <a:p>
            <a:pPr algn="ctr"/>
            <a:r>
              <a:rPr lang="de-DE" sz="2400" b="1" dirty="0" smtClean="0"/>
              <a:t>Konkrete Vorschläge Allgemeine Bildungs- und Wissenschaftsschranke (ABWS)</a:t>
            </a:r>
            <a:endParaRPr lang="de-DE" sz="2400" b="1" dirty="0"/>
          </a:p>
        </p:txBody>
      </p:sp>
      <p:pic>
        <p:nvPicPr>
          <p:cNvPr id="2" name="Bild 1"/>
          <p:cNvPicPr>
            <a:picLocks noChangeAspect="1"/>
          </p:cNvPicPr>
          <p:nvPr/>
        </p:nvPicPr>
        <p:blipFill>
          <a:blip r:embed="rId3"/>
          <a:stretch>
            <a:fillRect/>
          </a:stretch>
        </p:blipFill>
        <p:spPr>
          <a:xfrm>
            <a:off x="5951943" y="908720"/>
            <a:ext cx="2868529" cy="1872208"/>
          </a:xfrm>
          <a:prstGeom prst="rect">
            <a:avLst/>
          </a:prstGeom>
        </p:spPr>
      </p:pic>
      <p:pic>
        <p:nvPicPr>
          <p:cNvPr id="3" name="Bild 2"/>
          <p:cNvPicPr>
            <a:picLocks noChangeAspect="1"/>
          </p:cNvPicPr>
          <p:nvPr/>
        </p:nvPicPr>
        <p:blipFill>
          <a:blip r:embed="rId4"/>
          <a:stretch>
            <a:fillRect/>
          </a:stretch>
        </p:blipFill>
        <p:spPr>
          <a:xfrm>
            <a:off x="251521" y="980728"/>
            <a:ext cx="2088232" cy="3941831"/>
          </a:xfrm>
          <a:prstGeom prst="rect">
            <a:avLst/>
          </a:prstGeom>
        </p:spPr>
      </p:pic>
      <p:pic>
        <p:nvPicPr>
          <p:cNvPr id="8" name="Bild 7"/>
          <p:cNvPicPr>
            <a:picLocks noChangeAspect="1"/>
          </p:cNvPicPr>
          <p:nvPr/>
        </p:nvPicPr>
        <p:blipFill>
          <a:blip r:embed="rId5"/>
          <a:stretch>
            <a:fillRect/>
          </a:stretch>
        </p:blipFill>
        <p:spPr>
          <a:xfrm>
            <a:off x="179512" y="5373216"/>
            <a:ext cx="3384376" cy="1109889"/>
          </a:xfrm>
          <a:prstGeom prst="rect">
            <a:avLst/>
          </a:prstGeom>
        </p:spPr>
      </p:pic>
      <p:grpSp>
        <p:nvGrpSpPr>
          <p:cNvPr id="13" name="Gruppierung 12"/>
          <p:cNvGrpSpPr/>
          <p:nvPr/>
        </p:nvGrpSpPr>
        <p:grpSpPr>
          <a:xfrm>
            <a:off x="3779912" y="4437112"/>
            <a:ext cx="5012680" cy="2088232"/>
            <a:chOff x="3275856" y="2996952"/>
            <a:chExt cx="5516736" cy="2808312"/>
          </a:xfrm>
        </p:grpSpPr>
        <p:pic>
          <p:nvPicPr>
            <p:cNvPr id="10" name="Bild 9"/>
            <p:cNvPicPr>
              <a:picLocks noChangeAspect="1"/>
            </p:cNvPicPr>
            <p:nvPr/>
          </p:nvPicPr>
          <p:blipFill>
            <a:blip r:embed="rId6"/>
            <a:stretch>
              <a:fillRect/>
            </a:stretch>
          </p:blipFill>
          <p:spPr>
            <a:xfrm>
              <a:off x="3275856" y="2996952"/>
              <a:ext cx="5516736" cy="2159431"/>
            </a:xfrm>
            <a:prstGeom prst="rect">
              <a:avLst/>
            </a:prstGeom>
          </p:spPr>
        </p:pic>
        <p:pic>
          <p:nvPicPr>
            <p:cNvPr id="12" name="Bild 11"/>
            <p:cNvPicPr>
              <a:picLocks noChangeAspect="1"/>
            </p:cNvPicPr>
            <p:nvPr/>
          </p:nvPicPr>
          <p:blipFill>
            <a:blip r:embed="rId7"/>
            <a:stretch>
              <a:fillRect/>
            </a:stretch>
          </p:blipFill>
          <p:spPr>
            <a:xfrm>
              <a:off x="3617664" y="5157564"/>
              <a:ext cx="5130800" cy="647700"/>
            </a:xfrm>
            <a:prstGeom prst="rect">
              <a:avLst/>
            </a:prstGeom>
          </p:spPr>
        </p:pic>
      </p:grpSp>
      <p:grpSp>
        <p:nvGrpSpPr>
          <p:cNvPr id="16" name="Gruppierung 15"/>
          <p:cNvGrpSpPr/>
          <p:nvPr/>
        </p:nvGrpSpPr>
        <p:grpSpPr>
          <a:xfrm>
            <a:off x="2483768" y="764704"/>
            <a:ext cx="3163833" cy="2655540"/>
            <a:chOff x="2483768" y="764704"/>
            <a:chExt cx="3163833" cy="2655540"/>
          </a:xfrm>
        </p:grpSpPr>
        <p:pic>
          <p:nvPicPr>
            <p:cNvPr id="14" name="Bild 13"/>
            <p:cNvPicPr>
              <a:picLocks noChangeAspect="1"/>
            </p:cNvPicPr>
            <p:nvPr/>
          </p:nvPicPr>
          <p:blipFill>
            <a:blip r:embed="rId8"/>
            <a:stretch>
              <a:fillRect/>
            </a:stretch>
          </p:blipFill>
          <p:spPr>
            <a:xfrm>
              <a:off x="2699792" y="764704"/>
              <a:ext cx="2565400" cy="2032000"/>
            </a:xfrm>
            <a:prstGeom prst="rect">
              <a:avLst/>
            </a:prstGeom>
          </p:spPr>
        </p:pic>
        <p:pic>
          <p:nvPicPr>
            <p:cNvPr id="15" name="Bild 14"/>
            <p:cNvPicPr>
              <a:picLocks noChangeAspect="1"/>
            </p:cNvPicPr>
            <p:nvPr/>
          </p:nvPicPr>
          <p:blipFill>
            <a:blip r:embed="rId9"/>
            <a:stretch>
              <a:fillRect/>
            </a:stretch>
          </p:blipFill>
          <p:spPr>
            <a:xfrm>
              <a:off x="2483768" y="2852936"/>
              <a:ext cx="3163833" cy="567308"/>
            </a:xfrm>
            <a:prstGeom prst="rect">
              <a:avLst/>
            </a:prstGeom>
          </p:spPr>
        </p:pic>
      </p:grpSp>
      <p:grpSp>
        <p:nvGrpSpPr>
          <p:cNvPr id="20" name="Gruppierung 19"/>
          <p:cNvGrpSpPr/>
          <p:nvPr/>
        </p:nvGrpSpPr>
        <p:grpSpPr>
          <a:xfrm>
            <a:off x="6228184" y="3140968"/>
            <a:ext cx="2088232" cy="1071364"/>
            <a:chOff x="6228184" y="3140968"/>
            <a:chExt cx="2088232" cy="1071364"/>
          </a:xfrm>
        </p:grpSpPr>
        <p:pic>
          <p:nvPicPr>
            <p:cNvPr id="17" name="Bild 16"/>
            <p:cNvPicPr>
              <a:picLocks noChangeAspect="1"/>
            </p:cNvPicPr>
            <p:nvPr/>
          </p:nvPicPr>
          <p:blipFill>
            <a:blip r:embed="rId10"/>
            <a:stretch>
              <a:fillRect/>
            </a:stretch>
          </p:blipFill>
          <p:spPr>
            <a:xfrm>
              <a:off x="6428308" y="3717032"/>
              <a:ext cx="1816100" cy="495300"/>
            </a:xfrm>
            <a:prstGeom prst="rect">
              <a:avLst/>
            </a:prstGeom>
          </p:spPr>
        </p:pic>
        <p:sp>
          <p:nvSpPr>
            <p:cNvPr id="19" name="Textfeld 18"/>
            <p:cNvSpPr txBox="1"/>
            <p:nvPr/>
          </p:nvSpPr>
          <p:spPr>
            <a:xfrm>
              <a:off x="6228184" y="3140968"/>
              <a:ext cx="2088232" cy="646331"/>
            </a:xfrm>
            <a:prstGeom prst="rect">
              <a:avLst/>
            </a:prstGeom>
            <a:noFill/>
          </p:spPr>
          <p:txBody>
            <a:bodyPr wrap="square" rtlCol="0">
              <a:spAutoFit/>
            </a:bodyPr>
            <a:lstStyle/>
            <a:p>
              <a:pPr algn="ctr"/>
              <a:r>
                <a:rPr lang="de-DE" dirty="0" smtClean="0"/>
                <a:t>Kulturminister-konferenz (KMK)</a:t>
              </a:r>
              <a:endParaRPr lang="de-DE" dirty="0"/>
            </a:p>
          </p:txBody>
        </p:sp>
      </p:grpSp>
    </p:spTree>
    <p:extLst>
      <p:ext uri="{BB962C8B-B14F-4D97-AF65-F5344CB8AC3E}">
        <p14:creationId xmlns:p14="http://schemas.microsoft.com/office/powerpoint/2010/main" val="777966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3577</Words>
  <Application>Microsoft Macintosh PowerPoint</Application>
  <PresentationFormat>Bildschirmpräsentation (4:3)</PresentationFormat>
  <Paragraphs>307</Paragraphs>
  <Slides>62</Slides>
  <Notes>62</Notes>
  <HiddenSlides>0</HiddenSlides>
  <MMClips>0</MMClips>
  <ScaleCrop>false</ScaleCrop>
  <HeadingPairs>
    <vt:vector size="4" baseType="variant">
      <vt:variant>
        <vt:lpstr>Design</vt:lpstr>
      </vt:variant>
      <vt:variant>
        <vt:i4>1</vt:i4>
      </vt:variant>
      <vt:variant>
        <vt:lpstr>Folientitel</vt:lpstr>
      </vt:variant>
      <vt:variant>
        <vt:i4>62</vt:i4>
      </vt:variant>
    </vt:vector>
  </HeadingPairs>
  <TitlesOfParts>
    <vt:vector size="63" baseType="lpstr">
      <vt:lpstr>Larissa-Design</vt:lpstr>
      <vt:lpstr>  Rainer Kuhlen Sprecher des Aktionsbündnisses Urheberrecht für Bildung und Wissenschaft  http://www.urheberrechtsbuendnis.de/aktiv.html.de – www.kuhlen.name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Rainer Kuhlen Department of Computer and Information Science University of Konstanz, Germany</dc:title>
  <dc:creator>rk</dc:creator>
  <cp:lastModifiedBy>Rainer Kuhlen</cp:lastModifiedBy>
  <cp:revision>210</cp:revision>
  <dcterms:created xsi:type="dcterms:W3CDTF">2012-09-07T12:58:59Z</dcterms:created>
  <dcterms:modified xsi:type="dcterms:W3CDTF">2017-01-25T15:17:41Z</dcterms:modified>
</cp:coreProperties>
</file>