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621" r:id="rId3"/>
    <p:sldId id="525" r:id="rId4"/>
    <p:sldId id="564" r:id="rId5"/>
    <p:sldId id="548" r:id="rId6"/>
    <p:sldId id="549" r:id="rId7"/>
    <p:sldId id="550" r:id="rId8"/>
    <p:sldId id="570" r:id="rId9"/>
    <p:sldId id="571" r:id="rId10"/>
    <p:sldId id="575" r:id="rId11"/>
    <p:sldId id="572" r:id="rId12"/>
    <p:sldId id="566" r:id="rId13"/>
    <p:sldId id="576" r:id="rId14"/>
    <p:sldId id="577" r:id="rId15"/>
    <p:sldId id="597" r:id="rId16"/>
    <p:sldId id="578" r:id="rId17"/>
    <p:sldId id="598" r:id="rId18"/>
    <p:sldId id="579" r:id="rId19"/>
    <p:sldId id="599" r:id="rId20"/>
    <p:sldId id="580" r:id="rId21"/>
    <p:sldId id="600" r:id="rId22"/>
    <p:sldId id="581" r:id="rId23"/>
    <p:sldId id="583" r:id="rId24"/>
    <p:sldId id="582" r:id="rId25"/>
    <p:sldId id="584" r:id="rId26"/>
    <p:sldId id="585" r:id="rId27"/>
    <p:sldId id="601" r:id="rId28"/>
    <p:sldId id="586" r:id="rId29"/>
    <p:sldId id="587" r:id="rId30"/>
    <p:sldId id="602" r:id="rId31"/>
    <p:sldId id="588" r:id="rId32"/>
    <p:sldId id="589" r:id="rId33"/>
    <p:sldId id="604" r:id="rId34"/>
    <p:sldId id="590" r:id="rId35"/>
    <p:sldId id="592" r:id="rId36"/>
    <p:sldId id="605" r:id="rId37"/>
    <p:sldId id="591" r:id="rId38"/>
    <p:sldId id="593" r:id="rId39"/>
    <p:sldId id="606" r:id="rId40"/>
    <p:sldId id="594" r:id="rId41"/>
    <p:sldId id="607" r:id="rId42"/>
    <p:sldId id="595" r:id="rId43"/>
    <p:sldId id="608" r:id="rId44"/>
    <p:sldId id="596" r:id="rId45"/>
    <p:sldId id="609" r:id="rId46"/>
    <p:sldId id="611" r:id="rId47"/>
    <p:sldId id="616" r:id="rId48"/>
    <p:sldId id="617" r:id="rId49"/>
    <p:sldId id="618" r:id="rId50"/>
    <p:sldId id="619" r:id="rId51"/>
    <p:sldId id="620" r:id="rId52"/>
    <p:sldId id="612" r:id="rId53"/>
    <p:sldId id="615" r:id="rId54"/>
    <p:sldId id="568" r:id="rId55"/>
    <p:sldId id="569" r:id="rId56"/>
    <p:sldId id="613" r:id="rId57"/>
    <p:sldId id="614" r:id="rId58"/>
    <p:sldId id="524" r:id="rId59"/>
    <p:sldId id="399" r:id="rId60"/>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50" autoAdjust="0"/>
    <p:restoredTop sz="86469" autoAdjust="0"/>
  </p:normalViewPr>
  <p:slideViewPr>
    <p:cSldViewPr>
      <p:cViewPr>
        <p:scale>
          <a:sx n="66" d="100"/>
          <a:sy n="66" d="100"/>
        </p:scale>
        <p:origin x="-1376" y="-120"/>
      </p:cViewPr>
      <p:guideLst>
        <p:guide orient="horz" pos="2160"/>
        <p:guide pos="2880"/>
      </p:guideLst>
    </p:cSldViewPr>
  </p:slideViewPr>
  <p:outlineViewPr>
    <p:cViewPr>
      <p:scale>
        <a:sx n="33" d="100"/>
        <a:sy n="33" d="100"/>
      </p:scale>
      <p:origin x="0" y="1836"/>
    </p:cViewPr>
  </p:outlineViewPr>
  <p:notesTextViewPr>
    <p:cViewPr>
      <p:scale>
        <a:sx n="100" d="100"/>
        <a:sy n="100" d="100"/>
      </p:scale>
      <p:origin x="0" y="0"/>
    </p:cViewPr>
  </p:notesTextViewPr>
  <p:sorterViewPr>
    <p:cViewPr>
      <p:scale>
        <a:sx n="66" d="100"/>
        <a:sy n="66" d="100"/>
      </p:scale>
      <p:origin x="0" y="42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71F28B5-BFF9-4E84-8E51-A58854617757}" type="datetimeFigureOut">
              <a:rPr lang="de-DE"/>
              <a:pPr>
                <a:defRPr/>
              </a:pPr>
              <a:t>26.09.17</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dirty="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5230989-5A4D-4503-B7FC-6D478D59C49D}" type="slidenum">
              <a:rPr lang="de-DE"/>
              <a:pPr>
                <a:defRPr/>
              </a:pPr>
              <a:t>‹Nr.›</a:t>
            </a:fld>
            <a:endParaRPr lang="de-DE" dirty="0"/>
          </a:p>
        </p:txBody>
      </p:sp>
    </p:spTree>
    <p:extLst>
      <p:ext uri="{BB962C8B-B14F-4D97-AF65-F5344CB8AC3E}">
        <p14:creationId xmlns:p14="http://schemas.microsoft.com/office/powerpoint/2010/main" val="3745811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372F6C-B2BC-43EF-8F55-F26BE474990D}" type="slidenum">
              <a:rPr lang="de-DE" smtClean="0"/>
              <a:pPr/>
              <a:t>59</a:t>
            </a:fld>
            <a:endParaRPr lang="de-DE" smtClean="0"/>
          </a:p>
        </p:txBody>
      </p:sp>
      <p:sp>
        <p:nvSpPr>
          <p:cNvPr id="78851" name="Rectangle 2"/>
          <p:cNvSpPr>
            <a:spLocks noGrp="1" noRot="1" noChangeAspect="1" noChangeArrowheads="1" noTextEdit="1"/>
          </p:cNvSpPr>
          <p:nvPr>
            <p:ph type="sldImg"/>
          </p:nvPr>
        </p:nvSpPr>
        <p:spPr bwMode="auto">
          <a:xfrm>
            <a:off x="1141413" y="685800"/>
            <a:ext cx="4575175" cy="3430588"/>
          </a:xfrm>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221" tIns="45610" rIns="91221" bIns="45610" numCol="1" anchor="t" anchorCtr="0" compatLnSpc="1">
            <a:prstTxWarp prst="textNoShape">
              <a:avLst/>
            </a:prstTxWarp>
          </a:bodyPr>
          <a:lstStyle/>
          <a:p>
            <a:pPr eaLnBrk="1" hangingPunct="1"/>
            <a:endParaRPr lang="de-DE"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Datumsplatzhalter 3"/>
          <p:cNvSpPr>
            <a:spLocks noGrp="1"/>
          </p:cNvSpPr>
          <p:nvPr>
            <p:ph type="dt" sz="half" idx="10"/>
          </p:nvPr>
        </p:nvSpPr>
        <p:spPr/>
        <p:txBody>
          <a:bodyPr/>
          <a:lstStyle>
            <a:lvl1pPr>
              <a:defRPr/>
            </a:lvl1pPr>
          </a:lstStyle>
          <a:p>
            <a:pPr>
              <a:defRPr/>
            </a:pPr>
            <a:r>
              <a:rPr lang="de-DE"/>
              <a:t>V2 </a:t>
            </a:r>
            <a:r>
              <a:rPr lang="de-DE" smtClean="0"/>
              <a:t>-</a:t>
            </a:r>
            <a:fld id="{8A3D6552-D710-4708-94FE-79C2AB311707}" type="datetime1">
              <a:rPr lang="de-DE" smtClean="0"/>
              <a:pPr>
                <a:defRPr/>
              </a:pPr>
              <a:t>26.09.17</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sz="1800"/>
            </a:lvl1pPr>
          </a:lstStyle>
          <a:p>
            <a:pPr>
              <a:defRPr/>
            </a:pPr>
            <a:fld id="{D0A641DC-A43D-4F79-95D5-72D52FF4A8DF}" type="slidenum">
              <a:rPr lang="de-DE" smtClean="0"/>
              <a:pPr>
                <a:defRPr/>
              </a:pPr>
              <a:t>‹Nr.›</a:t>
            </a:fld>
            <a:endParaRPr lang="de-DE" dirty="0"/>
          </a:p>
        </p:txBody>
      </p:sp>
      <p:sp>
        <p:nvSpPr>
          <p:cNvPr id="6" name="Foliennummernplatzhalter 5"/>
          <p:cNvSpPr txBox="1">
            <a:spLocks/>
          </p:cNvSpPr>
          <p:nvPr userDrawn="1"/>
        </p:nvSpPr>
        <p:spPr>
          <a:xfrm>
            <a:off x="6705600" y="6508750"/>
            <a:ext cx="2133600" cy="365125"/>
          </a:xfrm>
          <a:prstGeom prst="rect">
            <a:avLst/>
          </a:prstGeom>
        </p:spPr>
        <p:txBody>
          <a:bodyPr vert="horz" lIns="91440" tIns="45720" rIns="91440" bIns="45720" rtlCol="0" anchor="ctr"/>
          <a:lstStyle>
            <a:lvl1pPr>
              <a:defRPr sz="1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A641DC-A43D-4F79-95D5-72D52FF4A8DF}" type="slidenum">
              <a:rPr kumimoji="0" lang="de-DE" sz="1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858495C1-E046-4596-B600-9E0799F66BA6}" type="datetime1">
              <a:rPr lang="de-DE" smtClean="0"/>
              <a:pPr>
                <a:defRPr/>
              </a:pPr>
              <a:t>26.09.17</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8AEB0A3-17D3-4A4D-99F4-E2C2AFB43CF6}"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9819E13-3C94-4F96-9778-A6993D156271}" type="datetime1">
              <a:rPr lang="de-DE" smtClean="0"/>
              <a:pPr>
                <a:defRPr/>
              </a:pPr>
              <a:t>26.09.17</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EB94493-F7E2-45A4-97A9-BC651DD4BA28}" type="slidenum">
              <a:rPr lang="de-DE"/>
              <a:pPr>
                <a:defRPr/>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4" name="Text Box 6"/>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5" name="Text Box 8"/>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6" name="Text Box 11"/>
          <p:cNvSpPr txBox="1">
            <a:spLocks noChangeArrowheads="1"/>
          </p:cNvSpPr>
          <p:nvPr/>
        </p:nvSpPr>
        <p:spPr bwMode="auto">
          <a:xfrm>
            <a:off x="593725" y="6213475"/>
            <a:ext cx="184150" cy="461963"/>
          </a:xfrm>
          <a:prstGeom prst="rect">
            <a:avLst/>
          </a:prstGeom>
          <a:noFill/>
          <a:ln w="12700">
            <a:noFill/>
            <a:miter lim="800000"/>
            <a:headEnd type="none" w="sm" len="sm"/>
            <a:tailEnd type="none" w="sm" len="sm"/>
          </a:ln>
          <a:effectLst/>
        </p:spPr>
        <p:txBody>
          <a:bodyPr wrap="none">
            <a:spAutoFit/>
          </a:bodyPr>
          <a:lstStyle/>
          <a:p>
            <a:pPr eaLnBrk="0" hangingPunct="0">
              <a:defRPr/>
            </a:pPr>
            <a:endParaRPr lang="de-DE" sz="2400" dirty="0">
              <a:latin typeface="Arial" pitchFamily="34" charset="0"/>
            </a:endParaRPr>
          </a:p>
        </p:txBody>
      </p:sp>
      <p:sp>
        <p:nvSpPr>
          <p:cNvPr id="8" name="Text Box 13"/>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9" name="Text Box 15"/>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10" name="Rectangle 17"/>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eaLnBrk="0" hangingPunct="0">
              <a:spcBef>
                <a:spcPct val="40000"/>
              </a:spcBef>
              <a:spcAft>
                <a:spcPct val="30000"/>
              </a:spcAft>
              <a:buClr>
                <a:srgbClr val="008080"/>
              </a:buClr>
              <a:buSzPct val="100000"/>
              <a:buFont typeface="Monotype Sorts" pitchFamily="2" charset="2"/>
              <a:buNone/>
              <a:defRPr/>
            </a:pPr>
            <a:endParaRPr lang="de-DE" sz="2200" dirty="0">
              <a:solidFill>
                <a:srgbClr val="060209"/>
              </a:solidFill>
              <a:latin typeface="Arial" pitchFamily="34" charset="0"/>
            </a:endParaRPr>
          </a:p>
        </p:txBody>
      </p:sp>
      <p:sp>
        <p:nvSpPr>
          <p:cNvPr id="336899" name="Rectangle 3"/>
          <p:cNvSpPr>
            <a:spLocks noGrp="1" noChangeArrowheads="1"/>
          </p:cNvSpPr>
          <p:nvPr>
            <p:ph type="subTitle" sz="quarter" idx="1"/>
          </p:nvPr>
        </p:nvSpPr>
        <p:spPr>
          <a:xfrm>
            <a:off x="609600" y="2971800"/>
            <a:ext cx="7924800" cy="990600"/>
          </a:xfrm>
        </p:spPr>
        <p:txBody>
          <a:bodyPr lIns="92075" tIns="46038" rIns="92075" bIns="46038"/>
          <a:lstStyle>
            <a:lvl1pPr marL="0" indent="0" algn="ctr">
              <a:buFont typeface="Monotype Sorts" pitchFamily="2" charset="2"/>
              <a:buNone/>
              <a:defRPr/>
            </a:lvl1pPr>
          </a:lstStyle>
          <a:p>
            <a:r>
              <a:rPr lang="de-DE" dirty="0" smtClean="0"/>
              <a:t>Klicken Sie, um das Untertitelformat zu bearbeiten</a:t>
            </a:r>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179999" y="144722"/>
            <a:ext cx="7543800" cy="1295284"/>
          </a:xfrm>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539998" y="1439997"/>
            <a:ext cx="8229600" cy="719998"/>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539998" y="1439997"/>
            <a:ext cx="6479996" cy="3805915"/>
          </a:xfrm>
        </p:spPr>
        <p:txBody>
          <a:bodyPr lIns="0" tIns="0" rIns="0" bIns="0" anchor="t" anchorCtr="1"/>
          <a:lstStyle>
            <a:lvl1pPr algn="ctr" hangingPunct="0">
              <a:buNone/>
              <a:defRPr lang="de-DE" sz="4400" b="0" kern="1200">
                <a:cs typeface="Tahoma" pitchFamily="2"/>
              </a:defRPr>
            </a:lvl1pPr>
          </a:lstStyle>
          <a:p>
            <a:pPr lvl="0"/>
            <a:endParaRPr lang="de-DE"/>
          </a:p>
        </p:txBody>
      </p:sp>
      <p:sp>
        <p:nvSpPr>
          <p:cNvPr id="9" name="Inhaltsplatzhalter 8"/>
          <p:cNvSpPr txBox="1">
            <a:spLocks noGrp="1"/>
          </p:cNvSpPr>
          <p:nvPr>
            <p:ph idx="1"/>
          </p:nvPr>
        </p:nvSpPr>
        <p:spPr>
          <a:xfrm>
            <a:off x="457200" y="1604515"/>
            <a:ext cx="8229243" cy="4525923"/>
          </a:xfrm>
        </p:spPr>
        <p:txBody>
          <a:bodyPr lIns="0" tIns="0" rIns="0" bIns="0"/>
          <a:lstStyle>
            <a:lvl1pPr hangingPunct="0">
              <a:defRPr lang="de-DE"/>
            </a:lvl1pPr>
          </a:lstStyle>
          <a:p>
            <a:pPr lvl="0"/>
            <a:endParaRPr lang="de-DE"/>
          </a:p>
        </p:txBody>
      </p:sp>
      <p:sp>
        <p:nvSpPr>
          <p:cNvPr id="8" name="Foliennummernplatzhalter 4"/>
          <p:cNvSpPr txBox="1"/>
          <p:nvPr userDrawn="1"/>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‹Nr.›</a:t>
            </a:fld>
            <a:endParaRPr lang="de-DE" sz="1400" kern="0" dirty="0">
              <a:solidFill>
                <a:srgbClr val="000000"/>
              </a:solidFill>
              <a:latin typeface="Times New Roman" pitchFamily="18"/>
              <a:ea typeface="Arial Unicode MS" pitchFamily="2"/>
              <a:cs typeface="Tahoma" pitchFamily="2"/>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7" name="Textfeld 6"/>
          <p:cNvSpPr txBox="1"/>
          <p:nvPr userDrawn="1"/>
        </p:nvSpPr>
        <p:spPr>
          <a:xfrm>
            <a:off x="8316416" y="6453336"/>
            <a:ext cx="576064" cy="307777"/>
          </a:xfrm>
          <a:prstGeom prst="rect">
            <a:avLst/>
          </a:prstGeom>
          <a:noFill/>
        </p:spPr>
        <p:txBody>
          <a:bodyPr wrap="square" rtlCol="0">
            <a:spAutoFit/>
          </a:bodyPr>
          <a:lstStyle/>
          <a:p>
            <a:fld id="{2DF906FB-203D-4793-8BE3-AA2D44DBD67D}" type="slidenum">
              <a:rPr lang="de-DE" sz="1400" smtClean="0"/>
              <a:pPr/>
              <a:t>‹Nr.›</a:t>
            </a:fld>
            <a:endParaRPr lang="de-DE" sz="1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B325BB0-CAFF-4E52-88E9-D5910D6B359C}" type="datetime1">
              <a:rPr lang="de-DE" smtClean="0"/>
              <a:pPr>
                <a:defRPr/>
              </a:pPr>
              <a:t>26.09.17</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21406AB-DEAC-425E-B709-5FFF8F9F588B}"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AA881B72-B7A1-419C-AB8C-8765FE1CE0DB}" type="datetime1">
              <a:rPr lang="de-DE" smtClean="0"/>
              <a:pPr>
                <a:defRPr/>
              </a:pPr>
              <a:t>26.09.17</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2C2BAC3-82A0-4D98-8E75-92BBB9AE5FC3}"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F23CA803-DAEE-4A31-A719-599CF24C02B4}" type="datetime1">
              <a:rPr lang="de-DE" smtClean="0"/>
              <a:pPr>
                <a:defRPr/>
              </a:pPr>
              <a:t>26.09.17</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7AFC0CD-F3C3-4B38-BC4E-F86E78F8F2DD}"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D97E6879-5352-4B70-A0AA-A85A552D8B1D}" type="datetime1">
              <a:rPr lang="de-DE" smtClean="0"/>
              <a:pPr>
                <a:defRPr/>
              </a:pPr>
              <a:t>26.09.17</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F759DCDE-5EFD-4193-8C8C-4841D54DE0AB}"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B755034B-5676-4183-BD1A-8C8D935D956B}" type="datetime1">
              <a:rPr lang="de-DE" smtClean="0"/>
              <a:pPr>
                <a:defRPr/>
              </a:pPr>
              <a:t>26.09.17</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6B92DCE2-5A10-42E8-A178-BBA7043522F6}"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F6E5093F-FA3A-4280-B746-B4418DB472A1}" type="datetime1">
              <a:rPr lang="de-DE" smtClean="0"/>
              <a:pPr>
                <a:defRPr/>
              </a:pPr>
              <a:t>26.09.17</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DE85CBC6-3605-4B25-888E-C26FAD7D8D80}"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B52FA5EF-2DA7-48E4-9CB7-B12C15BE0A74}" type="datetime1">
              <a:rPr lang="de-DE" smtClean="0"/>
              <a:pPr>
                <a:defRPr/>
              </a:pPr>
              <a:t>26.09.17</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0EFB1B4-97D5-4BEB-A63B-CB8503C10CFD}"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E812314B-F17A-438E-8B83-C730302AF2AE}" type="datetime1">
              <a:rPr lang="de-DE" smtClean="0"/>
              <a:pPr>
                <a:defRPr/>
              </a:pPr>
              <a:t>26.09.17</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1139545-90AC-47F1-88FF-AC23650E5C67}"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3075"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2EA0D89-C2EC-4AD9-84B0-F0508FD34A2A}" type="datetime1">
              <a:rPr lang="de-DE" smtClean="0"/>
              <a:pPr>
                <a:defRPr/>
              </a:pPr>
              <a:t>26.09.17</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A0E4044-111C-4075-8526-14C15289BEF4}"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723"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 id="2147483725" r:id="rId13"/>
    <p:sldLayoutId id="2147483732"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 Target="slide59.xml"/></Relationships>
</file>

<file path=ppt/slides/_rels/slide10.xml.rels><?xml version="1.0" encoding="UTF-8" standalone="yes"?>
<Relationships xmlns="http://schemas.openxmlformats.org/package/2006/relationships"><Relationship Id="rId3" Type="http://schemas.openxmlformats.org/officeDocument/2006/relationships/hyperlink" Target="http://www.europarl.europa.eu/sides/getDoc.do?pubRef=-//EP//TEXT+TA+P8-TA-2015-0273+0+DOC+XML+V0//DE" TargetMode="External"/><Relationship Id="rId4" Type="http://schemas.openxmlformats.org/officeDocument/2006/relationships/image" Target="../media/image7.png"/><Relationship Id="rId5" Type="http://schemas.openxmlformats.org/officeDocument/2006/relationships/hyperlink" Target="http://data.consilium.europa.eu/doc/document/ST-22-2015-INIT/de/pdf" TargetMode="External"/><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59.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hyperlink" Target="https://www.heise.de/newsticker/meldung/Neuer-Leak-EU-Kommission-plant-20-jaehriges-Leistungsschutzrecht-3310916.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hyperlink" Target="http://creativecommons.org/licenses/by-sa/2.0/de/legalcode" TargetMode="External"/><Relationship Id="rId8"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ec.europa.eu/internal_market/consultations/2013/copyright-rules/docs/contributions/consultation-report_en.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p:cNvSpPr>
          <p:nvPr/>
        </p:nvSpPr>
        <p:spPr>
          <a:xfrm>
            <a:off x="2483768" y="4365104"/>
            <a:ext cx="5400600" cy="1440161"/>
          </a:xfrm>
          <a:prstGeom prst="rect">
            <a:avLst/>
          </a:prstGeom>
          <a:noFill/>
        </p:spPr>
        <p:txBody>
          <a:bodyPr anchor="ctr" anchorCtr="1"/>
          <a:lstStyle/>
          <a:p>
            <a:pPr lvl="0" algn="ctr" fontAlgn="auto">
              <a:spcBef>
                <a:spcPts val="500"/>
              </a:spcBef>
              <a:spcAft>
                <a:spcPts val="0"/>
              </a:spcAft>
              <a:defRPr/>
            </a:pPr>
            <a:r>
              <a:rPr lang="de-DE" sz="3200" dirty="0">
                <a:latin typeface="+mj-lt"/>
                <a:ea typeface="Arial Unicode MS" pitchFamily="34" charset="-128"/>
                <a:cs typeface="Arial" pitchFamily="34" charset="0"/>
              </a:rPr>
              <a:t>Rainer Kuhlen</a:t>
            </a:r>
            <a:br>
              <a:rPr lang="de-DE" sz="3200" dirty="0">
                <a:latin typeface="+mj-lt"/>
                <a:ea typeface="Arial Unicode MS" pitchFamily="34" charset="-128"/>
                <a:cs typeface="Arial" pitchFamily="34" charset="0"/>
              </a:rPr>
            </a:br>
            <a:r>
              <a:rPr lang="de-DE" sz="3200" dirty="0">
                <a:latin typeface="+mj-lt"/>
                <a:ea typeface="Arial Unicode MS" pitchFamily="34" charset="-128"/>
                <a:cs typeface="Arial" pitchFamily="34" charset="0"/>
              </a:rPr>
              <a:t>Fachbereich Informatik und </a:t>
            </a:r>
            <a:r>
              <a:rPr lang="de-DE" sz="3200" dirty="0" smtClean="0">
                <a:latin typeface="+mj-lt"/>
                <a:ea typeface="Arial Unicode MS" pitchFamily="34" charset="-128"/>
                <a:cs typeface="Arial" pitchFamily="34" charset="0"/>
              </a:rPr>
              <a:t>Informationswissenschaft</a:t>
            </a:r>
            <a:r>
              <a:rPr lang="de-DE" sz="3200" dirty="0">
                <a:latin typeface="+mj-lt"/>
                <a:ea typeface="Arial Unicode MS" pitchFamily="34" charset="-128"/>
                <a:cs typeface="Arial" pitchFamily="34" charset="0"/>
              </a:rPr>
              <a:t/>
            </a:r>
            <a:br>
              <a:rPr lang="de-DE" sz="3200" dirty="0">
                <a:latin typeface="+mj-lt"/>
                <a:ea typeface="Arial Unicode MS" pitchFamily="34" charset="-128"/>
                <a:cs typeface="Arial" pitchFamily="34" charset="0"/>
              </a:rPr>
            </a:br>
            <a:r>
              <a:rPr lang="de-DE" sz="3200" dirty="0">
                <a:latin typeface="+mj-lt"/>
                <a:ea typeface="Arial Unicode MS" pitchFamily="34" charset="-128"/>
                <a:cs typeface="Arial" pitchFamily="34" charset="0"/>
              </a:rPr>
              <a:t>Universität Konstanz</a:t>
            </a:r>
            <a:endParaRPr kumimoji="0" lang="en-US" sz="3200" i="0" u="none" strike="noStrike" kern="1200" cap="none" spc="0" normalizeH="0" baseline="0" noProof="0" dirty="0" smtClean="0">
              <a:ln>
                <a:noFill/>
              </a:ln>
              <a:effectLst/>
              <a:uLnTx/>
              <a:uFillTx/>
              <a:latin typeface="+mj-lt"/>
              <a:ea typeface="Arial Unicode MS" pitchFamily="34" charset="-128"/>
              <a:cs typeface="Arial" pitchFamily="34" charset="0"/>
            </a:endParaRPr>
          </a:p>
        </p:txBody>
      </p:sp>
      <p:sp>
        <p:nvSpPr>
          <p:cNvPr id="7" name="Pfeil nach rechts 6">
            <a:hlinkClick r:id="rId2" action="ppaction://hlinksldjump"/>
          </p:cNvPr>
          <p:cNvSpPr/>
          <p:nvPr/>
        </p:nvSpPr>
        <p:spPr bwMode="auto">
          <a:xfrm>
            <a:off x="7924800" y="6003778"/>
            <a:ext cx="685800" cy="593574"/>
          </a:xfrm>
          <a:prstGeom prst="rightArrow">
            <a:avLst/>
          </a:prstGeom>
          <a:solidFill>
            <a:schemeClr val="tx2">
              <a:lumMod val="75000"/>
            </a:schemeClr>
          </a:solidFill>
          <a:ln w="12700" cap="flat" cmpd="sng" algn="ctr">
            <a:solidFill>
              <a:schemeClr val="tx1"/>
            </a:solidFill>
            <a:prstDash val="solid"/>
            <a:round/>
            <a:headEnd type="none" w="med" len="med"/>
            <a:tailEnd type="none" w="med" len="med"/>
          </a:ln>
          <a:effectLst/>
        </p:spPr>
        <p:txBody>
          <a:bodyPr lIns="18000" tIns="10800" rIns="18000" bIns="10800" anchor="ctr">
            <a:spAutoFit/>
          </a:bodyPr>
          <a:lstStyle/>
          <a:p>
            <a:pPr algn="ctr" eaLnBrk="0" hangingPunct="0">
              <a:defRPr/>
            </a:pPr>
            <a:r>
              <a:rPr lang="de-DE" dirty="0" smtClean="0">
                <a:solidFill>
                  <a:schemeClr val="bg1"/>
                </a:solidFill>
                <a:latin typeface="+mj-lt"/>
              </a:rPr>
              <a:t>CC</a:t>
            </a:r>
            <a:endParaRPr lang="de-DE" dirty="0">
              <a:solidFill>
                <a:schemeClr val="bg1"/>
              </a:solidFill>
              <a:latin typeface="+mj-lt"/>
            </a:endParaRPr>
          </a:p>
        </p:txBody>
      </p:sp>
      <p:sp>
        <p:nvSpPr>
          <p:cNvPr id="9" name="Rechteck 8"/>
          <p:cNvSpPr/>
          <p:nvPr/>
        </p:nvSpPr>
        <p:spPr>
          <a:xfrm>
            <a:off x="0" y="116632"/>
            <a:ext cx="889248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pic>
        <p:nvPicPr>
          <p:cNvPr id="12" name="Picture 4"/>
          <p:cNvPicPr>
            <a:picLocks noChangeAspect="1" noChangeArrowheads="1"/>
          </p:cNvPicPr>
          <p:nvPr/>
        </p:nvPicPr>
        <p:blipFill>
          <a:blip r:embed="rId3" cstate="print"/>
          <a:srcRect/>
          <a:stretch>
            <a:fillRect/>
          </a:stretch>
        </p:blipFill>
        <p:spPr bwMode="auto">
          <a:xfrm>
            <a:off x="395536" y="4077072"/>
            <a:ext cx="2088232" cy="2577303"/>
          </a:xfrm>
          <a:prstGeom prst="rect">
            <a:avLst/>
          </a:prstGeom>
          <a:noFill/>
          <a:ln w="9525">
            <a:noFill/>
            <a:miter lim="800000"/>
            <a:headEnd/>
            <a:tailEnd/>
          </a:ln>
        </p:spPr>
      </p:pic>
      <p:sp>
        <p:nvSpPr>
          <p:cNvPr id="14" name="Rechteck 13"/>
          <p:cNvSpPr/>
          <p:nvPr/>
        </p:nvSpPr>
        <p:spPr>
          <a:xfrm>
            <a:off x="8532440" y="649796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feld 14"/>
          <p:cNvSpPr txBox="1"/>
          <p:nvPr/>
        </p:nvSpPr>
        <p:spPr>
          <a:xfrm>
            <a:off x="1187624" y="2204864"/>
            <a:ext cx="6552728" cy="1569660"/>
          </a:xfrm>
          <a:prstGeom prst="rect">
            <a:avLst/>
          </a:prstGeom>
          <a:noFill/>
        </p:spPr>
        <p:txBody>
          <a:bodyPr wrap="square" rtlCol="0">
            <a:spAutoFit/>
          </a:bodyPr>
          <a:lstStyle/>
          <a:p>
            <a:pPr algn="ctr" fontAlgn="auto">
              <a:spcBef>
                <a:spcPts val="500"/>
              </a:spcBef>
              <a:spcAft>
                <a:spcPts val="0"/>
              </a:spcAft>
              <a:defRPr/>
            </a:pPr>
            <a:r>
              <a:rPr lang="de-DE" sz="3200" dirty="0" smtClean="0">
                <a:latin typeface="+mj-lt"/>
                <a:ea typeface="Arial Unicode MS" pitchFamily="34" charset="-128"/>
                <a:cs typeface="Arial" pitchFamily="34" charset="0"/>
              </a:rPr>
              <a:t>Z</a:t>
            </a:r>
            <a:r>
              <a:rPr lang="de-DE" sz="3200" smtClean="0">
                <a:latin typeface="+mj-lt"/>
                <a:ea typeface="Arial Unicode MS" pitchFamily="34" charset="-128"/>
                <a:cs typeface="Arial" pitchFamily="34" charset="0"/>
              </a:rPr>
              <a:t>um </a:t>
            </a:r>
            <a:r>
              <a:rPr lang="de-DE" sz="3200" dirty="0">
                <a:latin typeface="+mj-lt"/>
                <a:ea typeface="Arial Unicode MS" pitchFamily="34" charset="-128"/>
                <a:cs typeface="Arial" pitchFamily="34" charset="0"/>
              </a:rPr>
              <a:t>Stand der Urheberrechtsreformen in der EU und in Deutschland</a:t>
            </a:r>
            <a:endParaRPr lang="en-US" sz="3200" dirty="0">
              <a:latin typeface="+mj-lt"/>
              <a:ea typeface="Arial Unicode MS" pitchFamily="34" charset="-128"/>
              <a:cs typeface="Arial" pitchFamily="34" charset="0"/>
            </a:endParaRPr>
          </a:p>
        </p:txBody>
      </p:sp>
      <p:pic>
        <p:nvPicPr>
          <p:cNvPr id="2" name="Bild 1"/>
          <p:cNvPicPr>
            <a:picLocks noChangeAspect="1"/>
          </p:cNvPicPr>
          <p:nvPr/>
        </p:nvPicPr>
        <p:blipFill>
          <a:blip r:embed="rId4"/>
          <a:stretch>
            <a:fillRect/>
          </a:stretch>
        </p:blipFill>
        <p:spPr>
          <a:xfrm>
            <a:off x="1182" y="1795"/>
            <a:ext cx="4714834" cy="1987045"/>
          </a:xfrm>
          <a:prstGeom prst="rect">
            <a:avLst/>
          </a:prstGeom>
        </p:spPr>
      </p:pic>
      <p:pic>
        <p:nvPicPr>
          <p:cNvPr id="3" name="Bild 2"/>
          <p:cNvPicPr>
            <a:picLocks noChangeAspect="1"/>
          </p:cNvPicPr>
          <p:nvPr/>
        </p:nvPicPr>
        <p:blipFill>
          <a:blip r:embed="rId5"/>
          <a:stretch>
            <a:fillRect/>
          </a:stretch>
        </p:blipFill>
        <p:spPr>
          <a:xfrm>
            <a:off x="4797966" y="30318"/>
            <a:ext cx="4355976" cy="19585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124744"/>
            <a:ext cx="8784976" cy="5373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3"/>
          <p:cNvSpPr txBox="1">
            <a:spLocks noChangeArrowheads="1"/>
          </p:cNvSpPr>
          <p:nvPr/>
        </p:nvSpPr>
        <p:spPr bwMode="auto">
          <a:xfrm>
            <a:off x="467544" y="260648"/>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rgbClr val="002060"/>
                </a:solidFill>
              </a:rPr>
              <a:t>Der </a:t>
            </a:r>
            <a:r>
              <a:rPr lang="en-GB" sz="2800" dirty="0" err="1" smtClean="0">
                <a:solidFill>
                  <a:srgbClr val="002060"/>
                </a:solidFill>
              </a:rPr>
              <a:t>Vorschlag</a:t>
            </a:r>
            <a:r>
              <a:rPr lang="en-GB" sz="2800" dirty="0" smtClean="0">
                <a:solidFill>
                  <a:srgbClr val="002060"/>
                </a:solidFill>
              </a:rPr>
              <a:t> </a:t>
            </a:r>
            <a:r>
              <a:rPr lang="en-GB" sz="2800" dirty="0" err="1" smtClean="0">
                <a:solidFill>
                  <a:srgbClr val="002060"/>
                </a:solidFill>
              </a:rPr>
              <a:t>im</a:t>
            </a:r>
            <a:r>
              <a:rPr lang="en-GB" sz="2800" dirty="0" smtClean="0">
                <a:solidFill>
                  <a:srgbClr val="002060"/>
                </a:solidFill>
              </a:rPr>
              <a:t> </a:t>
            </a:r>
            <a:r>
              <a:rPr lang="en-GB" sz="2800" dirty="0" err="1" smtClean="0">
                <a:solidFill>
                  <a:srgbClr val="002060"/>
                </a:solidFill>
              </a:rPr>
              <a:t>Kontext</a:t>
            </a:r>
            <a:endParaRPr lang="de-DE" sz="2800" b="1" dirty="0">
              <a:solidFill>
                <a:srgbClr val="002060"/>
              </a:solidFill>
              <a:latin typeface="Calibri" pitchFamily="34" charset="0"/>
              <a:cs typeface="Calibri" pitchFamily="34" charset="0"/>
            </a:endParaRPr>
          </a:p>
        </p:txBody>
      </p:sp>
      <p:sp>
        <p:nvSpPr>
          <p:cNvPr id="10" name="Textfeld 9"/>
          <p:cNvSpPr txBox="1"/>
          <p:nvPr/>
        </p:nvSpPr>
        <p:spPr>
          <a:xfrm>
            <a:off x="395536" y="1340768"/>
            <a:ext cx="8424936" cy="1877437"/>
          </a:xfrm>
          <a:prstGeom prst="rect">
            <a:avLst/>
          </a:prstGeom>
          <a:noFill/>
        </p:spPr>
        <p:txBody>
          <a:bodyPr wrap="square" rtlCol="0">
            <a:spAutoFit/>
          </a:bodyPr>
          <a:lstStyle/>
          <a:p>
            <a:r>
              <a:rPr lang="de-DE" sz="2400" b="1" dirty="0"/>
              <a:t>Europäischen Parlament </a:t>
            </a:r>
            <a:r>
              <a:rPr lang="de-DE" sz="2400" dirty="0" smtClean="0"/>
              <a:t>(2015)</a:t>
            </a:r>
            <a:br>
              <a:rPr lang="de-DE" sz="2400" dirty="0" smtClean="0"/>
            </a:br>
            <a:r>
              <a:rPr lang="de-DE" sz="2000" dirty="0" smtClean="0"/>
              <a:t>Entschließung </a:t>
            </a:r>
            <a:r>
              <a:rPr lang="de-DE" sz="2000" dirty="0"/>
              <a:t>zur Umsetzung der Richtlinie zur Harmonisierung bestimmter Aspekte des Urheberrechts und der verwandten Schutzrechte in der Informationsgesellschaft </a:t>
            </a:r>
          </a:p>
          <a:p>
            <a:r>
              <a:rPr lang="de-DE" sz="1600" u="sng" dirty="0">
                <a:hlinkClick r:id="rId3"/>
              </a:rPr>
              <a:t>http://www.europarl.europa.eu/sides/getDoc.do?pubRef=-//EP//TEXT+TA+P8-TA-2015-0273+0+DOC+XML+V0//DE</a:t>
            </a:r>
            <a:r>
              <a:rPr lang="de-DE" sz="1600" dirty="0"/>
              <a:t> </a:t>
            </a:r>
            <a:endParaRPr lang="en-US" sz="1600" dirty="0">
              <a:solidFill>
                <a:srgbClr val="002060"/>
              </a:solidFill>
            </a:endParaRPr>
          </a:p>
        </p:txBody>
      </p:sp>
      <p:grpSp>
        <p:nvGrpSpPr>
          <p:cNvPr id="2" name="Gruppierung 1"/>
          <p:cNvGrpSpPr/>
          <p:nvPr/>
        </p:nvGrpSpPr>
        <p:grpSpPr>
          <a:xfrm>
            <a:off x="395536" y="3429000"/>
            <a:ext cx="8424936" cy="2855352"/>
            <a:chOff x="395536" y="3429000"/>
            <a:chExt cx="8424936" cy="2855352"/>
          </a:xfrm>
        </p:grpSpPr>
        <p:sp>
          <p:nvSpPr>
            <p:cNvPr id="12" name="Textfeld 11"/>
            <p:cNvSpPr txBox="1"/>
            <p:nvPr/>
          </p:nvSpPr>
          <p:spPr>
            <a:xfrm>
              <a:off x="395536" y="4653136"/>
              <a:ext cx="8424936" cy="1631216"/>
            </a:xfrm>
            <a:prstGeom prst="rect">
              <a:avLst/>
            </a:prstGeom>
            <a:noFill/>
          </p:spPr>
          <p:txBody>
            <a:bodyPr wrap="square" rtlCol="0">
              <a:spAutoFit/>
            </a:bodyPr>
            <a:lstStyle/>
            <a:p>
              <a:r>
                <a:rPr lang="de-DE" sz="2000" b="1" dirty="0" smtClean="0"/>
                <a:t>Portabilität</a:t>
              </a:r>
              <a:r>
                <a:rPr lang="de-DE" sz="2000" dirty="0" smtClean="0"/>
                <a:t> </a:t>
              </a:r>
              <a:r>
                <a:rPr lang="de-DE" sz="2000" dirty="0"/>
                <a:t>von urheberrechtlich geschützten </a:t>
              </a:r>
              <a:r>
                <a:rPr lang="de-DE" sz="2000" dirty="0" smtClean="0"/>
                <a:t>Online-</a:t>
              </a:r>
              <a:r>
                <a:rPr lang="de-DE" sz="2000" dirty="0"/>
                <a:t>Inhalten zu gewährleisten </a:t>
              </a:r>
              <a:r>
                <a:rPr lang="de-DE" sz="2000" dirty="0" smtClean="0"/>
                <a:t>..., </a:t>
              </a:r>
              <a:r>
                <a:rPr lang="de-DE" sz="2000" dirty="0"/>
                <a:t>wobei ein </a:t>
              </a:r>
              <a:r>
                <a:rPr lang="de-DE" sz="2000" b="1" dirty="0"/>
                <a:t>hohes </a:t>
              </a:r>
              <a:r>
                <a:rPr lang="de-DE" sz="2000" b="1" dirty="0" smtClean="0"/>
                <a:t>Schutzniveau </a:t>
              </a:r>
              <a:r>
                <a:rPr lang="de-DE" sz="2000" dirty="0"/>
                <a:t>im Bereich der Rechte des geistigen Eigentums zu </a:t>
              </a:r>
              <a:r>
                <a:rPr lang="de-DE" sz="2000" dirty="0" smtClean="0"/>
                <a:t>gewährleisten </a:t>
              </a:r>
              <a:r>
                <a:rPr lang="de-DE" sz="2000" dirty="0"/>
                <a:t>und </a:t>
              </a:r>
              <a:r>
                <a:rPr lang="de-DE" sz="2000" b="1" dirty="0" smtClean="0"/>
                <a:t>die </a:t>
              </a:r>
              <a:r>
                <a:rPr lang="de-DE" sz="2000" b="1" dirty="0"/>
                <a:t>kulturelle Vielfalt</a:t>
              </a:r>
              <a:r>
                <a:rPr lang="de-DE" sz="2000" dirty="0"/>
                <a:t> zu </a:t>
              </a:r>
              <a:r>
                <a:rPr lang="de-DE" sz="2000" dirty="0" smtClean="0"/>
                <a:t>berücksichtigen ist</a:t>
              </a:r>
              <a:r>
                <a:rPr lang="de-DE" sz="2000" dirty="0"/>
                <a:t> </a:t>
              </a:r>
              <a:r>
                <a:rPr lang="de-DE" sz="2000" dirty="0" smtClean="0"/>
                <a:t>sowie </a:t>
              </a:r>
              <a:r>
                <a:rPr lang="de-DE" sz="2000" dirty="0" smtClean="0"/>
                <a:t> </a:t>
              </a:r>
              <a:r>
                <a:rPr lang="de-DE" sz="2000" dirty="0"/>
                <a:t>der </a:t>
              </a:r>
              <a:r>
                <a:rPr lang="de-DE" sz="2000" b="1" dirty="0" smtClean="0"/>
                <a:t>Kultur- </a:t>
              </a:r>
              <a:r>
                <a:rPr lang="de-DE" sz="2000" b="1" dirty="0"/>
                <a:t>und Kreativwirtschaf</a:t>
              </a:r>
              <a:r>
                <a:rPr lang="de-DE" sz="2000" dirty="0"/>
                <a:t>t in </a:t>
              </a:r>
            </a:p>
            <a:p>
              <a:r>
                <a:rPr lang="de-DE" sz="2000" dirty="0"/>
                <a:t>einem digitalen Kontext zum Erfolg zu verhelfen</a:t>
              </a:r>
            </a:p>
          </p:txBody>
        </p:sp>
        <p:pic>
          <p:nvPicPr>
            <p:cNvPr id="6" name="Bild 5"/>
            <p:cNvPicPr>
              <a:picLocks noChangeAspect="1"/>
            </p:cNvPicPr>
            <p:nvPr/>
          </p:nvPicPr>
          <p:blipFill>
            <a:blip r:embed="rId4"/>
            <a:stretch>
              <a:fillRect/>
            </a:stretch>
          </p:blipFill>
          <p:spPr>
            <a:xfrm>
              <a:off x="395536" y="3429000"/>
              <a:ext cx="3201020" cy="1224136"/>
            </a:xfrm>
            <a:prstGeom prst="rect">
              <a:avLst/>
            </a:prstGeom>
          </p:spPr>
        </p:pic>
        <p:sp>
          <p:nvSpPr>
            <p:cNvPr id="7" name="Textfeld 6"/>
            <p:cNvSpPr txBox="1"/>
            <p:nvPr/>
          </p:nvSpPr>
          <p:spPr>
            <a:xfrm>
              <a:off x="3779912" y="3717032"/>
              <a:ext cx="4968552" cy="830997"/>
            </a:xfrm>
            <a:prstGeom prst="rect">
              <a:avLst/>
            </a:prstGeom>
            <a:noFill/>
          </p:spPr>
          <p:txBody>
            <a:bodyPr wrap="square" rtlCol="0">
              <a:spAutoFit/>
            </a:bodyPr>
            <a:lstStyle/>
            <a:p>
              <a:r>
                <a:rPr lang="de-DE" dirty="0" smtClean="0"/>
                <a:t>26.Juni 2015</a:t>
              </a:r>
              <a:r>
                <a:rPr lang="de-DE" dirty="0"/>
                <a:t> </a:t>
              </a:r>
              <a:r>
                <a:rPr lang="de-DE" dirty="0" smtClean="0"/>
                <a:t>EUCO 22/15</a:t>
              </a:r>
            </a:p>
            <a:p>
              <a:r>
                <a:rPr lang="de-DE" sz="1200" u="sng" dirty="0">
                  <a:hlinkClick r:id="rId5"/>
                </a:rPr>
                <a:t>http://data.consilium.europa.eu/doc/document/ST-22-2015-INIT/de/pdf</a:t>
              </a:r>
              <a:r>
                <a:rPr lang="de-DE" sz="1200" dirty="0"/>
                <a:t> </a:t>
              </a:r>
            </a:p>
            <a:p>
              <a:endParaRPr lang="de-DE" dirty="0"/>
            </a:p>
          </p:txBody>
        </p:sp>
      </p:grpSp>
    </p:spTree>
    <p:extLst>
      <p:ext uri="{BB962C8B-B14F-4D97-AF65-F5344CB8AC3E}">
        <p14:creationId xmlns:p14="http://schemas.microsoft.com/office/powerpoint/2010/main" val="41256510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124744"/>
            <a:ext cx="8784976" cy="5373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3"/>
          <p:cNvSpPr txBox="1">
            <a:spLocks noChangeArrowheads="1"/>
          </p:cNvSpPr>
          <p:nvPr/>
        </p:nvSpPr>
        <p:spPr bwMode="auto">
          <a:xfrm>
            <a:off x="467544" y="260648"/>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err="1" smtClean="0">
                <a:solidFill>
                  <a:srgbClr val="002060"/>
                </a:solidFill>
              </a:rPr>
              <a:t>Allgemeine</a:t>
            </a:r>
            <a:r>
              <a:rPr lang="en-GB" sz="2800" dirty="0" smtClean="0">
                <a:solidFill>
                  <a:srgbClr val="002060"/>
                </a:solidFill>
              </a:rPr>
              <a:t> </a:t>
            </a:r>
            <a:r>
              <a:rPr lang="en-GB" sz="2800" dirty="0" err="1" smtClean="0">
                <a:solidFill>
                  <a:srgbClr val="002060"/>
                </a:solidFill>
              </a:rPr>
              <a:t>Ziele</a:t>
            </a:r>
            <a:r>
              <a:rPr lang="en-GB" sz="2800" dirty="0" smtClean="0">
                <a:solidFill>
                  <a:srgbClr val="002060"/>
                </a:solidFill>
              </a:rPr>
              <a:t> des </a:t>
            </a:r>
            <a:r>
              <a:rPr lang="en-GB" sz="2800" dirty="0" err="1" smtClean="0">
                <a:solidFill>
                  <a:srgbClr val="002060"/>
                </a:solidFill>
              </a:rPr>
              <a:t>Vorschlags</a:t>
            </a:r>
            <a:endParaRPr lang="de-DE" sz="2800" b="1" dirty="0">
              <a:solidFill>
                <a:srgbClr val="002060"/>
              </a:solidFill>
              <a:latin typeface="Calibri" pitchFamily="34" charset="0"/>
              <a:cs typeface="Calibri" pitchFamily="34" charset="0"/>
            </a:endParaRPr>
          </a:p>
        </p:txBody>
      </p:sp>
      <p:sp>
        <p:nvSpPr>
          <p:cNvPr id="3" name="Textfeld 2"/>
          <p:cNvSpPr txBox="1"/>
          <p:nvPr/>
        </p:nvSpPr>
        <p:spPr>
          <a:xfrm>
            <a:off x="539552" y="3861048"/>
            <a:ext cx="8208912" cy="2831544"/>
          </a:xfrm>
          <a:prstGeom prst="rect">
            <a:avLst/>
          </a:prstGeom>
          <a:noFill/>
        </p:spPr>
        <p:txBody>
          <a:bodyPr wrap="square" rtlCol="0">
            <a:spAutoFit/>
          </a:bodyPr>
          <a:lstStyle/>
          <a:p>
            <a:pPr lvl="0"/>
            <a:r>
              <a:rPr lang="de-DE" sz="2000" dirty="0"/>
              <a:t>Das derzeitige EU-Urheberrecht muss </a:t>
            </a:r>
            <a:r>
              <a:rPr lang="de-DE" sz="2000" b="1" dirty="0"/>
              <a:t>binnenmarktkonformer</a:t>
            </a:r>
            <a:r>
              <a:rPr lang="de-DE" sz="2000" dirty="0"/>
              <a:t> und, wo dies angezeigt erscheint, einheitlicher werden, wozu insbesondere Aspekte im Zusammenhang mit der Territorialität des Urheberrechts anzugehen sind</a:t>
            </a:r>
            <a:r>
              <a:rPr lang="de-DE" sz="2000" dirty="0" smtClean="0"/>
              <a:t>.</a:t>
            </a:r>
          </a:p>
          <a:p>
            <a:pPr lvl="0"/>
            <a:endParaRPr lang="de-DE" sz="2000" dirty="0"/>
          </a:p>
          <a:p>
            <a:pPr lvl="0"/>
            <a:r>
              <a:rPr lang="de-DE" sz="2000" dirty="0"/>
              <a:t>Ferner muss das Urheberrecht gegebenenfalls </a:t>
            </a:r>
            <a:r>
              <a:rPr lang="de-DE" sz="2000" b="1" dirty="0"/>
              <a:t>neuen </a:t>
            </a:r>
            <a:r>
              <a:rPr lang="de-DE" sz="2000" b="1" dirty="0" err="1" smtClean="0"/>
              <a:t>technologi-schen</a:t>
            </a:r>
            <a:r>
              <a:rPr lang="de-DE" sz="2000" b="1" dirty="0" smtClean="0"/>
              <a:t> </a:t>
            </a:r>
            <a:r>
              <a:rPr lang="de-DE" sz="2000" b="1" dirty="0"/>
              <a:t>Realitäten angepasst</a:t>
            </a:r>
            <a:r>
              <a:rPr lang="de-DE" sz="2000" dirty="0"/>
              <a:t> werden, damit es weiterhin seinen Zweck erfüllen kann.</a:t>
            </a:r>
          </a:p>
          <a:p>
            <a:endParaRPr lang="de-DE" dirty="0"/>
          </a:p>
        </p:txBody>
      </p:sp>
      <p:grpSp>
        <p:nvGrpSpPr>
          <p:cNvPr id="7" name="Gruppierung 6"/>
          <p:cNvGrpSpPr/>
          <p:nvPr/>
        </p:nvGrpSpPr>
        <p:grpSpPr>
          <a:xfrm>
            <a:off x="395536" y="1268759"/>
            <a:ext cx="8115300" cy="2376265"/>
            <a:chOff x="395536" y="1412775"/>
            <a:chExt cx="8115300" cy="2376265"/>
          </a:xfrm>
        </p:grpSpPr>
        <p:grpSp>
          <p:nvGrpSpPr>
            <p:cNvPr id="5" name="Gruppierung 4"/>
            <p:cNvGrpSpPr/>
            <p:nvPr/>
          </p:nvGrpSpPr>
          <p:grpSpPr>
            <a:xfrm>
              <a:off x="395536" y="1412775"/>
              <a:ext cx="8115300" cy="2031640"/>
              <a:chOff x="395536" y="3356992"/>
              <a:chExt cx="8115300" cy="2678817"/>
            </a:xfrm>
          </p:grpSpPr>
          <p:pic>
            <p:nvPicPr>
              <p:cNvPr id="2" name="Bild 1"/>
              <p:cNvPicPr>
                <a:picLocks noChangeAspect="1"/>
              </p:cNvPicPr>
              <p:nvPr/>
            </p:nvPicPr>
            <p:blipFill>
              <a:blip r:embed="rId3"/>
              <a:stretch>
                <a:fillRect/>
              </a:stretch>
            </p:blipFill>
            <p:spPr>
              <a:xfrm>
                <a:off x="395536" y="3356992"/>
                <a:ext cx="8115300" cy="2520280"/>
              </a:xfrm>
              <a:prstGeom prst="rect">
                <a:avLst/>
              </a:prstGeom>
            </p:spPr>
          </p:pic>
          <p:sp>
            <p:nvSpPr>
              <p:cNvPr id="4" name="Textfeld 3"/>
              <p:cNvSpPr txBox="1"/>
              <p:nvPr/>
            </p:nvSpPr>
            <p:spPr>
              <a:xfrm>
                <a:off x="3923928" y="5635699"/>
                <a:ext cx="755235" cy="400110"/>
              </a:xfrm>
              <a:prstGeom prst="rect">
                <a:avLst/>
              </a:prstGeom>
              <a:noFill/>
            </p:spPr>
            <p:txBody>
              <a:bodyPr wrap="none" rtlCol="0">
                <a:spAutoFit/>
              </a:bodyPr>
              <a:lstStyle/>
              <a:p>
                <a:r>
                  <a:rPr lang="de-DE" sz="2000" dirty="0" smtClean="0"/>
                  <a:t>2015</a:t>
                </a:r>
                <a:endParaRPr lang="de-DE" sz="2000" dirty="0"/>
              </a:p>
            </p:txBody>
          </p:sp>
        </p:grpSp>
        <p:sp>
          <p:nvSpPr>
            <p:cNvPr id="6" name="Textfeld 5"/>
            <p:cNvSpPr txBox="1"/>
            <p:nvPr/>
          </p:nvSpPr>
          <p:spPr>
            <a:xfrm>
              <a:off x="971600" y="3481263"/>
              <a:ext cx="7056784" cy="307777"/>
            </a:xfrm>
            <a:prstGeom prst="rect">
              <a:avLst/>
            </a:prstGeom>
            <a:noFill/>
          </p:spPr>
          <p:txBody>
            <a:bodyPr wrap="square" rtlCol="0">
              <a:spAutoFit/>
            </a:bodyPr>
            <a:lstStyle/>
            <a:p>
              <a:r>
                <a:rPr lang="de-DE" sz="1400" dirty="0"/>
                <a:t>http://</a:t>
              </a:r>
              <a:r>
                <a:rPr lang="de-DE" sz="1400" dirty="0" err="1"/>
                <a:t>eur-lex.europa.eu</a:t>
              </a:r>
              <a:r>
                <a:rPr lang="de-DE" sz="1400" dirty="0"/>
                <a:t>/legal-content/EN/TXT/?</a:t>
              </a:r>
              <a:r>
                <a:rPr lang="de-DE" sz="1400" dirty="0" err="1"/>
                <a:t>uri</a:t>
              </a:r>
              <a:r>
                <a:rPr lang="de-DE" sz="1400" dirty="0"/>
                <a:t>=COM%3A2015%3A626%3AFIN</a:t>
              </a:r>
            </a:p>
          </p:txBody>
        </p:sp>
      </p:grpSp>
    </p:spTree>
    <p:extLst>
      <p:ext uri="{BB962C8B-B14F-4D97-AF65-F5344CB8AC3E}">
        <p14:creationId xmlns:p14="http://schemas.microsoft.com/office/powerpoint/2010/main" val="32428169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412776"/>
            <a:ext cx="8784976" cy="5085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feld 11"/>
          <p:cNvSpPr txBox="1"/>
          <p:nvPr/>
        </p:nvSpPr>
        <p:spPr>
          <a:xfrm>
            <a:off x="323528" y="1556792"/>
            <a:ext cx="8424936" cy="1938992"/>
          </a:xfrm>
          <a:prstGeom prst="rect">
            <a:avLst/>
          </a:prstGeom>
          <a:noFill/>
        </p:spPr>
        <p:txBody>
          <a:bodyPr wrap="square" rtlCol="0">
            <a:spAutoFit/>
          </a:bodyPr>
          <a:lstStyle/>
          <a:p>
            <a:r>
              <a:rPr lang="en-GB" sz="2000" dirty="0" smtClean="0">
                <a:solidFill>
                  <a:srgbClr val="002060"/>
                </a:solidFill>
              </a:rPr>
              <a:t>“</a:t>
            </a:r>
            <a:r>
              <a:rPr lang="de-DE" sz="2000" dirty="0"/>
              <a:t>In den Bereichen </a:t>
            </a:r>
            <a:r>
              <a:rPr lang="de-DE" sz="2000" b="1" dirty="0"/>
              <a:t>Forschung, Bildung und Erhaltung des Kulturerbes </a:t>
            </a:r>
            <a:r>
              <a:rPr lang="de-DE" sz="2000" dirty="0"/>
              <a:t>ermöglicht die Digitaltechnik neue Arten der </a:t>
            </a:r>
            <a:r>
              <a:rPr lang="de-DE" sz="2000" dirty="0" smtClean="0"/>
              <a:t>Nutzungen.... </a:t>
            </a:r>
            <a:r>
              <a:rPr lang="de-DE" sz="2000" dirty="0"/>
              <a:t>Daher sollten die für die </a:t>
            </a:r>
            <a:r>
              <a:rPr lang="de-DE" sz="2000" b="1" dirty="0"/>
              <a:t>wissenschaftliche Forschung, Unterrichtszwecke und den Erhalt des kulturellen Erbes im Unionsrecht</a:t>
            </a:r>
            <a:r>
              <a:rPr lang="de-DE" sz="2000" dirty="0"/>
              <a:t> bestehenden </a:t>
            </a:r>
            <a:r>
              <a:rPr lang="de-DE" sz="2000" b="1" dirty="0"/>
              <a:t>Ausnahmen und Beschränkungen </a:t>
            </a:r>
            <a:r>
              <a:rPr lang="de-DE" sz="2000" dirty="0"/>
              <a:t>im Hinblick auf diese neuen Nutzungen neu bewertet werden</a:t>
            </a:r>
            <a:r>
              <a:rPr lang="de-DE" sz="2000" dirty="0" smtClean="0"/>
              <a:t>.</a:t>
            </a:r>
            <a:r>
              <a:rPr lang="en-GB" sz="2000" dirty="0" smtClean="0">
                <a:solidFill>
                  <a:srgbClr val="002060"/>
                </a:solidFill>
              </a:rPr>
              <a:t>“ (5)</a:t>
            </a:r>
            <a:endParaRPr lang="en-US" sz="2000" dirty="0">
              <a:solidFill>
                <a:srgbClr val="002060"/>
              </a:solidFill>
            </a:endParaRPr>
          </a:p>
        </p:txBody>
      </p:sp>
      <p:sp>
        <p:nvSpPr>
          <p:cNvPr id="4" name="Textfeld 3"/>
          <p:cNvSpPr txBox="1"/>
          <p:nvPr/>
        </p:nvSpPr>
        <p:spPr>
          <a:xfrm>
            <a:off x="467544" y="4293096"/>
            <a:ext cx="8424936" cy="1631216"/>
          </a:xfrm>
          <a:prstGeom prst="rect">
            <a:avLst/>
          </a:prstGeom>
          <a:noFill/>
        </p:spPr>
        <p:txBody>
          <a:bodyPr wrap="square" rtlCol="0">
            <a:spAutoFit/>
          </a:bodyPr>
          <a:lstStyle/>
          <a:p>
            <a:r>
              <a:rPr lang="en-GB" sz="2000" dirty="0" smtClean="0">
                <a:solidFill>
                  <a:srgbClr val="002060"/>
                </a:solidFill>
              </a:rPr>
              <a:t>“</a:t>
            </a:r>
            <a:r>
              <a:rPr lang="de-DE" sz="2000" dirty="0"/>
              <a:t>So sollten für die Nutzungen von </a:t>
            </a:r>
            <a:r>
              <a:rPr lang="de-DE" sz="2000" b="1" dirty="0"/>
              <a:t>Text- und Data-Mining</a:t>
            </a:r>
            <a:r>
              <a:rPr lang="de-DE" sz="2000" dirty="0"/>
              <a:t>-Techniken im Bereich der </a:t>
            </a:r>
            <a:r>
              <a:rPr lang="de-DE" sz="2000" b="1" dirty="0"/>
              <a:t>wissenschaftlichen Forschung</a:t>
            </a:r>
            <a:r>
              <a:rPr lang="de-DE" sz="2000" dirty="0"/>
              <a:t>, der </a:t>
            </a:r>
            <a:r>
              <a:rPr lang="de-DE" sz="2000" b="1" dirty="0"/>
              <a:t>Veranschaulichung im Unterricht </a:t>
            </a:r>
            <a:r>
              <a:rPr lang="de-DE" sz="2000" dirty="0"/>
              <a:t>in einem digitalen Umfeld und des </a:t>
            </a:r>
            <a:r>
              <a:rPr lang="de-DE" sz="2000" b="1" dirty="0"/>
              <a:t>Erhalts des kulturellen Erbes verbindliche Ausnahmen und Beschränkungen e</a:t>
            </a:r>
            <a:r>
              <a:rPr lang="de-DE" sz="2000" dirty="0"/>
              <a:t>ingeführt werden. </a:t>
            </a:r>
            <a:r>
              <a:rPr lang="en-GB" sz="2000" dirty="0" smtClean="0">
                <a:solidFill>
                  <a:srgbClr val="002060"/>
                </a:solidFill>
              </a:rPr>
              <a:t>“ (5)</a:t>
            </a:r>
            <a:endParaRPr lang="en-US" sz="2000" dirty="0">
              <a:solidFill>
                <a:srgbClr val="002060"/>
              </a:solidFill>
            </a:endParaRPr>
          </a:p>
        </p:txBody>
      </p:sp>
      <p:sp>
        <p:nvSpPr>
          <p:cNvPr id="5" name="Textfeld 13"/>
          <p:cNvSpPr txBox="1">
            <a:spLocks noChangeArrowheads="1"/>
          </p:cNvSpPr>
          <p:nvPr/>
        </p:nvSpPr>
        <p:spPr bwMode="auto">
          <a:xfrm>
            <a:off x="467544" y="260648"/>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err="1" smtClean="0">
                <a:solidFill>
                  <a:srgbClr val="002060"/>
                </a:solidFill>
              </a:rPr>
              <a:t>Allgemeine</a:t>
            </a:r>
            <a:r>
              <a:rPr lang="en-GB" sz="2800" dirty="0" smtClean="0">
                <a:solidFill>
                  <a:srgbClr val="002060"/>
                </a:solidFill>
              </a:rPr>
              <a:t> </a:t>
            </a:r>
            <a:r>
              <a:rPr lang="en-GB" sz="2800" dirty="0" err="1" smtClean="0">
                <a:solidFill>
                  <a:srgbClr val="002060"/>
                </a:solidFill>
              </a:rPr>
              <a:t>Ziele</a:t>
            </a:r>
            <a:r>
              <a:rPr lang="en-GB" sz="2800" dirty="0" smtClean="0">
                <a:solidFill>
                  <a:srgbClr val="002060"/>
                </a:solidFill>
              </a:rPr>
              <a:t> des </a:t>
            </a:r>
            <a:r>
              <a:rPr lang="en-GB" sz="2800" dirty="0" err="1" smtClean="0">
                <a:solidFill>
                  <a:srgbClr val="002060"/>
                </a:solidFill>
              </a:rPr>
              <a:t>Vorschlags</a:t>
            </a:r>
            <a:endParaRPr lang="de-DE" sz="2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27834095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412776"/>
            <a:ext cx="8784976" cy="5085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feld 11"/>
          <p:cNvSpPr txBox="1"/>
          <p:nvPr/>
        </p:nvSpPr>
        <p:spPr>
          <a:xfrm>
            <a:off x="323528" y="1556792"/>
            <a:ext cx="8424936" cy="1938992"/>
          </a:xfrm>
          <a:prstGeom prst="rect">
            <a:avLst/>
          </a:prstGeom>
          <a:noFill/>
        </p:spPr>
        <p:txBody>
          <a:bodyPr wrap="square" rtlCol="0">
            <a:spAutoFit/>
          </a:bodyPr>
          <a:lstStyle/>
          <a:p>
            <a:r>
              <a:rPr lang="de-DE" sz="2000" dirty="0" smtClean="0">
                <a:solidFill>
                  <a:srgbClr val="002060"/>
                </a:solidFill>
              </a:rPr>
              <a:t>1. </a:t>
            </a:r>
            <a:r>
              <a:rPr lang="de-DE" sz="2000" dirty="0"/>
              <a:t>Die Mitgliedstaaten sehen eine </a:t>
            </a:r>
            <a:r>
              <a:rPr lang="de-DE" sz="2000" b="1" dirty="0"/>
              <a:t>Ausnahme</a:t>
            </a:r>
            <a:r>
              <a:rPr lang="de-DE" sz="2000" dirty="0"/>
              <a:t> </a:t>
            </a:r>
            <a:r>
              <a:rPr lang="de-DE" sz="2000" dirty="0" smtClean="0"/>
              <a:t>...für </a:t>
            </a:r>
            <a:r>
              <a:rPr lang="de-DE" sz="2000" dirty="0"/>
              <a:t>Vervielfältigungen und Entnahmen vor, die durch </a:t>
            </a:r>
            <a:r>
              <a:rPr lang="de-DE" sz="2000" b="1" dirty="0"/>
              <a:t>Forschungsorganisationen</a:t>
            </a:r>
            <a:r>
              <a:rPr lang="de-DE" sz="2000" dirty="0"/>
              <a:t> von Werken oder sonstigen Schutzgegenständen, zu denen sie für die Zwecke der wissenschaftlichen Forschung </a:t>
            </a:r>
            <a:r>
              <a:rPr lang="de-DE" sz="2000" b="1" dirty="0"/>
              <a:t>rechtmäßig Zugang </a:t>
            </a:r>
            <a:r>
              <a:rPr lang="de-DE" sz="2000" dirty="0"/>
              <a:t>haben, für das Text- und Data-Mining vorgenommen wurden.</a:t>
            </a:r>
          </a:p>
          <a:p>
            <a:endParaRPr lang="en-US" sz="2000" dirty="0">
              <a:solidFill>
                <a:srgbClr val="002060"/>
              </a:solidFill>
            </a:endParaRPr>
          </a:p>
        </p:txBody>
      </p:sp>
      <p:sp>
        <p:nvSpPr>
          <p:cNvPr id="4" name="Textfeld 3"/>
          <p:cNvSpPr txBox="1"/>
          <p:nvPr/>
        </p:nvSpPr>
        <p:spPr>
          <a:xfrm>
            <a:off x="323528" y="4005064"/>
            <a:ext cx="8424936" cy="707886"/>
          </a:xfrm>
          <a:prstGeom prst="rect">
            <a:avLst/>
          </a:prstGeom>
          <a:noFill/>
        </p:spPr>
        <p:txBody>
          <a:bodyPr wrap="square" rtlCol="0">
            <a:spAutoFit/>
          </a:bodyPr>
          <a:lstStyle/>
          <a:p>
            <a:r>
              <a:rPr lang="de-DE" sz="2000" dirty="0" smtClean="0">
                <a:solidFill>
                  <a:srgbClr val="002060"/>
                </a:solidFill>
              </a:rPr>
              <a:t>2. </a:t>
            </a:r>
            <a:r>
              <a:rPr lang="de-DE" sz="2000" dirty="0"/>
              <a:t>Jede </a:t>
            </a:r>
            <a:r>
              <a:rPr lang="de-DE" sz="2000" b="1" dirty="0"/>
              <a:t>Vertragsbestimmung</a:t>
            </a:r>
            <a:r>
              <a:rPr lang="de-DE" sz="2000" dirty="0"/>
              <a:t>, die der in Absatz 1 festgelegten Ausnahme </a:t>
            </a:r>
            <a:r>
              <a:rPr lang="de-DE" sz="2000" b="1" dirty="0"/>
              <a:t>zuwiderläuft</a:t>
            </a:r>
            <a:r>
              <a:rPr lang="de-DE" sz="2000" dirty="0"/>
              <a:t>, ist </a:t>
            </a:r>
            <a:r>
              <a:rPr lang="de-DE" sz="2000" b="1" dirty="0"/>
              <a:t>unwirksam</a:t>
            </a:r>
            <a:r>
              <a:rPr lang="de-DE" sz="2000" dirty="0"/>
              <a:t>. </a:t>
            </a:r>
            <a:endParaRPr lang="en-US" sz="2000" dirty="0">
              <a:solidFill>
                <a:srgbClr val="002060"/>
              </a:solidFill>
            </a:endParaRPr>
          </a:p>
        </p:txBody>
      </p:sp>
      <p:sp>
        <p:nvSpPr>
          <p:cNvPr id="5" name="Textfeld 13"/>
          <p:cNvSpPr txBox="1">
            <a:spLocks noChangeArrowheads="1"/>
          </p:cNvSpPr>
          <p:nvPr/>
        </p:nvSpPr>
        <p:spPr bwMode="auto">
          <a:xfrm>
            <a:off x="467544" y="260648"/>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de-DE" sz="2800" dirty="0"/>
              <a:t>Artikel </a:t>
            </a:r>
            <a:r>
              <a:rPr lang="de-DE" sz="2800" dirty="0" smtClean="0"/>
              <a:t>3</a:t>
            </a:r>
            <a:r>
              <a:rPr lang="de-DE" sz="2800" dirty="0"/>
              <a:t> </a:t>
            </a:r>
            <a:r>
              <a:rPr lang="de-DE" sz="2800" dirty="0" smtClean="0"/>
              <a:t>Text</a:t>
            </a:r>
            <a:r>
              <a:rPr lang="de-DE" sz="2800" dirty="0"/>
              <a:t>- und Data-Mining </a:t>
            </a:r>
            <a:endParaRPr lang="de-DE" sz="2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24614031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412776"/>
            <a:ext cx="8784976" cy="5085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467544" y="260648"/>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de-DE" sz="2800" dirty="0"/>
              <a:t>Artikel </a:t>
            </a:r>
            <a:r>
              <a:rPr lang="de-DE" sz="2800" dirty="0" smtClean="0"/>
              <a:t>3</a:t>
            </a:r>
            <a:r>
              <a:rPr lang="de-DE" sz="2800" dirty="0"/>
              <a:t> </a:t>
            </a:r>
            <a:r>
              <a:rPr lang="de-DE" sz="2800" dirty="0" smtClean="0"/>
              <a:t>Text</a:t>
            </a:r>
            <a:r>
              <a:rPr lang="de-DE" sz="2800" dirty="0"/>
              <a:t>- und Data-Mining </a:t>
            </a:r>
            <a:endParaRPr lang="de-DE" sz="2800" b="1" dirty="0">
              <a:solidFill>
                <a:srgbClr val="002060"/>
              </a:solidFill>
              <a:latin typeface="Calibri" pitchFamily="34" charset="0"/>
              <a:cs typeface="Calibri" pitchFamily="34" charset="0"/>
            </a:endParaRPr>
          </a:p>
        </p:txBody>
      </p:sp>
      <p:sp>
        <p:nvSpPr>
          <p:cNvPr id="6" name="Textfeld 5"/>
          <p:cNvSpPr txBox="1"/>
          <p:nvPr/>
        </p:nvSpPr>
        <p:spPr>
          <a:xfrm>
            <a:off x="395536" y="1700808"/>
            <a:ext cx="8424936" cy="1631216"/>
          </a:xfrm>
          <a:prstGeom prst="rect">
            <a:avLst/>
          </a:prstGeom>
          <a:noFill/>
        </p:spPr>
        <p:txBody>
          <a:bodyPr wrap="square" rtlCol="0">
            <a:spAutoFit/>
          </a:bodyPr>
          <a:lstStyle/>
          <a:p>
            <a:r>
              <a:rPr lang="de-DE" sz="2000" dirty="0" smtClean="0">
                <a:solidFill>
                  <a:srgbClr val="002060"/>
                </a:solidFill>
              </a:rPr>
              <a:t>3. </a:t>
            </a:r>
            <a:r>
              <a:rPr lang="de-DE" sz="2000" b="1" dirty="0"/>
              <a:t>Rechteinhaber</a:t>
            </a:r>
            <a:r>
              <a:rPr lang="de-DE" sz="2000" dirty="0"/>
              <a:t> müssen Maßnahmen anwenden können, um die </a:t>
            </a:r>
            <a:r>
              <a:rPr lang="de-DE" sz="2000" b="1" dirty="0"/>
              <a:t>Sicherheit und Integrität der Netze und Datenbanken </a:t>
            </a:r>
            <a:r>
              <a:rPr lang="de-DE" sz="2000" dirty="0"/>
              <a:t>zu gewährleisten, in denen die Werke oder sonstigen Schutzgegenstände gespeichert sind. Diese Maßnahmen dürfen über das für die Erreichung dieses Ziels Notwendige nicht hinausgehen. </a:t>
            </a:r>
            <a:endParaRPr lang="en-US" sz="2000" dirty="0">
              <a:solidFill>
                <a:srgbClr val="002060"/>
              </a:solidFill>
            </a:endParaRPr>
          </a:p>
        </p:txBody>
      </p:sp>
      <p:sp>
        <p:nvSpPr>
          <p:cNvPr id="7" name="Textfeld 6"/>
          <p:cNvSpPr txBox="1"/>
          <p:nvPr/>
        </p:nvSpPr>
        <p:spPr>
          <a:xfrm>
            <a:off x="395536" y="4149080"/>
            <a:ext cx="8424936" cy="1323439"/>
          </a:xfrm>
          <a:prstGeom prst="rect">
            <a:avLst/>
          </a:prstGeom>
          <a:noFill/>
        </p:spPr>
        <p:txBody>
          <a:bodyPr wrap="square" rtlCol="0">
            <a:spAutoFit/>
          </a:bodyPr>
          <a:lstStyle/>
          <a:p>
            <a:r>
              <a:rPr lang="de-DE" sz="2000" dirty="0" smtClean="0">
                <a:solidFill>
                  <a:srgbClr val="002060"/>
                </a:solidFill>
              </a:rPr>
              <a:t>4. </a:t>
            </a:r>
            <a:r>
              <a:rPr lang="de-DE" sz="2000" dirty="0"/>
              <a:t>Die Mitgliedstaaten wirken darauf hin, dass sich </a:t>
            </a:r>
            <a:r>
              <a:rPr lang="de-DE" sz="2000" b="1" dirty="0"/>
              <a:t>Rechteinhaber und Forschungsorganisationen gemeinsam </a:t>
            </a:r>
            <a:r>
              <a:rPr lang="de-DE" sz="2000" dirty="0"/>
              <a:t>auf Verfahren einigen, die sich für die Anwendung der in Absatz 3 genannten Maßnahmen bewährt haben. </a:t>
            </a:r>
            <a:endParaRPr lang="en-US" sz="2000" dirty="0">
              <a:solidFill>
                <a:srgbClr val="002060"/>
              </a:solidFill>
            </a:endParaRPr>
          </a:p>
        </p:txBody>
      </p:sp>
    </p:spTree>
    <p:extLst>
      <p:ext uri="{BB962C8B-B14F-4D97-AF65-F5344CB8AC3E}">
        <p14:creationId xmlns:p14="http://schemas.microsoft.com/office/powerpoint/2010/main" val="6762014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908720"/>
            <a:ext cx="8784976" cy="57303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467544" y="260648"/>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de-DE" sz="2800" dirty="0"/>
              <a:t>Artikel </a:t>
            </a:r>
            <a:r>
              <a:rPr lang="de-DE" sz="2800" dirty="0" smtClean="0"/>
              <a:t>3</a:t>
            </a:r>
            <a:r>
              <a:rPr lang="de-DE" sz="2800" dirty="0"/>
              <a:t> </a:t>
            </a:r>
            <a:r>
              <a:rPr lang="de-DE" sz="2800" dirty="0" smtClean="0"/>
              <a:t>Text</a:t>
            </a:r>
            <a:r>
              <a:rPr lang="de-DE" sz="2800" dirty="0"/>
              <a:t>- und Data-Mining </a:t>
            </a:r>
            <a:endParaRPr lang="de-DE" sz="2800" b="1" dirty="0">
              <a:solidFill>
                <a:srgbClr val="002060"/>
              </a:solidFill>
              <a:latin typeface="Calibri" pitchFamily="34" charset="0"/>
              <a:cs typeface="Calibri" pitchFamily="34" charset="0"/>
            </a:endParaRPr>
          </a:p>
        </p:txBody>
      </p:sp>
      <p:sp>
        <p:nvSpPr>
          <p:cNvPr id="6" name="Textfeld 5"/>
          <p:cNvSpPr txBox="1"/>
          <p:nvPr/>
        </p:nvSpPr>
        <p:spPr>
          <a:xfrm>
            <a:off x="467544" y="1124744"/>
            <a:ext cx="3960440" cy="5755422"/>
          </a:xfrm>
          <a:prstGeom prst="rect">
            <a:avLst/>
          </a:prstGeom>
          <a:noFill/>
        </p:spPr>
        <p:txBody>
          <a:bodyPr wrap="square" rtlCol="0">
            <a:spAutoFit/>
          </a:bodyPr>
          <a:lstStyle/>
          <a:p>
            <a:r>
              <a:rPr lang="de-DE" sz="2400" b="1" dirty="0" smtClean="0">
                <a:solidFill>
                  <a:srgbClr val="002060"/>
                </a:solidFill>
              </a:rPr>
              <a:t>Regelung</a:t>
            </a:r>
          </a:p>
          <a:p>
            <a:endParaRPr lang="de-DE" sz="2400" b="1" dirty="0" smtClean="0">
              <a:solidFill>
                <a:srgbClr val="002060"/>
              </a:solidFill>
            </a:endParaRPr>
          </a:p>
          <a:p>
            <a:pPr marL="342900" indent="-342900">
              <a:buFont typeface="Arial"/>
              <a:buChar char="•"/>
            </a:pPr>
            <a:r>
              <a:rPr lang="de-DE" sz="2000" b="1" dirty="0" smtClean="0"/>
              <a:t>Rechtssicherheit</a:t>
            </a:r>
            <a:r>
              <a:rPr lang="de-DE" sz="2000" dirty="0" smtClean="0"/>
              <a:t> durch neue Schrankenregelung</a:t>
            </a:r>
          </a:p>
          <a:p>
            <a:pPr marL="342900" indent="-342900">
              <a:buFont typeface="Arial"/>
              <a:buChar char="•"/>
            </a:pPr>
            <a:endParaRPr lang="de-DE" sz="2000" dirty="0"/>
          </a:p>
          <a:p>
            <a:pPr marL="342900" indent="-342900">
              <a:buFont typeface="Arial"/>
              <a:buChar char="•"/>
            </a:pPr>
            <a:r>
              <a:rPr lang="de-DE" sz="2000" dirty="0" smtClean="0"/>
              <a:t>Privilegiert: </a:t>
            </a:r>
            <a:r>
              <a:rPr lang="de-DE" sz="2000" b="1" dirty="0" smtClean="0"/>
              <a:t>Forschungsorganisationen</a:t>
            </a:r>
          </a:p>
          <a:p>
            <a:pPr marL="342900" indent="-342900">
              <a:buFont typeface="Arial"/>
              <a:buChar char="•"/>
            </a:pPr>
            <a:r>
              <a:rPr lang="de-DE" sz="2000" dirty="0" smtClean="0"/>
              <a:t/>
            </a:r>
            <a:br>
              <a:rPr lang="de-DE" sz="2000" dirty="0" smtClean="0"/>
            </a:br>
            <a:r>
              <a:rPr lang="de-DE" sz="2000" b="1" dirty="0" smtClean="0"/>
              <a:t>Entschädigung</a:t>
            </a:r>
            <a:r>
              <a:rPr lang="de-DE" sz="2000" dirty="0" smtClean="0"/>
              <a:t> für die Nutzung </a:t>
            </a:r>
            <a:r>
              <a:rPr lang="de-DE" sz="2000" b="1" dirty="0" smtClean="0"/>
              <a:t>nicht vorgesehen </a:t>
            </a:r>
            <a:r>
              <a:rPr lang="de-DE" sz="2000" dirty="0" smtClean="0"/>
              <a:t>– </a:t>
            </a:r>
            <a:r>
              <a:rPr lang="de-DE" sz="2000" dirty="0"/>
              <a:t>Schaden für die Rechtsinhaber durch TDM-Nutzung </a:t>
            </a:r>
            <a:r>
              <a:rPr lang="de-DE" sz="2000" dirty="0" smtClean="0"/>
              <a:t>sei minimal </a:t>
            </a:r>
            <a:endParaRPr lang="de-DE" sz="2000" dirty="0" smtClean="0"/>
          </a:p>
          <a:p>
            <a:pPr marL="342900" indent="-342900">
              <a:buFont typeface="Arial"/>
              <a:buChar char="•"/>
            </a:pPr>
            <a:endParaRPr lang="de-DE" sz="2000" dirty="0"/>
          </a:p>
          <a:p>
            <a:pPr marL="342900" indent="-342900">
              <a:buFont typeface="Arial"/>
              <a:buChar char="•"/>
            </a:pPr>
            <a:r>
              <a:rPr lang="de-DE" sz="2000" dirty="0" smtClean="0"/>
              <a:t>Material muss nach Abschluss </a:t>
            </a:r>
            <a:r>
              <a:rPr lang="de-DE" sz="2000" b="1" dirty="0" smtClean="0"/>
              <a:t>gelöscht</a:t>
            </a:r>
            <a:r>
              <a:rPr lang="de-DE" sz="2000" dirty="0" smtClean="0"/>
              <a:t> werden; Archive/</a:t>
            </a:r>
            <a:r>
              <a:rPr lang="de-DE" sz="2000" dirty="0" err="1" smtClean="0"/>
              <a:t>Bibs</a:t>
            </a:r>
            <a:r>
              <a:rPr lang="de-DE" sz="2000" dirty="0" smtClean="0"/>
              <a:t> dürfen </a:t>
            </a:r>
            <a:r>
              <a:rPr lang="de-DE" sz="2000" b="1" dirty="0" smtClean="0"/>
              <a:t>speichern</a:t>
            </a:r>
          </a:p>
          <a:p>
            <a:endParaRPr lang="en-US" sz="2000" dirty="0">
              <a:solidFill>
                <a:srgbClr val="002060"/>
              </a:solidFill>
            </a:endParaRPr>
          </a:p>
        </p:txBody>
      </p:sp>
      <p:sp>
        <p:nvSpPr>
          <p:cNvPr id="7" name="Textfeld 6"/>
          <p:cNvSpPr txBox="1"/>
          <p:nvPr/>
        </p:nvSpPr>
        <p:spPr>
          <a:xfrm>
            <a:off x="5076056" y="1124744"/>
            <a:ext cx="3384376" cy="6063198"/>
          </a:xfrm>
          <a:prstGeom prst="rect">
            <a:avLst/>
          </a:prstGeom>
          <a:noFill/>
        </p:spPr>
        <p:txBody>
          <a:bodyPr wrap="square" rtlCol="0">
            <a:spAutoFit/>
          </a:bodyPr>
          <a:lstStyle/>
          <a:p>
            <a:r>
              <a:rPr lang="de-DE" sz="2400" b="1" dirty="0" smtClean="0">
                <a:solidFill>
                  <a:srgbClr val="002060"/>
                </a:solidFill>
              </a:rPr>
              <a:t>Kritisch</a:t>
            </a:r>
            <a:br>
              <a:rPr lang="de-DE" sz="2400" b="1" dirty="0" smtClean="0">
                <a:solidFill>
                  <a:srgbClr val="002060"/>
                </a:solidFill>
              </a:rPr>
            </a:br>
            <a:endParaRPr lang="de-DE" sz="2400" dirty="0">
              <a:solidFill>
                <a:srgbClr val="002060"/>
              </a:solidFill>
            </a:endParaRPr>
          </a:p>
          <a:p>
            <a:pPr>
              <a:buFont typeface="Arial"/>
              <a:buChar char="•"/>
            </a:pPr>
            <a:r>
              <a:rPr lang="de-DE" sz="2000" b="1" dirty="0" smtClean="0">
                <a:solidFill>
                  <a:srgbClr val="002060"/>
                </a:solidFill>
              </a:rPr>
              <a:t>Fraglich</a:t>
            </a:r>
            <a:r>
              <a:rPr lang="de-DE" sz="2000" dirty="0" smtClean="0">
                <a:solidFill>
                  <a:srgbClr val="002060"/>
                </a:solidFill>
              </a:rPr>
              <a:t>, ob eine Schranke überhaupt nötig ist</a:t>
            </a:r>
          </a:p>
          <a:p>
            <a:pPr>
              <a:buFont typeface="Arial"/>
              <a:buChar char="•"/>
            </a:pPr>
            <a:r>
              <a:rPr lang="de-DE" sz="2000" dirty="0" smtClean="0">
                <a:solidFill>
                  <a:srgbClr val="002060"/>
                </a:solidFill>
              </a:rPr>
              <a:t>Forschung </a:t>
            </a:r>
            <a:r>
              <a:rPr lang="de-DE" sz="2000" b="1" dirty="0" smtClean="0">
                <a:solidFill>
                  <a:srgbClr val="002060"/>
                </a:solidFill>
              </a:rPr>
              <a:t>außerhalb</a:t>
            </a:r>
            <a:r>
              <a:rPr lang="de-DE" sz="2000" dirty="0" smtClean="0">
                <a:solidFill>
                  <a:srgbClr val="002060"/>
                </a:solidFill>
              </a:rPr>
              <a:t> des </a:t>
            </a:r>
            <a:r>
              <a:rPr lang="de-DE" sz="2000" dirty="0" err="1" smtClean="0">
                <a:solidFill>
                  <a:srgbClr val="002060"/>
                </a:solidFill>
              </a:rPr>
              <a:t>öffentl</a:t>
            </a:r>
            <a:r>
              <a:rPr lang="de-DE" sz="2000" dirty="0" smtClean="0">
                <a:solidFill>
                  <a:srgbClr val="002060"/>
                </a:solidFill>
              </a:rPr>
              <a:t>. </a:t>
            </a:r>
            <a:r>
              <a:rPr lang="de-DE" sz="2000" dirty="0" smtClean="0">
                <a:solidFill>
                  <a:srgbClr val="002060"/>
                </a:solidFill>
              </a:rPr>
              <a:t>Bereichs </a:t>
            </a:r>
            <a:r>
              <a:rPr lang="de-DE" sz="2000" b="1" dirty="0" smtClean="0">
                <a:solidFill>
                  <a:srgbClr val="002060"/>
                </a:solidFill>
              </a:rPr>
              <a:t>nicht privilegiert </a:t>
            </a:r>
            <a:r>
              <a:rPr lang="de-DE" sz="2000" dirty="0" smtClean="0">
                <a:solidFill>
                  <a:srgbClr val="002060"/>
                </a:solidFill>
              </a:rPr>
              <a:t>(Wettbewerbsnachteil)</a:t>
            </a:r>
          </a:p>
          <a:p>
            <a:pPr>
              <a:buFont typeface="Arial"/>
              <a:buChar char="•"/>
            </a:pPr>
            <a:r>
              <a:rPr lang="de-DE" sz="2000" b="1" dirty="0" smtClean="0"/>
              <a:t>Rechtsinhaber</a:t>
            </a:r>
            <a:r>
              <a:rPr lang="de-DE" sz="2000" dirty="0" smtClean="0"/>
              <a:t> können bei umfassender TDM-Nutzung und Sicherheitsbedenken </a:t>
            </a:r>
            <a:r>
              <a:rPr lang="de-DE" sz="2000" b="1" dirty="0" smtClean="0"/>
              <a:t>Einschränkungen</a:t>
            </a:r>
            <a:r>
              <a:rPr lang="de-DE" sz="2000" dirty="0" smtClean="0"/>
              <a:t> vornehmen</a:t>
            </a:r>
          </a:p>
          <a:p>
            <a:pPr>
              <a:buFont typeface="Arial"/>
              <a:buChar char="•"/>
            </a:pPr>
            <a:r>
              <a:rPr lang="de-DE" sz="2000" b="1" dirty="0" smtClean="0"/>
              <a:t>Nachprüfbarkeit</a:t>
            </a:r>
            <a:r>
              <a:rPr lang="de-DE" sz="2000" dirty="0" smtClean="0"/>
              <a:t> der TDM-Ergebnisse (Wiss-Ethos) </a:t>
            </a:r>
            <a:r>
              <a:rPr lang="de-DE" sz="2000" b="1" dirty="0" smtClean="0"/>
              <a:t>nicht garantiert</a:t>
            </a:r>
          </a:p>
          <a:p>
            <a:endParaRPr lang="de-DE" sz="2000" dirty="0" smtClean="0">
              <a:solidFill>
                <a:srgbClr val="002060"/>
              </a:solidFill>
            </a:endParaRPr>
          </a:p>
          <a:p>
            <a:endParaRPr lang="de-DE" sz="2000" dirty="0" smtClean="0">
              <a:solidFill>
                <a:srgbClr val="002060"/>
              </a:solidFill>
            </a:endParaRPr>
          </a:p>
          <a:p>
            <a:endParaRPr lang="de-DE" sz="2000" dirty="0" smtClean="0">
              <a:solidFill>
                <a:srgbClr val="002060"/>
              </a:solidFill>
            </a:endParaRPr>
          </a:p>
        </p:txBody>
      </p:sp>
    </p:spTree>
    <p:extLst>
      <p:ext uri="{BB962C8B-B14F-4D97-AF65-F5344CB8AC3E}">
        <p14:creationId xmlns:p14="http://schemas.microsoft.com/office/powerpoint/2010/main" val="8731709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412776"/>
            <a:ext cx="8784976" cy="5085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539552" y="188640"/>
            <a:ext cx="7992888" cy="707886"/>
          </a:xfrm>
          <a:prstGeom prst="rect">
            <a:avLst/>
          </a:prstGeom>
          <a:solidFill>
            <a:schemeClr val="bg1">
              <a:lumMod val="85000"/>
            </a:schemeClr>
          </a:solidFill>
          <a:ln w="9525">
            <a:noFill/>
            <a:miter lim="800000"/>
            <a:headEnd/>
            <a:tailEnd/>
          </a:ln>
        </p:spPr>
        <p:txBody>
          <a:bodyPr wrap="square">
            <a:spAutoFit/>
          </a:bodyPr>
          <a:lstStyle/>
          <a:p>
            <a:r>
              <a:rPr lang="de-DE" sz="2000" b="1" dirty="0"/>
              <a:t>Artikel </a:t>
            </a:r>
            <a:r>
              <a:rPr lang="de-DE" sz="2000" b="1" dirty="0" smtClean="0"/>
              <a:t>4</a:t>
            </a:r>
            <a:r>
              <a:rPr lang="de-DE" sz="2000" b="1" dirty="0"/>
              <a:t> </a:t>
            </a:r>
            <a:r>
              <a:rPr lang="de-DE" sz="2000" b="1" dirty="0" smtClean="0"/>
              <a:t>Nutzung </a:t>
            </a:r>
            <a:r>
              <a:rPr lang="de-DE" sz="2000" b="1" dirty="0"/>
              <a:t>von Werken und </a:t>
            </a:r>
            <a:r>
              <a:rPr lang="de-DE" sz="2000" b="1" dirty="0" smtClean="0"/>
              <a:t>sonstigen Schutzgegen-ständen </a:t>
            </a:r>
            <a:r>
              <a:rPr lang="de-DE" sz="2000" b="1" dirty="0"/>
              <a:t>für digitale und grenzübergreifende Lehrtätigkeiten</a:t>
            </a:r>
          </a:p>
        </p:txBody>
      </p:sp>
      <p:sp>
        <p:nvSpPr>
          <p:cNvPr id="6" name="Textfeld 5"/>
          <p:cNvSpPr txBox="1"/>
          <p:nvPr/>
        </p:nvSpPr>
        <p:spPr>
          <a:xfrm>
            <a:off x="395536" y="1700808"/>
            <a:ext cx="8424936" cy="3970318"/>
          </a:xfrm>
          <a:prstGeom prst="rect">
            <a:avLst/>
          </a:prstGeom>
          <a:noFill/>
        </p:spPr>
        <p:txBody>
          <a:bodyPr wrap="square" rtlCol="0">
            <a:spAutoFit/>
          </a:bodyPr>
          <a:lstStyle/>
          <a:p>
            <a:r>
              <a:rPr lang="de-DE" sz="2000" dirty="0" smtClean="0">
                <a:solidFill>
                  <a:srgbClr val="002060"/>
                </a:solidFill>
              </a:rPr>
              <a:t>1. </a:t>
            </a:r>
            <a:r>
              <a:rPr lang="de-DE" sz="2000" dirty="0" smtClean="0"/>
              <a:t>Die </a:t>
            </a:r>
            <a:r>
              <a:rPr lang="de-DE" sz="2000" dirty="0"/>
              <a:t>Mitgliedstaaten sehen eine Ausnahme oder Beschränkung von </a:t>
            </a:r>
            <a:r>
              <a:rPr lang="de-DE" sz="2000" dirty="0" smtClean="0"/>
              <a:t>... </a:t>
            </a:r>
            <a:r>
              <a:rPr lang="de-DE" sz="2000" dirty="0"/>
              <a:t>Rechten vor, damit Werke und sonstige Schutzgegenstände für den alleinigen Zweck der </a:t>
            </a:r>
            <a:r>
              <a:rPr lang="de-DE" sz="2000" b="1" dirty="0"/>
              <a:t>Veranschaulichung im Unterricht </a:t>
            </a:r>
            <a:r>
              <a:rPr lang="de-DE" sz="2000" dirty="0"/>
              <a:t>digital und in dem Maße genutzt werden dürfen, wie dies durch diesen nichtgewerblichen Zweck gerechtfertigt ist, sofern diese </a:t>
            </a:r>
            <a:r>
              <a:rPr lang="de-DE" sz="2000" dirty="0" smtClean="0"/>
              <a:t>Nutzung </a:t>
            </a:r>
            <a:br>
              <a:rPr lang="de-DE" sz="2000" dirty="0" smtClean="0"/>
            </a:br>
            <a:endParaRPr lang="de-DE" sz="2000" dirty="0" smtClean="0"/>
          </a:p>
          <a:p>
            <a:r>
              <a:rPr lang="de-DE" dirty="0" smtClean="0"/>
              <a:t>	a)</a:t>
            </a:r>
            <a:r>
              <a:rPr lang="de-DE" b="1" dirty="0" smtClean="0"/>
              <a:t>in </a:t>
            </a:r>
            <a:r>
              <a:rPr lang="de-DE" b="1" dirty="0"/>
              <a:t>den Räumlichkeiten einer Bildungseinrichtung </a:t>
            </a:r>
            <a:r>
              <a:rPr lang="de-DE" dirty="0"/>
              <a:t>ober </a:t>
            </a:r>
            <a:r>
              <a:rPr lang="de-DE" b="1" dirty="0"/>
              <a:t>über ein </a:t>
            </a:r>
            <a:r>
              <a:rPr lang="de-DE" b="1" dirty="0" smtClean="0"/>
              <a:t>	gesichertes </a:t>
            </a:r>
            <a:r>
              <a:rPr lang="de-DE" b="1" dirty="0"/>
              <a:t>elektronisches Netz </a:t>
            </a:r>
            <a:r>
              <a:rPr lang="de-DE" dirty="0"/>
              <a:t>stattfindet, zu denen bzw. zu dem nur </a:t>
            </a:r>
            <a:r>
              <a:rPr lang="de-DE" dirty="0" smtClean="0"/>
              <a:t>	die </a:t>
            </a:r>
            <a:r>
              <a:rPr lang="de-DE" dirty="0"/>
              <a:t>Schülerinnen oder Schüler, die Studierenden und das Personal der </a:t>
            </a:r>
            <a:r>
              <a:rPr lang="de-DE" dirty="0" smtClean="0"/>
              <a:t>	Bildungseinrichtung </a:t>
            </a:r>
            <a:r>
              <a:rPr lang="de-DE" dirty="0"/>
              <a:t>Zugang haben</a:t>
            </a:r>
            <a:r>
              <a:rPr lang="de-DE" dirty="0" smtClean="0"/>
              <a:t>;</a:t>
            </a:r>
            <a:br>
              <a:rPr lang="de-DE" dirty="0" smtClean="0"/>
            </a:br>
            <a:r>
              <a:rPr lang="de-DE" dirty="0" smtClean="0"/>
              <a:t>	b)mit </a:t>
            </a:r>
            <a:r>
              <a:rPr lang="de-DE" dirty="0"/>
              <a:t>Quellenangaben erfolgt, indem u. a. der Name des Urhebers </a:t>
            </a:r>
            <a:r>
              <a:rPr lang="de-DE" dirty="0" smtClean="0"/>
              <a:t>	angegeben </a:t>
            </a:r>
            <a:r>
              <a:rPr lang="de-DE" dirty="0"/>
              <a:t>wird, sofern sich dies nicht als unmöglich erweist.</a:t>
            </a:r>
          </a:p>
          <a:p>
            <a:endParaRPr lang="en-US" sz="2400" dirty="0">
              <a:solidFill>
                <a:srgbClr val="002060"/>
              </a:solidFill>
            </a:endParaRPr>
          </a:p>
        </p:txBody>
      </p:sp>
      <p:sp>
        <p:nvSpPr>
          <p:cNvPr id="8" name="Textfeld 7"/>
          <p:cNvSpPr txBox="1"/>
          <p:nvPr/>
        </p:nvSpPr>
        <p:spPr>
          <a:xfrm>
            <a:off x="395536" y="5445224"/>
            <a:ext cx="8424936" cy="1015663"/>
          </a:xfrm>
          <a:prstGeom prst="rect">
            <a:avLst/>
          </a:prstGeom>
          <a:noFill/>
        </p:spPr>
        <p:txBody>
          <a:bodyPr wrap="square" rtlCol="0">
            <a:spAutoFit/>
          </a:bodyPr>
          <a:lstStyle/>
          <a:p>
            <a:r>
              <a:rPr lang="de-DE" sz="2000" dirty="0" smtClean="0">
                <a:solidFill>
                  <a:srgbClr val="002060"/>
                </a:solidFill>
              </a:rPr>
              <a:t>4. </a:t>
            </a:r>
            <a:r>
              <a:rPr lang="de-DE" sz="2000" dirty="0"/>
              <a:t>Die Mitgliedstaaten </a:t>
            </a:r>
            <a:r>
              <a:rPr lang="de-DE" sz="2000" b="1" dirty="0"/>
              <a:t>können</a:t>
            </a:r>
            <a:r>
              <a:rPr lang="de-DE" sz="2000" dirty="0"/>
              <a:t> für den Schaden, der den Rechteinhabern aufgrund der Nutzung ihrer Werke oder sonstigen Schutzgegenstände nach Absatz 1 entsteht, </a:t>
            </a:r>
            <a:r>
              <a:rPr lang="de-DE" sz="2000" b="1" dirty="0"/>
              <a:t>einen fairen Ausgleich </a:t>
            </a:r>
            <a:r>
              <a:rPr lang="de-DE" sz="2000" dirty="0"/>
              <a:t>vorsehen. </a:t>
            </a:r>
            <a:endParaRPr lang="en-US" sz="2000" dirty="0">
              <a:solidFill>
                <a:srgbClr val="002060"/>
              </a:solidFill>
            </a:endParaRPr>
          </a:p>
        </p:txBody>
      </p:sp>
    </p:spTree>
    <p:extLst>
      <p:ext uri="{BB962C8B-B14F-4D97-AF65-F5344CB8AC3E}">
        <p14:creationId xmlns:p14="http://schemas.microsoft.com/office/powerpoint/2010/main" val="13076956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467544" y="1124744"/>
            <a:ext cx="3888432" cy="5632311"/>
          </a:xfrm>
          <a:prstGeom prst="rect">
            <a:avLst/>
          </a:prstGeom>
          <a:noFill/>
        </p:spPr>
        <p:txBody>
          <a:bodyPr wrap="square" rtlCol="0">
            <a:spAutoFit/>
          </a:bodyPr>
          <a:lstStyle/>
          <a:p>
            <a:r>
              <a:rPr lang="de-DE" sz="2000" b="1" dirty="0" smtClean="0">
                <a:solidFill>
                  <a:srgbClr val="002060"/>
                </a:solidFill>
              </a:rPr>
              <a:t>Regelung</a:t>
            </a:r>
          </a:p>
          <a:p>
            <a:pPr marL="342900" indent="-342900">
              <a:buFont typeface="Arial"/>
              <a:buChar char="•"/>
            </a:pPr>
            <a:r>
              <a:rPr lang="de-DE" sz="2000" dirty="0" smtClean="0"/>
              <a:t>Begünstigt </a:t>
            </a:r>
            <a:r>
              <a:rPr lang="de-DE" sz="2000" dirty="0" err="1" smtClean="0"/>
              <a:t>Ausbildungsein</a:t>
            </a:r>
            <a:r>
              <a:rPr lang="de-DE" sz="2000" dirty="0" smtClean="0"/>
              <a:t>-richtungen auf allen Ebenen</a:t>
            </a:r>
          </a:p>
          <a:p>
            <a:pPr marL="342900" indent="-342900">
              <a:buFont typeface="Arial"/>
              <a:buChar char="•"/>
            </a:pPr>
            <a:r>
              <a:rPr lang="de-DE" sz="2000" dirty="0" smtClean="0"/>
              <a:t>Nicht institutioneller Status, sondern Zweck der </a:t>
            </a:r>
            <a:r>
              <a:rPr lang="de-DE" sz="2000" dirty="0" err="1" smtClean="0"/>
              <a:t>Ausbldg</a:t>
            </a:r>
            <a:r>
              <a:rPr lang="de-DE" sz="2000" dirty="0" smtClean="0"/>
              <a:t>.</a:t>
            </a:r>
          </a:p>
          <a:p>
            <a:pPr marL="342900" indent="-342900">
              <a:buFont typeface="Arial"/>
              <a:buChar char="•"/>
            </a:pPr>
            <a:r>
              <a:rPr lang="de-DE" sz="2000" dirty="0"/>
              <a:t>N</a:t>
            </a:r>
            <a:r>
              <a:rPr lang="de-DE" sz="2000" dirty="0" smtClean="0"/>
              <a:t>ur für Teile oder Auszüge</a:t>
            </a:r>
          </a:p>
          <a:p>
            <a:pPr marL="342900" indent="-342900">
              <a:buFont typeface="Arial"/>
              <a:buChar char="•"/>
            </a:pPr>
            <a:r>
              <a:rPr lang="de-DE" sz="2000" dirty="0" smtClean="0"/>
              <a:t>Nicht nur Lehren, sondern auch“ </a:t>
            </a:r>
            <a:r>
              <a:rPr lang="de-DE" sz="2000" dirty="0" err="1"/>
              <a:t>r</a:t>
            </a:r>
            <a:r>
              <a:rPr lang="de-DE" sz="2000" dirty="0" err="1" smtClean="0"/>
              <a:t>elated</a:t>
            </a:r>
            <a:r>
              <a:rPr lang="de-DE" sz="2000" dirty="0" smtClean="0"/>
              <a:t> </a:t>
            </a:r>
            <a:r>
              <a:rPr lang="de-DE" sz="2000" dirty="0" err="1" smtClean="0"/>
              <a:t>learning</a:t>
            </a:r>
            <a:r>
              <a:rPr lang="de-DE" sz="2000" dirty="0" smtClean="0"/>
              <a:t> </a:t>
            </a:r>
            <a:r>
              <a:rPr lang="de-DE" sz="2000" dirty="0" err="1" smtClean="0"/>
              <a:t>activities</a:t>
            </a:r>
            <a:r>
              <a:rPr lang="de-DE" sz="2000" dirty="0" smtClean="0"/>
              <a:t>“</a:t>
            </a:r>
          </a:p>
          <a:p>
            <a:pPr marL="342900" indent="-342900">
              <a:buFont typeface="Arial"/>
              <a:buChar char="•"/>
            </a:pPr>
            <a:r>
              <a:rPr lang="de-DE" sz="2000" dirty="0" smtClean="0"/>
              <a:t>Lizenzangebote können Priorität gegenüber der Schranke haben.</a:t>
            </a:r>
          </a:p>
          <a:p>
            <a:pPr marL="342900" indent="-342900">
              <a:buFont typeface="Arial"/>
              <a:buChar char="•"/>
            </a:pPr>
            <a:r>
              <a:rPr lang="de-DE" sz="2000" dirty="0" smtClean="0"/>
              <a:t>Vergütung/Kompensation ist  für die Länder nicht unbedingt verpflichtend</a:t>
            </a:r>
          </a:p>
          <a:p>
            <a:pPr marL="342900" indent="-342900">
              <a:buFont typeface="Arial"/>
              <a:buChar char="•"/>
            </a:pPr>
            <a:r>
              <a:rPr lang="de-DE" sz="2000" dirty="0" smtClean="0"/>
              <a:t>Zugriff jetzt auch für </a:t>
            </a:r>
            <a:r>
              <a:rPr lang="de-DE" sz="2000" dirty="0" err="1" smtClean="0"/>
              <a:t>Berech-tigte</a:t>
            </a:r>
            <a:r>
              <a:rPr lang="de-DE" sz="2000" dirty="0" smtClean="0"/>
              <a:t> von extern möglich</a:t>
            </a:r>
          </a:p>
          <a:p>
            <a:endParaRPr lang="en-US" sz="2000" dirty="0">
              <a:solidFill>
                <a:srgbClr val="002060"/>
              </a:solidFill>
            </a:endParaRPr>
          </a:p>
        </p:txBody>
      </p:sp>
      <p:sp>
        <p:nvSpPr>
          <p:cNvPr id="7" name="Textfeld 6"/>
          <p:cNvSpPr txBox="1"/>
          <p:nvPr/>
        </p:nvSpPr>
        <p:spPr>
          <a:xfrm>
            <a:off x="5076056" y="1124744"/>
            <a:ext cx="3384376" cy="6617196"/>
          </a:xfrm>
          <a:prstGeom prst="rect">
            <a:avLst/>
          </a:prstGeom>
          <a:noFill/>
        </p:spPr>
        <p:txBody>
          <a:bodyPr wrap="square" rtlCol="0">
            <a:spAutoFit/>
          </a:bodyPr>
          <a:lstStyle/>
          <a:p>
            <a:r>
              <a:rPr lang="de-DE" sz="2000" b="1" dirty="0">
                <a:solidFill>
                  <a:srgbClr val="002060"/>
                </a:solidFill>
              </a:rPr>
              <a:t>Kritisch</a:t>
            </a:r>
          </a:p>
          <a:p>
            <a:pPr marL="342900" indent="-342900">
              <a:buFont typeface="Arial"/>
              <a:buChar char="•"/>
            </a:pPr>
            <a:r>
              <a:rPr lang="de-DE" sz="2000" dirty="0"/>
              <a:t>Nur zur </a:t>
            </a:r>
            <a:r>
              <a:rPr lang="de-DE" sz="2000" dirty="0" err="1" smtClean="0"/>
              <a:t>Veranschauli-chung</a:t>
            </a:r>
            <a:r>
              <a:rPr lang="de-DE" sz="2000" dirty="0" smtClean="0"/>
              <a:t> </a:t>
            </a:r>
            <a:r>
              <a:rPr lang="de-DE" sz="2000" dirty="0"/>
              <a:t>des </a:t>
            </a:r>
            <a:r>
              <a:rPr lang="de-DE" sz="2000" dirty="0" smtClean="0"/>
              <a:t>Unterrichts</a:t>
            </a:r>
          </a:p>
          <a:p>
            <a:pPr marL="342900" indent="-342900">
              <a:buFont typeface="Arial"/>
              <a:buChar char="•"/>
            </a:pPr>
            <a:r>
              <a:rPr lang="de-DE" sz="2000" dirty="0" smtClean="0"/>
              <a:t>Externer Zugriff nur aus dem Land, in dem die Einrichtung ist</a:t>
            </a:r>
          </a:p>
          <a:p>
            <a:pPr marL="342900" indent="-342900">
              <a:buFont typeface="Arial"/>
              <a:buChar char="•"/>
            </a:pPr>
            <a:r>
              <a:rPr lang="de-DE" sz="2000" dirty="0" smtClean="0"/>
              <a:t>Aushebelung der Schranke durch Lizenz</a:t>
            </a:r>
          </a:p>
          <a:p>
            <a:pPr marL="342900" indent="-342900">
              <a:buFont typeface="Arial"/>
              <a:buChar char="•"/>
            </a:pPr>
            <a:r>
              <a:rPr lang="de-DE" sz="2000" dirty="0" smtClean="0"/>
              <a:t>Umfang der Nutzung nicht allein durch Zweck legitimiert</a:t>
            </a:r>
          </a:p>
          <a:p>
            <a:pPr marL="342900" indent="-342900">
              <a:buFont typeface="Arial"/>
              <a:buChar char="•"/>
            </a:pPr>
            <a:r>
              <a:rPr lang="de-DE" sz="2000" dirty="0" smtClean="0"/>
              <a:t>Schranke für Behinderte sollte obligatorisch sein</a:t>
            </a:r>
          </a:p>
          <a:p>
            <a:pPr marL="342900" indent="-342900">
              <a:buFont typeface="Arial"/>
              <a:buChar char="•"/>
            </a:pPr>
            <a:r>
              <a:rPr lang="de-DE" sz="2000" dirty="0" err="1" smtClean="0"/>
              <a:t>eLending</a:t>
            </a:r>
            <a:r>
              <a:rPr lang="de-DE" sz="2000" dirty="0" smtClean="0"/>
              <a:t>/</a:t>
            </a:r>
            <a:r>
              <a:rPr lang="de-DE" sz="2000" dirty="0" err="1" smtClean="0"/>
              <a:t>eBooks</a:t>
            </a:r>
            <a:r>
              <a:rPr lang="de-DE" sz="2000" dirty="0" smtClean="0"/>
              <a:t>  nicht geregelt</a:t>
            </a:r>
          </a:p>
          <a:p>
            <a:pPr marL="342900" indent="-342900">
              <a:buFont typeface="Arial"/>
              <a:buChar char="•"/>
            </a:pPr>
            <a:r>
              <a:rPr lang="de-DE" sz="2000" dirty="0" smtClean="0"/>
              <a:t>Fernleihe/</a:t>
            </a:r>
            <a:r>
              <a:rPr lang="de-DE" sz="2000" dirty="0" err="1" smtClean="0"/>
              <a:t>Kopienversand</a:t>
            </a:r>
            <a:r>
              <a:rPr lang="de-DE" sz="2000" dirty="0" smtClean="0"/>
              <a:t> nicht </a:t>
            </a:r>
            <a:r>
              <a:rPr lang="de-DE" sz="2000" dirty="0" err="1" smtClean="0"/>
              <a:t>geregellt</a:t>
            </a:r>
            <a:endParaRPr lang="de-DE" sz="2000" dirty="0" smtClean="0"/>
          </a:p>
          <a:p>
            <a:pPr marL="342900" indent="-342900">
              <a:buFont typeface="Arial"/>
              <a:buChar char="•"/>
            </a:pPr>
            <a:endParaRPr lang="de-DE" sz="2000" dirty="0" smtClean="0"/>
          </a:p>
          <a:p>
            <a:pPr marL="342900" indent="-342900">
              <a:buFont typeface="Arial"/>
              <a:buChar char="•"/>
            </a:pPr>
            <a:endParaRPr lang="de-DE" sz="2000" dirty="0"/>
          </a:p>
          <a:p>
            <a:endParaRPr lang="de-DE" sz="2000" dirty="0" smtClean="0">
              <a:solidFill>
                <a:srgbClr val="002060"/>
              </a:solidFill>
            </a:endParaRPr>
          </a:p>
          <a:p>
            <a:endParaRPr lang="de-DE" sz="2000" dirty="0" smtClean="0">
              <a:solidFill>
                <a:srgbClr val="002060"/>
              </a:solidFill>
            </a:endParaRPr>
          </a:p>
        </p:txBody>
      </p:sp>
      <p:sp>
        <p:nvSpPr>
          <p:cNvPr id="10" name="Textfeld 13"/>
          <p:cNvSpPr txBox="1">
            <a:spLocks noChangeArrowheads="1"/>
          </p:cNvSpPr>
          <p:nvPr/>
        </p:nvSpPr>
        <p:spPr bwMode="auto">
          <a:xfrm>
            <a:off x="539552" y="272842"/>
            <a:ext cx="7992888" cy="707886"/>
          </a:xfrm>
          <a:prstGeom prst="rect">
            <a:avLst/>
          </a:prstGeom>
          <a:solidFill>
            <a:schemeClr val="bg1">
              <a:lumMod val="85000"/>
            </a:schemeClr>
          </a:solidFill>
          <a:ln w="9525">
            <a:noFill/>
            <a:miter lim="800000"/>
            <a:headEnd/>
            <a:tailEnd/>
          </a:ln>
        </p:spPr>
        <p:txBody>
          <a:bodyPr wrap="square">
            <a:spAutoFit/>
          </a:bodyPr>
          <a:lstStyle/>
          <a:p>
            <a:r>
              <a:rPr lang="de-DE" sz="2000" b="1" dirty="0"/>
              <a:t>Artikel </a:t>
            </a:r>
            <a:r>
              <a:rPr lang="de-DE" sz="2000" b="1" dirty="0" smtClean="0"/>
              <a:t>4</a:t>
            </a:r>
            <a:r>
              <a:rPr lang="de-DE" sz="2000" b="1" dirty="0"/>
              <a:t> </a:t>
            </a:r>
            <a:r>
              <a:rPr lang="de-DE" sz="2000" b="1" dirty="0" smtClean="0"/>
              <a:t>Nutzung </a:t>
            </a:r>
            <a:r>
              <a:rPr lang="de-DE" sz="2000" b="1" dirty="0"/>
              <a:t>von Werken und </a:t>
            </a:r>
            <a:r>
              <a:rPr lang="de-DE" sz="2000" b="1" dirty="0" smtClean="0"/>
              <a:t>sonstigen Schutzgegen-ständen </a:t>
            </a:r>
            <a:r>
              <a:rPr lang="de-DE" sz="2000" b="1" dirty="0"/>
              <a:t>für digitale und grenzübergreifende Lehrtätigkeiten</a:t>
            </a:r>
          </a:p>
        </p:txBody>
      </p:sp>
    </p:spTree>
    <p:extLst>
      <p:ext uri="{BB962C8B-B14F-4D97-AF65-F5344CB8AC3E}">
        <p14:creationId xmlns:p14="http://schemas.microsoft.com/office/powerpoint/2010/main" val="1671396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412776"/>
            <a:ext cx="8784976" cy="5085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539552" y="188640"/>
            <a:ext cx="7992888" cy="461665"/>
          </a:xfrm>
          <a:prstGeom prst="rect">
            <a:avLst/>
          </a:prstGeom>
          <a:solidFill>
            <a:schemeClr val="bg1">
              <a:lumMod val="85000"/>
            </a:schemeClr>
          </a:solidFill>
          <a:ln w="9525">
            <a:noFill/>
            <a:miter lim="800000"/>
            <a:headEnd/>
            <a:tailEnd/>
          </a:ln>
        </p:spPr>
        <p:txBody>
          <a:bodyPr wrap="square">
            <a:spAutoFit/>
          </a:bodyPr>
          <a:lstStyle/>
          <a:p>
            <a:pPr algn="ctr"/>
            <a:r>
              <a:rPr lang="de-DE" sz="2400" b="1" dirty="0"/>
              <a:t>Artikel </a:t>
            </a:r>
            <a:r>
              <a:rPr lang="de-DE" sz="2400" b="1" dirty="0" smtClean="0"/>
              <a:t>5 Erhalt </a:t>
            </a:r>
            <a:r>
              <a:rPr lang="de-DE" sz="2400" b="1" dirty="0"/>
              <a:t>des Kulturerbes </a:t>
            </a:r>
          </a:p>
        </p:txBody>
      </p:sp>
      <p:sp>
        <p:nvSpPr>
          <p:cNvPr id="6" name="Textfeld 5"/>
          <p:cNvSpPr txBox="1"/>
          <p:nvPr/>
        </p:nvSpPr>
        <p:spPr>
          <a:xfrm>
            <a:off x="395536" y="1700808"/>
            <a:ext cx="8424936" cy="3046988"/>
          </a:xfrm>
          <a:prstGeom prst="rect">
            <a:avLst/>
          </a:prstGeom>
          <a:noFill/>
        </p:spPr>
        <p:txBody>
          <a:bodyPr wrap="square" rtlCol="0">
            <a:spAutoFit/>
          </a:bodyPr>
          <a:lstStyle/>
          <a:p>
            <a:r>
              <a:rPr lang="de-DE" sz="2400" dirty="0"/>
              <a:t>Die Mitgliedstaaten sehen eine Ausnahme </a:t>
            </a:r>
            <a:r>
              <a:rPr lang="de-DE" sz="2400" dirty="0" smtClean="0"/>
              <a:t>...von Rechten </a:t>
            </a:r>
            <a:r>
              <a:rPr lang="de-DE" sz="2400" dirty="0"/>
              <a:t>vor, die es Einrichtungen des Kulturerbes gestattet, Werke und sonstige Schutzgegenstände, die sich dauerhaft in ihren </a:t>
            </a:r>
            <a:r>
              <a:rPr lang="de-DE" sz="2000" dirty="0"/>
              <a:t>Sammlungen</a:t>
            </a:r>
            <a:r>
              <a:rPr lang="de-DE" sz="2400" dirty="0"/>
              <a:t> befinden, unabhängig vom Format oder Medium für den </a:t>
            </a:r>
            <a:r>
              <a:rPr lang="de-DE" sz="2400" b="1" dirty="0"/>
              <a:t>alleinigen Zweck des Erhalts </a:t>
            </a:r>
            <a:r>
              <a:rPr lang="de-DE" sz="2400" dirty="0"/>
              <a:t>dieser Werke oder sonstiger Gegenstände in dem für diesen Erhalt notwendigen Umfang </a:t>
            </a:r>
            <a:r>
              <a:rPr lang="de-DE" sz="2400" b="1" dirty="0"/>
              <a:t>zu vervielfältigen</a:t>
            </a:r>
            <a:r>
              <a:rPr lang="de-DE" sz="2400" dirty="0"/>
              <a:t>.</a:t>
            </a:r>
          </a:p>
          <a:p>
            <a:endParaRPr lang="en-US" sz="2400" dirty="0">
              <a:solidFill>
                <a:srgbClr val="002060"/>
              </a:solidFill>
            </a:endParaRPr>
          </a:p>
        </p:txBody>
      </p:sp>
    </p:spTree>
    <p:extLst>
      <p:ext uri="{BB962C8B-B14F-4D97-AF65-F5344CB8AC3E}">
        <p14:creationId xmlns:p14="http://schemas.microsoft.com/office/powerpoint/2010/main" val="31158068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450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467544" y="1124744"/>
            <a:ext cx="3888432" cy="3908762"/>
          </a:xfrm>
          <a:prstGeom prst="rect">
            <a:avLst/>
          </a:prstGeom>
          <a:noFill/>
        </p:spPr>
        <p:txBody>
          <a:bodyPr wrap="square" rtlCol="0">
            <a:spAutoFit/>
          </a:bodyPr>
          <a:lstStyle/>
          <a:p>
            <a:r>
              <a:rPr lang="de-DE" sz="2000" b="1" dirty="0" smtClean="0">
                <a:solidFill>
                  <a:srgbClr val="002060"/>
                </a:solidFill>
              </a:rPr>
              <a:t>Regelung</a:t>
            </a:r>
            <a:br>
              <a:rPr lang="de-DE" sz="2000" b="1" dirty="0" smtClean="0">
                <a:solidFill>
                  <a:srgbClr val="002060"/>
                </a:solidFill>
              </a:rPr>
            </a:br>
            <a:endParaRPr lang="de-DE" sz="2000" b="1" dirty="0" smtClean="0">
              <a:solidFill>
                <a:srgbClr val="002060"/>
              </a:solidFill>
            </a:endParaRPr>
          </a:p>
          <a:p>
            <a:pPr>
              <a:buFont typeface="Arial"/>
              <a:buChar char="•"/>
            </a:pPr>
            <a:r>
              <a:rPr lang="de-DE" sz="2000" dirty="0"/>
              <a:t>Kulturellen </a:t>
            </a:r>
            <a:r>
              <a:rPr lang="de-DE" sz="2000" dirty="0" err="1" smtClean="0"/>
              <a:t>Gedächtnisinsti-tutionen</a:t>
            </a:r>
            <a:r>
              <a:rPr lang="de-DE" sz="2000" dirty="0" smtClean="0"/>
              <a:t> </a:t>
            </a:r>
            <a:r>
              <a:rPr lang="de-DE" sz="2000" dirty="0"/>
              <a:t>soll über eine neue Schranke (Vorschlag der EU-Kommission Art. 5) das Recht eingeräumt werden, von Werken aus ihren eigenen Beständen Kopien (Vervielfältigungen) in einem solchen Umfang anzufertigen, die zur Bewahrung dieser Werke nötig sind. </a:t>
            </a:r>
            <a:endParaRPr lang="en-US" sz="2000" dirty="0">
              <a:solidFill>
                <a:srgbClr val="002060"/>
              </a:solidFill>
            </a:endParaRPr>
          </a:p>
        </p:txBody>
      </p:sp>
      <p:sp>
        <p:nvSpPr>
          <p:cNvPr id="7" name="Textfeld 6"/>
          <p:cNvSpPr txBox="1"/>
          <p:nvPr/>
        </p:nvSpPr>
        <p:spPr>
          <a:xfrm>
            <a:off x="5076056" y="1124744"/>
            <a:ext cx="3384376" cy="3231654"/>
          </a:xfrm>
          <a:prstGeom prst="rect">
            <a:avLst/>
          </a:prstGeom>
          <a:noFill/>
        </p:spPr>
        <p:txBody>
          <a:bodyPr wrap="square" rtlCol="0">
            <a:spAutoFit/>
          </a:bodyPr>
          <a:lstStyle/>
          <a:p>
            <a:r>
              <a:rPr lang="de-DE" sz="2000" b="1" dirty="0">
                <a:solidFill>
                  <a:srgbClr val="002060"/>
                </a:solidFill>
              </a:rPr>
              <a:t>Kritisch</a:t>
            </a:r>
          </a:p>
          <a:p>
            <a:pPr>
              <a:buFont typeface="Arial"/>
              <a:buChar char="•"/>
            </a:pPr>
            <a:r>
              <a:rPr lang="de-DE" sz="2000" b="1" dirty="0" smtClean="0"/>
              <a:t>Vervielfältigung</a:t>
            </a:r>
            <a:r>
              <a:rPr lang="de-DE" sz="2000" dirty="0" smtClean="0"/>
              <a:t> erlaubt, aber Nutzung </a:t>
            </a:r>
            <a:r>
              <a:rPr lang="de-DE" sz="2000" b="1" dirty="0" smtClean="0"/>
              <a:t>(öffentliche Zugänglichmachung</a:t>
            </a:r>
            <a:r>
              <a:rPr lang="de-DE" sz="2000" dirty="0" smtClean="0"/>
              <a:t>) nicht geregelt – sollte aber für </a:t>
            </a:r>
            <a:r>
              <a:rPr lang="de-DE" sz="2000" dirty="0" err="1" smtClean="0"/>
              <a:t>FuB</a:t>
            </a:r>
            <a:r>
              <a:rPr lang="de-DE" sz="2000" dirty="0" smtClean="0"/>
              <a:t> und private Zwecke möglich sein</a:t>
            </a:r>
          </a:p>
          <a:p>
            <a:pPr marL="342900" indent="-342900">
              <a:buFont typeface="Arial"/>
              <a:buChar char="•"/>
            </a:pPr>
            <a:endParaRPr lang="de-DE" sz="2000" dirty="0"/>
          </a:p>
          <a:p>
            <a:endParaRPr lang="de-DE" sz="2000" dirty="0" smtClean="0">
              <a:solidFill>
                <a:srgbClr val="002060"/>
              </a:solidFill>
            </a:endParaRPr>
          </a:p>
          <a:p>
            <a:endParaRPr lang="de-DE" sz="2000" dirty="0" smtClean="0">
              <a:solidFill>
                <a:srgbClr val="002060"/>
              </a:solidFill>
            </a:endParaRPr>
          </a:p>
        </p:txBody>
      </p:sp>
      <p:sp>
        <p:nvSpPr>
          <p:cNvPr id="8" name="Textfeld 13"/>
          <p:cNvSpPr txBox="1">
            <a:spLocks noChangeArrowheads="1"/>
          </p:cNvSpPr>
          <p:nvPr/>
        </p:nvSpPr>
        <p:spPr bwMode="auto">
          <a:xfrm>
            <a:off x="539552" y="188640"/>
            <a:ext cx="7992888" cy="461665"/>
          </a:xfrm>
          <a:prstGeom prst="rect">
            <a:avLst/>
          </a:prstGeom>
          <a:solidFill>
            <a:schemeClr val="bg1">
              <a:lumMod val="85000"/>
            </a:schemeClr>
          </a:solidFill>
          <a:ln w="9525">
            <a:noFill/>
            <a:miter lim="800000"/>
            <a:headEnd/>
            <a:tailEnd/>
          </a:ln>
        </p:spPr>
        <p:txBody>
          <a:bodyPr wrap="square">
            <a:spAutoFit/>
          </a:bodyPr>
          <a:lstStyle/>
          <a:p>
            <a:pPr algn="ctr"/>
            <a:r>
              <a:rPr lang="de-DE" sz="2400" b="1" dirty="0"/>
              <a:t>Artikel 5 Erhalt des Kulturerbes </a:t>
            </a:r>
          </a:p>
        </p:txBody>
      </p:sp>
    </p:spTree>
    <p:extLst>
      <p:ext uri="{BB962C8B-B14F-4D97-AF65-F5344CB8AC3E}">
        <p14:creationId xmlns:p14="http://schemas.microsoft.com/office/powerpoint/2010/main" val="21535915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feil nach rechts 6">
            <a:hlinkClick r:id="rId2" action="ppaction://hlinksldjump"/>
          </p:cNvPr>
          <p:cNvSpPr/>
          <p:nvPr/>
        </p:nvSpPr>
        <p:spPr bwMode="auto">
          <a:xfrm>
            <a:off x="7924800" y="6003778"/>
            <a:ext cx="685800" cy="593574"/>
          </a:xfrm>
          <a:prstGeom prst="rightArrow">
            <a:avLst/>
          </a:prstGeom>
          <a:solidFill>
            <a:schemeClr val="tx2">
              <a:lumMod val="75000"/>
            </a:schemeClr>
          </a:solidFill>
          <a:ln w="12700" cap="flat" cmpd="sng" algn="ctr">
            <a:solidFill>
              <a:schemeClr val="tx1"/>
            </a:solidFill>
            <a:prstDash val="solid"/>
            <a:round/>
            <a:headEnd type="none" w="med" len="med"/>
            <a:tailEnd type="none" w="med" len="med"/>
          </a:ln>
          <a:effectLst/>
        </p:spPr>
        <p:txBody>
          <a:bodyPr lIns="18000" tIns="10800" rIns="18000" bIns="10800" anchor="ctr">
            <a:spAutoFit/>
          </a:bodyPr>
          <a:lstStyle/>
          <a:p>
            <a:pPr algn="ctr" eaLnBrk="0" hangingPunct="0">
              <a:defRPr/>
            </a:pPr>
            <a:r>
              <a:rPr lang="de-DE" dirty="0" smtClean="0">
                <a:solidFill>
                  <a:schemeClr val="bg1"/>
                </a:solidFill>
                <a:latin typeface="+mj-lt"/>
              </a:rPr>
              <a:t>CC</a:t>
            </a:r>
            <a:endParaRPr lang="de-DE" dirty="0">
              <a:solidFill>
                <a:schemeClr val="bg1"/>
              </a:solidFill>
              <a:latin typeface="+mj-lt"/>
            </a:endParaRPr>
          </a:p>
        </p:txBody>
      </p:sp>
      <p:sp>
        <p:nvSpPr>
          <p:cNvPr id="9" name="Rechteck 8"/>
          <p:cNvSpPr/>
          <p:nvPr/>
        </p:nvSpPr>
        <p:spPr>
          <a:xfrm>
            <a:off x="0" y="116632"/>
            <a:ext cx="889248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4" name="Rechteck 13"/>
          <p:cNvSpPr/>
          <p:nvPr/>
        </p:nvSpPr>
        <p:spPr>
          <a:xfrm>
            <a:off x="8532440" y="649796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 3"/>
          <p:cNvPicPr>
            <a:picLocks noChangeAspect="1"/>
          </p:cNvPicPr>
          <p:nvPr/>
        </p:nvPicPr>
        <p:blipFill>
          <a:blip r:embed="rId3"/>
          <a:stretch>
            <a:fillRect/>
          </a:stretch>
        </p:blipFill>
        <p:spPr>
          <a:xfrm>
            <a:off x="0" y="0"/>
            <a:ext cx="9144000" cy="5564466"/>
          </a:xfrm>
          <a:prstGeom prst="rect">
            <a:avLst/>
          </a:prstGeom>
        </p:spPr>
      </p:pic>
    </p:spTree>
    <p:extLst>
      <p:ext uri="{BB962C8B-B14F-4D97-AF65-F5344CB8AC3E}">
        <p14:creationId xmlns:p14="http://schemas.microsoft.com/office/powerpoint/2010/main" val="9453880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412776"/>
            <a:ext cx="8784976" cy="5085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539552" y="188640"/>
            <a:ext cx="7992888" cy="830997"/>
          </a:xfrm>
          <a:prstGeom prst="rect">
            <a:avLst/>
          </a:prstGeom>
          <a:solidFill>
            <a:schemeClr val="bg1">
              <a:lumMod val="85000"/>
            </a:schemeClr>
          </a:solidFill>
          <a:ln w="9525">
            <a:noFill/>
            <a:miter lim="800000"/>
            <a:headEnd/>
            <a:tailEnd/>
          </a:ln>
        </p:spPr>
        <p:txBody>
          <a:bodyPr wrap="square">
            <a:spAutoFit/>
          </a:bodyPr>
          <a:lstStyle/>
          <a:p>
            <a:r>
              <a:rPr lang="de-DE" sz="2400" b="1" dirty="0"/>
              <a:t>Artikel </a:t>
            </a:r>
            <a:r>
              <a:rPr lang="de-DE" sz="2400" b="1" dirty="0" smtClean="0"/>
              <a:t>7 Nutzung </a:t>
            </a:r>
            <a:r>
              <a:rPr lang="de-DE" sz="2400" b="1" dirty="0"/>
              <a:t>von vergriffenen Werken durch Einrichtungen des Kulturerbes</a:t>
            </a:r>
          </a:p>
        </p:txBody>
      </p:sp>
      <p:sp>
        <p:nvSpPr>
          <p:cNvPr id="6" name="Textfeld 5"/>
          <p:cNvSpPr txBox="1"/>
          <p:nvPr/>
        </p:nvSpPr>
        <p:spPr>
          <a:xfrm>
            <a:off x="395536" y="1700808"/>
            <a:ext cx="8424936" cy="4093428"/>
          </a:xfrm>
          <a:prstGeom prst="rect">
            <a:avLst/>
          </a:prstGeom>
          <a:noFill/>
        </p:spPr>
        <p:txBody>
          <a:bodyPr wrap="square" rtlCol="0">
            <a:spAutoFit/>
          </a:bodyPr>
          <a:lstStyle/>
          <a:p>
            <a:r>
              <a:rPr lang="de-DE" sz="2000" dirty="0" smtClean="0"/>
              <a:t>1. Die </a:t>
            </a:r>
            <a:r>
              <a:rPr lang="de-DE" sz="2000" dirty="0"/>
              <a:t>Mitgliedstaaten legen durch Bestimmungen fest, dass wenn eine </a:t>
            </a:r>
            <a:r>
              <a:rPr lang="de-DE" sz="2000" b="1" dirty="0"/>
              <a:t>Verwertungsgesellschaft</a:t>
            </a:r>
            <a:r>
              <a:rPr lang="de-DE" sz="2000" dirty="0"/>
              <a:t> im Namen ihrer Mitglieder mit einer Einrichtung des Kulturerbes eine </a:t>
            </a:r>
            <a:r>
              <a:rPr lang="de-DE" sz="2000" b="1" dirty="0"/>
              <a:t>nichtausschließliche Lizenzvereinbarung für nichtgewerbliche Zwecke </a:t>
            </a:r>
            <a:r>
              <a:rPr lang="de-DE" sz="2000" dirty="0"/>
              <a:t>abschließt, die sich auf die Digitalisierung, die Verbreitung, die öffentliche Wiedergabe oder die Zugänglichmachung vergriffener Werke oder sonstiger Schutzgegenstände erstreckt, die sich </a:t>
            </a:r>
            <a:r>
              <a:rPr lang="de-DE" sz="2000" b="1" dirty="0"/>
              <a:t>dauerhaft in der Sammlung dieser Einrichtung</a:t>
            </a:r>
            <a:r>
              <a:rPr lang="de-DE" sz="2000" dirty="0"/>
              <a:t> befinden, diese nichtausschließliche Lizenz </a:t>
            </a:r>
            <a:r>
              <a:rPr lang="de-DE" sz="2000" b="1" dirty="0"/>
              <a:t>auch auf Rechteinhaber, die von der Verwertungsgesellschaft nicht vertreten werden </a:t>
            </a:r>
            <a:r>
              <a:rPr lang="de-DE" sz="2000" dirty="0"/>
              <a:t>und derselben Kategorie wie die unter die Lizenzvereinbarung fallenden Rechteinhaber angehören, ausgedehnt werden kann oder von deren Zugehörigkeit zu dieser Kategorie ausgegangen werden kann, sofern </a:t>
            </a:r>
            <a:endParaRPr lang="en-US" sz="2000" dirty="0">
              <a:solidFill>
                <a:srgbClr val="002060"/>
              </a:solidFill>
            </a:endParaRPr>
          </a:p>
        </p:txBody>
      </p:sp>
      <p:sp>
        <p:nvSpPr>
          <p:cNvPr id="3" name="Textfeld 2"/>
          <p:cNvSpPr txBox="1"/>
          <p:nvPr/>
        </p:nvSpPr>
        <p:spPr>
          <a:xfrm>
            <a:off x="683568" y="5949280"/>
            <a:ext cx="7560840" cy="369332"/>
          </a:xfrm>
          <a:prstGeom prst="rect">
            <a:avLst/>
          </a:prstGeom>
          <a:noFill/>
        </p:spPr>
        <p:txBody>
          <a:bodyPr wrap="square" rtlCol="0">
            <a:spAutoFit/>
          </a:bodyPr>
          <a:lstStyle/>
          <a:p>
            <a:r>
              <a:rPr lang="de-DE" dirty="0" smtClean="0"/>
              <a:t>Weitere  4 Absätze mit vielen Unterabsätzen bzw. Einschränkungen</a:t>
            </a:r>
            <a:endParaRPr lang="de-DE" dirty="0"/>
          </a:p>
        </p:txBody>
      </p:sp>
    </p:spTree>
    <p:extLst>
      <p:ext uri="{BB962C8B-B14F-4D97-AF65-F5344CB8AC3E}">
        <p14:creationId xmlns:p14="http://schemas.microsoft.com/office/powerpoint/2010/main" val="26431257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450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467544" y="260648"/>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de-DE" sz="2800" dirty="0"/>
              <a:t>Artikel </a:t>
            </a:r>
            <a:r>
              <a:rPr lang="de-DE" sz="2800" dirty="0" smtClean="0"/>
              <a:t>3</a:t>
            </a:r>
            <a:r>
              <a:rPr lang="de-DE" sz="2800" dirty="0"/>
              <a:t> </a:t>
            </a:r>
            <a:r>
              <a:rPr lang="de-DE" sz="2800" dirty="0" smtClean="0"/>
              <a:t>Text</a:t>
            </a:r>
            <a:r>
              <a:rPr lang="de-DE" sz="2800" dirty="0"/>
              <a:t>- und Data-Mining </a:t>
            </a:r>
            <a:endParaRPr lang="de-DE" sz="2800" b="1" dirty="0">
              <a:solidFill>
                <a:srgbClr val="002060"/>
              </a:solidFill>
              <a:latin typeface="Calibri" pitchFamily="34" charset="0"/>
              <a:cs typeface="Calibri" pitchFamily="34" charset="0"/>
            </a:endParaRPr>
          </a:p>
        </p:txBody>
      </p:sp>
      <p:sp>
        <p:nvSpPr>
          <p:cNvPr id="6" name="Textfeld 5"/>
          <p:cNvSpPr txBox="1"/>
          <p:nvPr/>
        </p:nvSpPr>
        <p:spPr>
          <a:xfrm>
            <a:off x="467544" y="1124744"/>
            <a:ext cx="3888432" cy="4154983"/>
          </a:xfrm>
          <a:prstGeom prst="rect">
            <a:avLst/>
          </a:prstGeom>
          <a:noFill/>
        </p:spPr>
        <p:txBody>
          <a:bodyPr wrap="square" rtlCol="0">
            <a:spAutoFit/>
          </a:bodyPr>
          <a:lstStyle/>
          <a:p>
            <a:r>
              <a:rPr lang="de-DE" sz="2000" b="1" dirty="0" smtClean="0">
                <a:solidFill>
                  <a:srgbClr val="002060"/>
                </a:solidFill>
              </a:rPr>
              <a:t>Regelung</a:t>
            </a:r>
          </a:p>
          <a:p>
            <a:pPr>
              <a:buFont typeface="Arial"/>
              <a:buChar char="•"/>
            </a:pPr>
            <a:r>
              <a:rPr lang="de-DE" sz="2000" dirty="0"/>
              <a:t>Cultural </a:t>
            </a:r>
            <a:r>
              <a:rPr lang="de-DE" sz="2000" dirty="0" err="1"/>
              <a:t>heritage</a:t>
            </a:r>
            <a:r>
              <a:rPr lang="de-DE" sz="2000" dirty="0"/>
              <a:t> </a:t>
            </a:r>
            <a:r>
              <a:rPr lang="de-DE" sz="2000" dirty="0" err="1"/>
              <a:t>institutions</a:t>
            </a:r>
            <a:r>
              <a:rPr lang="de-DE" sz="2000" dirty="0"/>
              <a:t>“ soll erlaubt sein, </a:t>
            </a:r>
            <a:r>
              <a:rPr lang="de-DE" sz="2000" dirty="0" smtClean="0"/>
              <a:t>urheberrechts-geschützte </a:t>
            </a:r>
            <a:r>
              <a:rPr lang="de-DE" sz="2000" dirty="0"/>
              <a:t>vergriffene </a:t>
            </a:r>
            <a:r>
              <a:rPr lang="de-DE" sz="2000" dirty="0" smtClean="0"/>
              <a:t>Werke (</a:t>
            </a:r>
            <a:r>
              <a:rPr lang="de-DE" sz="2000" dirty="0"/>
              <a:t>nur</a:t>
            </a:r>
            <a:r>
              <a:rPr lang="de-DE" sz="2000" b="1" dirty="0"/>
              <a:t>) aus ihren eigenen Beständen zu digitalisieren</a:t>
            </a:r>
            <a:r>
              <a:rPr lang="de-DE" sz="2000" dirty="0"/>
              <a:t>, verbreiten und öffentlich zugänglich zu </a:t>
            </a:r>
            <a:r>
              <a:rPr lang="de-DE" sz="2000" dirty="0" smtClean="0"/>
              <a:t>machen.</a:t>
            </a:r>
          </a:p>
          <a:p>
            <a:pPr>
              <a:buFont typeface="Arial"/>
              <a:buChar char="•"/>
            </a:pPr>
            <a:r>
              <a:rPr lang="de-DE" sz="2000" dirty="0" smtClean="0"/>
              <a:t>Dies </a:t>
            </a:r>
            <a:r>
              <a:rPr lang="de-DE" sz="2000" dirty="0"/>
              <a:t>soll dann auch eine grenzüberschreitende Nutzung möglich machen. </a:t>
            </a:r>
            <a:endParaRPr lang="de-DE" sz="2000" dirty="0" smtClean="0"/>
          </a:p>
          <a:p>
            <a:pPr>
              <a:buFont typeface="Arial"/>
              <a:buChar char="•"/>
            </a:pPr>
            <a:r>
              <a:rPr lang="de-DE" sz="2000" dirty="0" smtClean="0">
                <a:solidFill>
                  <a:srgbClr val="002060"/>
                </a:solidFill>
              </a:rPr>
              <a:t>Lizenzierung über Verwertungs-gesellschaften</a:t>
            </a:r>
            <a:endParaRPr lang="en-US" sz="2000" dirty="0">
              <a:solidFill>
                <a:srgbClr val="002060"/>
              </a:solidFill>
            </a:endParaRPr>
          </a:p>
        </p:txBody>
      </p:sp>
      <p:sp>
        <p:nvSpPr>
          <p:cNvPr id="7" name="Textfeld 6"/>
          <p:cNvSpPr txBox="1"/>
          <p:nvPr/>
        </p:nvSpPr>
        <p:spPr>
          <a:xfrm>
            <a:off x="5076056" y="1124744"/>
            <a:ext cx="3384376" cy="5693866"/>
          </a:xfrm>
          <a:prstGeom prst="rect">
            <a:avLst/>
          </a:prstGeom>
          <a:noFill/>
        </p:spPr>
        <p:txBody>
          <a:bodyPr wrap="square" rtlCol="0">
            <a:spAutoFit/>
          </a:bodyPr>
          <a:lstStyle/>
          <a:p>
            <a:r>
              <a:rPr lang="de-DE" sz="2000" b="1" dirty="0">
                <a:solidFill>
                  <a:srgbClr val="002060"/>
                </a:solidFill>
              </a:rPr>
              <a:t>Kritisch</a:t>
            </a:r>
          </a:p>
          <a:p>
            <a:pPr marL="342900" indent="-342900">
              <a:buFont typeface="Arial"/>
              <a:buChar char="•"/>
            </a:pPr>
            <a:r>
              <a:rPr lang="de-DE" sz="2000" dirty="0" smtClean="0"/>
              <a:t>Regelung ist </a:t>
            </a:r>
            <a:r>
              <a:rPr lang="de-DE" sz="2000" dirty="0" err="1" smtClean="0"/>
              <a:t>hyperkom-plex</a:t>
            </a:r>
            <a:r>
              <a:rPr lang="de-DE" sz="2000" dirty="0" smtClean="0"/>
              <a:t>; kaum verständlich; viele Einschränkungen</a:t>
            </a:r>
          </a:p>
          <a:p>
            <a:pPr marL="342900" indent="-342900">
              <a:buFont typeface="Arial"/>
              <a:buChar char="•"/>
            </a:pPr>
            <a:r>
              <a:rPr lang="de-DE" sz="2000" dirty="0" smtClean="0"/>
              <a:t>Unklar, welches die Bedingungen für die Nutzung sind (Zeitraum, </a:t>
            </a:r>
            <a:r>
              <a:rPr lang="de-DE" sz="2000" dirty="0" err="1" smtClean="0"/>
              <a:t>diligent</a:t>
            </a:r>
            <a:r>
              <a:rPr lang="de-DE" sz="2000" dirty="0" smtClean="0"/>
              <a:t> </a:t>
            </a:r>
            <a:r>
              <a:rPr lang="de-DE" sz="2000" dirty="0" err="1" smtClean="0"/>
              <a:t>search</a:t>
            </a:r>
            <a:r>
              <a:rPr lang="de-DE" sz="2000" dirty="0" smtClean="0"/>
              <a:t>???)</a:t>
            </a:r>
          </a:p>
          <a:p>
            <a:pPr marL="342900" indent="-342900">
              <a:buFont typeface="Arial"/>
              <a:buChar char="•"/>
            </a:pPr>
            <a:r>
              <a:rPr lang="de-DE" sz="2000" dirty="0" smtClean="0"/>
              <a:t>Was geschieht bei späteren Neuauflagen?</a:t>
            </a:r>
          </a:p>
          <a:p>
            <a:pPr marL="342900" indent="-342900">
              <a:buFont typeface="Arial"/>
              <a:buChar char="•"/>
            </a:pPr>
            <a:r>
              <a:rPr lang="de-DE" sz="2000" dirty="0" smtClean="0"/>
              <a:t>Digitalisierung durch Dritte nicht vorgesehen.</a:t>
            </a:r>
          </a:p>
          <a:p>
            <a:pPr marL="342900" indent="-342900">
              <a:buFont typeface="Arial"/>
              <a:buChar char="•"/>
            </a:pPr>
            <a:r>
              <a:rPr lang="de-DE" sz="2000" dirty="0" smtClean="0"/>
              <a:t>Lizenzierungsmonopol der Verwertungsgesell-</a:t>
            </a:r>
            <a:r>
              <a:rPr lang="de-DE" sz="2000" dirty="0" err="1" smtClean="0"/>
              <a:t>schaften</a:t>
            </a:r>
            <a:r>
              <a:rPr lang="de-DE" sz="2000" dirty="0" smtClean="0"/>
              <a:t> problematisch</a:t>
            </a:r>
          </a:p>
          <a:p>
            <a:pPr marL="342900" indent="-342900">
              <a:buFont typeface="Arial"/>
              <a:buChar char="•"/>
            </a:pPr>
            <a:endParaRPr lang="de-DE" sz="2000" dirty="0"/>
          </a:p>
          <a:p>
            <a:endParaRPr lang="de-DE" sz="2000" dirty="0" smtClean="0">
              <a:solidFill>
                <a:srgbClr val="002060"/>
              </a:solidFill>
            </a:endParaRPr>
          </a:p>
          <a:p>
            <a:endParaRPr lang="de-DE" sz="2000" dirty="0" smtClean="0">
              <a:solidFill>
                <a:srgbClr val="002060"/>
              </a:solidFill>
            </a:endParaRPr>
          </a:p>
        </p:txBody>
      </p:sp>
      <p:sp>
        <p:nvSpPr>
          <p:cNvPr id="8" name="Textfeld 13"/>
          <p:cNvSpPr txBox="1">
            <a:spLocks noChangeArrowheads="1"/>
          </p:cNvSpPr>
          <p:nvPr/>
        </p:nvSpPr>
        <p:spPr bwMode="auto">
          <a:xfrm>
            <a:off x="539552" y="188640"/>
            <a:ext cx="7992888" cy="830997"/>
          </a:xfrm>
          <a:prstGeom prst="rect">
            <a:avLst/>
          </a:prstGeom>
          <a:solidFill>
            <a:schemeClr val="bg1">
              <a:lumMod val="85000"/>
            </a:schemeClr>
          </a:solidFill>
          <a:ln w="9525">
            <a:noFill/>
            <a:miter lim="800000"/>
            <a:headEnd/>
            <a:tailEnd/>
          </a:ln>
        </p:spPr>
        <p:txBody>
          <a:bodyPr wrap="square">
            <a:spAutoFit/>
          </a:bodyPr>
          <a:lstStyle/>
          <a:p>
            <a:r>
              <a:rPr lang="de-DE" sz="2400" b="1" dirty="0"/>
              <a:t>Artikel 7 Nutzung von vergriffenen Werken durch Einrichtungen des Kulturerbes</a:t>
            </a:r>
          </a:p>
        </p:txBody>
      </p:sp>
    </p:spTree>
    <p:extLst>
      <p:ext uri="{BB962C8B-B14F-4D97-AF65-F5344CB8AC3E}">
        <p14:creationId xmlns:p14="http://schemas.microsoft.com/office/powerpoint/2010/main" val="34546585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412776"/>
            <a:ext cx="8784976" cy="5085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539552" y="188640"/>
            <a:ext cx="7992888" cy="830997"/>
          </a:xfrm>
          <a:prstGeom prst="rect">
            <a:avLst/>
          </a:prstGeom>
          <a:solidFill>
            <a:schemeClr val="bg1">
              <a:lumMod val="85000"/>
            </a:schemeClr>
          </a:solidFill>
          <a:ln w="9525">
            <a:noFill/>
            <a:miter lim="800000"/>
            <a:headEnd/>
            <a:tailEnd/>
          </a:ln>
        </p:spPr>
        <p:txBody>
          <a:bodyPr wrap="square">
            <a:spAutoFit/>
          </a:bodyPr>
          <a:lstStyle/>
          <a:p>
            <a:r>
              <a:rPr lang="de-DE" sz="2400" b="1" dirty="0"/>
              <a:t>Artikel </a:t>
            </a:r>
            <a:r>
              <a:rPr lang="de-DE" sz="2400" b="1" dirty="0" smtClean="0"/>
              <a:t>11 Schutz </a:t>
            </a:r>
            <a:r>
              <a:rPr lang="de-DE" sz="2400" b="1" dirty="0"/>
              <a:t>von Presseveröffentlichungen im Hinblick auf digitale Nutzunge</a:t>
            </a:r>
            <a:r>
              <a:rPr lang="de-DE" sz="2400" i="1" dirty="0"/>
              <a:t>n</a:t>
            </a:r>
          </a:p>
        </p:txBody>
      </p:sp>
      <p:sp>
        <p:nvSpPr>
          <p:cNvPr id="6" name="Textfeld 5"/>
          <p:cNvSpPr txBox="1"/>
          <p:nvPr/>
        </p:nvSpPr>
        <p:spPr>
          <a:xfrm>
            <a:off x="395536" y="1484784"/>
            <a:ext cx="8424936" cy="1015663"/>
          </a:xfrm>
          <a:prstGeom prst="rect">
            <a:avLst/>
          </a:prstGeom>
          <a:noFill/>
        </p:spPr>
        <p:txBody>
          <a:bodyPr wrap="square" rtlCol="0">
            <a:spAutoFit/>
          </a:bodyPr>
          <a:lstStyle/>
          <a:p>
            <a:r>
              <a:rPr lang="de-DE" sz="2000" dirty="0" smtClean="0"/>
              <a:t>1. </a:t>
            </a:r>
            <a:r>
              <a:rPr lang="de-DE" sz="2000" dirty="0"/>
              <a:t>Die Mitgliedstaaten legen Bestimmungen fest, mit denen </a:t>
            </a:r>
            <a:r>
              <a:rPr lang="de-DE" sz="2000" b="1" dirty="0"/>
              <a:t>Presseverlage</a:t>
            </a:r>
            <a:r>
              <a:rPr lang="de-DE" sz="2000" dirty="0"/>
              <a:t> </a:t>
            </a:r>
            <a:r>
              <a:rPr lang="de-DE" sz="2000" dirty="0" smtClean="0"/>
              <a:t>... </a:t>
            </a:r>
            <a:r>
              <a:rPr lang="de-DE" sz="2000" b="1" dirty="0" smtClean="0"/>
              <a:t>Rechte </a:t>
            </a:r>
            <a:r>
              <a:rPr lang="de-DE" sz="2000" b="1" dirty="0"/>
              <a:t>für die digitale Nutzung ihrer Presseveröffentlichung erhalten. </a:t>
            </a:r>
            <a:endParaRPr lang="en-US" sz="2000" b="1" dirty="0">
              <a:solidFill>
                <a:srgbClr val="002060"/>
              </a:solidFill>
            </a:endParaRPr>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7" name="Textfeld 6"/>
          <p:cNvSpPr txBox="1"/>
          <p:nvPr/>
        </p:nvSpPr>
        <p:spPr>
          <a:xfrm>
            <a:off x="395536" y="2492896"/>
            <a:ext cx="8424936" cy="2554545"/>
          </a:xfrm>
          <a:prstGeom prst="rect">
            <a:avLst/>
          </a:prstGeom>
          <a:noFill/>
        </p:spPr>
        <p:txBody>
          <a:bodyPr wrap="square" rtlCol="0">
            <a:spAutoFit/>
          </a:bodyPr>
          <a:lstStyle/>
          <a:p>
            <a:r>
              <a:rPr lang="de-DE" sz="2000" dirty="0" smtClean="0"/>
              <a:t>2. </a:t>
            </a:r>
            <a:r>
              <a:rPr lang="de-DE" sz="2000" dirty="0"/>
              <a:t>Von den in Absatz 1 genannten Rechten bleiben die im Unionsrecht festgelegten </a:t>
            </a:r>
            <a:r>
              <a:rPr lang="de-DE" sz="2000" b="1" dirty="0"/>
              <a:t>Rechte von Urhebern und sonstigen Rechteinhabern </a:t>
            </a:r>
            <a:r>
              <a:rPr lang="de-DE" sz="2000" dirty="0"/>
              <a:t>an den in einer Presseveröffentlichung enthaltenen Werken und sonstigen Schutzgegenständen </a:t>
            </a:r>
            <a:r>
              <a:rPr lang="de-DE" sz="2000" b="1" dirty="0"/>
              <a:t>unberührt</a:t>
            </a:r>
            <a:r>
              <a:rPr lang="de-DE" sz="2000" dirty="0"/>
              <a:t>.  Diese Rechte können </a:t>
            </a:r>
            <a:r>
              <a:rPr lang="de-DE" sz="2000" b="1" dirty="0"/>
              <a:t>nicht gegen diese Urheber und sonstigen Rechteinhaber geltend gemacht werde</a:t>
            </a:r>
            <a:r>
              <a:rPr lang="de-DE" sz="2000" dirty="0"/>
              <a:t>n und können ihnen insbesondere nicht das Recht nehmen, ihre Werke und sonstigen Schutzgegenstände unabhängig von der Presseveröffentlichung zu verwenden, in der sie enthalten sind. </a:t>
            </a:r>
            <a:endParaRPr lang="en-US" sz="2000" dirty="0">
              <a:solidFill>
                <a:srgbClr val="002060"/>
              </a:solidFill>
            </a:endParaRPr>
          </a:p>
        </p:txBody>
      </p:sp>
      <p:sp>
        <p:nvSpPr>
          <p:cNvPr id="8" name="Textfeld 7"/>
          <p:cNvSpPr txBox="1"/>
          <p:nvPr/>
        </p:nvSpPr>
        <p:spPr>
          <a:xfrm>
            <a:off x="395536" y="5013176"/>
            <a:ext cx="8424936" cy="1631216"/>
          </a:xfrm>
          <a:prstGeom prst="rect">
            <a:avLst/>
          </a:prstGeom>
          <a:noFill/>
        </p:spPr>
        <p:txBody>
          <a:bodyPr wrap="square" rtlCol="0">
            <a:spAutoFit/>
          </a:bodyPr>
          <a:lstStyle/>
          <a:p>
            <a:r>
              <a:rPr lang="de-DE" sz="2000" dirty="0" smtClean="0"/>
              <a:t>4. </a:t>
            </a:r>
            <a:r>
              <a:rPr lang="de-DE" sz="2000" dirty="0"/>
              <a:t>Die in Absatz 1 genannten Rechte erlöschen </a:t>
            </a:r>
            <a:r>
              <a:rPr lang="de-DE" sz="2000" b="1" dirty="0"/>
              <a:t>20 Jahre nach der Veröffentlichung der Presseveröffentlichung</a:t>
            </a:r>
            <a:r>
              <a:rPr lang="de-DE" sz="2000" dirty="0"/>
              <a:t>. Die Berechnung dieser Zeitspanne erfolgt ab dem 1. Januar des auf den Tag der Veröffentlichung folgenden Jahres.</a:t>
            </a:r>
          </a:p>
          <a:p>
            <a:endParaRPr lang="en-US" sz="2000" dirty="0">
              <a:solidFill>
                <a:srgbClr val="002060"/>
              </a:solidFill>
            </a:endParaRPr>
          </a:p>
        </p:txBody>
      </p:sp>
    </p:spTree>
    <p:extLst>
      <p:ext uri="{BB962C8B-B14F-4D97-AF65-F5344CB8AC3E}">
        <p14:creationId xmlns:p14="http://schemas.microsoft.com/office/powerpoint/2010/main" val="23233613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412776"/>
            <a:ext cx="8784976" cy="5085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539552" y="188640"/>
            <a:ext cx="7992888" cy="830997"/>
          </a:xfrm>
          <a:prstGeom prst="rect">
            <a:avLst/>
          </a:prstGeom>
          <a:solidFill>
            <a:schemeClr val="bg1">
              <a:lumMod val="85000"/>
            </a:schemeClr>
          </a:solidFill>
          <a:ln w="9525">
            <a:noFill/>
            <a:miter lim="800000"/>
            <a:headEnd/>
            <a:tailEnd/>
          </a:ln>
        </p:spPr>
        <p:txBody>
          <a:bodyPr wrap="square">
            <a:spAutoFit/>
          </a:bodyPr>
          <a:lstStyle/>
          <a:p>
            <a:r>
              <a:rPr lang="de-DE" sz="2400" b="1" dirty="0"/>
              <a:t>Artikel </a:t>
            </a:r>
            <a:r>
              <a:rPr lang="de-DE" sz="2400" b="1" dirty="0" smtClean="0"/>
              <a:t>11 Schutz </a:t>
            </a:r>
            <a:r>
              <a:rPr lang="de-DE" sz="2400" b="1" dirty="0"/>
              <a:t>von Presseveröffentlichungen im Hinblick auf digitale Nutzunge</a:t>
            </a:r>
            <a:r>
              <a:rPr lang="de-DE" sz="2400" i="1" dirty="0"/>
              <a:t>n</a:t>
            </a:r>
          </a:p>
        </p:txBody>
      </p:sp>
      <p:sp>
        <p:nvSpPr>
          <p:cNvPr id="6" name="Textfeld 5"/>
          <p:cNvSpPr txBox="1"/>
          <p:nvPr/>
        </p:nvSpPr>
        <p:spPr>
          <a:xfrm>
            <a:off x="395536" y="1484784"/>
            <a:ext cx="8424936" cy="400110"/>
          </a:xfrm>
          <a:prstGeom prst="rect">
            <a:avLst/>
          </a:prstGeom>
          <a:noFill/>
        </p:spPr>
        <p:txBody>
          <a:bodyPr wrap="square" rtlCol="0">
            <a:spAutoFit/>
          </a:bodyPr>
          <a:lstStyle/>
          <a:p>
            <a:r>
              <a:rPr lang="de-DE" sz="2000" dirty="0" smtClean="0"/>
              <a:t>Kontroverse </a:t>
            </a:r>
            <a:r>
              <a:rPr lang="de-DE" sz="2000" dirty="0" err="1" smtClean="0"/>
              <a:t>Diksussion</a:t>
            </a:r>
            <a:endParaRPr lang="en-US" sz="2000" b="1" dirty="0">
              <a:solidFill>
                <a:srgbClr val="002060"/>
              </a:solidFill>
            </a:endParaRPr>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1" name="Textfeld 10"/>
          <p:cNvSpPr txBox="1"/>
          <p:nvPr/>
        </p:nvSpPr>
        <p:spPr>
          <a:xfrm>
            <a:off x="467544" y="1916832"/>
            <a:ext cx="8424936" cy="707886"/>
          </a:xfrm>
          <a:prstGeom prst="rect">
            <a:avLst/>
          </a:prstGeom>
          <a:noFill/>
        </p:spPr>
        <p:txBody>
          <a:bodyPr wrap="square" rtlCol="0">
            <a:spAutoFit/>
          </a:bodyPr>
          <a:lstStyle/>
          <a:p>
            <a:r>
              <a:rPr lang="de-DE" sz="2000" dirty="0"/>
              <a:t>Die estnische </a:t>
            </a:r>
            <a:r>
              <a:rPr lang="de-DE" sz="2000" b="1" dirty="0"/>
              <a:t>EU-Ratspräsidentschaft </a:t>
            </a:r>
            <a:r>
              <a:rPr lang="de-DE" sz="2000" dirty="0" smtClean="0"/>
              <a:t>will den Entwurf der EU-Kommission sogar verschärfen</a:t>
            </a:r>
            <a:endParaRPr lang="en-US" sz="2000" dirty="0">
              <a:solidFill>
                <a:srgbClr val="002060"/>
              </a:solidFill>
            </a:endParaRPr>
          </a:p>
        </p:txBody>
      </p:sp>
      <p:sp>
        <p:nvSpPr>
          <p:cNvPr id="12" name="Textfeld 11"/>
          <p:cNvSpPr txBox="1"/>
          <p:nvPr/>
        </p:nvSpPr>
        <p:spPr>
          <a:xfrm>
            <a:off x="539552" y="2636912"/>
            <a:ext cx="8424936" cy="1323439"/>
          </a:xfrm>
          <a:prstGeom prst="rect">
            <a:avLst/>
          </a:prstGeom>
          <a:noFill/>
        </p:spPr>
        <p:txBody>
          <a:bodyPr wrap="square" rtlCol="0">
            <a:spAutoFit/>
          </a:bodyPr>
          <a:lstStyle/>
          <a:p>
            <a:r>
              <a:rPr lang="de-DE" sz="2000" dirty="0" smtClean="0"/>
              <a:t>Option A</a:t>
            </a:r>
            <a:r>
              <a:rPr lang="de-DE" sz="2000" dirty="0"/>
              <a:t>: 20-jährigen Schutzfrist </a:t>
            </a:r>
            <a:r>
              <a:rPr lang="de-DE" sz="2000" dirty="0" smtClean="0"/>
              <a:t>jetzt auch </a:t>
            </a:r>
            <a:r>
              <a:rPr lang="de-DE" sz="2000" dirty="0"/>
              <a:t>für Publikationen auf Papier sowie einbezogene Fotos oder Videos gelten soll. Ferner würden auch Links an sich geschützt, insofern sie als öffentliche Kommunikation verstanden werden könnten. </a:t>
            </a:r>
            <a:endParaRPr lang="en-US" sz="2000" dirty="0">
              <a:solidFill>
                <a:srgbClr val="002060"/>
              </a:solidFill>
            </a:endParaRPr>
          </a:p>
        </p:txBody>
      </p:sp>
      <p:sp>
        <p:nvSpPr>
          <p:cNvPr id="13" name="Textfeld 12"/>
          <p:cNvSpPr txBox="1"/>
          <p:nvPr/>
        </p:nvSpPr>
        <p:spPr>
          <a:xfrm>
            <a:off x="539552" y="4221088"/>
            <a:ext cx="8424936" cy="1323439"/>
          </a:xfrm>
          <a:prstGeom prst="rect">
            <a:avLst/>
          </a:prstGeom>
          <a:noFill/>
        </p:spPr>
        <p:txBody>
          <a:bodyPr wrap="square" rtlCol="0">
            <a:spAutoFit/>
          </a:bodyPr>
          <a:lstStyle/>
          <a:p>
            <a:r>
              <a:rPr lang="de-DE" sz="2000" dirty="0" smtClean="0"/>
              <a:t>Option B</a:t>
            </a:r>
            <a:r>
              <a:rPr lang="de-DE" sz="2000" dirty="0"/>
              <a:t>: </a:t>
            </a:r>
            <a:r>
              <a:rPr lang="de-DE" sz="2000" dirty="0" smtClean="0"/>
              <a:t>es soll eine Vermutungsregel eingebracht werden, </a:t>
            </a:r>
            <a:r>
              <a:rPr lang="de-DE" sz="2000" dirty="0"/>
              <a:t>über die Presseverleger auch im Namen der Autoren eines Artikels gegen Copyright-Verletzungen vorgehen könnten. Sie müssten nicht in jedem Fall gesondert nachweisen, dass sie dazu berechtigt sind. </a:t>
            </a:r>
            <a:endParaRPr lang="en-US" sz="2000" dirty="0">
              <a:solidFill>
                <a:srgbClr val="002060"/>
              </a:solidFill>
            </a:endParaRPr>
          </a:p>
        </p:txBody>
      </p:sp>
      <p:sp>
        <p:nvSpPr>
          <p:cNvPr id="3" name="Textfeld 2"/>
          <p:cNvSpPr txBox="1"/>
          <p:nvPr/>
        </p:nvSpPr>
        <p:spPr>
          <a:xfrm>
            <a:off x="683568" y="5517232"/>
            <a:ext cx="7704856" cy="523220"/>
          </a:xfrm>
          <a:prstGeom prst="rect">
            <a:avLst/>
          </a:prstGeom>
          <a:noFill/>
        </p:spPr>
        <p:txBody>
          <a:bodyPr wrap="square" rtlCol="0">
            <a:spAutoFit/>
          </a:bodyPr>
          <a:lstStyle/>
          <a:p>
            <a:r>
              <a:rPr lang="de-DE" sz="1400" dirty="0"/>
              <a:t>Vgl. https://</a:t>
            </a:r>
            <a:r>
              <a:rPr lang="de-DE" sz="1400" dirty="0" err="1"/>
              <a:t>www.heise.de</a:t>
            </a:r>
            <a:r>
              <a:rPr lang="de-DE" sz="1400" dirty="0"/>
              <a:t>/</a:t>
            </a:r>
            <a:r>
              <a:rPr lang="de-DE" sz="1400" dirty="0" err="1"/>
              <a:t>newsticker</a:t>
            </a:r>
            <a:r>
              <a:rPr lang="de-DE" sz="1400" dirty="0"/>
              <a:t>/</a:t>
            </a:r>
            <a:r>
              <a:rPr lang="de-DE" sz="1400" dirty="0" err="1"/>
              <a:t>meldung</a:t>
            </a:r>
            <a:r>
              <a:rPr lang="de-DE" sz="1400" dirty="0"/>
              <a:t>/Copyright-Reform-EU-Rat-sondiert-Upload-Filter-und-verschaerftes-Leistungsschutzrecht-3820746.html</a:t>
            </a:r>
          </a:p>
        </p:txBody>
      </p:sp>
      <p:sp>
        <p:nvSpPr>
          <p:cNvPr id="14" name="Textfeld 13"/>
          <p:cNvSpPr txBox="1"/>
          <p:nvPr/>
        </p:nvSpPr>
        <p:spPr>
          <a:xfrm>
            <a:off x="683568" y="5949280"/>
            <a:ext cx="7704856" cy="307777"/>
          </a:xfrm>
          <a:prstGeom prst="rect">
            <a:avLst/>
          </a:prstGeom>
          <a:noFill/>
        </p:spPr>
        <p:txBody>
          <a:bodyPr wrap="square" rtlCol="0">
            <a:spAutoFit/>
          </a:bodyPr>
          <a:lstStyle/>
          <a:p>
            <a:r>
              <a:rPr lang="de-DE" sz="1400" dirty="0"/>
              <a:t>Kritisch: https://</a:t>
            </a:r>
            <a:r>
              <a:rPr lang="de-DE" sz="1400" dirty="0" err="1"/>
              <a:t>changecopyright.org</a:t>
            </a:r>
            <a:r>
              <a:rPr lang="de-DE" sz="1400" dirty="0"/>
              <a:t>/de/</a:t>
            </a:r>
            <a:r>
              <a:rPr lang="de-DE" sz="1400" dirty="0" err="1"/>
              <a:t>impact#technologist</a:t>
            </a:r>
            <a:endParaRPr lang="de-DE" sz="1400" dirty="0"/>
          </a:p>
        </p:txBody>
      </p:sp>
    </p:spTree>
    <p:extLst>
      <p:ext uri="{BB962C8B-B14F-4D97-AF65-F5344CB8AC3E}">
        <p14:creationId xmlns:p14="http://schemas.microsoft.com/office/powerpoint/2010/main" val="34718179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412776"/>
            <a:ext cx="8784976" cy="5085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1323439"/>
          </a:xfrm>
          <a:prstGeom prst="rect">
            <a:avLst/>
          </a:prstGeom>
          <a:solidFill>
            <a:schemeClr val="bg1">
              <a:lumMod val="85000"/>
            </a:schemeClr>
          </a:solidFill>
          <a:ln w="9525">
            <a:noFill/>
            <a:miter lim="800000"/>
            <a:headEnd/>
            <a:tailEnd/>
          </a:ln>
        </p:spPr>
        <p:txBody>
          <a:bodyPr wrap="square">
            <a:spAutoFit/>
          </a:bodyPr>
          <a:lstStyle/>
          <a:p>
            <a:r>
              <a:rPr lang="de-DE" sz="2000" b="1" dirty="0"/>
              <a:t>Artikel </a:t>
            </a:r>
            <a:r>
              <a:rPr lang="de-DE" sz="2000" b="1" dirty="0" smtClean="0"/>
              <a:t>13 Nutzung </a:t>
            </a:r>
            <a:r>
              <a:rPr lang="de-DE" sz="2000" b="1" dirty="0"/>
              <a:t>geschützter Inhalte durch </a:t>
            </a:r>
            <a:r>
              <a:rPr lang="de-DE" sz="2000" b="1" dirty="0" err="1"/>
              <a:t>Diensteanbieter</a:t>
            </a:r>
            <a:r>
              <a:rPr lang="de-DE" sz="2000" b="1" dirty="0"/>
              <a:t> der Informationsgesellschaft, die große Mengen der von ihren Nutzern hochgeladenen Werke und sonstigen Schutzgegenstände speichern oder zugänglich machen</a:t>
            </a:r>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7" name="Textfeld 6"/>
          <p:cNvSpPr txBox="1"/>
          <p:nvPr/>
        </p:nvSpPr>
        <p:spPr>
          <a:xfrm>
            <a:off x="467544" y="1772816"/>
            <a:ext cx="8424936" cy="4708981"/>
          </a:xfrm>
          <a:prstGeom prst="rect">
            <a:avLst/>
          </a:prstGeom>
          <a:noFill/>
        </p:spPr>
        <p:txBody>
          <a:bodyPr wrap="square" rtlCol="0">
            <a:spAutoFit/>
          </a:bodyPr>
          <a:lstStyle/>
          <a:p>
            <a:r>
              <a:rPr lang="de-DE" sz="2000" dirty="0" smtClean="0"/>
              <a:t>1. </a:t>
            </a:r>
            <a:r>
              <a:rPr lang="de-DE" sz="2000" b="1" dirty="0" err="1"/>
              <a:t>Diensteanbieter</a:t>
            </a:r>
            <a:r>
              <a:rPr lang="de-DE" sz="2000" b="1" dirty="0"/>
              <a:t> der Informationsgesellschaft</a:t>
            </a:r>
            <a:r>
              <a:rPr lang="de-DE" sz="2000" dirty="0"/>
              <a:t>, die große Mengen der von ihren Nutzern hochgeladenen Werke und sonstigen Schutzgegenstände in Absprache mit den Rechteinhabern speichern oder öffentlich zugänglich machen, ergreifen Maßnahmen, um zu gewährleisten, dass die mit den Rechteinhabern geschlossenen Vereinbarungen, die die Nutzung ihrer Werke oder sonstigen Schutzgegenstände regeln, oder die die Zugänglichkeit der von den Rechteinhabern genannten Werke oder Schutzgegenstände über ihre Dienste untersagen, eingehalten werden. Diese </a:t>
            </a:r>
            <a:r>
              <a:rPr lang="de-DE" sz="2000" b="1" dirty="0"/>
              <a:t>Maßnahmen wie beispielsweise wirksame Inhaltserkennungstechniken </a:t>
            </a:r>
            <a:r>
              <a:rPr lang="de-DE" sz="2000" dirty="0"/>
              <a:t>müssen geeignet und angemessen sein. Die </a:t>
            </a:r>
            <a:r>
              <a:rPr lang="de-DE" sz="2000" dirty="0" err="1"/>
              <a:t>Diensteanbieter</a:t>
            </a:r>
            <a:r>
              <a:rPr lang="de-DE" sz="2000" dirty="0"/>
              <a:t> müssen gegenüber den Rechteinhabern in angemessener Weise darlegen, wie die Maßnahmen funktionieren und eingesetzt werden und ihnen gegebenenfalls über die Erkennung und Nutzung ihrer Werke und sonstigen Schutzgegenstände Bericht erstatten. </a:t>
            </a:r>
            <a:endParaRPr lang="en-US" sz="2000" dirty="0">
              <a:solidFill>
                <a:srgbClr val="002060"/>
              </a:solidFill>
            </a:endParaRPr>
          </a:p>
        </p:txBody>
      </p:sp>
    </p:spTree>
    <p:extLst>
      <p:ext uri="{BB962C8B-B14F-4D97-AF65-F5344CB8AC3E}">
        <p14:creationId xmlns:p14="http://schemas.microsoft.com/office/powerpoint/2010/main" val="26869326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412776"/>
            <a:ext cx="8784976" cy="5445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1323439"/>
          </a:xfrm>
          <a:prstGeom prst="rect">
            <a:avLst/>
          </a:prstGeom>
          <a:solidFill>
            <a:schemeClr val="bg1">
              <a:lumMod val="85000"/>
            </a:schemeClr>
          </a:solidFill>
          <a:ln w="9525">
            <a:noFill/>
            <a:miter lim="800000"/>
            <a:headEnd/>
            <a:tailEnd/>
          </a:ln>
        </p:spPr>
        <p:txBody>
          <a:bodyPr wrap="square">
            <a:spAutoFit/>
          </a:bodyPr>
          <a:lstStyle/>
          <a:p>
            <a:r>
              <a:rPr lang="de-DE" sz="2000" b="1" dirty="0"/>
              <a:t>Artikel </a:t>
            </a:r>
            <a:r>
              <a:rPr lang="de-DE" sz="2000" b="1" dirty="0" smtClean="0"/>
              <a:t>13 Nutzung </a:t>
            </a:r>
            <a:r>
              <a:rPr lang="de-DE" sz="2000" b="1" dirty="0"/>
              <a:t>geschützter Inhalte durch </a:t>
            </a:r>
            <a:r>
              <a:rPr lang="de-DE" sz="2000" b="1" dirty="0" err="1"/>
              <a:t>Diensteanbieter</a:t>
            </a:r>
            <a:r>
              <a:rPr lang="de-DE" sz="2000" b="1" dirty="0"/>
              <a:t> der Informationsgesellschaft, die große Mengen der von ihren Nutzern hochgeladenen Werke und sonstigen Schutzgegenstände speichern oder zugänglich machen</a:t>
            </a:r>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6" name="Textfeld 5"/>
          <p:cNvSpPr txBox="1"/>
          <p:nvPr/>
        </p:nvSpPr>
        <p:spPr>
          <a:xfrm>
            <a:off x="467544" y="1916832"/>
            <a:ext cx="8424936" cy="1015663"/>
          </a:xfrm>
          <a:prstGeom prst="rect">
            <a:avLst/>
          </a:prstGeom>
          <a:noFill/>
        </p:spPr>
        <p:txBody>
          <a:bodyPr wrap="square" rtlCol="0">
            <a:spAutoFit/>
          </a:bodyPr>
          <a:lstStyle/>
          <a:p>
            <a:r>
              <a:rPr lang="de-DE" sz="2000" dirty="0"/>
              <a:t>Die estnische </a:t>
            </a:r>
            <a:r>
              <a:rPr lang="de-DE" sz="2000" b="1" dirty="0"/>
              <a:t>EU-Ratspräsidentschaft </a:t>
            </a:r>
            <a:r>
              <a:rPr lang="de-DE" sz="2000" dirty="0"/>
              <a:t>spricht sich </a:t>
            </a:r>
            <a:r>
              <a:rPr lang="de-DE" sz="2000" dirty="0" smtClean="0"/>
              <a:t>(in 8/2017)</a:t>
            </a:r>
            <a:r>
              <a:rPr lang="de-DE" sz="2000" dirty="0" smtClean="0">
                <a:hlinkClick r:id="rId3"/>
              </a:rPr>
              <a:t>im </a:t>
            </a:r>
            <a:r>
              <a:rPr lang="de-DE" sz="2000" dirty="0">
                <a:hlinkClick r:id="rId3"/>
              </a:rPr>
              <a:t>Sinne der EU-Kommission</a:t>
            </a:r>
            <a:r>
              <a:rPr lang="de-DE" sz="2000" dirty="0"/>
              <a:t> für Upload-</a:t>
            </a:r>
            <a:r>
              <a:rPr lang="de-DE" sz="2000" dirty="0" smtClean="0"/>
              <a:t>Filter der Plattformbetreiber  </a:t>
            </a:r>
            <a:r>
              <a:rPr lang="de-DE" sz="2000" dirty="0"/>
              <a:t>im Kampf gegen Urheberrechtsverstöße im Internet aus. </a:t>
            </a:r>
            <a:endParaRPr lang="en-US" sz="2000" dirty="0">
              <a:solidFill>
                <a:srgbClr val="002060"/>
              </a:solidFill>
            </a:endParaRPr>
          </a:p>
        </p:txBody>
      </p:sp>
      <p:sp>
        <p:nvSpPr>
          <p:cNvPr id="8" name="Textfeld 7"/>
          <p:cNvSpPr txBox="1"/>
          <p:nvPr/>
        </p:nvSpPr>
        <p:spPr>
          <a:xfrm>
            <a:off x="467544" y="2924944"/>
            <a:ext cx="8424936" cy="707886"/>
          </a:xfrm>
          <a:prstGeom prst="rect">
            <a:avLst/>
          </a:prstGeom>
          <a:noFill/>
        </p:spPr>
        <p:txBody>
          <a:bodyPr wrap="square" rtlCol="0">
            <a:spAutoFit/>
          </a:bodyPr>
          <a:lstStyle/>
          <a:p>
            <a:r>
              <a:rPr lang="de-DE" sz="2000" dirty="0" smtClean="0"/>
              <a:t>Plattformbetreiber </a:t>
            </a:r>
            <a:r>
              <a:rPr lang="de-DE" sz="2000" dirty="0"/>
              <a:t>mit unterschiedlichen Verantwortungsstufen dafür sorgen, dass Nutzer keine geschützten Inhalte illegal hochladen. </a:t>
            </a:r>
            <a:endParaRPr lang="en-US" sz="2000" dirty="0">
              <a:solidFill>
                <a:srgbClr val="002060"/>
              </a:solidFill>
            </a:endParaRPr>
          </a:p>
        </p:txBody>
      </p:sp>
      <p:sp>
        <p:nvSpPr>
          <p:cNvPr id="10" name="Textfeld 9"/>
          <p:cNvSpPr txBox="1"/>
          <p:nvPr/>
        </p:nvSpPr>
        <p:spPr>
          <a:xfrm>
            <a:off x="395536" y="1484784"/>
            <a:ext cx="8424936" cy="400110"/>
          </a:xfrm>
          <a:prstGeom prst="rect">
            <a:avLst/>
          </a:prstGeom>
          <a:noFill/>
        </p:spPr>
        <p:txBody>
          <a:bodyPr wrap="square" rtlCol="0">
            <a:spAutoFit/>
          </a:bodyPr>
          <a:lstStyle/>
          <a:p>
            <a:r>
              <a:rPr lang="de-DE" sz="2000" b="1" dirty="0" smtClean="0"/>
              <a:t>Kontroverse </a:t>
            </a:r>
            <a:r>
              <a:rPr lang="de-DE" sz="2000" b="1" dirty="0" err="1" smtClean="0"/>
              <a:t>Diksussion</a:t>
            </a:r>
            <a:endParaRPr lang="en-US" sz="2000" b="1" dirty="0">
              <a:solidFill>
                <a:srgbClr val="002060"/>
              </a:solidFill>
            </a:endParaRPr>
          </a:p>
        </p:txBody>
      </p:sp>
      <p:sp>
        <p:nvSpPr>
          <p:cNvPr id="11" name="Textfeld 10"/>
          <p:cNvSpPr txBox="1"/>
          <p:nvPr/>
        </p:nvSpPr>
        <p:spPr>
          <a:xfrm>
            <a:off x="467544" y="3645024"/>
            <a:ext cx="8424936" cy="2862322"/>
          </a:xfrm>
          <a:prstGeom prst="rect">
            <a:avLst/>
          </a:prstGeom>
          <a:noFill/>
        </p:spPr>
        <p:txBody>
          <a:bodyPr wrap="square" rtlCol="0">
            <a:spAutoFit/>
          </a:bodyPr>
          <a:lstStyle/>
          <a:p>
            <a:r>
              <a:rPr lang="de-DE" sz="2000" b="1" dirty="0"/>
              <a:t>Option A </a:t>
            </a:r>
            <a:r>
              <a:rPr lang="de-DE" sz="2000" dirty="0"/>
              <a:t>sollen Gerichte auf den Einzelfall bezogen entscheiden, ob eine Veröffentlichung an die Allgemeinheit vorliegt und Provider oder Nutzer dafür haften. Dabei sei etwa die Menge der hochgeladenen Inhalte sowie deren Art im Blick zu behalten, </a:t>
            </a:r>
          </a:p>
          <a:p>
            <a:r>
              <a:rPr lang="de-DE" sz="2000" b="1" dirty="0" smtClean="0"/>
              <a:t>Option B</a:t>
            </a:r>
            <a:r>
              <a:rPr lang="de-DE" sz="2000" dirty="0" smtClean="0"/>
              <a:t>: Host</a:t>
            </a:r>
            <a:r>
              <a:rPr lang="de-DE" sz="2000" dirty="0"/>
              <a:t>-Provider </a:t>
            </a:r>
            <a:r>
              <a:rPr lang="de-DE" sz="2000" dirty="0" smtClean="0"/>
              <a:t>würden bei </a:t>
            </a:r>
            <a:r>
              <a:rPr lang="de-DE" sz="2000" dirty="0"/>
              <a:t>Nutzer-Uploads fast immer eine "Kommunikation an die Öffentlichkeit" ausführen und damit direkt für Handlungen der User haften, während letztere sich ebenfalls nicht aus der Verantwortung ziehen könnten. </a:t>
            </a:r>
            <a:r>
              <a:rPr lang="de-DE" sz="2000" dirty="0" smtClean="0"/>
              <a:t>Alle </a:t>
            </a:r>
            <a:r>
              <a:rPr lang="de-DE" sz="2000" dirty="0"/>
              <a:t>Plattformbetreiber müssten aber Filter installieren</a:t>
            </a:r>
            <a:r>
              <a:rPr lang="de-DE" sz="2000" dirty="0" smtClean="0"/>
              <a:t>.</a:t>
            </a:r>
            <a:endParaRPr lang="de-DE" sz="2000" dirty="0"/>
          </a:p>
        </p:txBody>
      </p:sp>
      <p:sp>
        <p:nvSpPr>
          <p:cNvPr id="12" name="Textfeld 11"/>
          <p:cNvSpPr txBox="1"/>
          <p:nvPr/>
        </p:nvSpPr>
        <p:spPr>
          <a:xfrm>
            <a:off x="755576" y="6317865"/>
            <a:ext cx="7704856" cy="523220"/>
          </a:xfrm>
          <a:prstGeom prst="rect">
            <a:avLst/>
          </a:prstGeom>
          <a:noFill/>
        </p:spPr>
        <p:txBody>
          <a:bodyPr wrap="square" rtlCol="0">
            <a:spAutoFit/>
          </a:bodyPr>
          <a:lstStyle/>
          <a:p>
            <a:r>
              <a:rPr lang="de-DE" sz="1400" dirty="0"/>
              <a:t>Vgl. https://</a:t>
            </a:r>
            <a:r>
              <a:rPr lang="de-DE" sz="1400" dirty="0" err="1"/>
              <a:t>www.heise.de</a:t>
            </a:r>
            <a:r>
              <a:rPr lang="de-DE" sz="1400" dirty="0"/>
              <a:t>/</a:t>
            </a:r>
            <a:r>
              <a:rPr lang="de-DE" sz="1400" dirty="0" err="1"/>
              <a:t>newsticker</a:t>
            </a:r>
            <a:r>
              <a:rPr lang="de-DE" sz="1400" dirty="0"/>
              <a:t>/</a:t>
            </a:r>
            <a:r>
              <a:rPr lang="de-DE" sz="1400" dirty="0" err="1"/>
              <a:t>meldung</a:t>
            </a:r>
            <a:r>
              <a:rPr lang="de-DE" sz="1400" dirty="0"/>
              <a:t>/Copyright-Reform-EU-Rat-sondiert-Upload-Filter-und-verschaerftes-Leistungsschutzrecht-3820746.html</a:t>
            </a:r>
          </a:p>
        </p:txBody>
      </p:sp>
    </p:spTree>
    <p:extLst>
      <p:ext uri="{BB962C8B-B14F-4D97-AF65-F5344CB8AC3E}">
        <p14:creationId xmlns:p14="http://schemas.microsoft.com/office/powerpoint/2010/main" val="33577201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412776"/>
            <a:ext cx="8784976" cy="5445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1323439"/>
          </a:xfrm>
          <a:prstGeom prst="rect">
            <a:avLst/>
          </a:prstGeom>
          <a:solidFill>
            <a:schemeClr val="bg1">
              <a:lumMod val="85000"/>
            </a:schemeClr>
          </a:solidFill>
          <a:ln w="9525">
            <a:noFill/>
            <a:miter lim="800000"/>
            <a:headEnd/>
            <a:tailEnd/>
          </a:ln>
        </p:spPr>
        <p:txBody>
          <a:bodyPr wrap="square">
            <a:spAutoFit/>
          </a:bodyPr>
          <a:lstStyle/>
          <a:p>
            <a:r>
              <a:rPr lang="de-DE" sz="2000" b="1" dirty="0"/>
              <a:t>Artikel </a:t>
            </a:r>
            <a:r>
              <a:rPr lang="de-DE" sz="2000" b="1" dirty="0" smtClean="0"/>
              <a:t>13 Nutzung </a:t>
            </a:r>
            <a:r>
              <a:rPr lang="de-DE" sz="2000" b="1" dirty="0"/>
              <a:t>geschützter Inhalte durch </a:t>
            </a:r>
            <a:r>
              <a:rPr lang="de-DE" sz="2000" b="1" dirty="0" err="1"/>
              <a:t>Diensteanbieter</a:t>
            </a:r>
            <a:r>
              <a:rPr lang="de-DE" sz="2000" b="1" dirty="0"/>
              <a:t> der Informationsgesellschaft, die große Mengen der von ihren Nutzern hochgeladenen Werke und sonstigen Schutzgegenstände speichern oder zugänglich machen</a:t>
            </a:r>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0" name="Textfeld 9"/>
          <p:cNvSpPr txBox="1"/>
          <p:nvPr/>
        </p:nvSpPr>
        <p:spPr>
          <a:xfrm>
            <a:off x="395536" y="1484784"/>
            <a:ext cx="8424936" cy="400110"/>
          </a:xfrm>
          <a:prstGeom prst="rect">
            <a:avLst/>
          </a:prstGeom>
          <a:noFill/>
        </p:spPr>
        <p:txBody>
          <a:bodyPr wrap="square" rtlCol="0">
            <a:spAutoFit/>
          </a:bodyPr>
          <a:lstStyle/>
          <a:p>
            <a:r>
              <a:rPr lang="de-DE" sz="2000" b="1" dirty="0" smtClean="0"/>
              <a:t>Kontroverse Diskussion</a:t>
            </a:r>
            <a:endParaRPr lang="en-US" sz="2000" b="1" dirty="0">
              <a:solidFill>
                <a:srgbClr val="002060"/>
              </a:solidFill>
            </a:endParaRPr>
          </a:p>
        </p:txBody>
      </p:sp>
      <p:grpSp>
        <p:nvGrpSpPr>
          <p:cNvPr id="4" name="Gruppierung 3"/>
          <p:cNvGrpSpPr/>
          <p:nvPr/>
        </p:nvGrpSpPr>
        <p:grpSpPr>
          <a:xfrm>
            <a:off x="467544" y="1916832"/>
            <a:ext cx="8424936" cy="1819945"/>
            <a:chOff x="467544" y="1916832"/>
            <a:chExt cx="8424936" cy="1819945"/>
          </a:xfrm>
        </p:grpSpPr>
        <p:sp>
          <p:nvSpPr>
            <p:cNvPr id="6" name="Textfeld 5"/>
            <p:cNvSpPr txBox="1"/>
            <p:nvPr/>
          </p:nvSpPr>
          <p:spPr>
            <a:xfrm>
              <a:off x="467544" y="1916832"/>
              <a:ext cx="8424936" cy="1631216"/>
            </a:xfrm>
            <a:prstGeom prst="rect">
              <a:avLst/>
            </a:prstGeom>
            <a:noFill/>
          </p:spPr>
          <p:txBody>
            <a:bodyPr wrap="square" rtlCol="0">
              <a:spAutoFit/>
            </a:bodyPr>
            <a:lstStyle/>
            <a:p>
              <a:r>
                <a:rPr lang="de-DE" sz="2000" dirty="0" smtClean="0"/>
                <a:t>7 Mitgliedsstaaten (</a:t>
              </a:r>
              <a:r>
                <a:rPr lang="de-DE" sz="2000" dirty="0" err="1" smtClean="0"/>
                <a:t>Belgen</a:t>
              </a:r>
              <a:r>
                <a:rPr lang="de-DE" sz="2000" dirty="0" smtClean="0"/>
                <a:t>, Tschechien, Finnland, Ungarn, Irland, Niederlande, Deutschland)</a:t>
              </a:r>
              <a:r>
                <a:rPr lang="de-DE" sz="2000" dirty="0"/>
                <a:t> </a:t>
              </a:r>
              <a:r>
                <a:rPr lang="de-DE" sz="2000" dirty="0" smtClean="0"/>
                <a:t>kritisieren die </a:t>
              </a:r>
              <a:r>
                <a:rPr lang="de-DE" sz="2000" dirty="0" err="1" smtClean="0"/>
                <a:t>Kontrollverpflichtungn</a:t>
              </a:r>
              <a:r>
                <a:rPr lang="de-DE" sz="2000" dirty="0" smtClean="0"/>
                <a:t>, der Dienstanbieter (Service Provider) über Upload-Filter, nicht zuletzt weil dies gegen A</a:t>
              </a:r>
              <a:r>
                <a:rPr lang="de-DE" sz="2000" b="1" dirty="0" smtClean="0"/>
                <a:t>rtikel </a:t>
              </a:r>
              <a:r>
                <a:rPr lang="de-DE" sz="2000" b="1" dirty="0"/>
                <a:t>15 </a:t>
              </a:r>
              <a:r>
                <a:rPr lang="de-DE" sz="2000" b="1" dirty="0" smtClean="0"/>
                <a:t>der </a:t>
              </a:r>
              <a:r>
                <a:rPr lang="de-DE" sz="2000" b="1" dirty="0" err="1" smtClean="0"/>
                <a:t>Directive</a:t>
              </a:r>
              <a:r>
                <a:rPr lang="de-DE" sz="2000" b="1" dirty="0" smtClean="0"/>
                <a:t> </a:t>
              </a:r>
              <a:r>
                <a:rPr lang="de-DE" sz="2000" b="1" dirty="0"/>
                <a:t>on </a:t>
              </a:r>
              <a:r>
                <a:rPr lang="de-DE" sz="2000" b="1" dirty="0" smtClean="0"/>
                <a:t>Electronic Commerce </a:t>
              </a:r>
              <a:r>
                <a:rPr lang="de-DE" sz="2000" b="1" dirty="0"/>
                <a:t>2000/31/</a:t>
              </a:r>
              <a:r>
                <a:rPr lang="de-DE" sz="2000" b="1" dirty="0" smtClean="0"/>
                <a:t>EC verstoßen würde.</a:t>
              </a:r>
              <a:endParaRPr lang="en-US" sz="2000" dirty="0">
                <a:solidFill>
                  <a:srgbClr val="002060"/>
                </a:solidFill>
              </a:endParaRPr>
            </a:p>
          </p:txBody>
        </p:sp>
        <p:sp>
          <p:nvSpPr>
            <p:cNvPr id="12" name="Textfeld 11"/>
            <p:cNvSpPr txBox="1"/>
            <p:nvPr/>
          </p:nvSpPr>
          <p:spPr>
            <a:xfrm>
              <a:off x="467544" y="3429000"/>
              <a:ext cx="7704856" cy="307777"/>
            </a:xfrm>
            <a:prstGeom prst="rect">
              <a:avLst/>
            </a:prstGeom>
            <a:noFill/>
          </p:spPr>
          <p:txBody>
            <a:bodyPr wrap="square" rtlCol="0">
              <a:spAutoFit/>
            </a:bodyPr>
            <a:lstStyle/>
            <a:p>
              <a:r>
                <a:rPr lang="de-DE" sz="1400" dirty="0"/>
                <a:t>Vgl. http://</a:t>
              </a:r>
              <a:r>
                <a:rPr lang="de-DE" sz="1400" dirty="0" err="1"/>
                <a:t>copybuzz.com</a:t>
              </a:r>
              <a:r>
                <a:rPr lang="de-DE" sz="1400" dirty="0"/>
                <a:t>/</a:t>
              </a:r>
              <a:r>
                <a:rPr lang="de-DE" sz="1400" dirty="0" err="1"/>
                <a:t>analysis</a:t>
              </a:r>
              <a:r>
                <a:rPr lang="de-DE" sz="1400" dirty="0"/>
                <a:t>/germany-joins-eu-countries-considering-article-13-illegal/</a:t>
              </a:r>
            </a:p>
          </p:txBody>
        </p:sp>
      </p:grpSp>
      <p:sp>
        <p:nvSpPr>
          <p:cNvPr id="13" name="Textfeld 12"/>
          <p:cNvSpPr txBox="1"/>
          <p:nvPr/>
        </p:nvSpPr>
        <p:spPr>
          <a:xfrm>
            <a:off x="467544" y="3748970"/>
            <a:ext cx="8424936" cy="400110"/>
          </a:xfrm>
          <a:prstGeom prst="rect">
            <a:avLst/>
          </a:prstGeom>
          <a:noFill/>
        </p:spPr>
        <p:txBody>
          <a:bodyPr wrap="square" rtlCol="0">
            <a:spAutoFit/>
          </a:bodyPr>
          <a:lstStyle/>
          <a:p>
            <a:r>
              <a:rPr lang="de-DE" sz="2000" b="1" dirty="0" smtClean="0"/>
              <a:t>IT-Industrie ist weitgehend gegen Artikel 13</a:t>
            </a:r>
            <a:endParaRPr lang="en-US" sz="2000" b="1" dirty="0">
              <a:solidFill>
                <a:srgbClr val="002060"/>
              </a:solidFill>
            </a:endParaRPr>
          </a:p>
        </p:txBody>
      </p:sp>
      <p:sp>
        <p:nvSpPr>
          <p:cNvPr id="14" name="Textfeld 13"/>
          <p:cNvSpPr txBox="1"/>
          <p:nvPr/>
        </p:nvSpPr>
        <p:spPr>
          <a:xfrm>
            <a:off x="539552" y="4213537"/>
            <a:ext cx="8424936" cy="1015663"/>
          </a:xfrm>
          <a:prstGeom prst="rect">
            <a:avLst/>
          </a:prstGeom>
          <a:noFill/>
        </p:spPr>
        <p:txBody>
          <a:bodyPr wrap="square" rtlCol="0">
            <a:spAutoFit/>
          </a:bodyPr>
          <a:lstStyle/>
          <a:p>
            <a:r>
              <a:rPr lang="de-DE" sz="2000" b="1" dirty="0" smtClean="0"/>
              <a:t>NGOs, z.B. vertreten über C4C, sind einhellig gegen Art. 13, wird als erzwungene Einführung von Zensur</a:t>
            </a:r>
            <a:r>
              <a:rPr lang="en-US" sz="2000" b="1" dirty="0" smtClean="0"/>
              <a:t> und </a:t>
            </a:r>
            <a:r>
              <a:rPr lang="en-US" sz="2000" b="1" dirty="0" err="1" smtClean="0"/>
              <a:t>Verletzung</a:t>
            </a:r>
            <a:r>
              <a:rPr lang="en-US" sz="2000" b="1" dirty="0" smtClean="0"/>
              <a:t> von </a:t>
            </a:r>
            <a:r>
              <a:rPr lang="en-US" sz="2000" b="1" dirty="0" err="1" smtClean="0"/>
              <a:t>Grundrechten</a:t>
            </a:r>
            <a:r>
              <a:rPr lang="en-US" sz="2000" b="1" dirty="0" smtClean="0"/>
              <a:t> </a:t>
            </a:r>
            <a:r>
              <a:rPr lang="en-US" sz="2000" b="1" dirty="0" err="1" smtClean="0"/>
              <a:t>kritisiert</a:t>
            </a:r>
            <a:r>
              <a:rPr lang="en-US" sz="2000" b="1" dirty="0" smtClean="0"/>
              <a:t>.</a:t>
            </a:r>
            <a:endParaRPr lang="en-US" sz="2000" b="1" dirty="0">
              <a:solidFill>
                <a:srgbClr val="002060"/>
              </a:solidFill>
            </a:endParaRPr>
          </a:p>
        </p:txBody>
      </p:sp>
      <p:sp>
        <p:nvSpPr>
          <p:cNvPr id="15" name="Textfeld 14"/>
          <p:cNvSpPr txBox="1"/>
          <p:nvPr/>
        </p:nvSpPr>
        <p:spPr>
          <a:xfrm>
            <a:off x="539552" y="5221649"/>
            <a:ext cx="8424936" cy="1015663"/>
          </a:xfrm>
          <a:prstGeom prst="rect">
            <a:avLst/>
          </a:prstGeom>
          <a:noFill/>
        </p:spPr>
        <p:txBody>
          <a:bodyPr wrap="square" rtlCol="0">
            <a:spAutoFit/>
          </a:bodyPr>
          <a:lstStyle/>
          <a:p>
            <a:r>
              <a:rPr lang="de-DE" sz="2000" b="1" dirty="0" smtClean="0"/>
              <a:t>Gutachten MPI/München: „, </a:t>
            </a:r>
            <a:r>
              <a:rPr lang="de-DE" sz="2000" dirty="0" err="1"/>
              <a:t>Proposed</a:t>
            </a:r>
            <a:r>
              <a:rPr lang="de-DE" sz="2000" dirty="0"/>
              <a:t> </a:t>
            </a:r>
            <a:r>
              <a:rPr lang="de-DE" sz="2000" dirty="0" err="1"/>
              <a:t>Article</a:t>
            </a:r>
            <a:r>
              <a:rPr lang="de-DE" sz="2000" dirty="0"/>
              <a:t> 13 </a:t>
            </a:r>
            <a:r>
              <a:rPr lang="de-DE" sz="2000" dirty="0" err="1" smtClean="0"/>
              <a:t>entails</a:t>
            </a:r>
            <a:r>
              <a:rPr lang="de-DE" sz="2000" dirty="0" smtClean="0"/>
              <a:t> </a:t>
            </a:r>
            <a:r>
              <a:rPr lang="de-DE" sz="2000" dirty="0" err="1" smtClean="0"/>
              <a:t>serious</a:t>
            </a:r>
            <a:r>
              <a:rPr lang="de-DE" sz="2000" dirty="0" smtClean="0"/>
              <a:t> </a:t>
            </a:r>
            <a:endParaRPr lang="de-DE" sz="2000" dirty="0"/>
          </a:p>
          <a:p>
            <a:r>
              <a:rPr lang="de-DE" sz="2000" dirty="0" err="1"/>
              <a:t>risks</a:t>
            </a:r>
            <a:r>
              <a:rPr lang="de-DE" sz="2000" dirty="0"/>
              <a:t> </a:t>
            </a:r>
            <a:r>
              <a:rPr lang="de-DE" sz="2000" dirty="0" err="1"/>
              <a:t>of</a:t>
            </a:r>
            <a:r>
              <a:rPr lang="de-DE" sz="2000" dirty="0"/>
              <a:t> </a:t>
            </a:r>
            <a:r>
              <a:rPr lang="de-DE" sz="2000" dirty="0" err="1"/>
              <a:t>contrasts</a:t>
            </a:r>
            <a:r>
              <a:rPr lang="de-DE" sz="2000" dirty="0"/>
              <a:t> </a:t>
            </a:r>
            <a:r>
              <a:rPr lang="de-DE" sz="2000" dirty="0" err="1"/>
              <a:t>with</a:t>
            </a:r>
            <a:r>
              <a:rPr lang="de-DE" sz="2000" dirty="0"/>
              <a:t> </a:t>
            </a:r>
            <a:r>
              <a:rPr lang="de-DE" sz="2000" dirty="0" err="1"/>
              <a:t>the</a:t>
            </a:r>
            <a:r>
              <a:rPr lang="de-DE" sz="2000" dirty="0"/>
              <a:t> </a:t>
            </a:r>
            <a:r>
              <a:rPr lang="de-DE" sz="2000" dirty="0" smtClean="0"/>
              <a:t>Charter  </a:t>
            </a:r>
            <a:r>
              <a:rPr lang="de-DE" sz="2000" dirty="0" err="1"/>
              <a:t>of</a:t>
            </a:r>
            <a:r>
              <a:rPr lang="de-DE" sz="2000" dirty="0"/>
              <a:t> </a:t>
            </a:r>
            <a:r>
              <a:rPr lang="de-DE" sz="2000" dirty="0" smtClean="0"/>
              <a:t>Fundamental </a:t>
            </a:r>
            <a:r>
              <a:rPr lang="de-DE" sz="2000" dirty="0" err="1"/>
              <a:t>Rights</a:t>
            </a:r>
            <a:r>
              <a:rPr lang="de-DE" sz="2000" dirty="0"/>
              <a:t> </a:t>
            </a:r>
            <a:r>
              <a:rPr lang="de-DE" sz="2000" dirty="0" err="1" smtClean="0"/>
              <a:t>as</a:t>
            </a:r>
            <a:r>
              <a:rPr lang="de-DE" sz="2000" dirty="0" smtClean="0"/>
              <a:t> </a:t>
            </a:r>
            <a:r>
              <a:rPr lang="de-DE" sz="2000" dirty="0" err="1"/>
              <a:t>well</a:t>
            </a:r>
            <a:r>
              <a:rPr lang="de-DE" sz="2000" dirty="0"/>
              <a:t> </a:t>
            </a:r>
            <a:r>
              <a:rPr lang="de-DE" sz="2000" dirty="0" err="1"/>
              <a:t>as</a:t>
            </a:r>
            <a:r>
              <a:rPr lang="de-DE" sz="2000" dirty="0"/>
              <a:t> </a:t>
            </a:r>
            <a:r>
              <a:rPr lang="de-DE" sz="2000" dirty="0" err="1"/>
              <a:t>with</a:t>
            </a:r>
            <a:endParaRPr lang="de-DE" sz="2000" dirty="0"/>
          </a:p>
          <a:p>
            <a:r>
              <a:rPr lang="de-DE" sz="2000" dirty="0" err="1"/>
              <a:t>copyright</a:t>
            </a:r>
            <a:r>
              <a:rPr lang="de-DE" sz="2000" dirty="0"/>
              <a:t> </a:t>
            </a:r>
            <a:r>
              <a:rPr lang="de-DE" sz="2000" dirty="0" err="1"/>
              <a:t>exceptions</a:t>
            </a:r>
            <a:r>
              <a:rPr lang="de-DE" sz="2000" dirty="0" smtClean="0"/>
              <a:t>.“</a:t>
            </a:r>
            <a:endParaRPr lang="de-DE" sz="2000" dirty="0"/>
          </a:p>
        </p:txBody>
      </p:sp>
      <p:sp>
        <p:nvSpPr>
          <p:cNvPr id="3" name="Textfeld 2"/>
          <p:cNvSpPr txBox="1"/>
          <p:nvPr/>
        </p:nvSpPr>
        <p:spPr>
          <a:xfrm>
            <a:off x="611560" y="6309320"/>
            <a:ext cx="8208912" cy="523220"/>
          </a:xfrm>
          <a:prstGeom prst="rect">
            <a:avLst/>
          </a:prstGeom>
          <a:noFill/>
        </p:spPr>
        <p:txBody>
          <a:bodyPr wrap="square" rtlCol="0">
            <a:spAutoFit/>
          </a:bodyPr>
          <a:lstStyle/>
          <a:p>
            <a:r>
              <a:rPr lang="de-DE" sz="1400" dirty="0"/>
              <a:t>http://</a:t>
            </a:r>
            <a:r>
              <a:rPr lang="de-DE" sz="1400" dirty="0" err="1"/>
              <a:t>www.ip.mpg.de</a:t>
            </a:r>
            <a:r>
              <a:rPr lang="de-DE" sz="1400" dirty="0"/>
              <a:t>/</a:t>
            </a:r>
            <a:r>
              <a:rPr lang="de-DE" sz="1400" dirty="0" err="1"/>
              <a:t>fileadmin</a:t>
            </a:r>
            <a:r>
              <a:rPr lang="de-DE" sz="1400" dirty="0"/>
              <a:t>/</a:t>
            </a:r>
            <a:r>
              <a:rPr lang="de-DE" sz="1400" dirty="0" err="1"/>
              <a:t>ipmpg</a:t>
            </a:r>
            <a:r>
              <a:rPr lang="de-DE" sz="1400" dirty="0"/>
              <a:t>/</a:t>
            </a:r>
            <a:r>
              <a:rPr lang="de-DE" sz="1400" dirty="0" err="1"/>
              <a:t>content</a:t>
            </a:r>
            <a:r>
              <a:rPr lang="de-DE" sz="1400" dirty="0"/>
              <a:t>/</a:t>
            </a:r>
            <a:r>
              <a:rPr lang="de-DE" sz="1400" dirty="0" err="1"/>
              <a:t>stellungnahmen</a:t>
            </a:r>
            <a:r>
              <a:rPr lang="de-DE" sz="1400" dirty="0"/>
              <a:t>/Answers_Article_13_2017_Hilty_Moscon-rev-18_9.pdf</a:t>
            </a:r>
          </a:p>
        </p:txBody>
      </p:sp>
    </p:spTree>
    <p:extLst>
      <p:ext uri="{BB962C8B-B14F-4D97-AF65-F5344CB8AC3E}">
        <p14:creationId xmlns:p14="http://schemas.microsoft.com/office/powerpoint/2010/main" val="1174322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052736"/>
            <a:ext cx="8784976" cy="5445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r>
              <a:rPr lang="de-DE" sz="2000" b="1" dirty="0" smtClean="0"/>
              <a:t>Zusammenfassung der Probleme/Defizite</a:t>
            </a:r>
            <a:endParaRPr lang="de-DE" sz="2000" b="1" dirty="0"/>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23528" y="1894433"/>
            <a:ext cx="8424936" cy="707886"/>
          </a:xfrm>
          <a:prstGeom prst="rect">
            <a:avLst/>
          </a:prstGeom>
          <a:noFill/>
        </p:spPr>
        <p:txBody>
          <a:bodyPr wrap="square" rtlCol="0">
            <a:spAutoFit/>
          </a:bodyPr>
          <a:lstStyle/>
          <a:p>
            <a:r>
              <a:rPr lang="de-DE" sz="2000" b="1" dirty="0" smtClean="0"/>
              <a:t>Interessen der Akteure in Bildung und Wissenschaft bleiben – bis auf TDM - unberücksichtigt</a:t>
            </a:r>
            <a:endParaRPr lang="de-DE" sz="2000" dirty="0"/>
          </a:p>
        </p:txBody>
      </p:sp>
      <p:sp>
        <p:nvSpPr>
          <p:cNvPr id="3" name="Textfeld 2"/>
          <p:cNvSpPr txBox="1"/>
          <p:nvPr/>
        </p:nvSpPr>
        <p:spPr>
          <a:xfrm>
            <a:off x="611560" y="6309320"/>
            <a:ext cx="8208912" cy="523220"/>
          </a:xfrm>
          <a:prstGeom prst="rect">
            <a:avLst/>
          </a:prstGeom>
          <a:noFill/>
        </p:spPr>
        <p:txBody>
          <a:bodyPr wrap="square" rtlCol="0">
            <a:spAutoFit/>
          </a:bodyPr>
          <a:lstStyle/>
          <a:p>
            <a:r>
              <a:rPr lang="de-DE" sz="1400" dirty="0"/>
              <a:t>http://</a:t>
            </a:r>
            <a:r>
              <a:rPr lang="de-DE" sz="1400" dirty="0" err="1"/>
              <a:t>www.ip.mpg.de</a:t>
            </a:r>
            <a:r>
              <a:rPr lang="de-DE" sz="1400" dirty="0"/>
              <a:t>/</a:t>
            </a:r>
            <a:r>
              <a:rPr lang="de-DE" sz="1400" dirty="0" err="1"/>
              <a:t>fileadmin</a:t>
            </a:r>
            <a:r>
              <a:rPr lang="de-DE" sz="1400" dirty="0"/>
              <a:t>/</a:t>
            </a:r>
            <a:r>
              <a:rPr lang="de-DE" sz="1400" dirty="0" err="1"/>
              <a:t>ipmpg</a:t>
            </a:r>
            <a:r>
              <a:rPr lang="de-DE" sz="1400" dirty="0"/>
              <a:t>/</a:t>
            </a:r>
            <a:r>
              <a:rPr lang="de-DE" sz="1400" dirty="0" err="1"/>
              <a:t>content</a:t>
            </a:r>
            <a:r>
              <a:rPr lang="de-DE" sz="1400" dirty="0"/>
              <a:t>/</a:t>
            </a:r>
            <a:r>
              <a:rPr lang="de-DE" sz="1400" dirty="0" err="1"/>
              <a:t>stellungnahmen</a:t>
            </a:r>
            <a:r>
              <a:rPr lang="de-DE" sz="1400" dirty="0"/>
              <a:t>/Answers_Article_13_2017_Hilty_Moscon-rev-18_9.pdf</a:t>
            </a:r>
          </a:p>
        </p:txBody>
      </p:sp>
      <p:sp>
        <p:nvSpPr>
          <p:cNvPr id="16" name="Textfeld 15"/>
          <p:cNvSpPr txBox="1"/>
          <p:nvPr/>
        </p:nvSpPr>
        <p:spPr>
          <a:xfrm>
            <a:off x="323528" y="1124744"/>
            <a:ext cx="8424936" cy="707886"/>
          </a:xfrm>
          <a:prstGeom prst="rect">
            <a:avLst/>
          </a:prstGeom>
          <a:noFill/>
        </p:spPr>
        <p:txBody>
          <a:bodyPr wrap="square" rtlCol="0">
            <a:spAutoFit/>
          </a:bodyPr>
          <a:lstStyle/>
          <a:p>
            <a:r>
              <a:rPr lang="de-DE" sz="2000" b="1" dirty="0" smtClean="0"/>
              <a:t>Das Konzept einer Allgemeinen Bildungs- und Wissenschaftsschranke wird nicht aufgenommen</a:t>
            </a:r>
            <a:endParaRPr lang="de-DE" sz="2000" dirty="0"/>
          </a:p>
        </p:txBody>
      </p:sp>
      <p:sp>
        <p:nvSpPr>
          <p:cNvPr id="17" name="Textfeld 16"/>
          <p:cNvSpPr txBox="1"/>
          <p:nvPr/>
        </p:nvSpPr>
        <p:spPr>
          <a:xfrm>
            <a:off x="323528" y="2664122"/>
            <a:ext cx="8352928" cy="400110"/>
          </a:xfrm>
          <a:prstGeom prst="rect">
            <a:avLst/>
          </a:prstGeom>
          <a:noFill/>
        </p:spPr>
        <p:txBody>
          <a:bodyPr wrap="square" rtlCol="0">
            <a:spAutoFit/>
          </a:bodyPr>
          <a:lstStyle/>
          <a:p>
            <a:r>
              <a:rPr lang="de-DE" sz="2000" b="1" dirty="0" smtClean="0"/>
              <a:t>Kein umfassender Vorschlag zur Frage der Vergütung in </a:t>
            </a:r>
            <a:r>
              <a:rPr lang="de-DE" sz="2000" b="1" dirty="0" err="1" smtClean="0"/>
              <a:t>BuW</a:t>
            </a:r>
            <a:endParaRPr lang="de-DE" sz="2000" dirty="0"/>
          </a:p>
        </p:txBody>
      </p:sp>
      <p:sp>
        <p:nvSpPr>
          <p:cNvPr id="18" name="Textfeld 17"/>
          <p:cNvSpPr txBox="1"/>
          <p:nvPr/>
        </p:nvSpPr>
        <p:spPr>
          <a:xfrm>
            <a:off x="323528" y="3587948"/>
            <a:ext cx="8352928" cy="707886"/>
          </a:xfrm>
          <a:prstGeom prst="rect">
            <a:avLst/>
          </a:prstGeom>
          <a:noFill/>
        </p:spPr>
        <p:txBody>
          <a:bodyPr wrap="square" rtlCol="0">
            <a:spAutoFit/>
          </a:bodyPr>
          <a:lstStyle/>
          <a:p>
            <a:r>
              <a:rPr lang="de-DE" sz="2000" b="1" dirty="0" smtClean="0"/>
              <a:t>Den Interessen der kommerziellen verwertenden Organisationen wird weiterhin stark entsprochen – keine Priorität zugunsten </a:t>
            </a:r>
            <a:r>
              <a:rPr lang="de-DE" sz="2000" b="1" dirty="0" err="1" smtClean="0"/>
              <a:t>BuW</a:t>
            </a:r>
            <a:endParaRPr lang="de-DE" sz="2000" dirty="0"/>
          </a:p>
        </p:txBody>
      </p:sp>
      <p:sp>
        <p:nvSpPr>
          <p:cNvPr id="19" name="Textfeld 18"/>
          <p:cNvSpPr txBox="1"/>
          <p:nvPr/>
        </p:nvSpPr>
        <p:spPr>
          <a:xfrm>
            <a:off x="323528" y="5589240"/>
            <a:ext cx="8352928" cy="707886"/>
          </a:xfrm>
          <a:prstGeom prst="rect">
            <a:avLst/>
          </a:prstGeom>
          <a:noFill/>
        </p:spPr>
        <p:txBody>
          <a:bodyPr wrap="square" rtlCol="0">
            <a:spAutoFit/>
          </a:bodyPr>
          <a:lstStyle/>
          <a:p>
            <a:r>
              <a:rPr lang="de-DE" sz="2000" b="1" dirty="0" smtClean="0"/>
              <a:t>Ziel der Urheberrechts bleibt primär die Förderung des Binnenmarktes</a:t>
            </a:r>
            <a:endParaRPr lang="de-DE" sz="2000" dirty="0"/>
          </a:p>
        </p:txBody>
      </p:sp>
      <p:sp>
        <p:nvSpPr>
          <p:cNvPr id="20" name="Textfeld 19"/>
          <p:cNvSpPr txBox="1"/>
          <p:nvPr/>
        </p:nvSpPr>
        <p:spPr>
          <a:xfrm>
            <a:off x="323528" y="4357637"/>
            <a:ext cx="8352928" cy="400110"/>
          </a:xfrm>
          <a:prstGeom prst="rect">
            <a:avLst/>
          </a:prstGeom>
          <a:noFill/>
        </p:spPr>
        <p:txBody>
          <a:bodyPr wrap="square" rtlCol="0">
            <a:spAutoFit/>
          </a:bodyPr>
          <a:lstStyle/>
          <a:p>
            <a:r>
              <a:rPr lang="de-DE" sz="2000" b="1" dirty="0" smtClean="0"/>
              <a:t>Leistungsschutzrecht für Presseverleger problematisch</a:t>
            </a:r>
            <a:endParaRPr lang="de-DE" sz="2000" dirty="0"/>
          </a:p>
        </p:txBody>
      </p:sp>
      <p:sp>
        <p:nvSpPr>
          <p:cNvPr id="21" name="Textfeld 20"/>
          <p:cNvSpPr txBox="1"/>
          <p:nvPr/>
        </p:nvSpPr>
        <p:spPr>
          <a:xfrm>
            <a:off x="323528" y="4819550"/>
            <a:ext cx="8352928" cy="707886"/>
          </a:xfrm>
          <a:prstGeom prst="rect">
            <a:avLst/>
          </a:prstGeom>
          <a:noFill/>
        </p:spPr>
        <p:txBody>
          <a:bodyPr wrap="square" rtlCol="0">
            <a:spAutoFit/>
          </a:bodyPr>
          <a:lstStyle/>
          <a:p>
            <a:r>
              <a:rPr lang="de-DE" sz="2000" b="1" dirty="0" smtClean="0"/>
              <a:t>Upload-Filter durch Information Provider gegen „Piraterie“ problematisch</a:t>
            </a:r>
            <a:endParaRPr lang="de-DE" sz="2000" dirty="0"/>
          </a:p>
        </p:txBody>
      </p:sp>
      <p:sp>
        <p:nvSpPr>
          <p:cNvPr id="22" name="Textfeld 21"/>
          <p:cNvSpPr txBox="1"/>
          <p:nvPr/>
        </p:nvSpPr>
        <p:spPr>
          <a:xfrm>
            <a:off x="323528" y="3126035"/>
            <a:ext cx="8352928" cy="400110"/>
          </a:xfrm>
          <a:prstGeom prst="rect">
            <a:avLst/>
          </a:prstGeom>
          <a:noFill/>
        </p:spPr>
        <p:txBody>
          <a:bodyPr wrap="square" rtlCol="0">
            <a:spAutoFit/>
          </a:bodyPr>
          <a:lstStyle/>
          <a:p>
            <a:r>
              <a:rPr lang="de-DE" sz="2000" b="1" dirty="0" smtClean="0"/>
              <a:t>Keine neue Schranke für „user-</a:t>
            </a:r>
            <a:r>
              <a:rPr lang="de-DE" sz="2000" b="1" dirty="0" err="1" smtClean="0"/>
              <a:t>generated</a:t>
            </a:r>
            <a:r>
              <a:rPr lang="de-DE" sz="2000" b="1" dirty="0" smtClean="0"/>
              <a:t> </a:t>
            </a:r>
            <a:r>
              <a:rPr lang="de-DE" sz="2000" b="1" dirty="0" err="1" smtClean="0"/>
              <a:t>content</a:t>
            </a:r>
            <a:r>
              <a:rPr lang="de-DE" sz="2000" b="1" dirty="0" smtClean="0"/>
              <a:t>“ </a:t>
            </a:r>
            <a:endParaRPr lang="de-DE" sz="2000" dirty="0"/>
          </a:p>
        </p:txBody>
      </p:sp>
    </p:spTree>
    <p:extLst>
      <p:ext uri="{BB962C8B-B14F-4D97-AF65-F5344CB8AC3E}">
        <p14:creationId xmlns:p14="http://schemas.microsoft.com/office/powerpoint/2010/main" val="36378533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48072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 2"/>
          <p:cNvPicPr>
            <a:picLocks noChangeAspect="1"/>
          </p:cNvPicPr>
          <p:nvPr/>
        </p:nvPicPr>
        <p:blipFill>
          <a:blip r:embed="rId3"/>
          <a:stretch>
            <a:fillRect/>
          </a:stretch>
        </p:blipFill>
        <p:spPr>
          <a:xfrm>
            <a:off x="611560" y="404664"/>
            <a:ext cx="7704856" cy="1512168"/>
          </a:xfrm>
          <a:prstGeom prst="rect">
            <a:avLst/>
          </a:prstGeom>
        </p:spPr>
      </p:pic>
      <p:sp>
        <p:nvSpPr>
          <p:cNvPr id="4" name="Textfeld 3"/>
          <p:cNvSpPr txBox="1"/>
          <p:nvPr/>
        </p:nvSpPr>
        <p:spPr>
          <a:xfrm>
            <a:off x="539552" y="1988840"/>
            <a:ext cx="7560840" cy="984885"/>
          </a:xfrm>
          <a:prstGeom prst="rect">
            <a:avLst/>
          </a:prstGeom>
          <a:noFill/>
        </p:spPr>
        <p:txBody>
          <a:bodyPr wrap="square" rtlCol="0">
            <a:spAutoFit/>
          </a:bodyPr>
          <a:lstStyle/>
          <a:p>
            <a:pPr algn="ctr"/>
            <a:r>
              <a:rPr lang="de-DE" sz="2000" b="1" dirty="0"/>
              <a:t>Unterabschnitt 4 </a:t>
            </a:r>
            <a:r>
              <a:rPr lang="de-DE" sz="2000" b="1" dirty="0" smtClean="0"/>
              <a:t>– Gesetzlich </a:t>
            </a:r>
            <a:r>
              <a:rPr lang="de-DE" sz="2000" b="1" dirty="0"/>
              <a:t>erlaubte </a:t>
            </a:r>
            <a:r>
              <a:rPr lang="de-DE" sz="2000" b="1" dirty="0" smtClean="0"/>
              <a:t>Nutzungen</a:t>
            </a:r>
            <a:r>
              <a:rPr lang="de-DE" sz="2000" b="1" dirty="0"/>
              <a:t> </a:t>
            </a:r>
            <a:r>
              <a:rPr lang="de-DE" sz="2000" b="1" dirty="0" err="1" smtClean="0"/>
              <a:t>für</a:t>
            </a:r>
            <a:r>
              <a:rPr lang="de-DE" sz="2000" b="1" dirty="0" smtClean="0"/>
              <a:t> </a:t>
            </a:r>
            <a:r>
              <a:rPr lang="de-DE" sz="2000" b="1" dirty="0"/>
              <a:t>Unterricht, Wissenschaft und Institutionen </a:t>
            </a:r>
          </a:p>
          <a:p>
            <a:endParaRPr lang="de-DE" dirty="0"/>
          </a:p>
        </p:txBody>
      </p:sp>
      <p:sp>
        <p:nvSpPr>
          <p:cNvPr id="7" name="Textfeld 6"/>
          <p:cNvSpPr txBox="1"/>
          <p:nvPr/>
        </p:nvSpPr>
        <p:spPr>
          <a:xfrm>
            <a:off x="539552" y="3305558"/>
            <a:ext cx="7560840" cy="400110"/>
          </a:xfrm>
          <a:prstGeom prst="rect">
            <a:avLst/>
          </a:prstGeom>
          <a:noFill/>
        </p:spPr>
        <p:txBody>
          <a:bodyPr wrap="square" rtlCol="0">
            <a:spAutoFit/>
          </a:bodyPr>
          <a:lstStyle/>
          <a:p>
            <a:r>
              <a:rPr lang="de-DE" sz="2000" dirty="0"/>
              <a:t>§ 60b Unterrichts- und Lehrmedien </a:t>
            </a:r>
          </a:p>
        </p:txBody>
      </p:sp>
      <p:sp>
        <p:nvSpPr>
          <p:cNvPr id="8" name="Textfeld 7"/>
          <p:cNvSpPr txBox="1"/>
          <p:nvPr/>
        </p:nvSpPr>
        <p:spPr>
          <a:xfrm>
            <a:off x="539552" y="3758180"/>
            <a:ext cx="7560840" cy="400110"/>
          </a:xfrm>
          <a:prstGeom prst="rect">
            <a:avLst/>
          </a:prstGeom>
          <a:noFill/>
        </p:spPr>
        <p:txBody>
          <a:bodyPr wrap="square" rtlCol="0">
            <a:spAutoFit/>
          </a:bodyPr>
          <a:lstStyle/>
          <a:p>
            <a:r>
              <a:rPr lang="de-DE" sz="2000" dirty="0"/>
              <a:t>§ 60c Wissenschaftliche Forschung </a:t>
            </a:r>
          </a:p>
        </p:txBody>
      </p:sp>
      <p:sp>
        <p:nvSpPr>
          <p:cNvPr id="10" name="Textfeld 9"/>
          <p:cNvSpPr txBox="1"/>
          <p:nvPr/>
        </p:nvSpPr>
        <p:spPr>
          <a:xfrm>
            <a:off x="539552" y="4210802"/>
            <a:ext cx="7560840" cy="400110"/>
          </a:xfrm>
          <a:prstGeom prst="rect">
            <a:avLst/>
          </a:prstGeom>
          <a:noFill/>
        </p:spPr>
        <p:txBody>
          <a:bodyPr wrap="square" rtlCol="0">
            <a:spAutoFit/>
          </a:bodyPr>
          <a:lstStyle/>
          <a:p>
            <a:r>
              <a:rPr lang="de-DE" sz="2000" dirty="0"/>
              <a:t>§ </a:t>
            </a:r>
            <a:r>
              <a:rPr lang="de-DE" sz="2000" dirty="0" smtClean="0"/>
              <a:t>60d Text </a:t>
            </a:r>
            <a:r>
              <a:rPr lang="de-DE" sz="2000" dirty="0"/>
              <a:t>und Data Mining </a:t>
            </a:r>
          </a:p>
        </p:txBody>
      </p:sp>
      <p:sp>
        <p:nvSpPr>
          <p:cNvPr id="12" name="Textfeld 11"/>
          <p:cNvSpPr txBox="1"/>
          <p:nvPr/>
        </p:nvSpPr>
        <p:spPr>
          <a:xfrm>
            <a:off x="539552" y="4663424"/>
            <a:ext cx="7560840" cy="400110"/>
          </a:xfrm>
          <a:prstGeom prst="rect">
            <a:avLst/>
          </a:prstGeom>
          <a:noFill/>
        </p:spPr>
        <p:txBody>
          <a:bodyPr wrap="square" rtlCol="0">
            <a:spAutoFit/>
          </a:bodyPr>
          <a:lstStyle/>
          <a:p>
            <a:r>
              <a:rPr lang="de-DE" sz="2000" dirty="0"/>
              <a:t>§ 60e Bibliotheken </a:t>
            </a:r>
          </a:p>
        </p:txBody>
      </p:sp>
      <p:sp>
        <p:nvSpPr>
          <p:cNvPr id="13" name="Textfeld 12"/>
          <p:cNvSpPr txBox="1"/>
          <p:nvPr/>
        </p:nvSpPr>
        <p:spPr>
          <a:xfrm>
            <a:off x="539552" y="5116046"/>
            <a:ext cx="7560840" cy="400110"/>
          </a:xfrm>
          <a:prstGeom prst="rect">
            <a:avLst/>
          </a:prstGeom>
          <a:noFill/>
        </p:spPr>
        <p:txBody>
          <a:bodyPr wrap="square" rtlCol="0">
            <a:spAutoFit/>
          </a:bodyPr>
          <a:lstStyle/>
          <a:p>
            <a:r>
              <a:rPr lang="de-DE" sz="2000" dirty="0"/>
              <a:t>§ </a:t>
            </a:r>
            <a:r>
              <a:rPr lang="de-DE" sz="2000" dirty="0" smtClean="0"/>
              <a:t>60f Archive</a:t>
            </a:r>
            <a:r>
              <a:rPr lang="de-DE" sz="2000" dirty="0"/>
              <a:t>, Museen und Bildungseinrichtungen </a:t>
            </a:r>
          </a:p>
        </p:txBody>
      </p:sp>
      <p:sp>
        <p:nvSpPr>
          <p:cNvPr id="14" name="Textfeld 13"/>
          <p:cNvSpPr txBox="1"/>
          <p:nvPr/>
        </p:nvSpPr>
        <p:spPr>
          <a:xfrm>
            <a:off x="539552" y="5568668"/>
            <a:ext cx="8280920" cy="400110"/>
          </a:xfrm>
          <a:prstGeom prst="rect">
            <a:avLst/>
          </a:prstGeom>
          <a:noFill/>
        </p:spPr>
        <p:txBody>
          <a:bodyPr wrap="square" rtlCol="0">
            <a:spAutoFit/>
          </a:bodyPr>
          <a:lstStyle/>
          <a:p>
            <a:r>
              <a:rPr lang="de-DE" sz="2000" dirty="0"/>
              <a:t>§ 60g </a:t>
            </a:r>
            <a:r>
              <a:rPr lang="de-DE" sz="2000" dirty="0" smtClean="0"/>
              <a:t>Gesetzlich </a:t>
            </a:r>
            <a:r>
              <a:rPr lang="de-DE" sz="2000" dirty="0"/>
              <a:t>erlaubte Nutzung und vertragliche Nutzungsbefugnis </a:t>
            </a:r>
          </a:p>
        </p:txBody>
      </p:sp>
      <p:sp>
        <p:nvSpPr>
          <p:cNvPr id="15" name="Textfeld 14"/>
          <p:cNvSpPr txBox="1"/>
          <p:nvPr/>
        </p:nvSpPr>
        <p:spPr>
          <a:xfrm>
            <a:off x="539552" y="2852936"/>
            <a:ext cx="7560840" cy="400110"/>
          </a:xfrm>
          <a:prstGeom prst="rect">
            <a:avLst/>
          </a:prstGeom>
          <a:noFill/>
        </p:spPr>
        <p:txBody>
          <a:bodyPr wrap="square" rtlCol="0">
            <a:spAutoFit/>
          </a:bodyPr>
          <a:lstStyle/>
          <a:p>
            <a:r>
              <a:rPr lang="de-DE" sz="2000" dirty="0"/>
              <a:t>§ 60a Unterricht und </a:t>
            </a:r>
            <a:r>
              <a:rPr lang="de-DE" sz="2000" dirty="0" smtClean="0"/>
              <a:t>Lehre</a:t>
            </a:r>
            <a:endParaRPr lang="de-DE" dirty="0"/>
          </a:p>
        </p:txBody>
      </p:sp>
      <p:sp>
        <p:nvSpPr>
          <p:cNvPr id="16" name="Textfeld 15"/>
          <p:cNvSpPr txBox="1"/>
          <p:nvPr/>
        </p:nvSpPr>
        <p:spPr>
          <a:xfrm>
            <a:off x="539552" y="6021288"/>
            <a:ext cx="8280920" cy="707886"/>
          </a:xfrm>
          <a:prstGeom prst="rect">
            <a:avLst/>
          </a:prstGeom>
          <a:noFill/>
        </p:spPr>
        <p:txBody>
          <a:bodyPr wrap="square" rtlCol="0">
            <a:spAutoFit/>
          </a:bodyPr>
          <a:lstStyle/>
          <a:p>
            <a:r>
              <a:rPr lang="de-DE" sz="2000" dirty="0"/>
              <a:t>§ 60h </a:t>
            </a:r>
            <a:r>
              <a:rPr lang="de-DE" sz="2000" dirty="0" smtClean="0"/>
              <a:t>Angemessene </a:t>
            </a:r>
            <a:r>
              <a:rPr lang="de-DE" sz="2000" dirty="0" err="1" smtClean="0"/>
              <a:t>Vergütung</a:t>
            </a:r>
            <a:r>
              <a:rPr lang="de-DE" sz="2000" dirty="0"/>
              <a:t> </a:t>
            </a:r>
            <a:r>
              <a:rPr lang="de-DE" sz="2000" dirty="0" smtClean="0"/>
              <a:t>der </a:t>
            </a:r>
            <a:r>
              <a:rPr lang="de-DE" sz="2000" dirty="0"/>
              <a:t>gesetzlich erlaubten Nutzungen </a:t>
            </a:r>
          </a:p>
          <a:p>
            <a:r>
              <a:rPr lang="de-DE" sz="2000" dirty="0" smtClean="0"/>
              <a:t> </a:t>
            </a:r>
            <a:endParaRPr lang="de-DE" sz="2000" dirty="0"/>
          </a:p>
        </p:txBody>
      </p:sp>
    </p:spTree>
    <p:extLst>
      <p:ext uri="{BB962C8B-B14F-4D97-AF65-F5344CB8AC3E}">
        <p14:creationId xmlns:p14="http://schemas.microsoft.com/office/powerpoint/2010/main" val="28743537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692696"/>
            <a:ext cx="8784976" cy="5976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pPr algn="ctr"/>
            <a:r>
              <a:rPr lang="de-DE" sz="2000" dirty="0"/>
              <a:t>§ 60a Unterricht und Lehre</a:t>
            </a:r>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95536" y="980728"/>
            <a:ext cx="8424936" cy="4093428"/>
          </a:xfrm>
          <a:prstGeom prst="rect">
            <a:avLst/>
          </a:prstGeom>
          <a:noFill/>
        </p:spPr>
        <p:txBody>
          <a:bodyPr wrap="square" rtlCol="0">
            <a:spAutoFit/>
          </a:bodyPr>
          <a:lstStyle/>
          <a:p>
            <a:pPr marL="457200" indent="-457200">
              <a:buAutoNum type="arabicParenBoth"/>
            </a:pPr>
            <a:r>
              <a:rPr lang="de-DE" sz="2000" dirty="0" smtClean="0"/>
              <a:t>Zur </a:t>
            </a:r>
            <a:r>
              <a:rPr lang="de-DE" sz="2000" b="1" dirty="0"/>
              <a:t>Veranschaulichung des Unterrichts </a:t>
            </a:r>
            <a:r>
              <a:rPr lang="de-DE" sz="2000" dirty="0"/>
              <a:t>und der Lehre an Bildungseinrichtungen </a:t>
            </a:r>
            <a:r>
              <a:rPr lang="de-DE" sz="2000" dirty="0" err="1"/>
              <a:t>dürfen</a:t>
            </a:r>
            <a:r>
              <a:rPr lang="de-DE" sz="2000" dirty="0"/>
              <a:t> zu nicht kommerziellen </a:t>
            </a:r>
            <a:r>
              <a:rPr lang="de-DE" sz="2000" b="1" dirty="0"/>
              <a:t>Zwecken bis zu 15 Prozent </a:t>
            </a:r>
            <a:r>
              <a:rPr lang="de-DE" sz="2000" dirty="0"/>
              <a:t>eines </a:t>
            </a:r>
            <a:r>
              <a:rPr lang="de-DE" sz="2000" dirty="0" err="1"/>
              <a:t>veröffentlichten</a:t>
            </a:r>
            <a:r>
              <a:rPr lang="de-DE" sz="2000" dirty="0"/>
              <a:t> Werkes </a:t>
            </a:r>
            <a:r>
              <a:rPr lang="de-DE" sz="2000" dirty="0" err="1"/>
              <a:t>vervielfältigt</a:t>
            </a:r>
            <a:r>
              <a:rPr lang="de-DE" sz="2000" dirty="0"/>
              <a:t>, verbreitet, </a:t>
            </a:r>
            <a:r>
              <a:rPr lang="de-DE" sz="2000" dirty="0" err="1" smtClean="0"/>
              <a:t>öffentlich</a:t>
            </a:r>
            <a:r>
              <a:rPr lang="de-DE" sz="2000" dirty="0" smtClean="0"/>
              <a:t> </a:t>
            </a:r>
            <a:r>
              <a:rPr lang="de-DE" sz="2000" dirty="0" err="1"/>
              <a:t>zugänglich</a:t>
            </a:r>
            <a:r>
              <a:rPr lang="de-DE" sz="2000" dirty="0"/>
              <a:t> gemacht und in sonstiger Weise </a:t>
            </a:r>
            <a:r>
              <a:rPr lang="de-DE" sz="2000" dirty="0" err="1"/>
              <a:t>öffentlich</a:t>
            </a:r>
            <a:r>
              <a:rPr lang="de-DE" sz="2000" dirty="0"/>
              <a:t> wiedergegeben werden </a:t>
            </a:r>
          </a:p>
          <a:p>
            <a:pPr lvl="1"/>
            <a:r>
              <a:rPr lang="de-DE" sz="2000" dirty="0" err="1"/>
              <a:t>für</a:t>
            </a:r>
            <a:r>
              <a:rPr lang="de-DE" sz="2000" dirty="0"/>
              <a:t> </a:t>
            </a:r>
            <a:r>
              <a:rPr lang="de-DE" sz="2000" b="1" dirty="0"/>
              <a:t>Lehrende</a:t>
            </a:r>
            <a:r>
              <a:rPr lang="de-DE" sz="2000" dirty="0"/>
              <a:t> und </a:t>
            </a:r>
            <a:r>
              <a:rPr lang="de-DE" sz="2000" b="1" dirty="0"/>
              <a:t>Teilnehmer</a:t>
            </a:r>
            <a:r>
              <a:rPr lang="de-DE" sz="2000" dirty="0"/>
              <a:t> der jeweiligen </a:t>
            </a:r>
            <a:r>
              <a:rPr lang="de-DE" sz="2000" dirty="0" smtClean="0"/>
              <a:t>Veranstaltung</a:t>
            </a:r>
            <a:r>
              <a:rPr lang="de-DE" sz="2000" dirty="0"/>
              <a:t>, </a:t>
            </a:r>
          </a:p>
          <a:p>
            <a:pPr lvl="1"/>
            <a:r>
              <a:rPr lang="de-DE" sz="2000" dirty="0" err="1"/>
              <a:t>für</a:t>
            </a:r>
            <a:r>
              <a:rPr lang="de-DE" sz="2000" dirty="0"/>
              <a:t> Lehrende und </a:t>
            </a:r>
            <a:r>
              <a:rPr lang="de-DE" sz="2000" b="1" dirty="0" err="1"/>
              <a:t>Prüfer</a:t>
            </a:r>
            <a:r>
              <a:rPr lang="de-DE" sz="2000" dirty="0"/>
              <a:t> an derselben Bildungs- </a:t>
            </a:r>
            <a:r>
              <a:rPr lang="de-DE" sz="2000" dirty="0" err="1"/>
              <a:t>einrichtung</a:t>
            </a:r>
            <a:r>
              <a:rPr lang="de-DE" sz="2000" dirty="0"/>
              <a:t> sowie </a:t>
            </a:r>
          </a:p>
          <a:p>
            <a:pPr lvl="1"/>
            <a:r>
              <a:rPr lang="de-DE" sz="2000" dirty="0" err="1"/>
              <a:t>für</a:t>
            </a:r>
            <a:r>
              <a:rPr lang="de-DE" sz="2000" dirty="0"/>
              <a:t> </a:t>
            </a:r>
            <a:r>
              <a:rPr lang="de-DE" sz="2000" b="1" dirty="0"/>
              <a:t>Dritte</a:t>
            </a:r>
            <a:r>
              <a:rPr lang="de-DE" sz="2000" dirty="0"/>
              <a:t>, soweit dies der </a:t>
            </a:r>
            <a:r>
              <a:rPr lang="de-DE" sz="2000" dirty="0" err="1"/>
              <a:t>Präsentation</a:t>
            </a:r>
            <a:r>
              <a:rPr lang="de-DE" sz="2000" dirty="0"/>
              <a:t> des </a:t>
            </a:r>
            <a:r>
              <a:rPr lang="de-DE" sz="2000" dirty="0" smtClean="0"/>
              <a:t>Unterrichts</a:t>
            </a:r>
            <a:r>
              <a:rPr lang="de-DE" sz="2000" dirty="0"/>
              <a:t>, von Unterrichts- oder Lernergebnissen an der Bildungseinrichtung </a:t>
            </a:r>
            <a:r>
              <a:rPr lang="de-DE" sz="2000" dirty="0" smtClean="0"/>
              <a:t>dient</a:t>
            </a:r>
            <a:endParaRPr lang="de-DE" sz="2000" dirty="0"/>
          </a:p>
          <a:p>
            <a:pPr lvl="1" indent="-457200"/>
            <a:r>
              <a:rPr lang="de-DE" sz="2000" dirty="0" smtClean="0"/>
              <a:t>(</a:t>
            </a:r>
            <a:r>
              <a:rPr lang="de-DE" sz="2000" dirty="0"/>
              <a:t>2) Abbildungen, </a:t>
            </a:r>
            <a:r>
              <a:rPr lang="de-DE" sz="2000" b="1" dirty="0"/>
              <a:t>einzelne </a:t>
            </a:r>
            <a:r>
              <a:rPr lang="de-DE" sz="2000" b="1" dirty="0" err="1"/>
              <a:t>Beiträge</a:t>
            </a:r>
            <a:r>
              <a:rPr lang="de-DE" sz="2000" b="1" dirty="0"/>
              <a:t> </a:t>
            </a:r>
            <a:r>
              <a:rPr lang="de-DE" sz="2000" dirty="0"/>
              <a:t>aus </a:t>
            </a:r>
            <a:r>
              <a:rPr lang="de-DE" sz="2000" dirty="0" smtClean="0"/>
              <a:t>derselben </a:t>
            </a:r>
            <a:r>
              <a:rPr lang="de-DE" sz="2000" b="1" dirty="0"/>
              <a:t>Fachzeitschrift</a:t>
            </a:r>
            <a:r>
              <a:rPr lang="de-DE" sz="2000" dirty="0"/>
              <a:t> oder </a:t>
            </a:r>
            <a:r>
              <a:rPr lang="de-DE" sz="2000" b="1" dirty="0"/>
              <a:t>wissenschaftlichen </a:t>
            </a:r>
            <a:r>
              <a:rPr lang="de-DE" sz="2000" b="1" dirty="0" smtClean="0"/>
              <a:t>Zeitschrift</a:t>
            </a:r>
            <a:r>
              <a:rPr lang="de-DE" sz="2000" dirty="0"/>
              <a:t>, sonstige Werke geringen Umfangs und </a:t>
            </a:r>
            <a:r>
              <a:rPr lang="de-DE" sz="2000" dirty="0" smtClean="0"/>
              <a:t>vergriffene </a:t>
            </a:r>
            <a:r>
              <a:rPr lang="de-DE" sz="2000" dirty="0"/>
              <a:t>Werke </a:t>
            </a:r>
            <a:r>
              <a:rPr lang="de-DE" sz="2000" dirty="0" err="1"/>
              <a:t>dürfen</a:t>
            </a:r>
            <a:r>
              <a:rPr lang="de-DE" sz="2000" dirty="0"/>
              <a:t> abweichend von Absatz 1 </a:t>
            </a:r>
            <a:r>
              <a:rPr lang="de-DE" sz="2000" b="1" dirty="0" err="1"/>
              <a:t>vollständig</a:t>
            </a:r>
            <a:r>
              <a:rPr lang="de-DE" sz="2000" dirty="0"/>
              <a:t> genutzt werden. </a:t>
            </a:r>
            <a:endParaRPr lang="de-DE" sz="2000" dirty="0">
              <a:effectLst/>
            </a:endParaRPr>
          </a:p>
        </p:txBody>
      </p:sp>
      <p:sp>
        <p:nvSpPr>
          <p:cNvPr id="16" name="Textfeld 15"/>
          <p:cNvSpPr txBox="1"/>
          <p:nvPr/>
        </p:nvSpPr>
        <p:spPr>
          <a:xfrm>
            <a:off x="395536" y="5373216"/>
            <a:ext cx="8424936" cy="1015663"/>
          </a:xfrm>
          <a:prstGeom prst="rect">
            <a:avLst/>
          </a:prstGeom>
          <a:noFill/>
        </p:spPr>
        <p:txBody>
          <a:bodyPr wrap="square" rtlCol="0">
            <a:spAutoFit/>
          </a:bodyPr>
          <a:lstStyle/>
          <a:p>
            <a:r>
              <a:rPr lang="de-DE" sz="2000" b="1" dirty="0" smtClean="0"/>
              <a:t>nicht erlaubt Schulbücher</a:t>
            </a:r>
          </a:p>
          <a:p>
            <a:r>
              <a:rPr lang="de-DE" sz="2000" b="1" dirty="0" smtClean="0"/>
              <a:t>n</a:t>
            </a:r>
            <a:r>
              <a:rPr lang="de-DE" sz="2000" b="1" dirty="0" smtClean="0">
                <a:effectLst/>
              </a:rPr>
              <a:t>icht erlaubt grafische Aufzeichnungen Musik</a:t>
            </a:r>
          </a:p>
          <a:p>
            <a:r>
              <a:rPr lang="de-DE" sz="2000" b="1" dirty="0" smtClean="0"/>
              <a:t>nicht erlaubt sind Artikel aus Presseorganen</a:t>
            </a:r>
            <a:endParaRPr lang="de-DE" sz="2000" b="1" dirty="0">
              <a:effectLst/>
            </a:endParaRPr>
          </a:p>
        </p:txBody>
      </p:sp>
    </p:spTree>
    <p:extLst>
      <p:ext uri="{BB962C8B-B14F-4D97-AF65-F5344CB8AC3E}">
        <p14:creationId xmlns:p14="http://schemas.microsoft.com/office/powerpoint/2010/main" val="29945945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bwMode="auto">
          <a:xfrm>
            <a:off x="1043608" y="116632"/>
            <a:ext cx="6400800" cy="648072"/>
          </a:xfrm>
          <a:prstGeom prst="rect">
            <a:avLst/>
          </a:prstGeom>
          <a:solidFill>
            <a:schemeClr val="bg1">
              <a:lumMod val="85000"/>
            </a:schemeClr>
          </a:solidFill>
          <a:ln w="9525">
            <a:noFill/>
            <a:miter lim="800000"/>
            <a:headEnd/>
            <a:tailEnd/>
          </a:ln>
        </p:spPr>
        <p:txBody>
          <a:bodyPr anchor="ctr">
            <a:noAutofit/>
          </a:bodyPr>
          <a:lstStyle/>
          <a:p>
            <a:pPr marL="342900" indent="-342900" algn="ctr" fontAlgn="auto">
              <a:spcBef>
                <a:spcPct val="20000"/>
              </a:spcBef>
              <a:spcAft>
                <a:spcPts val="0"/>
              </a:spcAft>
              <a:buFont typeface="Arial" pitchFamily="34" charset="0"/>
              <a:buNone/>
              <a:defRPr/>
            </a:pPr>
            <a:r>
              <a:rPr lang="de-DE" sz="2800" b="1" dirty="0" smtClean="0">
                <a:solidFill>
                  <a:srgbClr val="002060"/>
                </a:solidFill>
                <a:latin typeface="+mn-lt"/>
              </a:rPr>
              <a:t>Erwartungen</a:t>
            </a:r>
            <a:endParaRPr lang="de-DE" sz="2800" b="1" dirty="0">
              <a:solidFill>
                <a:srgbClr val="002060"/>
              </a:solidFill>
              <a:latin typeface="+mn-lt"/>
            </a:endParaRPr>
          </a:p>
        </p:txBody>
      </p:sp>
      <p:sp>
        <p:nvSpPr>
          <p:cNvPr id="7" name="Textfeld 6"/>
          <p:cNvSpPr txBox="1"/>
          <p:nvPr/>
        </p:nvSpPr>
        <p:spPr>
          <a:xfrm>
            <a:off x="755576" y="764704"/>
            <a:ext cx="7704856" cy="707886"/>
          </a:xfrm>
          <a:prstGeom prst="rect">
            <a:avLst/>
          </a:prstGeom>
          <a:noFill/>
        </p:spPr>
        <p:txBody>
          <a:bodyPr wrap="square" rtlCol="0">
            <a:spAutoFit/>
          </a:bodyPr>
          <a:lstStyle/>
          <a:p>
            <a:pPr marL="269875" indent="-269875">
              <a:buFont typeface="Wingdings" pitchFamily="2" charset="2"/>
              <a:buChar char="Ø"/>
            </a:pPr>
            <a:r>
              <a:rPr lang="en-US" sz="2000" b="1" dirty="0" err="1" smtClean="0">
                <a:solidFill>
                  <a:srgbClr val="002060"/>
                </a:solidFill>
                <a:latin typeface="Arial"/>
                <a:cs typeface="Arial"/>
              </a:rPr>
              <a:t>Erwartungen</a:t>
            </a:r>
            <a:r>
              <a:rPr lang="en-US" sz="2000" b="1" dirty="0" smtClean="0">
                <a:solidFill>
                  <a:srgbClr val="002060"/>
                </a:solidFill>
                <a:latin typeface="Arial"/>
                <a:cs typeface="Arial"/>
              </a:rPr>
              <a:t> an </a:t>
            </a:r>
            <a:r>
              <a:rPr lang="en-US" sz="2000" b="1" dirty="0" err="1" smtClean="0">
                <a:solidFill>
                  <a:srgbClr val="002060"/>
                </a:solidFill>
                <a:latin typeface="Arial"/>
                <a:cs typeface="Arial"/>
              </a:rPr>
              <a:t>Urheberrechtsreformen</a:t>
            </a:r>
            <a:r>
              <a:rPr lang="en-US" sz="2000" b="1" dirty="0" smtClean="0">
                <a:solidFill>
                  <a:srgbClr val="002060"/>
                </a:solidFill>
                <a:latin typeface="Arial"/>
                <a:cs typeface="Arial"/>
              </a:rPr>
              <a:t> in der EU und in Deutschland</a:t>
            </a:r>
            <a:endParaRPr lang="en-US" sz="2000" b="1" dirty="0">
              <a:solidFill>
                <a:srgbClr val="002060"/>
              </a:solidFill>
              <a:latin typeface="Arial"/>
              <a:cs typeface="Arial"/>
            </a:endParaRPr>
          </a:p>
        </p:txBody>
      </p:sp>
      <p:sp>
        <p:nvSpPr>
          <p:cNvPr id="9" name="Textfeld 8"/>
          <p:cNvSpPr txBox="1"/>
          <p:nvPr/>
        </p:nvSpPr>
        <p:spPr>
          <a:xfrm>
            <a:off x="827584" y="1665965"/>
            <a:ext cx="8064896" cy="646331"/>
          </a:xfrm>
          <a:prstGeom prst="rect">
            <a:avLst/>
          </a:prstGeom>
          <a:noFill/>
        </p:spPr>
        <p:txBody>
          <a:bodyPr wrap="square" rtlCol="0">
            <a:spAutoFit/>
          </a:bodyPr>
          <a:lstStyle/>
          <a:p>
            <a:pPr marL="727075" lvl="1" indent="-269875">
              <a:buFont typeface="Wingdings" pitchFamily="2" charset="2"/>
              <a:buChar char="Ø"/>
            </a:pPr>
            <a:r>
              <a:rPr lang="en-US" b="1" dirty="0" smtClean="0">
                <a:solidFill>
                  <a:srgbClr val="002060"/>
                </a:solidFill>
                <a:latin typeface="Arial"/>
                <a:cs typeface="Arial"/>
              </a:rPr>
              <a:t>Den </a:t>
            </a:r>
            <a:r>
              <a:rPr lang="en-US" b="1" dirty="0" err="1" smtClean="0">
                <a:solidFill>
                  <a:srgbClr val="002060"/>
                </a:solidFill>
                <a:latin typeface="Arial"/>
                <a:cs typeface="Arial"/>
              </a:rPr>
              <a:t>technologischen</a:t>
            </a:r>
            <a:r>
              <a:rPr lang="en-US" b="1" dirty="0" smtClean="0">
                <a:solidFill>
                  <a:srgbClr val="002060"/>
                </a:solidFill>
                <a:latin typeface="Arial"/>
                <a:cs typeface="Arial"/>
              </a:rPr>
              <a:t> </a:t>
            </a:r>
            <a:r>
              <a:rPr lang="en-US" b="1" dirty="0" err="1" smtClean="0">
                <a:solidFill>
                  <a:srgbClr val="002060"/>
                </a:solidFill>
                <a:latin typeface="Arial"/>
                <a:cs typeface="Arial"/>
              </a:rPr>
              <a:t>Potenziales</a:t>
            </a:r>
            <a:r>
              <a:rPr lang="en-US" b="1" dirty="0" smtClean="0">
                <a:solidFill>
                  <a:srgbClr val="002060"/>
                </a:solidFill>
                <a:latin typeface="Arial"/>
                <a:cs typeface="Arial"/>
              </a:rPr>
              <a:t> (IKT) </a:t>
            </a:r>
            <a:r>
              <a:rPr lang="en-US" b="1" dirty="0" err="1" smtClean="0">
                <a:solidFill>
                  <a:srgbClr val="002060"/>
                </a:solidFill>
                <a:latin typeface="Arial"/>
                <a:cs typeface="Arial"/>
              </a:rPr>
              <a:t>soll</a:t>
            </a:r>
            <a:r>
              <a:rPr lang="en-US" b="1" dirty="0" smtClean="0">
                <a:solidFill>
                  <a:srgbClr val="002060"/>
                </a:solidFill>
                <a:latin typeface="Arial"/>
                <a:cs typeface="Arial"/>
              </a:rPr>
              <a:t> </a:t>
            </a:r>
            <a:r>
              <a:rPr lang="en-US" b="1" dirty="0" err="1" smtClean="0">
                <a:solidFill>
                  <a:srgbClr val="002060"/>
                </a:solidFill>
                <a:latin typeface="Arial"/>
                <a:cs typeface="Arial"/>
              </a:rPr>
              <a:t>ausreichend</a:t>
            </a:r>
            <a:r>
              <a:rPr lang="en-US" b="1" dirty="0" smtClean="0">
                <a:solidFill>
                  <a:srgbClr val="002060"/>
                </a:solidFill>
                <a:latin typeface="Arial"/>
                <a:cs typeface="Arial"/>
              </a:rPr>
              <a:t> </a:t>
            </a:r>
            <a:r>
              <a:rPr lang="en-US" b="1" dirty="0" err="1" smtClean="0">
                <a:solidFill>
                  <a:srgbClr val="002060"/>
                </a:solidFill>
                <a:latin typeface="Arial"/>
                <a:cs typeface="Arial"/>
              </a:rPr>
              <a:t>Rechnung</a:t>
            </a:r>
            <a:r>
              <a:rPr lang="en-US" b="1" dirty="0" smtClean="0">
                <a:solidFill>
                  <a:srgbClr val="002060"/>
                </a:solidFill>
                <a:latin typeface="Arial"/>
                <a:cs typeface="Arial"/>
              </a:rPr>
              <a:t> </a:t>
            </a:r>
            <a:r>
              <a:rPr lang="en-US" b="1" dirty="0" err="1" smtClean="0">
                <a:solidFill>
                  <a:srgbClr val="002060"/>
                </a:solidFill>
                <a:latin typeface="Arial"/>
                <a:cs typeface="Arial"/>
              </a:rPr>
              <a:t>getragen</a:t>
            </a:r>
            <a:r>
              <a:rPr lang="en-US" b="1" dirty="0" smtClean="0">
                <a:solidFill>
                  <a:srgbClr val="002060"/>
                </a:solidFill>
                <a:latin typeface="Arial"/>
                <a:cs typeface="Arial"/>
              </a:rPr>
              <a:t> </a:t>
            </a:r>
            <a:r>
              <a:rPr lang="en-US" b="1" dirty="0" err="1" smtClean="0">
                <a:solidFill>
                  <a:srgbClr val="002060"/>
                </a:solidFill>
                <a:latin typeface="Arial"/>
                <a:cs typeface="Arial"/>
              </a:rPr>
              <a:t>werden</a:t>
            </a:r>
            <a:r>
              <a:rPr lang="en-US" b="1" dirty="0">
                <a:solidFill>
                  <a:srgbClr val="002060"/>
                </a:solidFill>
                <a:latin typeface="Arial"/>
                <a:cs typeface="Arial"/>
              </a:rPr>
              <a:t>.</a:t>
            </a:r>
          </a:p>
        </p:txBody>
      </p:sp>
      <p:sp>
        <p:nvSpPr>
          <p:cNvPr id="11" name="Textfeld 10"/>
          <p:cNvSpPr txBox="1"/>
          <p:nvPr/>
        </p:nvSpPr>
        <p:spPr>
          <a:xfrm>
            <a:off x="827584" y="2443148"/>
            <a:ext cx="7560840" cy="923330"/>
          </a:xfrm>
          <a:prstGeom prst="rect">
            <a:avLst/>
          </a:prstGeom>
          <a:noFill/>
        </p:spPr>
        <p:txBody>
          <a:bodyPr wrap="square" rtlCol="0">
            <a:spAutoFit/>
          </a:bodyPr>
          <a:lstStyle/>
          <a:p>
            <a:pPr marL="727075" lvl="1" indent="-269875">
              <a:buFont typeface="Wingdings" pitchFamily="2" charset="2"/>
              <a:buChar char="Ø"/>
            </a:pPr>
            <a:r>
              <a:rPr lang="en-US" b="1" dirty="0" smtClean="0">
                <a:solidFill>
                  <a:srgbClr val="002060"/>
                </a:solidFill>
                <a:latin typeface="Arial"/>
                <a:cs typeface="Arial"/>
              </a:rPr>
              <a:t>Den </a:t>
            </a:r>
            <a:r>
              <a:rPr lang="en-US" b="1" dirty="0" err="1" smtClean="0">
                <a:solidFill>
                  <a:srgbClr val="002060"/>
                </a:solidFill>
                <a:latin typeface="Arial"/>
                <a:cs typeface="Arial"/>
              </a:rPr>
              <a:t>Nutzungsgepflogenheiten</a:t>
            </a:r>
            <a:r>
              <a:rPr lang="en-US" b="1" dirty="0" smtClean="0">
                <a:solidFill>
                  <a:srgbClr val="002060"/>
                </a:solidFill>
                <a:latin typeface="Arial"/>
                <a:cs typeface="Arial"/>
              </a:rPr>
              <a:t> und –</a:t>
            </a:r>
            <a:r>
              <a:rPr lang="en-US" b="1" dirty="0" err="1" smtClean="0">
                <a:solidFill>
                  <a:srgbClr val="002060"/>
                </a:solidFill>
                <a:latin typeface="Arial"/>
                <a:cs typeface="Arial"/>
              </a:rPr>
              <a:t>erwartungen</a:t>
            </a:r>
            <a:r>
              <a:rPr lang="en-US" b="1" dirty="0" smtClean="0">
                <a:solidFill>
                  <a:srgbClr val="002060"/>
                </a:solidFill>
                <a:latin typeface="Arial"/>
                <a:cs typeface="Arial"/>
              </a:rPr>
              <a:t> in </a:t>
            </a:r>
            <a:r>
              <a:rPr lang="en-US" b="1" dirty="0" err="1" smtClean="0">
                <a:solidFill>
                  <a:srgbClr val="002060"/>
                </a:solidFill>
                <a:latin typeface="Arial"/>
                <a:cs typeface="Arial"/>
              </a:rPr>
              <a:t>Bildung</a:t>
            </a:r>
            <a:r>
              <a:rPr lang="en-US" b="1" dirty="0" smtClean="0">
                <a:solidFill>
                  <a:srgbClr val="002060"/>
                </a:solidFill>
                <a:latin typeface="Arial"/>
                <a:cs typeface="Arial"/>
              </a:rPr>
              <a:t> und </a:t>
            </a:r>
            <a:r>
              <a:rPr lang="en-US" b="1" dirty="0" err="1" smtClean="0">
                <a:solidFill>
                  <a:srgbClr val="002060"/>
                </a:solidFill>
                <a:latin typeface="Arial"/>
                <a:cs typeface="Arial"/>
              </a:rPr>
              <a:t>Wissenschaft</a:t>
            </a:r>
            <a:r>
              <a:rPr lang="en-US" b="1" dirty="0" smtClean="0">
                <a:solidFill>
                  <a:srgbClr val="002060"/>
                </a:solidFill>
                <a:latin typeface="Arial"/>
                <a:cs typeface="Arial"/>
              </a:rPr>
              <a:t> </a:t>
            </a:r>
            <a:r>
              <a:rPr lang="en-US" b="1" dirty="0" err="1" smtClean="0">
                <a:solidFill>
                  <a:srgbClr val="002060"/>
                </a:solidFill>
                <a:latin typeface="Arial"/>
                <a:cs typeface="Arial"/>
              </a:rPr>
              <a:t>soll</a:t>
            </a:r>
            <a:r>
              <a:rPr lang="en-US" b="1" dirty="0" smtClean="0">
                <a:solidFill>
                  <a:srgbClr val="002060"/>
                </a:solidFill>
                <a:latin typeface="Arial"/>
                <a:cs typeface="Arial"/>
              </a:rPr>
              <a:t> </a:t>
            </a:r>
            <a:r>
              <a:rPr lang="en-US" b="1" dirty="0" err="1" smtClean="0">
                <a:solidFill>
                  <a:srgbClr val="002060"/>
                </a:solidFill>
                <a:latin typeface="Arial"/>
                <a:cs typeface="Arial"/>
              </a:rPr>
              <a:t>ausreichend</a:t>
            </a:r>
            <a:r>
              <a:rPr lang="en-US" b="1" dirty="0" smtClean="0">
                <a:solidFill>
                  <a:srgbClr val="002060"/>
                </a:solidFill>
                <a:latin typeface="Arial"/>
                <a:cs typeface="Arial"/>
              </a:rPr>
              <a:t> </a:t>
            </a:r>
            <a:r>
              <a:rPr lang="en-US" b="1" dirty="0" err="1" smtClean="0">
                <a:solidFill>
                  <a:srgbClr val="002060"/>
                </a:solidFill>
                <a:latin typeface="Arial"/>
                <a:cs typeface="Arial"/>
              </a:rPr>
              <a:t>Rechnung</a:t>
            </a:r>
            <a:r>
              <a:rPr lang="en-US" b="1" dirty="0" smtClean="0">
                <a:solidFill>
                  <a:srgbClr val="002060"/>
                </a:solidFill>
                <a:latin typeface="Arial"/>
                <a:cs typeface="Arial"/>
              </a:rPr>
              <a:t> </a:t>
            </a:r>
            <a:r>
              <a:rPr lang="en-US" b="1" dirty="0" err="1" smtClean="0">
                <a:solidFill>
                  <a:srgbClr val="002060"/>
                </a:solidFill>
                <a:latin typeface="Arial"/>
                <a:cs typeface="Arial"/>
              </a:rPr>
              <a:t>getragen</a:t>
            </a:r>
            <a:r>
              <a:rPr lang="en-US" b="1" dirty="0">
                <a:solidFill>
                  <a:srgbClr val="002060"/>
                </a:solidFill>
                <a:latin typeface="Arial"/>
                <a:cs typeface="Arial"/>
              </a:rPr>
              <a:t> </a:t>
            </a:r>
            <a:r>
              <a:rPr lang="en-US" b="1" dirty="0" err="1" smtClean="0">
                <a:solidFill>
                  <a:srgbClr val="002060"/>
                </a:solidFill>
                <a:latin typeface="Arial"/>
                <a:cs typeface="Arial"/>
              </a:rPr>
              <a:t>werden</a:t>
            </a:r>
            <a:r>
              <a:rPr lang="en-US" b="1" dirty="0" smtClean="0">
                <a:solidFill>
                  <a:srgbClr val="002060"/>
                </a:solidFill>
                <a:latin typeface="Arial"/>
                <a:cs typeface="Arial"/>
              </a:rPr>
              <a:t>.</a:t>
            </a:r>
            <a:endParaRPr lang="en-US" b="1" dirty="0">
              <a:solidFill>
                <a:srgbClr val="002060"/>
              </a:solidFill>
              <a:latin typeface="Arial"/>
              <a:cs typeface="Arial"/>
            </a:endParaRPr>
          </a:p>
        </p:txBody>
      </p:sp>
      <p:sp>
        <p:nvSpPr>
          <p:cNvPr id="14" name="Textfeld 13"/>
          <p:cNvSpPr txBox="1"/>
          <p:nvPr/>
        </p:nvSpPr>
        <p:spPr>
          <a:xfrm>
            <a:off x="899592" y="5301208"/>
            <a:ext cx="7632848" cy="707886"/>
          </a:xfrm>
          <a:prstGeom prst="rect">
            <a:avLst/>
          </a:prstGeom>
          <a:noFill/>
        </p:spPr>
        <p:txBody>
          <a:bodyPr wrap="square" rtlCol="0">
            <a:spAutoFit/>
          </a:bodyPr>
          <a:lstStyle/>
          <a:p>
            <a:r>
              <a:rPr lang="de-DE" sz="2000" b="1" dirty="0" smtClean="0">
                <a:solidFill>
                  <a:srgbClr val="002060"/>
                </a:solidFill>
                <a:latin typeface="Arial"/>
                <a:cs typeface="Arial"/>
              </a:rPr>
              <a:t>Schritte in die richtige Richtung? oder: </a:t>
            </a:r>
            <a:endParaRPr lang="de-DE" sz="2000" b="1" dirty="0" smtClean="0">
              <a:solidFill>
                <a:srgbClr val="002060"/>
              </a:solidFill>
              <a:latin typeface="Arial"/>
              <a:cs typeface="Arial"/>
            </a:endParaRPr>
          </a:p>
          <a:p>
            <a:r>
              <a:rPr lang="de-DE" sz="2000" b="1" dirty="0" smtClean="0">
                <a:solidFill>
                  <a:srgbClr val="002060"/>
                </a:solidFill>
                <a:latin typeface="Arial"/>
                <a:cs typeface="Arial"/>
              </a:rPr>
              <a:t>Es </a:t>
            </a:r>
            <a:r>
              <a:rPr lang="de-DE" sz="2000" b="1" dirty="0" smtClean="0">
                <a:solidFill>
                  <a:srgbClr val="002060"/>
                </a:solidFill>
                <a:latin typeface="Arial"/>
                <a:cs typeface="Arial"/>
              </a:rPr>
              <a:t>läuft weiter etwas grundsätzlich falsch im Urheberrecht?</a:t>
            </a:r>
            <a:endParaRPr lang="de-DE" sz="2000" b="1" dirty="0">
              <a:solidFill>
                <a:srgbClr val="002060"/>
              </a:solidFill>
              <a:latin typeface="Arial"/>
              <a:cs typeface="Arial"/>
            </a:endParaRPr>
          </a:p>
        </p:txBody>
      </p:sp>
      <p:sp>
        <p:nvSpPr>
          <p:cNvPr id="10" name="Textfeld 9"/>
          <p:cNvSpPr txBox="1"/>
          <p:nvPr/>
        </p:nvSpPr>
        <p:spPr>
          <a:xfrm>
            <a:off x="827584" y="4305291"/>
            <a:ext cx="7632848" cy="646331"/>
          </a:xfrm>
          <a:prstGeom prst="rect">
            <a:avLst/>
          </a:prstGeom>
          <a:noFill/>
        </p:spPr>
        <p:txBody>
          <a:bodyPr wrap="square" rtlCol="0">
            <a:spAutoFit/>
          </a:bodyPr>
          <a:lstStyle/>
          <a:p>
            <a:pPr marL="727075" lvl="1" indent="-269875">
              <a:buFont typeface="Wingdings" pitchFamily="2" charset="2"/>
              <a:buChar char="Ø"/>
            </a:pPr>
            <a:r>
              <a:rPr lang="de-DE" b="1" dirty="0" smtClean="0">
                <a:solidFill>
                  <a:srgbClr val="002060"/>
                </a:solidFill>
                <a:latin typeface="Arial"/>
                <a:cs typeface="Arial"/>
              </a:rPr>
              <a:t>Das Urheberrecht soll gleichermaßen für Rechtssicherheit und Zukunftsoffenheit sorgen.</a:t>
            </a:r>
            <a:endParaRPr lang="en-US" b="1" dirty="0">
              <a:solidFill>
                <a:srgbClr val="002060"/>
              </a:solidFill>
              <a:latin typeface="Arial"/>
              <a:cs typeface="Arial"/>
            </a:endParaRPr>
          </a:p>
        </p:txBody>
      </p:sp>
      <p:sp>
        <p:nvSpPr>
          <p:cNvPr id="17" name="Textfeld 16"/>
          <p:cNvSpPr txBox="1"/>
          <p:nvPr/>
        </p:nvSpPr>
        <p:spPr>
          <a:xfrm>
            <a:off x="755576" y="3528108"/>
            <a:ext cx="7560840" cy="646331"/>
          </a:xfrm>
          <a:prstGeom prst="rect">
            <a:avLst/>
          </a:prstGeom>
          <a:noFill/>
        </p:spPr>
        <p:txBody>
          <a:bodyPr wrap="square" rtlCol="0">
            <a:spAutoFit/>
          </a:bodyPr>
          <a:lstStyle/>
          <a:p>
            <a:pPr marL="727075" lvl="1" indent="-269875">
              <a:buFont typeface="Wingdings" pitchFamily="2" charset="2"/>
              <a:buChar char="Ø"/>
            </a:pPr>
            <a:r>
              <a:rPr lang="en-US" b="1" dirty="0" smtClean="0">
                <a:solidFill>
                  <a:srgbClr val="002060"/>
                </a:solidFill>
                <a:latin typeface="Arial"/>
                <a:cs typeface="Arial"/>
              </a:rPr>
              <a:t>Das </a:t>
            </a:r>
            <a:r>
              <a:rPr lang="en-US" b="1" dirty="0" err="1" smtClean="0">
                <a:solidFill>
                  <a:srgbClr val="002060"/>
                </a:solidFill>
                <a:latin typeface="Arial"/>
                <a:cs typeface="Arial"/>
              </a:rPr>
              <a:t>Urheberrecht</a:t>
            </a:r>
            <a:r>
              <a:rPr lang="en-US" b="1" dirty="0" smtClean="0">
                <a:solidFill>
                  <a:srgbClr val="002060"/>
                </a:solidFill>
                <a:latin typeface="Arial"/>
                <a:cs typeface="Arial"/>
              </a:rPr>
              <a:t> </a:t>
            </a:r>
            <a:r>
              <a:rPr lang="en-US" b="1" dirty="0" err="1" smtClean="0">
                <a:solidFill>
                  <a:srgbClr val="002060"/>
                </a:solidFill>
                <a:latin typeface="Arial"/>
                <a:cs typeface="Arial"/>
              </a:rPr>
              <a:t>soll</a:t>
            </a:r>
            <a:r>
              <a:rPr lang="en-US" b="1" dirty="0" smtClean="0">
                <a:solidFill>
                  <a:srgbClr val="002060"/>
                </a:solidFill>
                <a:latin typeface="Arial"/>
                <a:cs typeface="Arial"/>
              </a:rPr>
              <a:t> </a:t>
            </a:r>
            <a:r>
              <a:rPr lang="en-US" b="1" dirty="0" err="1" smtClean="0">
                <a:solidFill>
                  <a:srgbClr val="002060"/>
                </a:solidFill>
                <a:latin typeface="Arial"/>
                <a:cs typeface="Arial"/>
              </a:rPr>
              <a:t>gleichermaßen</a:t>
            </a:r>
            <a:r>
              <a:rPr lang="en-US" b="1" dirty="0" smtClean="0">
                <a:solidFill>
                  <a:srgbClr val="002060"/>
                </a:solidFill>
                <a:latin typeface="Arial"/>
                <a:cs typeface="Arial"/>
              </a:rPr>
              <a:t> </a:t>
            </a:r>
            <a:r>
              <a:rPr lang="en-US" b="1" dirty="0" err="1" smtClean="0">
                <a:solidFill>
                  <a:srgbClr val="002060"/>
                </a:solidFill>
                <a:latin typeface="Arial"/>
                <a:cs typeface="Arial"/>
              </a:rPr>
              <a:t>Kreativität</a:t>
            </a:r>
            <a:r>
              <a:rPr lang="en-US" b="1" dirty="0" smtClean="0">
                <a:solidFill>
                  <a:srgbClr val="002060"/>
                </a:solidFill>
                <a:latin typeface="Arial"/>
                <a:cs typeface="Arial"/>
              </a:rPr>
              <a:t> (Invention) und </a:t>
            </a:r>
            <a:r>
              <a:rPr lang="en-US" b="1" dirty="0" err="1" smtClean="0">
                <a:solidFill>
                  <a:srgbClr val="002060"/>
                </a:solidFill>
                <a:latin typeface="Arial"/>
                <a:cs typeface="Arial"/>
              </a:rPr>
              <a:t>Produktivität</a:t>
            </a:r>
            <a:r>
              <a:rPr lang="en-US" b="1" dirty="0" smtClean="0">
                <a:solidFill>
                  <a:srgbClr val="002060"/>
                </a:solidFill>
                <a:latin typeface="Arial"/>
                <a:cs typeface="Arial"/>
              </a:rPr>
              <a:t> (Innovation) </a:t>
            </a:r>
            <a:r>
              <a:rPr lang="en-US" b="1" dirty="0" err="1" smtClean="0">
                <a:solidFill>
                  <a:srgbClr val="002060"/>
                </a:solidFill>
                <a:latin typeface="Arial"/>
                <a:cs typeface="Arial"/>
              </a:rPr>
              <a:t>fördern</a:t>
            </a:r>
            <a:r>
              <a:rPr lang="en-US" b="1" dirty="0" smtClean="0">
                <a:solidFill>
                  <a:srgbClr val="002060"/>
                </a:solidFill>
                <a:latin typeface="Arial"/>
                <a:cs typeface="Arial"/>
              </a:rPr>
              <a:t>.</a:t>
            </a:r>
            <a:endParaRPr lang="en-US" b="1" dirty="0">
              <a:solidFill>
                <a:srgbClr val="002060"/>
              </a:solidFill>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4" grpId="0"/>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450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467544" y="260648"/>
            <a:ext cx="7668344" cy="461665"/>
          </a:xfrm>
          <a:prstGeom prst="rect">
            <a:avLst/>
          </a:prstGeom>
          <a:solidFill>
            <a:schemeClr val="bg1">
              <a:lumMod val="85000"/>
            </a:schemeClr>
          </a:solidFill>
          <a:ln w="9525">
            <a:noFill/>
            <a:miter lim="800000"/>
            <a:headEnd/>
            <a:tailEnd/>
          </a:ln>
        </p:spPr>
        <p:txBody>
          <a:bodyPr wrap="square">
            <a:spAutoFit/>
          </a:bodyPr>
          <a:lstStyle/>
          <a:p>
            <a:pPr algn="ctr"/>
            <a:r>
              <a:rPr lang="de-DE" sz="2400" dirty="0"/>
              <a:t>§ 60a Unterricht und Lehre</a:t>
            </a:r>
          </a:p>
        </p:txBody>
      </p:sp>
      <p:sp>
        <p:nvSpPr>
          <p:cNvPr id="6" name="Textfeld 5"/>
          <p:cNvSpPr txBox="1"/>
          <p:nvPr/>
        </p:nvSpPr>
        <p:spPr>
          <a:xfrm>
            <a:off x="467544" y="908720"/>
            <a:ext cx="3888432" cy="5632311"/>
          </a:xfrm>
          <a:prstGeom prst="rect">
            <a:avLst/>
          </a:prstGeom>
          <a:noFill/>
        </p:spPr>
        <p:txBody>
          <a:bodyPr wrap="square" rtlCol="0">
            <a:spAutoFit/>
          </a:bodyPr>
          <a:lstStyle/>
          <a:p>
            <a:r>
              <a:rPr lang="de-DE" sz="2000" b="1" dirty="0" smtClean="0">
                <a:solidFill>
                  <a:srgbClr val="002060"/>
                </a:solidFill>
              </a:rPr>
              <a:t>Regelung</a:t>
            </a:r>
          </a:p>
          <a:p>
            <a:pPr>
              <a:buFont typeface="Arial"/>
              <a:buChar char="•"/>
            </a:pPr>
            <a:r>
              <a:rPr lang="de-DE" sz="2000" dirty="0" smtClean="0">
                <a:solidFill>
                  <a:srgbClr val="002060"/>
                </a:solidFill>
              </a:rPr>
              <a:t>Nicht länger „im“ Unterricht (wie 52a), sondern auch </a:t>
            </a:r>
            <a:r>
              <a:rPr lang="de-DE" sz="2000" b="1" dirty="0" smtClean="0">
                <a:solidFill>
                  <a:srgbClr val="002060"/>
                </a:solidFill>
              </a:rPr>
              <a:t>Vor- und Nachbereitung, Prüfungen</a:t>
            </a:r>
          </a:p>
          <a:p>
            <a:pPr>
              <a:buFont typeface="Arial"/>
              <a:buChar char="•"/>
            </a:pPr>
            <a:r>
              <a:rPr lang="de-DE" sz="2000" b="1" dirty="0" smtClean="0">
                <a:solidFill>
                  <a:srgbClr val="002060"/>
                </a:solidFill>
              </a:rPr>
              <a:t>Fernunterricht</a:t>
            </a:r>
            <a:r>
              <a:rPr lang="de-DE" sz="2000" dirty="0" smtClean="0">
                <a:solidFill>
                  <a:srgbClr val="002060"/>
                </a:solidFill>
              </a:rPr>
              <a:t> berücksichtigt</a:t>
            </a:r>
          </a:p>
          <a:p>
            <a:pPr>
              <a:buFont typeface="Arial"/>
              <a:buChar char="•"/>
            </a:pPr>
            <a:r>
              <a:rPr lang="de-DE" sz="2000" dirty="0" smtClean="0">
                <a:solidFill>
                  <a:srgbClr val="002060"/>
                </a:solidFill>
              </a:rPr>
              <a:t>Begünstigt nicht nur Lehrende, sondern </a:t>
            </a:r>
            <a:r>
              <a:rPr lang="de-DE" sz="2000" b="1" dirty="0" smtClean="0">
                <a:solidFill>
                  <a:srgbClr val="002060"/>
                </a:solidFill>
              </a:rPr>
              <a:t>auch Lernende</a:t>
            </a:r>
          </a:p>
          <a:p>
            <a:pPr>
              <a:buFont typeface="Arial"/>
              <a:buChar char="•"/>
            </a:pPr>
            <a:r>
              <a:rPr lang="de-DE" sz="2000" dirty="0" smtClean="0">
                <a:solidFill>
                  <a:srgbClr val="002060"/>
                </a:solidFill>
              </a:rPr>
              <a:t>Privilegiert nicht Institution, sondern Zweck</a:t>
            </a:r>
          </a:p>
          <a:p>
            <a:pPr>
              <a:buFont typeface="Arial"/>
              <a:buChar char="•"/>
            </a:pPr>
            <a:r>
              <a:rPr lang="de-DE" sz="2000" dirty="0" smtClean="0">
                <a:solidFill>
                  <a:srgbClr val="002060"/>
                </a:solidFill>
              </a:rPr>
              <a:t>Erlaubte Nutzung </a:t>
            </a:r>
            <a:r>
              <a:rPr lang="de-DE" sz="2000" b="1" dirty="0" smtClean="0">
                <a:solidFill>
                  <a:srgbClr val="002060"/>
                </a:solidFill>
              </a:rPr>
              <a:t>15% größerer Werke </a:t>
            </a:r>
          </a:p>
          <a:p>
            <a:pPr>
              <a:buFont typeface="Arial"/>
              <a:buChar char="•"/>
            </a:pPr>
            <a:r>
              <a:rPr lang="de-DE" sz="2000" dirty="0" smtClean="0">
                <a:solidFill>
                  <a:srgbClr val="002060"/>
                </a:solidFill>
              </a:rPr>
              <a:t>Kleine Werke ganz</a:t>
            </a:r>
          </a:p>
          <a:p>
            <a:pPr>
              <a:buFont typeface="Arial"/>
              <a:buChar char="•"/>
            </a:pPr>
            <a:r>
              <a:rPr lang="de-DE" sz="2000" b="1" dirty="0" smtClean="0">
                <a:solidFill>
                  <a:srgbClr val="002060"/>
                </a:solidFill>
              </a:rPr>
              <a:t>Rechtssicherheit</a:t>
            </a:r>
            <a:r>
              <a:rPr lang="de-DE" sz="2000" dirty="0" smtClean="0">
                <a:solidFill>
                  <a:srgbClr val="002060"/>
                </a:solidFill>
              </a:rPr>
              <a:t>, Vermeiden unbestimmter </a:t>
            </a:r>
            <a:r>
              <a:rPr lang="de-DE" sz="2000" dirty="0" err="1" smtClean="0">
                <a:solidFill>
                  <a:srgbClr val="002060"/>
                </a:solidFill>
              </a:rPr>
              <a:t>Rechtsbegrifffe</a:t>
            </a:r>
            <a:endParaRPr lang="de-DE" sz="2000" dirty="0" smtClean="0">
              <a:solidFill>
                <a:srgbClr val="002060"/>
              </a:solidFill>
            </a:endParaRPr>
          </a:p>
          <a:p>
            <a:pPr>
              <a:buFont typeface="Arial"/>
              <a:buChar char="•"/>
            </a:pPr>
            <a:r>
              <a:rPr lang="de-DE" sz="2000" b="1" dirty="0" smtClean="0">
                <a:solidFill>
                  <a:srgbClr val="002060"/>
                </a:solidFill>
              </a:rPr>
              <a:t>Bereichsausnahme für Schulbücher</a:t>
            </a:r>
          </a:p>
          <a:p>
            <a:pPr>
              <a:buFont typeface="Arial"/>
              <a:buChar char="•"/>
            </a:pPr>
            <a:r>
              <a:rPr lang="de-DE" sz="2000" b="1" dirty="0" smtClean="0">
                <a:solidFill>
                  <a:srgbClr val="002060"/>
                </a:solidFill>
              </a:rPr>
              <a:t>Keine Bereichsausnahme für Lehrbücher an Hochschulen</a:t>
            </a:r>
          </a:p>
        </p:txBody>
      </p:sp>
      <p:sp>
        <p:nvSpPr>
          <p:cNvPr id="7" name="Textfeld 6"/>
          <p:cNvSpPr txBox="1"/>
          <p:nvPr/>
        </p:nvSpPr>
        <p:spPr>
          <a:xfrm>
            <a:off x="5004048" y="836712"/>
            <a:ext cx="3384376" cy="5386090"/>
          </a:xfrm>
          <a:prstGeom prst="rect">
            <a:avLst/>
          </a:prstGeom>
          <a:noFill/>
        </p:spPr>
        <p:txBody>
          <a:bodyPr wrap="square" rtlCol="0">
            <a:spAutoFit/>
          </a:bodyPr>
          <a:lstStyle/>
          <a:p>
            <a:r>
              <a:rPr lang="de-DE" sz="2000" b="1" dirty="0" smtClean="0">
                <a:solidFill>
                  <a:srgbClr val="002060"/>
                </a:solidFill>
              </a:rPr>
              <a:t>Kritisch</a:t>
            </a:r>
          </a:p>
          <a:p>
            <a:pPr>
              <a:buFont typeface="Arial"/>
              <a:buChar char="•"/>
            </a:pPr>
            <a:r>
              <a:rPr lang="de-DE" sz="2000" dirty="0" smtClean="0">
                <a:solidFill>
                  <a:srgbClr val="002060"/>
                </a:solidFill>
              </a:rPr>
              <a:t>Eingeschränkte Nutzung, </a:t>
            </a:r>
            <a:r>
              <a:rPr lang="de-DE" sz="2000" b="1" dirty="0" smtClean="0">
                <a:solidFill>
                  <a:srgbClr val="002060"/>
                </a:solidFill>
              </a:rPr>
              <a:t>nur 15% (bislang galt 12%</a:t>
            </a:r>
            <a:r>
              <a:rPr lang="de-DE" sz="2000" dirty="0" smtClean="0">
                <a:solidFill>
                  <a:srgbClr val="002060"/>
                </a:solidFill>
              </a:rPr>
              <a:t>, </a:t>
            </a:r>
            <a:r>
              <a:rPr lang="de-DE" sz="2000" dirty="0" err="1" smtClean="0">
                <a:solidFill>
                  <a:srgbClr val="002060"/>
                </a:solidFill>
              </a:rPr>
              <a:t>RefE</a:t>
            </a:r>
            <a:r>
              <a:rPr lang="de-DE" sz="2000" dirty="0">
                <a:solidFill>
                  <a:srgbClr val="002060"/>
                </a:solidFill>
              </a:rPr>
              <a:t> </a:t>
            </a:r>
            <a:r>
              <a:rPr lang="de-DE" sz="2000" dirty="0" smtClean="0">
                <a:solidFill>
                  <a:srgbClr val="002060"/>
                </a:solidFill>
              </a:rPr>
              <a:t>hatte 25%)</a:t>
            </a:r>
          </a:p>
          <a:p>
            <a:pPr>
              <a:buFont typeface="Arial"/>
              <a:buChar char="•"/>
            </a:pPr>
            <a:r>
              <a:rPr lang="de-DE" sz="2000" b="1" dirty="0" smtClean="0">
                <a:solidFill>
                  <a:srgbClr val="002060"/>
                </a:solidFill>
              </a:rPr>
              <a:t>Keine Nutzung von Presseerzeugnisse</a:t>
            </a:r>
            <a:r>
              <a:rPr lang="de-DE" sz="2000" dirty="0" smtClean="0">
                <a:solidFill>
                  <a:srgbClr val="002060"/>
                </a:solidFill>
              </a:rPr>
              <a:t>n (wie bislang in § 52a)</a:t>
            </a:r>
          </a:p>
          <a:p>
            <a:pPr>
              <a:buFont typeface="Arial"/>
              <a:buChar char="•"/>
            </a:pPr>
            <a:r>
              <a:rPr lang="de-DE" sz="2000" dirty="0" smtClean="0">
                <a:solidFill>
                  <a:srgbClr val="002060"/>
                </a:solidFill>
              </a:rPr>
              <a:t>Nutzung von Artikeln </a:t>
            </a:r>
            <a:r>
              <a:rPr lang="de-DE" sz="2000" dirty="0" smtClean="0">
                <a:solidFill>
                  <a:srgbClr val="002060"/>
                </a:solidFill>
              </a:rPr>
              <a:t>in </a:t>
            </a:r>
            <a:r>
              <a:rPr lang="de-DE" sz="2000" dirty="0" smtClean="0">
                <a:solidFill>
                  <a:srgbClr val="002060"/>
                </a:solidFill>
              </a:rPr>
              <a:t>Sammelbänden/</a:t>
            </a:r>
            <a:r>
              <a:rPr lang="de-DE" sz="2000" dirty="0" err="1" smtClean="0">
                <a:solidFill>
                  <a:srgbClr val="002060"/>
                </a:solidFill>
              </a:rPr>
              <a:t>Proceedings</a:t>
            </a:r>
            <a:r>
              <a:rPr lang="de-DE" sz="2000" dirty="0" smtClean="0">
                <a:solidFill>
                  <a:srgbClr val="002060"/>
                </a:solidFill>
              </a:rPr>
              <a:t> nicht explizit geregelt</a:t>
            </a:r>
          </a:p>
          <a:p>
            <a:pPr>
              <a:buFont typeface="Arial"/>
              <a:buChar char="•"/>
            </a:pPr>
            <a:r>
              <a:rPr lang="de-DE" sz="2000" dirty="0" smtClean="0">
                <a:solidFill>
                  <a:srgbClr val="002060"/>
                </a:solidFill>
              </a:rPr>
              <a:t>Nutzung von </a:t>
            </a:r>
            <a:r>
              <a:rPr lang="de-DE" sz="2000" dirty="0" err="1" smtClean="0">
                <a:solidFill>
                  <a:srgbClr val="002060"/>
                </a:solidFill>
              </a:rPr>
              <a:t>eBooks</a:t>
            </a:r>
            <a:r>
              <a:rPr lang="de-DE" sz="2000" dirty="0">
                <a:solidFill>
                  <a:srgbClr val="002060"/>
                </a:solidFill>
              </a:rPr>
              <a:t> </a:t>
            </a:r>
            <a:r>
              <a:rPr lang="de-DE" sz="2000" dirty="0" smtClean="0">
                <a:solidFill>
                  <a:srgbClr val="002060"/>
                </a:solidFill>
              </a:rPr>
              <a:t>nicht explizit geregelt</a:t>
            </a:r>
          </a:p>
          <a:p>
            <a:pPr>
              <a:buFont typeface="Arial"/>
              <a:buChar char="•"/>
            </a:pPr>
            <a:r>
              <a:rPr lang="de-DE" sz="2000" dirty="0" smtClean="0">
                <a:solidFill>
                  <a:srgbClr val="002060"/>
                </a:solidFill>
              </a:rPr>
              <a:t>Keine ABWS</a:t>
            </a:r>
          </a:p>
          <a:p>
            <a:endParaRPr lang="de-DE" sz="2000" dirty="0" smtClean="0">
              <a:solidFill>
                <a:srgbClr val="002060"/>
              </a:solidFill>
            </a:endParaRPr>
          </a:p>
          <a:p>
            <a:endParaRPr lang="de-DE" sz="2000" dirty="0" smtClean="0">
              <a:solidFill>
                <a:srgbClr val="002060"/>
              </a:solidFill>
            </a:endParaRPr>
          </a:p>
          <a:p>
            <a:endParaRPr lang="de-DE" sz="2000" dirty="0" smtClean="0">
              <a:solidFill>
                <a:srgbClr val="002060"/>
              </a:solidFill>
            </a:endParaRPr>
          </a:p>
        </p:txBody>
      </p:sp>
    </p:spTree>
    <p:extLst>
      <p:ext uri="{BB962C8B-B14F-4D97-AF65-F5344CB8AC3E}">
        <p14:creationId xmlns:p14="http://schemas.microsoft.com/office/powerpoint/2010/main" val="3349387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692696"/>
            <a:ext cx="8784976" cy="59046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pPr algn="ctr"/>
            <a:r>
              <a:rPr lang="de-DE" sz="2000" dirty="0"/>
              <a:t>§ 60b Unterrichts- und Lehrmedien </a:t>
            </a:r>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95536" y="980728"/>
            <a:ext cx="8424936" cy="3754874"/>
          </a:xfrm>
          <a:prstGeom prst="rect">
            <a:avLst/>
          </a:prstGeom>
          <a:noFill/>
        </p:spPr>
        <p:txBody>
          <a:bodyPr wrap="square" rtlCol="0">
            <a:spAutoFit/>
          </a:bodyPr>
          <a:lstStyle/>
          <a:p>
            <a:pPr marL="457200" indent="-457200">
              <a:buAutoNum type="arabicParenBoth"/>
            </a:pPr>
            <a:r>
              <a:rPr lang="de-DE" sz="2000" b="1" dirty="0" smtClean="0"/>
              <a:t>Hersteller </a:t>
            </a:r>
            <a:r>
              <a:rPr lang="de-DE" sz="2000" b="1" dirty="0"/>
              <a:t>von Unterrichts- und Lehrmedien </a:t>
            </a:r>
            <a:r>
              <a:rPr lang="de-DE" sz="2000" dirty="0" err="1"/>
              <a:t>dürfen</a:t>
            </a:r>
            <a:r>
              <a:rPr lang="de-DE" sz="2000" dirty="0"/>
              <a:t> </a:t>
            </a:r>
            <a:r>
              <a:rPr lang="de-DE" sz="2000" dirty="0" err="1"/>
              <a:t>für</a:t>
            </a:r>
            <a:r>
              <a:rPr lang="de-DE" sz="2000" dirty="0"/>
              <a:t> solche Sammlungen bis zu 10 Prozent eines </a:t>
            </a:r>
            <a:r>
              <a:rPr lang="de-DE" sz="2000" dirty="0" err="1"/>
              <a:t>veröffentlichten</a:t>
            </a:r>
            <a:r>
              <a:rPr lang="de-DE" sz="2000" dirty="0"/>
              <a:t> Werkes </a:t>
            </a:r>
            <a:r>
              <a:rPr lang="de-DE" sz="2000" dirty="0" err="1"/>
              <a:t>vervielfältigen</a:t>
            </a:r>
            <a:r>
              <a:rPr lang="de-DE" sz="2000" dirty="0"/>
              <a:t>, </a:t>
            </a:r>
            <a:r>
              <a:rPr lang="de-DE" sz="2000" dirty="0" smtClean="0"/>
              <a:t>verbreiten </a:t>
            </a:r>
            <a:r>
              <a:rPr lang="de-DE" sz="2000" dirty="0"/>
              <a:t>und </a:t>
            </a:r>
            <a:r>
              <a:rPr lang="de-DE" sz="2000" dirty="0" err="1"/>
              <a:t>öffentlich</a:t>
            </a:r>
            <a:r>
              <a:rPr lang="de-DE" sz="2000" dirty="0"/>
              <a:t> </a:t>
            </a:r>
            <a:r>
              <a:rPr lang="de-DE" sz="2000" dirty="0" err="1"/>
              <a:t>zugänglich</a:t>
            </a:r>
            <a:r>
              <a:rPr lang="de-DE" sz="2000" dirty="0"/>
              <a:t> machen. </a:t>
            </a:r>
            <a:endParaRPr lang="de-DE" sz="2000" dirty="0" smtClean="0"/>
          </a:p>
          <a:p>
            <a:pPr marL="457200" indent="-457200">
              <a:buAutoNum type="arabicParenBoth"/>
            </a:pPr>
            <a:endParaRPr lang="de-DE" sz="2000" dirty="0"/>
          </a:p>
          <a:p>
            <a:r>
              <a:rPr lang="de-DE" sz="2000" dirty="0"/>
              <a:t>(2) § 60a Absatz 2 und 3 ist entsprechend </a:t>
            </a:r>
            <a:r>
              <a:rPr lang="de-DE" sz="2000" dirty="0" smtClean="0"/>
              <a:t>anzuwenden</a:t>
            </a:r>
            <a:r>
              <a:rPr lang="de-DE" sz="2000" dirty="0"/>
              <a:t>. </a:t>
            </a:r>
            <a:r>
              <a:rPr lang="de-DE" sz="2000" dirty="0" smtClean="0"/>
              <a:t/>
            </a:r>
            <a:br>
              <a:rPr lang="de-DE" sz="2000" dirty="0" smtClean="0"/>
            </a:br>
            <a:endParaRPr lang="de-DE" sz="2000" dirty="0"/>
          </a:p>
          <a:p>
            <a:r>
              <a:rPr lang="de-DE" sz="2000" dirty="0"/>
              <a:t>(3) Unterrichts- und Lehrmedien im Sinne dieses Gesetzes sind Sammlungen, die Werke einer </a:t>
            </a:r>
            <a:r>
              <a:rPr lang="de-DE" sz="2000" dirty="0" err="1" smtClean="0"/>
              <a:t>größ</a:t>
            </a:r>
            <a:r>
              <a:rPr lang="de-DE" sz="2000" dirty="0" err="1"/>
              <a:t>e</a:t>
            </a:r>
            <a:r>
              <a:rPr lang="de-DE" sz="2000" dirty="0" err="1" smtClean="0"/>
              <a:t>ren</a:t>
            </a:r>
            <a:r>
              <a:rPr lang="de-DE" sz="2000" dirty="0" smtClean="0"/>
              <a:t> </a:t>
            </a:r>
            <a:r>
              <a:rPr lang="de-DE" sz="2000" dirty="0"/>
              <a:t>Anzahl von Urhebern vereinigen und </a:t>
            </a:r>
            <a:r>
              <a:rPr lang="de-DE" sz="2000" b="1" dirty="0" smtClean="0"/>
              <a:t>ausschließlich </a:t>
            </a:r>
            <a:r>
              <a:rPr lang="de-DE" sz="2000" b="1" dirty="0"/>
              <a:t>zur Veranschaulichung des Unterrichts und der Lehre</a:t>
            </a:r>
            <a:r>
              <a:rPr lang="de-DE" sz="2000" dirty="0"/>
              <a:t> an Bildungseinrichtungen (§ 60a) zu nicht kommerziellen Zwecken geeignet, bestimmt und entsprechend gekennzeichnet sind. </a:t>
            </a:r>
          </a:p>
          <a:p>
            <a:endParaRPr lang="de-DE" dirty="0">
              <a:effectLst/>
            </a:endParaRPr>
          </a:p>
        </p:txBody>
      </p:sp>
    </p:spTree>
    <p:extLst>
      <p:ext uri="{BB962C8B-B14F-4D97-AF65-F5344CB8AC3E}">
        <p14:creationId xmlns:p14="http://schemas.microsoft.com/office/powerpoint/2010/main" val="19156992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692696"/>
            <a:ext cx="8784976" cy="59046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pPr algn="ctr"/>
            <a:r>
              <a:rPr lang="de-DE" sz="2000" dirty="0"/>
              <a:t>§ 60c Wissenschaftliche Forschung </a:t>
            </a:r>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95536" y="980728"/>
            <a:ext cx="8424936" cy="5601533"/>
          </a:xfrm>
          <a:prstGeom prst="rect">
            <a:avLst/>
          </a:prstGeom>
          <a:noFill/>
        </p:spPr>
        <p:txBody>
          <a:bodyPr wrap="square" rtlCol="0">
            <a:spAutoFit/>
          </a:bodyPr>
          <a:lstStyle/>
          <a:p>
            <a:r>
              <a:rPr lang="de-DE" sz="2000" dirty="0"/>
              <a:t>(1) Zum Zweck der </a:t>
            </a:r>
            <a:r>
              <a:rPr lang="de-DE" sz="2000" b="1" dirty="0"/>
              <a:t>nicht kommerziellen </a:t>
            </a:r>
            <a:r>
              <a:rPr lang="de-DE" sz="2000" b="1" dirty="0" smtClean="0"/>
              <a:t>wissenschaftlichen </a:t>
            </a:r>
            <a:r>
              <a:rPr lang="de-DE" sz="2000" b="1" dirty="0"/>
              <a:t>Forschung </a:t>
            </a:r>
            <a:r>
              <a:rPr lang="de-DE" sz="2000" dirty="0" err="1"/>
              <a:t>dürfen</a:t>
            </a:r>
            <a:r>
              <a:rPr lang="de-DE" sz="2000" dirty="0"/>
              <a:t> </a:t>
            </a:r>
            <a:r>
              <a:rPr lang="de-DE" sz="2000" b="1" dirty="0"/>
              <a:t>bis zu 15 Prozent </a:t>
            </a:r>
            <a:r>
              <a:rPr lang="de-DE" sz="2000" dirty="0"/>
              <a:t>eines Werkes </a:t>
            </a:r>
            <a:r>
              <a:rPr lang="de-DE" sz="2000" dirty="0" err="1"/>
              <a:t>vervielfältigt</a:t>
            </a:r>
            <a:r>
              <a:rPr lang="de-DE" sz="2000" dirty="0"/>
              <a:t>, verbreitet und </a:t>
            </a:r>
            <a:r>
              <a:rPr lang="de-DE" sz="2000" dirty="0" err="1"/>
              <a:t>öffentlich</a:t>
            </a:r>
            <a:r>
              <a:rPr lang="de-DE" sz="2000" dirty="0"/>
              <a:t> </a:t>
            </a:r>
            <a:r>
              <a:rPr lang="de-DE" sz="2000" dirty="0" err="1"/>
              <a:t>zugänglich</a:t>
            </a:r>
            <a:r>
              <a:rPr lang="de-DE" sz="2000" dirty="0"/>
              <a:t> gemacht werden </a:t>
            </a:r>
          </a:p>
          <a:p>
            <a:r>
              <a:rPr lang="de-DE" sz="2000" dirty="0" smtClean="0"/>
              <a:t>	</a:t>
            </a:r>
            <a:r>
              <a:rPr lang="de-DE" sz="2000" dirty="0" err="1" smtClean="0"/>
              <a:t>für</a:t>
            </a:r>
            <a:r>
              <a:rPr lang="de-DE" sz="2000" dirty="0" smtClean="0"/>
              <a:t> </a:t>
            </a:r>
            <a:r>
              <a:rPr lang="de-DE" sz="2000" dirty="0"/>
              <a:t>einen bestimmt abgegrenzten Kreis von </a:t>
            </a:r>
            <a:r>
              <a:rPr lang="de-DE" sz="2000" dirty="0" smtClean="0"/>
              <a:t>Personen </a:t>
            </a:r>
            <a:r>
              <a:rPr lang="de-DE" sz="2000" dirty="0" err="1"/>
              <a:t>für</a:t>
            </a:r>
            <a:r>
              <a:rPr lang="de-DE" sz="2000" dirty="0"/>
              <a:t> deren </a:t>
            </a:r>
            <a:r>
              <a:rPr lang="de-DE" sz="2000" dirty="0" smtClean="0"/>
              <a:t>	</a:t>
            </a:r>
            <a:r>
              <a:rPr lang="de-DE" sz="2000" b="1" dirty="0" smtClean="0"/>
              <a:t>eigene </a:t>
            </a:r>
            <a:r>
              <a:rPr lang="de-DE" sz="2000" b="1" dirty="0"/>
              <a:t>wissenschaftliche </a:t>
            </a:r>
            <a:r>
              <a:rPr lang="de-DE" sz="2000" b="1" dirty="0" smtClean="0"/>
              <a:t>Forschung </a:t>
            </a:r>
            <a:r>
              <a:rPr lang="de-DE" sz="2000" dirty="0"/>
              <a:t>sowie </a:t>
            </a:r>
          </a:p>
          <a:p>
            <a:r>
              <a:rPr lang="de-DE" sz="2000" dirty="0" smtClean="0"/>
              <a:t>	</a:t>
            </a:r>
            <a:r>
              <a:rPr lang="de-DE" sz="2000" dirty="0" err="1" smtClean="0"/>
              <a:t>für</a:t>
            </a:r>
            <a:r>
              <a:rPr lang="de-DE" sz="2000" dirty="0" smtClean="0"/>
              <a:t> </a:t>
            </a:r>
            <a:r>
              <a:rPr lang="de-DE" sz="2000" dirty="0"/>
              <a:t>einzelne </a:t>
            </a:r>
            <a:r>
              <a:rPr lang="de-DE" sz="2000" b="1" dirty="0"/>
              <a:t>Dritte</a:t>
            </a:r>
            <a:r>
              <a:rPr lang="de-DE" sz="2000" dirty="0"/>
              <a:t>, soweit dies der </a:t>
            </a:r>
            <a:r>
              <a:rPr lang="de-DE" sz="2000" b="1" dirty="0" err="1"/>
              <a:t>Überprüfung</a:t>
            </a:r>
            <a:r>
              <a:rPr lang="de-DE" sz="2000" b="1" dirty="0"/>
              <a:t> der </a:t>
            </a:r>
            <a:r>
              <a:rPr lang="de-DE" sz="2000" b="1" dirty="0" err="1"/>
              <a:t>Qualität</a:t>
            </a:r>
            <a:r>
              <a:rPr lang="de-DE" sz="2000" b="1" dirty="0"/>
              <a:t> </a:t>
            </a:r>
            <a:r>
              <a:rPr lang="de-DE" sz="2000" dirty="0" smtClean="0"/>
              <a:t>	wissenschaftlicher </a:t>
            </a:r>
            <a:r>
              <a:rPr lang="de-DE" sz="2000" dirty="0"/>
              <a:t>Forschung dient. </a:t>
            </a:r>
          </a:p>
          <a:p>
            <a:r>
              <a:rPr lang="de-DE" sz="2000" dirty="0"/>
              <a:t>(2) </a:t>
            </a:r>
            <a:r>
              <a:rPr lang="de-DE" sz="2000" dirty="0" err="1"/>
              <a:t>Für</a:t>
            </a:r>
            <a:r>
              <a:rPr lang="de-DE" sz="2000" dirty="0"/>
              <a:t> die </a:t>
            </a:r>
            <a:r>
              <a:rPr lang="de-DE" sz="2000" b="1" dirty="0"/>
              <a:t>eigene wissenschaftliche Forschung</a:t>
            </a:r>
            <a:r>
              <a:rPr lang="de-DE" sz="2000" dirty="0"/>
              <a:t> </a:t>
            </a:r>
            <a:r>
              <a:rPr lang="de-DE" sz="2000" dirty="0" err="1" smtClean="0"/>
              <a:t>dürfen</a:t>
            </a:r>
            <a:r>
              <a:rPr lang="de-DE" sz="2000" dirty="0" smtClean="0"/>
              <a:t> </a:t>
            </a:r>
            <a:r>
              <a:rPr lang="de-DE" sz="2000" b="1" dirty="0"/>
              <a:t>bis zu 75 Prozent</a:t>
            </a:r>
            <a:r>
              <a:rPr lang="de-DE" sz="2000" dirty="0"/>
              <a:t> eines Werkes </a:t>
            </a:r>
            <a:r>
              <a:rPr lang="de-DE" sz="2000" dirty="0" err="1"/>
              <a:t>vervielfältigt</a:t>
            </a:r>
            <a:r>
              <a:rPr lang="de-DE" sz="2000" dirty="0"/>
              <a:t> werden. </a:t>
            </a:r>
          </a:p>
          <a:p>
            <a:r>
              <a:rPr lang="de-DE" sz="2000" dirty="0"/>
              <a:t>(3) Abbildungen, einzelne </a:t>
            </a:r>
            <a:r>
              <a:rPr lang="de-DE" sz="2000" dirty="0" err="1"/>
              <a:t>Beiträge</a:t>
            </a:r>
            <a:r>
              <a:rPr lang="de-DE" sz="2000" dirty="0"/>
              <a:t> aus </a:t>
            </a:r>
            <a:r>
              <a:rPr lang="de-DE" sz="2000" dirty="0" err="1"/>
              <a:t>dersel</a:t>
            </a:r>
            <a:r>
              <a:rPr lang="de-DE" sz="2000" dirty="0" err="1" smtClean="0"/>
              <a:t>-ben</a:t>
            </a:r>
            <a:r>
              <a:rPr lang="de-DE" sz="2000" dirty="0" smtClean="0"/>
              <a:t> </a:t>
            </a:r>
            <a:r>
              <a:rPr lang="de-DE" sz="2000" dirty="0"/>
              <a:t>Fachzeitschrift oder wissenschaftlichen </a:t>
            </a:r>
            <a:r>
              <a:rPr lang="de-DE" sz="2000" dirty="0" smtClean="0"/>
              <a:t>Zeitschrift</a:t>
            </a:r>
            <a:r>
              <a:rPr lang="de-DE" sz="2000" dirty="0"/>
              <a:t>, sonstige Werke geringen Umfangs und </a:t>
            </a:r>
            <a:r>
              <a:rPr lang="de-DE" sz="2000" dirty="0" smtClean="0"/>
              <a:t>vergriffene </a:t>
            </a:r>
            <a:r>
              <a:rPr lang="de-DE" sz="2000" dirty="0"/>
              <a:t>Werke </a:t>
            </a:r>
            <a:r>
              <a:rPr lang="de-DE" sz="2000" dirty="0" err="1"/>
              <a:t>dürfen</a:t>
            </a:r>
            <a:r>
              <a:rPr lang="de-DE" sz="2000" dirty="0"/>
              <a:t> abweichend von den </a:t>
            </a:r>
            <a:r>
              <a:rPr lang="de-DE" sz="2000" dirty="0" err="1" smtClean="0"/>
              <a:t>Absätzen</a:t>
            </a:r>
            <a:r>
              <a:rPr lang="de-DE" sz="2000" dirty="0" smtClean="0"/>
              <a:t> </a:t>
            </a:r>
            <a:r>
              <a:rPr lang="de-DE" sz="2000" dirty="0"/>
              <a:t>1 und 2 </a:t>
            </a:r>
            <a:r>
              <a:rPr lang="de-DE" sz="2000" dirty="0" err="1"/>
              <a:t>vollständig</a:t>
            </a:r>
            <a:r>
              <a:rPr lang="de-DE" sz="2000" dirty="0"/>
              <a:t> genutzt werden. </a:t>
            </a:r>
          </a:p>
          <a:p>
            <a:r>
              <a:rPr lang="de-DE" sz="2000" dirty="0"/>
              <a:t>(4) Nicht nach den </a:t>
            </a:r>
            <a:r>
              <a:rPr lang="de-DE" sz="2000" dirty="0" err="1"/>
              <a:t>Absätzen</a:t>
            </a:r>
            <a:r>
              <a:rPr lang="de-DE" sz="2000" dirty="0"/>
              <a:t> 1 bis 3 erlaubt ist es, </a:t>
            </a:r>
            <a:r>
              <a:rPr lang="de-DE" sz="2000" dirty="0" err="1"/>
              <a:t>während</a:t>
            </a:r>
            <a:r>
              <a:rPr lang="de-DE" sz="2000" dirty="0"/>
              <a:t> </a:t>
            </a:r>
            <a:r>
              <a:rPr lang="de-DE" sz="2000" dirty="0" err="1"/>
              <a:t>öffentlicher</a:t>
            </a:r>
            <a:r>
              <a:rPr lang="de-DE" sz="2000" dirty="0"/>
              <a:t> </a:t>
            </a:r>
            <a:r>
              <a:rPr lang="de-DE" sz="2000" dirty="0" err="1"/>
              <a:t>Vorträge</a:t>
            </a:r>
            <a:r>
              <a:rPr lang="de-DE" sz="2000" dirty="0"/>
              <a:t>, </a:t>
            </a:r>
            <a:r>
              <a:rPr lang="de-DE" sz="2000" dirty="0" err="1"/>
              <a:t>Aufführungen</a:t>
            </a:r>
            <a:r>
              <a:rPr lang="de-DE" sz="2000" dirty="0"/>
              <a:t> oder </a:t>
            </a:r>
            <a:r>
              <a:rPr lang="de-DE" sz="2000" dirty="0" err="1"/>
              <a:t>Vorführungen</a:t>
            </a:r>
            <a:r>
              <a:rPr lang="de-DE" sz="2000" dirty="0"/>
              <a:t> eines Werkes diese auf Bild- oder </a:t>
            </a:r>
            <a:r>
              <a:rPr lang="de-DE" sz="2000" dirty="0" err="1"/>
              <a:t>Tonträger</a:t>
            </a:r>
            <a:r>
              <a:rPr lang="de-DE" sz="2000" dirty="0"/>
              <a:t> aufzunehmen und </a:t>
            </a:r>
            <a:r>
              <a:rPr lang="de-DE" sz="2000" dirty="0" err="1"/>
              <a:t>später</a:t>
            </a:r>
            <a:r>
              <a:rPr lang="de-DE" sz="2000" dirty="0"/>
              <a:t> </a:t>
            </a:r>
            <a:r>
              <a:rPr lang="de-DE" sz="2000" dirty="0" err="1"/>
              <a:t>öffentlich</a:t>
            </a:r>
            <a:r>
              <a:rPr lang="de-DE" sz="2000" dirty="0"/>
              <a:t> </a:t>
            </a:r>
            <a:r>
              <a:rPr lang="de-DE" sz="2000" dirty="0" err="1"/>
              <a:t>zugänglich</a:t>
            </a:r>
            <a:r>
              <a:rPr lang="de-DE" sz="2000" dirty="0"/>
              <a:t> zu machen. </a:t>
            </a:r>
          </a:p>
          <a:p>
            <a:endParaRPr lang="de-DE" dirty="0">
              <a:effectLst/>
            </a:endParaRPr>
          </a:p>
        </p:txBody>
      </p:sp>
    </p:spTree>
    <p:extLst>
      <p:ext uri="{BB962C8B-B14F-4D97-AF65-F5344CB8AC3E}">
        <p14:creationId xmlns:p14="http://schemas.microsoft.com/office/powerpoint/2010/main" val="738107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218898"/>
            <a:ext cx="8784976" cy="6450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467544" y="260648"/>
            <a:ext cx="7668344" cy="461665"/>
          </a:xfrm>
          <a:prstGeom prst="rect">
            <a:avLst/>
          </a:prstGeom>
          <a:solidFill>
            <a:schemeClr val="bg1">
              <a:lumMod val="85000"/>
            </a:schemeClr>
          </a:solidFill>
          <a:ln w="9525">
            <a:noFill/>
            <a:miter lim="800000"/>
            <a:headEnd/>
            <a:tailEnd/>
          </a:ln>
        </p:spPr>
        <p:txBody>
          <a:bodyPr wrap="square">
            <a:spAutoFit/>
          </a:bodyPr>
          <a:lstStyle/>
          <a:p>
            <a:pPr algn="ctr"/>
            <a:r>
              <a:rPr lang="de-DE" sz="2400" dirty="0"/>
              <a:t>§ 60c Wissenschaftliche Forschung </a:t>
            </a:r>
          </a:p>
        </p:txBody>
      </p:sp>
      <p:sp>
        <p:nvSpPr>
          <p:cNvPr id="6" name="Textfeld 5"/>
          <p:cNvSpPr txBox="1"/>
          <p:nvPr/>
        </p:nvSpPr>
        <p:spPr>
          <a:xfrm>
            <a:off x="467544" y="908720"/>
            <a:ext cx="3888432" cy="5139868"/>
          </a:xfrm>
          <a:prstGeom prst="rect">
            <a:avLst/>
          </a:prstGeom>
          <a:noFill/>
        </p:spPr>
        <p:txBody>
          <a:bodyPr wrap="square" rtlCol="0">
            <a:spAutoFit/>
          </a:bodyPr>
          <a:lstStyle/>
          <a:p>
            <a:r>
              <a:rPr lang="de-DE" sz="2000" b="1" dirty="0" smtClean="0">
                <a:solidFill>
                  <a:srgbClr val="002060"/>
                </a:solidFill>
              </a:rPr>
              <a:t>Regelung</a:t>
            </a:r>
          </a:p>
          <a:p>
            <a:pPr marL="342900" indent="-342900">
              <a:buFont typeface="Arial"/>
              <a:buChar char="•"/>
            </a:pPr>
            <a:r>
              <a:rPr lang="de-DE" sz="2000" dirty="0" smtClean="0">
                <a:solidFill>
                  <a:srgbClr val="002060"/>
                </a:solidFill>
              </a:rPr>
              <a:t>Folgeregelung von § 52a</a:t>
            </a:r>
          </a:p>
          <a:p>
            <a:pPr marL="342900" indent="-342900">
              <a:buFont typeface="Arial"/>
              <a:buChar char="•"/>
            </a:pPr>
            <a:r>
              <a:rPr lang="de-DE" sz="2000" dirty="0" smtClean="0">
                <a:solidFill>
                  <a:srgbClr val="002060"/>
                </a:solidFill>
              </a:rPr>
              <a:t>Begünstigt jeden Wiss., also </a:t>
            </a:r>
            <a:r>
              <a:rPr lang="de-DE" sz="2000" b="1" dirty="0" smtClean="0">
                <a:solidFill>
                  <a:srgbClr val="002060"/>
                </a:solidFill>
              </a:rPr>
              <a:t>auch Privatgelehrte</a:t>
            </a:r>
          </a:p>
          <a:p>
            <a:pPr marL="342900" indent="-342900">
              <a:buFont typeface="Arial"/>
              <a:buChar char="•"/>
            </a:pPr>
            <a:r>
              <a:rPr lang="de-DE" sz="2000" dirty="0" smtClean="0">
                <a:solidFill>
                  <a:srgbClr val="002060"/>
                </a:solidFill>
              </a:rPr>
              <a:t>Nutzung von Materialien in losen Forschungsverbünden (also </a:t>
            </a:r>
            <a:r>
              <a:rPr lang="de-DE" sz="2000" b="1" dirty="0" smtClean="0">
                <a:solidFill>
                  <a:srgbClr val="002060"/>
                </a:solidFill>
              </a:rPr>
              <a:t>nicht gebunden an eine Einrichtung</a:t>
            </a:r>
            <a:r>
              <a:rPr lang="de-DE" sz="2000" dirty="0" smtClean="0">
                <a:solidFill>
                  <a:srgbClr val="002060"/>
                </a:solidFill>
              </a:rPr>
              <a:t>)</a:t>
            </a:r>
          </a:p>
          <a:p>
            <a:pPr marL="342900" indent="-342900">
              <a:buFont typeface="Arial"/>
              <a:buChar char="•"/>
            </a:pPr>
            <a:r>
              <a:rPr lang="de-DE" sz="2000" dirty="0" smtClean="0">
                <a:solidFill>
                  <a:srgbClr val="002060"/>
                </a:solidFill>
              </a:rPr>
              <a:t>Nutzung im Umfang von 15%; Artikel in Zeitschriften  etc. ganz</a:t>
            </a:r>
          </a:p>
          <a:p>
            <a:pPr marL="342900" indent="-342900">
              <a:buFont typeface="Arial"/>
              <a:buChar char="•"/>
            </a:pPr>
            <a:r>
              <a:rPr lang="de-DE" sz="2000" b="1" dirty="0" smtClean="0">
                <a:solidFill>
                  <a:srgbClr val="002060"/>
                </a:solidFill>
              </a:rPr>
              <a:t>Keine Presseartikel</a:t>
            </a:r>
          </a:p>
          <a:p>
            <a:pPr marL="342900" indent="-342900">
              <a:buFont typeface="Arial"/>
              <a:buChar char="•"/>
            </a:pPr>
            <a:r>
              <a:rPr lang="de-DE" sz="2000" dirty="0" smtClean="0">
                <a:solidFill>
                  <a:srgbClr val="002060"/>
                </a:solidFill>
              </a:rPr>
              <a:t>Nicht beschränkt auf Text (also auch Filme, Akustik, Bilder, ...)</a:t>
            </a:r>
          </a:p>
          <a:p>
            <a:endParaRPr lang="de-DE" sz="2000" b="1" dirty="0" smtClean="0">
              <a:solidFill>
                <a:srgbClr val="002060"/>
              </a:solidFill>
            </a:endParaRPr>
          </a:p>
        </p:txBody>
      </p:sp>
      <p:sp>
        <p:nvSpPr>
          <p:cNvPr id="7" name="Textfeld 6"/>
          <p:cNvSpPr txBox="1"/>
          <p:nvPr/>
        </p:nvSpPr>
        <p:spPr>
          <a:xfrm>
            <a:off x="5076056" y="908720"/>
            <a:ext cx="3384376" cy="6863417"/>
          </a:xfrm>
          <a:prstGeom prst="rect">
            <a:avLst/>
          </a:prstGeom>
          <a:noFill/>
        </p:spPr>
        <p:txBody>
          <a:bodyPr wrap="square" rtlCol="0">
            <a:spAutoFit/>
          </a:bodyPr>
          <a:lstStyle/>
          <a:p>
            <a:r>
              <a:rPr lang="de-DE" sz="2000" b="1" dirty="0" smtClean="0">
                <a:solidFill>
                  <a:srgbClr val="002060"/>
                </a:solidFill>
              </a:rPr>
              <a:t>Kritisch</a:t>
            </a:r>
          </a:p>
          <a:p>
            <a:pPr>
              <a:buFont typeface="Arial"/>
              <a:buChar char="•"/>
            </a:pPr>
            <a:r>
              <a:rPr lang="de-DE" sz="2000" dirty="0">
                <a:solidFill>
                  <a:srgbClr val="002060"/>
                </a:solidFill>
              </a:rPr>
              <a:t>Eingeschränkte Nutzung, </a:t>
            </a:r>
            <a:r>
              <a:rPr lang="de-DE" sz="2000" b="1" dirty="0">
                <a:solidFill>
                  <a:srgbClr val="002060"/>
                </a:solidFill>
              </a:rPr>
              <a:t>nur 15% </a:t>
            </a:r>
            <a:r>
              <a:rPr lang="de-DE" sz="2000" dirty="0">
                <a:solidFill>
                  <a:srgbClr val="002060"/>
                </a:solidFill>
              </a:rPr>
              <a:t>(bislang galt 12%, </a:t>
            </a:r>
            <a:r>
              <a:rPr lang="de-DE" sz="2000" dirty="0" err="1">
                <a:solidFill>
                  <a:srgbClr val="002060"/>
                </a:solidFill>
              </a:rPr>
              <a:t>RefE</a:t>
            </a:r>
            <a:r>
              <a:rPr lang="de-DE" sz="2000" dirty="0">
                <a:solidFill>
                  <a:srgbClr val="002060"/>
                </a:solidFill>
              </a:rPr>
              <a:t> hatte 25%)</a:t>
            </a:r>
          </a:p>
          <a:p>
            <a:pPr>
              <a:buFont typeface="Arial"/>
              <a:buChar char="•"/>
            </a:pPr>
            <a:r>
              <a:rPr lang="de-DE" sz="2000" b="1" dirty="0">
                <a:solidFill>
                  <a:srgbClr val="002060"/>
                </a:solidFill>
              </a:rPr>
              <a:t>Keine Nutzung von Presseerzeugnissen </a:t>
            </a:r>
            <a:r>
              <a:rPr lang="de-DE" sz="2000" dirty="0">
                <a:solidFill>
                  <a:srgbClr val="002060"/>
                </a:solidFill>
              </a:rPr>
              <a:t>(wie bislang in § 52a)</a:t>
            </a:r>
          </a:p>
          <a:p>
            <a:pPr>
              <a:buFont typeface="Arial"/>
              <a:buChar char="•"/>
            </a:pPr>
            <a:r>
              <a:rPr lang="de-DE" sz="2000" dirty="0">
                <a:solidFill>
                  <a:srgbClr val="002060"/>
                </a:solidFill>
              </a:rPr>
              <a:t>Nutzung von Artikeln </a:t>
            </a:r>
            <a:r>
              <a:rPr lang="de-DE" sz="2000" dirty="0" smtClean="0">
                <a:solidFill>
                  <a:srgbClr val="002060"/>
                </a:solidFill>
              </a:rPr>
              <a:t>in </a:t>
            </a:r>
            <a:r>
              <a:rPr lang="de-DE" sz="2000" b="1" dirty="0">
                <a:solidFill>
                  <a:srgbClr val="002060"/>
                </a:solidFill>
              </a:rPr>
              <a:t>Sammelbänden/</a:t>
            </a:r>
            <a:r>
              <a:rPr lang="de-DE" sz="2000" b="1" dirty="0" err="1">
                <a:solidFill>
                  <a:srgbClr val="002060"/>
                </a:solidFill>
              </a:rPr>
              <a:t>Proceedings</a:t>
            </a:r>
            <a:r>
              <a:rPr lang="de-DE" sz="2000" b="1" dirty="0">
                <a:solidFill>
                  <a:srgbClr val="002060"/>
                </a:solidFill>
              </a:rPr>
              <a:t> nicht explizit </a:t>
            </a:r>
            <a:r>
              <a:rPr lang="de-DE" sz="2000" dirty="0">
                <a:solidFill>
                  <a:srgbClr val="002060"/>
                </a:solidFill>
              </a:rPr>
              <a:t>geregelt</a:t>
            </a:r>
          </a:p>
          <a:p>
            <a:pPr>
              <a:buFont typeface="Arial"/>
              <a:buChar char="•"/>
            </a:pPr>
            <a:r>
              <a:rPr lang="de-DE" sz="2000" dirty="0" err="1">
                <a:solidFill>
                  <a:srgbClr val="002060"/>
                </a:solidFill>
              </a:rPr>
              <a:t>Nutzungs</a:t>
            </a:r>
            <a:r>
              <a:rPr lang="de-DE" sz="2000" dirty="0">
                <a:solidFill>
                  <a:srgbClr val="002060"/>
                </a:solidFill>
              </a:rPr>
              <a:t> von </a:t>
            </a:r>
            <a:r>
              <a:rPr lang="de-DE" sz="2000" b="1" dirty="0" err="1">
                <a:solidFill>
                  <a:srgbClr val="002060"/>
                </a:solidFill>
              </a:rPr>
              <a:t>eBooks</a:t>
            </a:r>
            <a:r>
              <a:rPr lang="de-DE" sz="2000" b="1" dirty="0">
                <a:solidFill>
                  <a:srgbClr val="002060"/>
                </a:solidFill>
              </a:rPr>
              <a:t> </a:t>
            </a:r>
            <a:r>
              <a:rPr lang="de-DE" sz="2000" dirty="0">
                <a:solidFill>
                  <a:srgbClr val="002060"/>
                </a:solidFill>
              </a:rPr>
              <a:t>nicht explizit geregelt</a:t>
            </a:r>
          </a:p>
          <a:p>
            <a:pPr>
              <a:buFont typeface="Arial"/>
              <a:buChar char="•"/>
            </a:pPr>
            <a:r>
              <a:rPr lang="de-DE" sz="2000" b="1" dirty="0">
                <a:solidFill>
                  <a:srgbClr val="002060"/>
                </a:solidFill>
              </a:rPr>
              <a:t>Keine </a:t>
            </a:r>
            <a:r>
              <a:rPr lang="de-DE" sz="2000" b="1" dirty="0" smtClean="0">
                <a:solidFill>
                  <a:srgbClr val="002060"/>
                </a:solidFill>
              </a:rPr>
              <a:t>Allgemeine Bildungs- und Wissenschaftsschranke </a:t>
            </a:r>
            <a:r>
              <a:rPr lang="de-DE" sz="2000" dirty="0" smtClean="0">
                <a:solidFill>
                  <a:srgbClr val="002060"/>
                </a:solidFill>
              </a:rPr>
              <a:t>(wie </a:t>
            </a:r>
            <a:r>
              <a:rPr lang="de-DE" sz="2000" dirty="0">
                <a:solidFill>
                  <a:srgbClr val="002060"/>
                </a:solidFill>
              </a:rPr>
              <a:t>i</a:t>
            </a:r>
            <a:r>
              <a:rPr lang="de-DE" sz="2000" dirty="0" smtClean="0">
                <a:solidFill>
                  <a:srgbClr val="002060"/>
                </a:solidFill>
              </a:rPr>
              <a:t>m </a:t>
            </a:r>
            <a:r>
              <a:rPr lang="de-DE" sz="2000" dirty="0" smtClean="0">
                <a:solidFill>
                  <a:srgbClr val="002060"/>
                </a:solidFill>
              </a:rPr>
              <a:t>Koalitionsvertrag 2013 </a:t>
            </a:r>
            <a:r>
              <a:rPr lang="de-DE" sz="2000" dirty="0" smtClean="0">
                <a:solidFill>
                  <a:srgbClr val="002060"/>
                </a:solidFill>
              </a:rPr>
              <a:t>versprochen)</a:t>
            </a:r>
            <a:endParaRPr lang="de-DE" sz="2000" dirty="0">
              <a:solidFill>
                <a:srgbClr val="002060"/>
              </a:solidFill>
            </a:endParaRPr>
          </a:p>
          <a:p>
            <a:endParaRPr lang="de-DE" sz="2000" b="1" dirty="0">
              <a:solidFill>
                <a:srgbClr val="002060"/>
              </a:solidFill>
            </a:endParaRPr>
          </a:p>
          <a:p>
            <a:pPr marL="342900" indent="-342900">
              <a:buFont typeface="Arial"/>
              <a:buChar char="•"/>
            </a:pPr>
            <a:endParaRPr lang="de-DE" sz="2000" dirty="0"/>
          </a:p>
          <a:p>
            <a:endParaRPr lang="de-DE" sz="2000" dirty="0" smtClean="0">
              <a:solidFill>
                <a:srgbClr val="002060"/>
              </a:solidFill>
            </a:endParaRPr>
          </a:p>
          <a:p>
            <a:endParaRPr lang="de-DE" sz="2000" dirty="0" smtClean="0">
              <a:solidFill>
                <a:srgbClr val="002060"/>
              </a:solidFill>
            </a:endParaRPr>
          </a:p>
        </p:txBody>
      </p:sp>
    </p:spTree>
    <p:extLst>
      <p:ext uri="{BB962C8B-B14F-4D97-AF65-F5344CB8AC3E}">
        <p14:creationId xmlns:p14="http://schemas.microsoft.com/office/powerpoint/2010/main" val="434951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692696"/>
            <a:ext cx="8784976" cy="59046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pPr algn="ctr"/>
            <a:r>
              <a:rPr lang="de-DE" sz="2000" dirty="0"/>
              <a:t>§ 60d Text und Data </a:t>
            </a:r>
            <a:r>
              <a:rPr lang="de-DE" sz="2000" dirty="0" smtClean="0"/>
              <a:t>Mining (1) </a:t>
            </a:r>
            <a:endParaRPr lang="de-DE" sz="2000" dirty="0"/>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95536" y="980728"/>
            <a:ext cx="8424936" cy="1938992"/>
          </a:xfrm>
          <a:prstGeom prst="rect">
            <a:avLst/>
          </a:prstGeom>
          <a:noFill/>
        </p:spPr>
        <p:txBody>
          <a:bodyPr wrap="square" rtlCol="0">
            <a:spAutoFit/>
          </a:bodyPr>
          <a:lstStyle/>
          <a:p>
            <a:r>
              <a:rPr lang="de-DE" sz="2000" dirty="0"/>
              <a:t>(1) Um eine </a:t>
            </a:r>
            <a:r>
              <a:rPr lang="de-DE" sz="2000" b="1" dirty="0"/>
              <a:t>Vielzahl von Werken </a:t>
            </a:r>
            <a:r>
              <a:rPr lang="de-DE" sz="2000" dirty="0"/>
              <a:t>(</a:t>
            </a:r>
            <a:r>
              <a:rPr lang="de-DE" sz="2000" dirty="0" smtClean="0"/>
              <a:t>Ursprungsmaterial</a:t>
            </a:r>
            <a:r>
              <a:rPr lang="de-DE" sz="2000" dirty="0"/>
              <a:t>) </a:t>
            </a:r>
            <a:r>
              <a:rPr lang="de-DE" sz="2000" dirty="0" err="1"/>
              <a:t>für</a:t>
            </a:r>
            <a:r>
              <a:rPr lang="de-DE" sz="2000" dirty="0"/>
              <a:t> die wissenschaftliche Forschung </a:t>
            </a:r>
            <a:r>
              <a:rPr lang="de-DE" sz="2000" dirty="0" smtClean="0"/>
              <a:t>automatisiert </a:t>
            </a:r>
            <a:r>
              <a:rPr lang="de-DE" sz="2000" dirty="0"/>
              <a:t>auszuwerten, ist es </a:t>
            </a:r>
            <a:r>
              <a:rPr lang="de-DE" sz="2000" dirty="0" err="1"/>
              <a:t>zulässig</a:t>
            </a:r>
            <a:r>
              <a:rPr lang="de-DE" sz="2000" dirty="0"/>
              <a:t>, </a:t>
            </a:r>
          </a:p>
          <a:p>
            <a:r>
              <a:rPr lang="de-DE" sz="2000" dirty="0"/>
              <a:t>das Ursprungsmaterial auch </a:t>
            </a:r>
            <a:r>
              <a:rPr lang="de-DE" sz="2000" b="1" dirty="0"/>
              <a:t>automatisiert und systematisch zu </a:t>
            </a:r>
            <a:r>
              <a:rPr lang="de-DE" sz="2000" b="1" dirty="0" err="1"/>
              <a:t>vervielfältigen</a:t>
            </a:r>
            <a:r>
              <a:rPr lang="de-DE" sz="2000" dirty="0"/>
              <a:t>, um daraus </a:t>
            </a:r>
            <a:r>
              <a:rPr lang="de-DE" sz="2000" dirty="0" smtClean="0"/>
              <a:t>insbesondere </a:t>
            </a:r>
            <a:r>
              <a:rPr lang="de-DE" sz="2000" dirty="0"/>
              <a:t>durch </a:t>
            </a:r>
            <a:r>
              <a:rPr lang="de-DE" sz="2000" b="1" dirty="0"/>
              <a:t>Normalisierung, Strukturierung und Kategorisierung</a:t>
            </a:r>
            <a:r>
              <a:rPr lang="de-DE" sz="2000" dirty="0"/>
              <a:t> ein </a:t>
            </a:r>
            <a:r>
              <a:rPr lang="de-DE" sz="2000" b="1" dirty="0"/>
              <a:t>auszuwertendes Korpus </a:t>
            </a:r>
            <a:r>
              <a:rPr lang="de-DE" sz="2000" dirty="0"/>
              <a:t>zu erstellen, und </a:t>
            </a:r>
            <a:endParaRPr lang="de-DE" sz="2000" dirty="0" smtClean="0"/>
          </a:p>
        </p:txBody>
      </p:sp>
      <p:sp>
        <p:nvSpPr>
          <p:cNvPr id="7" name="Textfeld 6"/>
          <p:cNvSpPr txBox="1"/>
          <p:nvPr/>
        </p:nvSpPr>
        <p:spPr>
          <a:xfrm>
            <a:off x="395536" y="3212976"/>
            <a:ext cx="8424936" cy="2215991"/>
          </a:xfrm>
          <a:prstGeom prst="rect">
            <a:avLst/>
          </a:prstGeom>
          <a:noFill/>
        </p:spPr>
        <p:txBody>
          <a:bodyPr wrap="square" rtlCol="0">
            <a:spAutoFit/>
          </a:bodyPr>
          <a:lstStyle/>
          <a:p>
            <a:endParaRPr lang="de-DE" sz="2000" dirty="0"/>
          </a:p>
          <a:p>
            <a:r>
              <a:rPr lang="de-DE" sz="2000" dirty="0"/>
              <a:t>das Korpus einem </a:t>
            </a:r>
            <a:r>
              <a:rPr lang="de-DE" sz="2000" b="1" dirty="0"/>
              <a:t>bestimmt abgegrenzten Kreis von Personen </a:t>
            </a:r>
            <a:r>
              <a:rPr lang="de-DE" sz="2000" b="1" dirty="0" err="1"/>
              <a:t>für</a:t>
            </a:r>
            <a:r>
              <a:rPr lang="de-DE" sz="2000" b="1" dirty="0"/>
              <a:t> die gemeinsame </a:t>
            </a:r>
            <a:r>
              <a:rPr lang="de-DE" sz="2000" b="1" dirty="0" smtClean="0"/>
              <a:t>wissenschaftliche </a:t>
            </a:r>
            <a:r>
              <a:rPr lang="de-DE" sz="2000" b="1" dirty="0"/>
              <a:t>Forschung</a:t>
            </a:r>
            <a:r>
              <a:rPr lang="de-DE" sz="2000" dirty="0"/>
              <a:t> sowie einzelnen Dritten zur </a:t>
            </a:r>
            <a:r>
              <a:rPr lang="de-DE" sz="2000" dirty="0" err="1"/>
              <a:t>Überprüfung</a:t>
            </a:r>
            <a:r>
              <a:rPr lang="de-DE" sz="2000" dirty="0"/>
              <a:t> der </a:t>
            </a:r>
            <a:r>
              <a:rPr lang="de-DE" sz="2000" dirty="0" err="1"/>
              <a:t>Qualität</a:t>
            </a:r>
            <a:r>
              <a:rPr lang="de-DE" sz="2000" dirty="0"/>
              <a:t> wissenschaftlicher </a:t>
            </a:r>
            <a:r>
              <a:rPr lang="de-DE" sz="2000" dirty="0" smtClean="0"/>
              <a:t>Forschung </a:t>
            </a:r>
            <a:r>
              <a:rPr lang="de-DE" sz="2000" dirty="0" err="1"/>
              <a:t>öffentlich</a:t>
            </a:r>
            <a:r>
              <a:rPr lang="de-DE" sz="2000" dirty="0"/>
              <a:t> </a:t>
            </a:r>
            <a:r>
              <a:rPr lang="de-DE" sz="2000" dirty="0" err="1"/>
              <a:t>zugänglich</a:t>
            </a:r>
            <a:r>
              <a:rPr lang="de-DE" sz="2000" dirty="0"/>
              <a:t> zu machen. </a:t>
            </a:r>
          </a:p>
          <a:p>
            <a:r>
              <a:rPr lang="de-DE" sz="2000" dirty="0"/>
              <a:t>Der Nutzer darf </a:t>
            </a:r>
            <a:r>
              <a:rPr lang="de-DE" sz="2000" b="1" dirty="0"/>
              <a:t>hierbei nur nicht kommerzielle </a:t>
            </a:r>
            <a:r>
              <a:rPr lang="de-DE" sz="2000" b="1" dirty="0" smtClean="0"/>
              <a:t>Zwecke </a:t>
            </a:r>
            <a:r>
              <a:rPr lang="de-DE" sz="2000" dirty="0"/>
              <a:t>verfolgen</a:t>
            </a:r>
            <a:r>
              <a:rPr lang="de-DE" sz="2000" dirty="0" smtClean="0"/>
              <a:t>.</a:t>
            </a:r>
          </a:p>
          <a:p>
            <a:endParaRPr lang="de-DE" dirty="0">
              <a:effectLst/>
            </a:endParaRPr>
          </a:p>
        </p:txBody>
      </p:sp>
    </p:spTree>
    <p:extLst>
      <p:ext uri="{BB962C8B-B14F-4D97-AF65-F5344CB8AC3E}">
        <p14:creationId xmlns:p14="http://schemas.microsoft.com/office/powerpoint/2010/main" val="2339420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692696"/>
            <a:ext cx="8784976" cy="61653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pPr algn="ctr"/>
            <a:r>
              <a:rPr lang="de-DE" sz="2000" dirty="0"/>
              <a:t>§ 60d Text und Data </a:t>
            </a:r>
            <a:r>
              <a:rPr lang="de-DE" sz="2000" dirty="0" smtClean="0"/>
              <a:t>Mining (2) </a:t>
            </a:r>
            <a:r>
              <a:rPr lang="de-DE" sz="2000" dirty="0"/>
              <a:t>u</a:t>
            </a:r>
            <a:r>
              <a:rPr lang="de-DE" sz="2000" dirty="0" smtClean="0"/>
              <a:t>nd (3) </a:t>
            </a:r>
            <a:endParaRPr lang="de-DE" sz="2000" dirty="0"/>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95536" y="980728"/>
            <a:ext cx="8424936" cy="4678204"/>
          </a:xfrm>
          <a:prstGeom prst="rect">
            <a:avLst/>
          </a:prstGeom>
          <a:noFill/>
        </p:spPr>
        <p:txBody>
          <a:bodyPr wrap="square" rtlCol="0">
            <a:spAutoFit/>
          </a:bodyPr>
          <a:lstStyle/>
          <a:p>
            <a:r>
              <a:rPr lang="de-DE" sz="2000" dirty="0" smtClean="0"/>
              <a:t>(</a:t>
            </a:r>
            <a:r>
              <a:rPr lang="de-DE" sz="2000" dirty="0"/>
              <a:t>2) Werden </a:t>
            </a:r>
            <a:r>
              <a:rPr lang="de-DE" sz="2000" b="1" dirty="0"/>
              <a:t>Datenbankwerke</a:t>
            </a:r>
            <a:r>
              <a:rPr lang="de-DE" sz="2000" dirty="0"/>
              <a:t> nach Maßgabe des Absatzes 1 genutzt, so gilt dies als </a:t>
            </a:r>
            <a:r>
              <a:rPr lang="de-DE" sz="2000" b="1" dirty="0" err="1"/>
              <a:t>übliche</a:t>
            </a:r>
            <a:r>
              <a:rPr lang="de-DE" sz="2000" b="1" dirty="0"/>
              <a:t> </a:t>
            </a:r>
            <a:r>
              <a:rPr lang="de-DE" sz="2000" b="1" dirty="0" smtClean="0"/>
              <a:t>Benutzung </a:t>
            </a:r>
            <a:r>
              <a:rPr lang="de-DE" sz="2000" dirty="0"/>
              <a:t>nach § 55a Satz 1. Werden </a:t>
            </a:r>
            <a:r>
              <a:rPr lang="de-DE" sz="2000" b="1" dirty="0"/>
              <a:t>unwesentliche Teile von Datenbanken </a:t>
            </a:r>
            <a:r>
              <a:rPr lang="de-DE" sz="2000" dirty="0"/>
              <a:t>nach Maßgabe des </a:t>
            </a:r>
            <a:r>
              <a:rPr lang="de-DE" sz="2000" dirty="0" smtClean="0"/>
              <a:t>Absatzes </a:t>
            </a:r>
            <a:r>
              <a:rPr lang="de-DE" sz="2000" dirty="0"/>
              <a:t>1 genutzt, so gilt dies mit der normalen </a:t>
            </a:r>
            <a:r>
              <a:rPr lang="de-DE" sz="2000" dirty="0" smtClean="0"/>
              <a:t>Auswertung </a:t>
            </a:r>
            <a:r>
              <a:rPr lang="de-DE" sz="2000" dirty="0"/>
              <a:t>der Datenbank sowie mit den berechtigten Interessen des Datenbankherstellers im Sinne von § 87b Absatz 1 Satz 2 und § 87e als </a:t>
            </a:r>
            <a:r>
              <a:rPr lang="de-DE" sz="2000" b="1" dirty="0"/>
              <a:t>vereinba</a:t>
            </a:r>
            <a:r>
              <a:rPr lang="de-DE" sz="2000" dirty="0"/>
              <a:t>r. </a:t>
            </a:r>
            <a:endParaRPr lang="de-DE" sz="2000" dirty="0" smtClean="0"/>
          </a:p>
          <a:p>
            <a:endParaRPr lang="de-DE" sz="2000" dirty="0"/>
          </a:p>
          <a:p>
            <a:r>
              <a:rPr lang="de-DE" sz="2000" dirty="0"/>
              <a:t>(3) Das Korpus und die </a:t>
            </a:r>
            <a:r>
              <a:rPr lang="de-DE" sz="2000" dirty="0" err="1"/>
              <a:t>Vervielfältigungen</a:t>
            </a:r>
            <a:r>
              <a:rPr lang="de-DE" sz="2000" dirty="0"/>
              <a:t> des Ursprungsmaterials sind nach Abschluss der Forschungsarbeiten </a:t>
            </a:r>
            <a:r>
              <a:rPr lang="de-DE" sz="2000" b="1" dirty="0"/>
              <a:t>zu </a:t>
            </a:r>
            <a:r>
              <a:rPr lang="de-DE" sz="2000" b="1" dirty="0" err="1"/>
              <a:t>löschen</a:t>
            </a:r>
            <a:r>
              <a:rPr lang="de-DE" sz="2000" dirty="0"/>
              <a:t>; die </a:t>
            </a:r>
            <a:r>
              <a:rPr lang="de-DE" sz="2000" dirty="0" err="1"/>
              <a:t>öffentliche</a:t>
            </a:r>
            <a:r>
              <a:rPr lang="de-DE" sz="2000" dirty="0"/>
              <a:t> Zu- </a:t>
            </a:r>
            <a:r>
              <a:rPr lang="de-DE" sz="2000" dirty="0" err="1"/>
              <a:t>gänglichmachung</a:t>
            </a:r>
            <a:r>
              <a:rPr lang="de-DE" sz="2000" dirty="0"/>
              <a:t> ist zu </a:t>
            </a:r>
            <a:r>
              <a:rPr lang="de-DE" sz="2000" b="1" dirty="0"/>
              <a:t>beenden</a:t>
            </a:r>
            <a:r>
              <a:rPr lang="de-DE" sz="2000" dirty="0"/>
              <a:t>. </a:t>
            </a:r>
            <a:r>
              <a:rPr lang="de-DE" sz="2000" dirty="0" err="1"/>
              <a:t>Zulässig</a:t>
            </a:r>
            <a:r>
              <a:rPr lang="de-DE" sz="2000" dirty="0"/>
              <a:t> ist es jedoch, das Korpus und die </a:t>
            </a:r>
            <a:r>
              <a:rPr lang="de-DE" sz="2000" dirty="0" err="1"/>
              <a:t>Vervielfältigungen</a:t>
            </a:r>
            <a:r>
              <a:rPr lang="de-DE" sz="2000" dirty="0"/>
              <a:t> des Ursprungsmaterials den in den §§ 60e und 60f genannten Institutionen zur </a:t>
            </a:r>
            <a:r>
              <a:rPr lang="de-DE" sz="2000" b="1" dirty="0"/>
              <a:t>dauerhaften </a:t>
            </a:r>
            <a:r>
              <a:rPr lang="de-DE" sz="2000" b="1" dirty="0" smtClean="0"/>
              <a:t>Aufbewahrung </a:t>
            </a:r>
            <a:r>
              <a:rPr lang="de-DE" sz="2000" b="1" dirty="0"/>
              <a:t>zu </a:t>
            </a:r>
            <a:r>
              <a:rPr lang="de-DE" sz="2000" b="1" dirty="0" err="1"/>
              <a:t>übermitteln</a:t>
            </a:r>
            <a:r>
              <a:rPr lang="de-DE" sz="2000" dirty="0"/>
              <a:t>. </a:t>
            </a:r>
          </a:p>
          <a:p>
            <a:r>
              <a:rPr lang="de-DE" sz="2000" dirty="0" smtClean="0"/>
              <a:t> </a:t>
            </a:r>
            <a:endParaRPr lang="de-DE" sz="2000" dirty="0"/>
          </a:p>
          <a:p>
            <a:endParaRPr lang="de-DE" dirty="0">
              <a:effectLst/>
            </a:endParaRPr>
          </a:p>
        </p:txBody>
      </p:sp>
    </p:spTree>
    <p:extLst>
      <p:ext uri="{BB962C8B-B14F-4D97-AF65-F5344CB8AC3E}">
        <p14:creationId xmlns:p14="http://schemas.microsoft.com/office/powerpoint/2010/main" val="33122995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450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467544" y="260648"/>
            <a:ext cx="7668344" cy="461665"/>
          </a:xfrm>
          <a:prstGeom prst="rect">
            <a:avLst/>
          </a:prstGeom>
          <a:solidFill>
            <a:schemeClr val="bg1">
              <a:lumMod val="85000"/>
            </a:schemeClr>
          </a:solidFill>
          <a:ln w="9525">
            <a:noFill/>
            <a:miter lim="800000"/>
            <a:headEnd/>
            <a:tailEnd/>
          </a:ln>
        </p:spPr>
        <p:txBody>
          <a:bodyPr wrap="square">
            <a:spAutoFit/>
          </a:bodyPr>
          <a:lstStyle/>
          <a:p>
            <a:pPr algn="ctr"/>
            <a:r>
              <a:rPr lang="de-DE" sz="2400" dirty="0"/>
              <a:t>§ 60d Text und Data Mining </a:t>
            </a:r>
          </a:p>
        </p:txBody>
      </p:sp>
      <p:sp>
        <p:nvSpPr>
          <p:cNvPr id="6" name="Textfeld 5"/>
          <p:cNvSpPr txBox="1"/>
          <p:nvPr/>
        </p:nvSpPr>
        <p:spPr>
          <a:xfrm>
            <a:off x="467544" y="908720"/>
            <a:ext cx="3888432" cy="5447645"/>
          </a:xfrm>
          <a:prstGeom prst="rect">
            <a:avLst/>
          </a:prstGeom>
          <a:noFill/>
        </p:spPr>
        <p:txBody>
          <a:bodyPr wrap="square" rtlCol="0">
            <a:spAutoFit/>
          </a:bodyPr>
          <a:lstStyle/>
          <a:p>
            <a:r>
              <a:rPr lang="de-DE" sz="2400" b="1" dirty="0" smtClean="0">
                <a:solidFill>
                  <a:srgbClr val="002060"/>
                </a:solidFill>
              </a:rPr>
              <a:t>Regelung</a:t>
            </a:r>
          </a:p>
          <a:p>
            <a:pPr>
              <a:buFont typeface="Arial"/>
              <a:buChar char="•"/>
            </a:pPr>
            <a:r>
              <a:rPr lang="de-DE" sz="2000" dirty="0" smtClean="0">
                <a:solidFill>
                  <a:srgbClr val="002060"/>
                </a:solidFill>
              </a:rPr>
              <a:t>Nur für </a:t>
            </a:r>
            <a:r>
              <a:rPr lang="de-DE" sz="2000" b="1" dirty="0" smtClean="0">
                <a:solidFill>
                  <a:srgbClr val="002060"/>
                </a:solidFill>
              </a:rPr>
              <a:t>nicht-kommerzielle Zwecke</a:t>
            </a:r>
          </a:p>
          <a:p>
            <a:pPr>
              <a:buFont typeface="Arial"/>
              <a:buChar char="•"/>
            </a:pPr>
            <a:r>
              <a:rPr lang="de-DE" sz="2000" dirty="0" smtClean="0">
                <a:solidFill>
                  <a:srgbClr val="002060"/>
                </a:solidFill>
              </a:rPr>
              <a:t>Zugang zu den Materialien </a:t>
            </a:r>
            <a:r>
              <a:rPr lang="de-DE" sz="2000" dirty="0" smtClean="0"/>
              <a:t>über </a:t>
            </a:r>
            <a:r>
              <a:rPr lang="de-DE" sz="2000" dirty="0"/>
              <a:t>die Bestände </a:t>
            </a:r>
            <a:r>
              <a:rPr lang="de-DE" sz="2000" b="1" dirty="0"/>
              <a:t>in der/</a:t>
            </a:r>
            <a:r>
              <a:rPr lang="de-DE" sz="2000" b="1" dirty="0" err="1"/>
              <a:t>n</a:t>
            </a:r>
            <a:r>
              <a:rPr lang="de-DE" sz="2000" b="1" dirty="0"/>
              <a:t> eigenen Einrichtung/en </a:t>
            </a:r>
            <a:r>
              <a:rPr lang="de-DE" sz="2000" dirty="0"/>
              <a:t>(i.d.R. die Bibliothek/en) oder </a:t>
            </a:r>
            <a:r>
              <a:rPr lang="de-DE" sz="2000" dirty="0" smtClean="0"/>
              <a:t>über </a:t>
            </a:r>
            <a:r>
              <a:rPr lang="de-DE" sz="2000" dirty="0"/>
              <a:t>Fernleihe </a:t>
            </a:r>
            <a:endParaRPr lang="de-DE" sz="2000" dirty="0" smtClean="0"/>
          </a:p>
          <a:p>
            <a:pPr>
              <a:buFont typeface="Arial"/>
              <a:buChar char="•"/>
            </a:pPr>
            <a:r>
              <a:rPr lang="de-DE" sz="2000" dirty="0" smtClean="0">
                <a:solidFill>
                  <a:srgbClr val="002060"/>
                </a:solidFill>
              </a:rPr>
              <a:t>Materialien müssen </a:t>
            </a:r>
            <a:r>
              <a:rPr lang="de-DE" sz="2000" b="1" dirty="0" smtClean="0">
                <a:solidFill>
                  <a:srgbClr val="002060"/>
                </a:solidFill>
              </a:rPr>
              <a:t>nach Ende von TDM gelöscht</a:t>
            </a:r>
            <a:r>
              <a:rPr lang="de-DE" sz="2000" dirty="0" smtClean="0">
                <a:solidFill>
                  <a:srgbClr val="002060"/>
                </a:solidFill>
              </a:rPr>
              <a:t> werden</a:t>
            </a:r>
          </a:p>
          <a:p>
            <a:pPr>
              <a:buFont typeface="Arial"/>
              <a:buChar char="•"/>
            </a:pPr>
            <a:r>
              <a:rPr lang="de-DE" sz="2000" dirty="0" smtClean="0">
                <a:solidFill>
                  <a:srgbClr val="002060"/>
                </a:solidFill>
              </a:rPr>
              <a:t>Bibliotheken dürfen </a:t>
            </a:r>
            <a:r>
              <a:rPr lang="de-DE" sz="2000" dirty="0"/>
              <a:t>Ausgangsmaterialien und die aufbereiteten </a:t>
            </a:r>
            <a:r>
              <a:rPr lang="de-DE" sz="2000" dirty="0" smtClean="0"/>
              <a:t>Korpora </a:t>
            </a:r>
            <a:r>
              <a:rPr lang="de-DE" sz="2000" dirty="0"/>
              <a:t>archivierend speichern </a:t>
            </a:r>
            <a:endParaRPr lang="de-DE" sz="2000" dirty="0" smtClean="0"/>
          </a:p>
          <a:p>
            <a:pPr>
              <a:buFont typeface="Arial"/>
              <a:buChar char="•"/>
            </a:pPr>
            <a:r>
              <a:rPr lang="de-DE" sz="2000" dirty="0">
                <a:solidFill>
                  <a:srgbClr val="002060"/>
                </a:solidFill>
              </a:rPr>
              <a:t>u</a:t>
            </a:r>
            <a:r>
              <a:rPr lang="de-DE" sz="2000" dirty="0" smtClean="0">
                <a:solidFill>
                  <a:srgbClr val="002060"/>
                </a:solidFill>
              </a:rPr>
              <a:t>nd zur Überprüfung bereitstellen</a:t>
            </a:r>
          </a:p>
          <a:p>
            <a:endParaRPr lang="de-DE" sz="2400" dirty="0" smtClean="0">
              <a:solidFill>
                <a:srgbClr val="002060"/>
              </a:solidFill>
            </a:endParaRPr>
          </a:p>
        </p:txBody>
      </p:sp>
      <p:sp>
        <p:nvSpPr>
          <p:cNvPr id="7" name="Textfeld 6"/>
          <p:cNvSpPr txBox="1"/>
          <p:nvPr/>
        </p:nvSpPr>
        <p:spPr>
          <a:xfrm>
            <a:off x="5076056" y="908720"/>
            <a:ext cx="3384376" cy="6063198"/>
          </a:xfrm>
          <a:prstGeom prst="rect">
            <a:avLst/>
          </a:prstGeom>
          <a:noFill/>
        </p:spPr>
        <p:txBody>
          <a:bodyPr wrap="square" rtlCol="0">
            <a:spAutoFit/>
          </a:bodyPr>
          <a:lstStyle/>
          <a:p>
            <a:r>
              <a:rPr lang="de-DE" sz="2400" b="1" dirty="0" smtClean="0">
                <a:solidFill>
                  <a:srgbClr val="002060"/>
                </a:solidFill>
              </a:rPr>
              <a:t>Kritisch</a:t>
            </a:r>
            <a:br>
              <a:rPr lang="de-DE" sz="2400" b="1" dirty="0" smtClean="0">
                <a:solidFill>
                  <a:srgbClr val="002060"/>
                </a:solidFill>
              </a:rPr>
            </a:br>
            <a:endParaRPr lang="de-DE" sz="2400" b="1" dirty="0" smtClean="0">
              <a:solidFill>
                <a:srgbClr val="002060"/>
              </a:solidFill>
            </a:endParaRPr>
          </a:p>
          <a:p>
            <a:pPr>
              <a:buFont typeface="Arial"/>
              <a:buChar char="•"/>
            </a:pPr>
            <a:r>
              <a:rPr lang="de-DE" sz="2000" b="1" dirty="0" smtClean="0">
                <a:solidFill>
                  <a:srgbClr val="002060"/>
                </a:solidFill>
              </a:rPr>
              <a:t>Fraglich</a:t>
            </a:r>
            <a:r>
              <a:rPr lang="de-DE" sz="2000" dirty="0" smtClean="0">
                <a:solidFill>
                  <a:srgbClr val="002060"/>
                </a:solidFill>
              </a:rPr>
              <a:t>, ob TDM überhaupt über eine Schranke geregelt werden muss</a:t>
            </a:r>
          </a:p>
          <a:p>
            <a:pPr>
              <a:buFont typeface="Arial"/>
              <a:buChar char="•"/>
            </a:pPr>
            <a:r>
              <a:rPr lang="de-DE" sz="2000" b="1" dirty="0" smtClean="0">
                <a:solidFill>
                  <a:srgbClr val="002060"/>
                </a:solidFill>
              </a:rPr>
              <a:t>Ausklammerung kommerziellen TDM</a:t>
            </a:r>
          </a:p>
          <a:p>
            <a:pPr>
              <a:buFont typeface="Arial"/>
              <a:buChar char="•"/>
            </a:pPr>
            <a:r>
              <a:rPr lang="de-DE" sz="2000" b="1" dirty="0" smtClean="0">
                <a:solidFill>
                  <a:srgbClr val="002060"/>
                </a:solidFill>
              </a:rPr>
              <a:t>Erschwert Zusammenarbeit  </a:t>
            </a:r>
            <a:r>
              <a:rPr lang="de-DE" sz="2000" dirty="0" smtClean="0">
                <a:solidFill>
                  <a:srgbClr val="002060"/>
                </a:solidFill>
              </a:rPr>
              <a:t>von öfftl. Forschung und privatwirtschaftlicher Forschung</a:t>
            </a:r>
          </a:p>
          <a:p>
            <a:pPr>
              <a:buFont typeface="Arial"/>
              <a:buChar char="•"/>
            </a:pPr>
            <a:r>
              <a:rPr lang="de-DE" sz="2000" b="1" dirty="0" smtClean="0">
                <a:solidFill>
                  <a:srgbClr val="002060"/>
                </a:solidFill>
              </a:rPr>
              <a:t>Sollte nicht vergütungspflichtig sein</a:t>
            </a:r>
          </a:p>
          <a:p>
            <a:pPr>
              <a:buFont typeface="Arial"/>
              <a:buChar char="•"/>
            </a:pPr>
            <a:endParaRPr lang="de-DE" sz="2000" dirty="0">
              <a:solidFill>
                <a:srgbClr val="002060"/>
              </a:solidFill>
            </a:endParaRPr>
          </a:p>
          <a:p>
            <a:pPr marL="342900" indent="-342900">
              <a:buFont typeface="Arial"/>
              <a:buChar char="•"/>
            </a:pPr>
            <a:endParaRPr lang="de-DE" sz="2000" dirty="0"/>
          </a:p>
          <a:p>
            <a:endParaRPr lang="de-DE" sz="2000" dirty="0" smtClean="0">
              <a:solidFill>
                <a:srgbClr val="002060"/>
              </a:solidFill>
            </a:endParaRPr>
          </a:p>
          <a:p>
            <a:endParaRPr lang="de-DE" sz="2000" dirty="0" smtClean="0">
              <a:solidFill>
                <a:srgbClr val="002060"/>
              </a:solidFill>
            </a:endParaRPr>
          </a:p>
        </p:txBody>
      </p:sp>
    </p:spTree>
    <p:extLst>
      <p:ext uri="{BB962C8B-B14F-4D97-AF65-F5344CB8AC3E}">
        <p14:creationId xmlns:p14="http://schemas.microsoft.com/office/powerpoint/2010/main" val="33507351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692696"/>
            <a:ext cx="8784976" cy="5832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pPr algn="ctr"/>
            <a:r>
              <a:rPr lang="de-DE" sz="2000" dirty="0"/>
              <a:t>§ 60e </a:t>
            </a:r>
            <a:r>
              <a:rPr lang="de-DE" sz="2000" dirty="0" smtClean="0"/>
              <a:t>Bibliotheken (1) und (2) </a:t>
            </a:r>
            <a:endParaRPr lang="de-DE" sz="2000" dirty="0"/>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95536" y="980728"/>
            <a:ext cx="8424936" cy="3785652"/>
          </a:xfrm>
          <a:prstGeom prst="rect">
            <a:avLst/>
          </a:prstGeom>
          <a:noFill/>
        </p:spPr>
        <p:txBody>
          <a:bodyPr wrap="square" rtlCol="0">
            <a:spAutoFit/>
          </a:bodyPr>
          <a:lstStyle/>
          <a:p>
            <a:r>
              <a:rPr lang="de-DE" sz="2000" dirty="0" smtClean="0"/>
              <a:t>(</a:t>
            </a:r>
            <a:r>
              <a:rPr lang="de-DE" sz="2000" dirty="0"/>
              <a:t>(1) </a:t>
            </a:r>
            <a:r>
              <a:rPr lang="de-DE" sz="2000" dirty="0" err="1"/>
              <a:t>Öffentlich</a:t>
            </a:r>
            <a:r>
              <a:rPr lang="de-DE" sz="2000" dirty="0"/>
              <a:t> </a:t>
            </a:r>
            <a:r>
              <a:rPr lang="de-DE" sz="2000" dirty="0" err="1"/>
              <a:t>zugängliche</a:t>
            </a:r>
            <a:r>
              <a:rPr lang="de-DE" sz="2000" dirty="0"/>
              <a:t> Bibliotheken, die keine unmittelbaren oder mittelbaren kommerziellen </a:t>
            </a:r>
            <a:r>
              <a:rPr lang="de-DE" sz="2000" dirty="0" smtClean="0"/>
              <a:t>Zwecke </a:t>
            </a:r>
            <a:r>
              <a:rPr lang="de-DE" sz="2000" dirty="0"/>
              <a:t>verfolgen (Bibliotheken), </a:t>
            </a:r>
            <a:r>
              <a:rPr lang="de-DE" sz="2000" dirty="0" err="1"/>
              <a:t>dürfen</a:t>
            </a:r>
            <a:r>
              <a:rPr lang="de-DE" sz="2000" dirty="0"/>
              <a:t> ein Werk aus ihrem Bestand oder ihrer Ausstellung </a:t>
            </a:r>
            <a:r>
              <a:rPr lang="de-DE" sz="2000" dirty="0" err="1"/>
              <a:t>für</a:t>
            </a:r>
            <a:r>
              <a:rPr lang="de-DE" sz="2000" dirty="0"/>
              <a:t> Zwecke der </a:t>
            </a:r>
            <a:r>
              <a:rPr lang="de-DE" sz="2000" dirty="0" err="1"/>
              <a:t>Zugänglichmachung</a:t>
            </a:r>
            <a:r>
              <a:rPr lang="de-DE" sz="2000" dirty="0"/>
              <a:t>, Indexierung, </a:t>
            </a:r>
            <a:r>
              <a:rPr lang="de-DE" sz="2000" dirty="0" smtClean="0"/>
              <a:t>Katalogisierung</a:t>
            </a:r>
            <a:r>
              <a:rPr lang="de-DE" sz="2000" dirty="0"/>
              <a:t>, Erhaltung und Restaurierung </a:t>
            </a:r>
            <a:r>
              <a:rPr lang="de-DE" sz="2000" dirty="0" err="1"/>
              <a:t>vervielfältigen</a:t>
            </a:r>
            <a:r>
              <a:rPr lang="de-DE" sz="2000" dirty="0"/>
              <a:t> oder </a:t>
            </a:r>
            <a:r>
              <a:rPr lang="de-DE" sz="2000" dirty="0" err="1"/>
              <a:t>vervielfältigen</a:t>
            </a:r>
            <a:r>
              <a:rPr lang="de-DE" sz="2000" dirty="0"/>
              <a:t> lassen, auch mehrfach und mit technisch bedingten </a:t>
            </a:r>
            <a:r>
              <a:rPr lang="de-DE" sz="2000" dirty="0" err="1"/>
              <a:t>Änderungen</a:t>
            </a:r>
            <a:r>
              <a:rPr lang="de-DE" sz="2000" dirty="0"/>
              <a:t>. </a:t>
            </a:r>
            <a:endParaRPr lang="de-DE" sz="2000" dirty="0" smtClean="0"/>
          </a:p>
          <a:p>
            <a:endParaRPr lang="de-DE" sz="2000" dirty="0"/>
          </a:p>
          <a:p>
            <a:r>
              <a:rPr lang="de-DE" sz="2000" dirty="0"/>
              <a:t>(2) Verbreiten </a:t>
            </a:r>
            <a:r>
              <a:rPr lang="de-DE" sz="2000" dirty="0" err="1"/>
              <a:t>dürfen</a:t>
            </a:r>
            <a:r>
              <a:rPr lang="de-DE" sz="2000" dirty="0"/>
              <a:t> Bibliotheken </a:t>
            </a:r>
            <a:r>
              <a:rPr lang="de-DE" sz="2000" dirty="0" err="1" smtClean="0"/>
              <a:t>Vervielfältigungen</a:t>
            </a:r>
            <a:r>
              <a:rPr lang="de-DE" sz="2000" dirty="0" smtClean="0"/>
              <a:t> </a:t>
            </a:r>
            <a:r>
              <a:rPr lang="de-DE" sz="2000" dirty="0"/>
              <a:t>eines Werkes aus ihrem Bestand an andere Bibliotheken oder an in § 60f genannte Institutionen </a:t>
            </a:r>
            <a:r>
              <a:rPr lang="de-DE" sz="2000" dirty="0" err="1"/>
              <a:t>für</a:t>
            </a:r>
            <a:r>
              <a:rPr lang="de-DE" sz="2000" dirty="0"/>
              <a:t> Zwecke der Restaurierung. Verleihen </a:t>
            </a:r>
            <a:r>
              <a:rPr lang="de-DE" sz="2000" dirty="0" err="1"/>
              <a:t>dürfen</a:t>
            </a:r>
            <a:r>
              <a:rPr lang="de-DE" sz="2000" dirty="0"/>
              <a:t> sie restaurierte Werke sowie </a:t>
            </a:r>
            <a:r>
              <a:rPr lang="de-DE" sz="2000" dirty="0" err="1"/>
              <a:t>Vervielfältigungsstücke</a:t>
            </a:r>
            <a:r>
              <a:rPr lang="de-DE" sz="2000" dirty="0"/>
              <a:t> von Zeitungen, vergriffenen oder </a:t>
            </a:r>
            <a:r>
              <a:rPr lang="de-DE" sz="2000" dirty="0" err="1"/>
              <a:t>zerstörten</a:t>
            </a:r>
            <a:r>
              <a:rPr lang="de-DE" sz="2000" dirty="0"/>
              <a:t> Werken aus ihrem Bestand. </a:t>
            </a:r>
          </a:p>
        </p:txBody>
      </p:sp>
    </p:spTree>
    <p:extLst>
      <p:ext uri="{BB962C8B-B14F-4D97-AF65-F5344CB8AC3E}">
        <p14:creationId xmlns:p14="http://schemas.microsoft.com/office/powerpoint/2010/main" val="287075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692696"/>
            <a:ext cx="8784976" cy="5544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pPr algn="ctr"/>
            <a:r>
              <a:rPr lang="de-DE" sz="2000" dirty="0"/>
              <a:t>§ 60e </a:t>
            </a:r>
            <a:r>
              <a:rPr lang="de-DE" sz="2000" dirty="0" smtClean="0"/>
              <a:t>Bibliotheken (3) –(</a:t>
            </a:r>
            <a:r>
              <a:rPr lang="de-DE" sz="2000" dirty="0"/>
              <a:t>5</a:t>
            </a:r>
            <a:r>
              <a:rPr lang="de-DE" sz="2000" dirty="0" smtClean="0"/>
              <a:t>) </a:t>
            </a:r>
            <a:endParaRPr lang="de-DE" sz="2000" dirty="0"/>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95536" y="980728"/>
            <a:ext cx="8424936" cy="5016758"/>
          </a:xfrm>
          <a:prstGeom prst="rect">
            <a:avLst/>
          </a:prstGeom>
          <a:noFill/>
        </p:spPr>
        <p:txBody>
          <a:bodyPr wrap="square" rtlCol="0">
            <a:spAutoFit/>
          </a:bodyPr>
          <a:lstStyle/>
          <a:p>
            <a:r>
              <a:rPr lang="de-DE" sz="2000" dirty="0"/>
              <a:t>(3) Verbreiten </a:t>
            </a:r>
            <a:r>
              <a:rPr lang="de-DE" sz="2000" dirty="0" err="1"/>
              <a:t>dürfen</a:t>
            </a:r>
            <a:r>
              <a:rPr lang="de-DE" sz="2000" dirty="0"/>
              <a:t> Bibliotheken </a:t>
            </a:r>
            <a:r>
              <a:rPr lang="de-DE" sz="2000" dirty="0" err="1" smtClean="0"/>
              <a:t>Vervielfältigungen</a:t>
            </a:r>
            <a:r>
              <a:rPr lang="de-DE" sz="2000" dirty="0" smtClean="0"/>
              <a:t> </a:t>
            </a:r>
            <a:r>
              <a:rPr lang="de-DE" sz="2000" dirty="0"/>
              <a:t>eines in § 2 Absatz 1 Nummer 4 bis 7 </a:t>
            </a:r>
            <a:r>
              <a:rPr lang="de-DE" sz="2000" dirty="0" smtClean="0"/>
              <a:t>genannten </a:t>
            </a:r>
            <a:r>
              <a:rPr lang="de-DE" sz="2000" dirty="0"/>
              <a:t>Werkes, sofern dies in Zusammenhang mit dessen </a:t>
            </a:r>
            <a:r>
              <a:rPr lang="de-DE" sz="2000" dirty="0" err="1"/>
              <a:t>öffentlicher</a:t>
            </a:r>
            <a:r>
              <a:rPr lang="de-DE" sz="2000" dirty="0"/>
              <a:t> Ausstellung oder zur </a:t>
            </a:r>
            <a:r>
              <a:rPr lang="de-DE" sz="2000" dirty="0" smtClean="0"/>
              <a:t>Dokumentation </a:t>
            </a:r>
            <a:r>
              <a:rPr lang="de-DE" sz="2000" dirty="0"/>
              <a:t>des Bestandes der Bibliothek erfolgt. </a:t>
            </a:r>
          </a:p>
          <a:p>
            <a:r>
              <a:rPr lang="de-DE" sz="2000" dirty="0"/>
              <a:t>(4) </a:t>
            </a:r>
            <a:r>
              <a:rPr lang="de-DE" sz="2000" dirty="0" err="1"/>
              <a:t>Zugänglich</a:t>
            </a:r>
            <a:r>
              <a:rPr lang="de-DE" sz="2000" dirty="0"/>
              <a:t> machen </a:t>
            </a:r>
            <a:r>
              <a:rPr lang="de-DE" sz="2000" dirty="0" err="1"/>
              <a:t>dürfen</a:t>
            </a:r>
            <a:r>
              <a:rPr lang="de-DE" sz="2000" dirty="0"/>
              <a:t> Bibliotheken an Terminals in ihren </a:t>
            </a:r>
            <a:r>
              <a:rPr lang="de-DE" sz="2000" dirty="0" err="1"/>
              <a:t>Räumen</a:t>
            </a:r>
            <a:r>
              <a:rPr lang="de-DE" sz="2000" dirty="0"/>
              <a:t> ein Werk aus ihrem Bestand ihren Nutzern </a:t>
            </a:r>
            <a:r>
              <a:rPr lang="de-DE" sz="2000" dirty="0" err="1"/>
              <a:t>für</a:t>
            </a:r>
            <a:r>
              <a:rPr lang="de-DE" sz="2000" dirty="0"/>
              <a:t> deren Forschung oder private Studien. Sie </a:t>
            </a:r>
            <a:r>
              <a:rPr lang="de-DE" sz="2000" dirty="0" err="1"/>
              <a:t>dürfen</a:t>
            </a:r>
            <a:r>
              <a:rPr lang="de-DE" sz="2000" dirty="0"/>
              <a:t> den Nutzern je Sitzung </a:t>
            </a:r>
            <a:r>
              <a:rPr lang="de-DE" sz="2000" dirty="0" err="1"/>
              <a:t>Vervielfältigungen</a:t>
            </a:r>
            <a:r>
              <a:rPr lang="de-DE" sz="2000" dirty="0"/>
              <a:t> an den Terminals von bis zu 10 Prozent eines Werkes sowie von einzelnen </a:t>
            </a:r>
            <a:r>
              <a:rPr lang="de-DE" sz="2000" dirty="0" smtClean="0"/>
              <a:t>Abbildungen</a:t>
            </a:r>
            <a:r>
              <a:rPr lang="de-DE" sz="2000" dirty="0"/>
              <a:t>, </a:t>
            </a:r>
            <a:r>
              <a:rPr lang="de-DE" sz="2000" dirty="0" err="1"/>
              <a:t>Beiträgen</a:t>
            </a:r>
            <a:r>
              <a:rPr lang="de-DE" sz="2000" dirty="0"/>
              <a:t> aus derselben Fachzeitschrift oder wissenschaftlichen Zeitschrift, sonstigen </a:t>
            </a:r>
            <a:r>
              <a:rPr lang="de-DE" sz="2000" dirty="0" smtClean="0"/>
              <a:t>Werken </a:t>
            </a:r>
            <a:r>
              <a:rPr lang="de-DE" sz="2000" dirty="0"/>
              <a:t>geringen Umfangs und vergriffenen Werken zu nicht kommerziellen Zwecken </a:t>
            </a:r>
            <a:r>
              <a:rPr lang="de-DE" sz="2000" dirty="0" err="1"/>
              <a:t>ermöglichen</a:t>
            </a:r>
            <a:r>
              <a:rPr lang="de-DE" sz="2000" dirty="0"/>
              <a:t>. </a:t>
            </a:r>
          </a:p>
          <a:p>
            <a:r>
              <a:rPr lang="de-DE" sz="2000" dirty="0"/>
              <a:t>(5) Auf Einzelbestellung an Nutzer zu nicht </a:t>
            </a:r>
            <a:r>
              <a:rPr lang="de-DE" sz="2000" dirty="0" smtClean="0"/>
              <a:t>kommerziellen </a:t>
            </a:r>
            <a:r>
              <a:rPr lang="de-DE" sz="2000" dirty="0"/>
              <a:t>Zwecken </a:t>
            </a:r>
            <a:r>
              <a:rPr lang="de-DE" sz="2000" dirty="0" err="1"/>
              <a:t>übermitteln</a:t>
            </a:r>
            <a:r>
              <a:rPr lang="de-DE" sz="2000" dirty="0"/>
              <a:t> </a:t>
            </a:r>
            <a:r>
              <a:rPr lang="de-DE" sz="2000" dirty="0" err="1"/>
              <a:t>dürfen</a:t>
            </a:r>
            <a:r>
              <a:rPr lang="de-DE" sz="2000" dirty="0"/>
              <a:t> </a:t>
            </a:r>
            <a:r>
              <a:rPr lang="de-DE" sz="2000" dirty="0" smtClean="0"/>
              <a:t>Bibliotheken </a:t>
            </a:r>
            <a:r>
              <a:rPr lang="de-DE" sz="2000" dirty="0" err="1"/>
              <a:t>Vervielfältigungen</a:t>
            </a:r>
            <a:r>
              <a:rPr lang="de-DE" sz="2000" dirty="0"/>
              <a:t> von bis zu 10 Prozent eines erschienenen Werkes sowie einzelne </a:t>
            </a:r>
            <a:r>
              <a:rPr lang="de-DE" sz="2000" dirty="0" err="1"/>
              <a:t>Beiträge</a:t>
            </a:r>
            <a:r>
              <a:rPr lang="de-DE" sz="2000" dirty="0"/>
              <a:t>, die in Fachzeitschriften oder wissenschaftlichen </a:t>
            </a:r>
            <a:r>
              <a:rPr lang="de-DE" sz="2000" dirty="0" smtClean="0"/>
              <a:t>Zeitschriften </a:t>
            </a:r>
            <a:r>
              <a:rPr lang="de-DE" sz="2000" dirty="0"/>
              <a:t>erschienen sind. </a:t>
            </a:r>
          </a:p>
        </p:txBody>
      </p:sp>
    </p:spTree>
    <p:extLst>
      <p:ext uri="{BB962C8B-B14F-4D97-AF65-F5344CB8AC3E}">
        <p14:creationId xmlns:p14="http://schemas.microsoft.com/office/powerpoint/2010/main" val="18996432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450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467544" y="260648"/>
            <a:ext cx="7668344" cy="461665"/>
          </a:xfrm>
          <a:prstGeom prst="rect">
            <a:avLst/>
          </a:prstGeom>
          <a:solidFill>
            <a:schemeClr val="bg1">
              <a:lumMod val="85000"/>
            </a:schemeClr>
          </a:solidFill>
          <a:ln w="9525">
            <a:noFill/>
            <a:miter lim="800000"/>
            <a:headEnd/>
            <a:tailEnd/>
          </a:ln>
        </p:spPr>
        <p:txBody>
          <a:bodyPr wrap="square">
            <a:spAutoFit/>
          </a:bodyPr>
          <a:lstStyle/>
          <a:p>
            <a:pPr algn="ctr"/>
            <a:r>
              <a:rPr lang="de-DE" sz="2400" dirty="0"/>
              <a:t>§ 60e Bibliotheken </a:t>
            </a:r>
          </a:p>
        </p:txBody>
      </p:sp>
      <p:sp>
        <p:nvSpPr>
          <p:cNvPr id="6" name="Textfeld 5"/>
          <p:cNvSpPr txBox="1"/>
          <p:nvPr/>
        </p:nvSpPr>
        <p:spPr>
          <a:xfrm>
            <a:off x="467544" y="908720"/>
            <a:ext cx="3888432" cy="5016758"/>
          </a:xfrm>
          <a:prstGeom prst="rect">
            <a:avLst/>
          </a:prstGeom>
          <a:noFill/>
        </p:spPr>
        <p:txBody>
          <a:bodyPr wrap="square" rtlCol="0">
            <a:spAutoFit/>
          </a:bodyPr>
          <a:lstStyle/>
          <a:p>
            <a:r>
              <a:rPr lang="de-DE" sz="2000" b="1" dirty="0" smtClean="0">
                <a:solidFill>
                  <a:srgbClr val="002060"/>
                </a:solidFill>
              </a:rPr>
              <a:t>Regelung</a:t>
            </a:r>
          </a:p>
          <a:p>
            <a:pPr>
              <a:buFont typeface="Arial"/>
              <a:buChar char="•"/>
            </a:pPr>
            <a:r>
              <a:rPr lang="de-DE" sz="2000" dirty="0" smtClean="0">
                <a:solidFill>
                  <a:srgbClr val="002060"/>
                </a:solidFill>
              </a:rPr>
              <a:t>Nutzung </a:t>
            </a:r>
            <a:r>
              <a:rPr lang="de-DE" sz="2000" b="1" dirty="0" smtClean="0">
                <a:solidFill>
                  <a:srgbClr val="002060"/>
                </a:solidFill>
              </a:rPr>
              <a:t>nur für nicht-kommerzielle Zwecke</a:t>
            </a:r>
          </a:p>
          <a:p>
            <a:pPr>
              <a:buFont typeface="Arial"/>
              <a:buChar char="•"/>
            </a:pPr>
            <a:r>
              <a:rPr lang="de-DE" sz="2000" dirty="0" smtClean="0">
                <a:solidFill>
                  <a:srgbClr val="002060"/>
                </a:solidFill>
              </a:rPr>
              <a:t>Vervielfältigung </a:t>
            </a:r>
            <a:r>
              <a:rPr lang="de-DE" sz="2000" dirty="0" smtClean="0">
                <a:solidFill>
                  <a:srgbClr val="002060"/>
                </a:solidFill>
              </a:rPr>
              <a:t>und Digitalisierung (auch durch Dritt  erlaubt) für </a:t>
            </a:r>
            <a:r>
              <a:rPr lang="de-DE" sz="2000" b="1" dirty="0" smtClean="0">
                <a:solidFill>
                  <a:srgbClr val="002060"/>
                </a:solidFill>
              </a:rPr>
              <a:t>interne Zwecke</a:t>
            </a:r>
          </a:p>
          <a:p>
            <a:pPr>
              <a:buFont typeface="Arial"/>
              <a:buChar char="•"/>
            </a:pPr>
            <a:r>
              <a:rPr lang="de-DE" sz="2000" dirty="0" smtClean="0">
                <a:solidFill>
                  <a:srgbClr val="002060"/>
                </a:solidFill>
              </a:rPr>
              <a:t>Nutzung </a:t>
            </a:r>
            <a:r>
              <a:rPr lang="de-DE" sz="2000" b="1" dirty="0" smtClean="0">
                <a:solidFill>
                  <a:srgbClr val="002060"/>
                </a:solidFill>
              </a:rPr>
              <a:t>nur an Terminals in den Einrichtungen</a:t>
            </a:r>
          </a:p>
          <a:p>
            <a:pPr>
              <a:buFont typeface="Arial"/>
              <a:buChar char="•"/>
            </a:pPr>
            <a:r>
              <a:rPr lang="de-DE" sz="2000" b="1" dirty="0" smtClean="0">
                <a:solidFill>
                  <a:srgbClr val="002060"/>
                </a:solidFill>
              </a:rPr>
              <a:t>Annexhandlungen wie Drucke und Speichern erlaubt</a:t>
            </a:r>
          </a:p>
          <a:p>
            <a:pPr>
              <a:buFont typeface="Arial"/>
              <a:buChar char="•"/>
            </a:pPr>
            <a:r>
              <a:rPr lang="de-DE" sz="2000" b="1" dirty="0" err="1" smtClean="0">
                <a:solidFill>
                  <a:srgbClr val="002060"/>
                </a:solidFill>
              </a:rPr>
              <a:t>eKopienversand</a:t>
            </a:r>
            <a:r>
              <a:rPr lang="de-DE" sz="2000" dirty="0" smtClean="0">
                <a:solidFill>
                  <a:srgbClr val="002060"/>
                </a:solidFill>
              </a:rPr>
              <a:t> jetzt voll-elektronisch (technologieneutral)</a:t>
            </a:r>
          </a:p>
          <a:p>
            <a:pPr>
              <a:buFont typeface="Arial"/>
              <a:buChar char="•"/>
            </a:pPr>
            <a:r>
              <a:rPr lang="de-DE" sz="2000" dirty="0" smtClean="0">
                <a:solidFill>
                  <a:srgbClr val="002060"/>
                </a:solidFill>
              </a:rPr>
              <a:t>Nur 10% ganzer Werke/Tag für den eigenen Gebrauch</a:t>
            </a:r>
          </a:p>
          <a:p>
            <a:pPr>
              <a:buFont typeface="Arial"/>
              <a:buChar char="•"/>
            </a:pPr>
            <a:r>
              <a:rPr lang="de-DE" sz="2000" b="1" dirty="0" smtClean="0">
                <a:solidFill>
                  <a:srgbClr val="002060"/>
                </a:solidFill>
              </a:rPr>
              <a:t>Keine Lieferung an kommerzielle Benutzer</a:t>
            </a:r>
          </a:p>
        </p:txBody>
      </p:sp>
      <p:sp>
        <p:nvSpPr>
          <p:cNvPr id="7" name="Textfeld 6"/>
          <p:cNvSpPr txBox="1"/>
          <p:nvPr/>
        </p:nvSpPr>
        <p:spPr>
          <a:xfrm>
            <a:off x="5076056" y="908720"/>
            <a:ext cx="3384376" cy="5324535"/>
          </a:xfrm>
          <a:prstGeom prst="rect">
            <a:avLst/>
          </a:prstGeom>
          <a:noFill/>
        </p:spPr>
        <p:txBody>
          <a:bodyPr wrap="square" rtlCol="0">
            <a:spAutoFit/>
          </a:bodyPr>
          <a:lstStyle/>
          <a:p>
            <a:r>
              <a:rPr lang="de-DE" sz="2000" b="1" dirty="0" smtClean="0">
                <a:solidFill>
                  <a:srgbClr val="002060"/>
                </a:solidFill>
              </a:rPr>
              <a:t>Kritisch</a:t>
            </a:r>
          </a:p>
          <a:p>
            <a:endParaRPr lang="de-DE" sz="2000" b="1" dirty="0" smtClean="0">
              <a:solidFill>
                <a:srgbClr val="002060"/>
              </a:solidFill>
            </a:endParaRPr>
          </a:p>
          <a:p>
            <a:pPr>
              <a:buFont typeface="Arial"/>
              <a:buChar char="•"/>
            </a:pPr>
            <a:r>
              <a:rPr lang="de-DE" sz="2000" b="1" dirty="0" smtClean="0">
                <a:solidFill>
                  <a:srgbClr val="002060"/>
                </a:solidFill>
              </a:rPr>
              <a:t>Keine Versorgung/</a:t>
            </a:r>
            <a:r>
              <a:rPr lang="de-DE" sz="2000" b="1" dirty="0" err="1" smtClean="0">
                <a:solidFill>
                  <a:srgbClr val="002060"/>
                </a:solidFill>
              </a:rPr>
              <a:t>eVersand</a:t>
            </a:r>
            <a:r>
              <a:rPr lang="de-DE" sz="2000" b="1" dirty="0" smtClean="0">
                <a:solidFill>
                  <a:srgbClr val="002060"/>
                </a:solidFill>
              </a:rPr>
              <a:t> kommerzieller Nutzer</a:t>
            </a:r>
          </a:p>
          <a:p>
            <a:pPr>
              <a:buFont typeface="Arial"/>
              <a:buChar char="•"/>
            </a:pPr>
            <a:r>
              <a:rPr lang="de-DE" sz="2000" b="1" dirty="0" smtClean="0">
                <a:solidFill>
                  <a:srgbClr val="002060"/>
                </a:solidFill>
              </a:rPr>
              <a:t>Keine Regelung für </a:t>
            </a:r>
            <a:r>
              <a:rPr lang="de-DE" sz="2000" b="1" dirty="0" err="1" smtClean="0">
                <a:solidFill>
                  <a:srgbClr val="002060"/>
                </a:solidFill>
              </a:rPr>
              <a:t>eLending</a:t>
            </a:r>
            <a:r>
              <a:rPr lang="de-DE" sz="2000" b="1" dirty="0" smtClean="0">
                <a:solidFill>
                  <a:srgbClr val="002060"/>
                </a:solidFill>
              </a:rPr>
              <a:t>/</a:t>
            </a:r>
            <a:r>
              <a:rPr lang="de-DE" sz="2000" b="1" dirty="0" err="1" smtClean="0">
                <a:solidFill>
                  <a:srgbClr val="002060"/>
                </a:solidFill>
              </a:rPr>
              <a:t>eBooks</a:t>
            </a:r>
            <a:endParaRPr lang="de-DE" sz="2000" b="1" dirty="0">
              <a:solidFill>
                <a:srgbClr val="002060"/>
              </a:solidFill>
            </a:endParaRPr>
          </a:p>
          <a:p>
            <a:pPr>
              <a:buFont typeface="Arial"/>
              <a:buChar char="•"/>
            </a:pPr>
            <a:r>
              <a:rPr lang="de-DE" sz="2000" b="1" dirty="0" smtClean="0">
                <a:solidFill>
                  <a:srgbClr val="002060"/>
                </a:solidFill>
              </a:rPr>
              <a:t>10% Lieferung </a:t>
            </a:r>
            <a:r>
              <a:rPr lang="de-DE" sz="2000" b="1" dirty="0" err="1" smtClean="0">
                <a:solidFill>
                  <a:srgbClr val="002060"/>
                </a:solidFill>
              </a:rPr>
              <a:t>eWerke</a:t>
            </a:r>
            <a:r>
              <a:rPr lang="de-DE" sz="2000" b="1" dirty="0" smtClean="0">
                <a:solidFill>
                  <a:srgbClr val="002060"/>
                </a:solidFill>
              </a:rPr>
              <a:t> zu gering</a:t>
            </a:r>
          </a:p>
          <a:p>
            <a:pPr>
              <a:buFont typeface="Arial"/>
              <a:buChar char="•"/>
            </a:pPr>
            <a:r>
              <a:rPr lang="de-DE" sz="2000" b="1" dirty="0" smtClean="0">
                <a:solidFill>
                  <a:srgbClr val="002060"/>
                </a:solidFill>
              </a:rPr>
              <a:t>Keine Presseerzeugnisse</a:t>
            </a:r>
          </a:p>
          <a:p>
            <a:pPr>
              <a:buFont typeface="Arial"/>
              <a:buChar char="•"/>
            </a:pPr>
            <a:r>
              <a:rPr lang="de-DE" sz="2000" b="1" dirty="0" smtClean="0">
                <a:solidFill>
                  <a:srgbClr val="002060"/>
                </a:solidFill>
              </a:rPr>
              <a:t>Obsolet die Nutzung an Terminals in den </a:t>
            </a:r>
            <a:r>
              <a:rPr lang="de-DE" sz="2000" b="1" dirty="0" smtClean="0">
                <a:solidFill>
                  <a:srgbClr val="002060"/>
                </a:solidFill>
              </a:rPr>
              <a:t>Einrichtungen</a:t>
            </a:r>
            <a:endParaRPr lang="de-DE" sz="2000" b="1" dirty="0">
              <a:solidFill>
                <a:srgbClr val="002060"/>
              </a:solidFill>
            </a:endParaRPr>
          </a:p>
          <a:p>
            <a:endParaRPr lang="de-DE" sz="2000" b="1" dirty="0">
              <a:solidFill>
                <a:srgbClr val="002060"/>
              </a:solidFill>
            </a:endParaRPr>
          </a:p>
          <a:p>
            <a:pPr marL="342900" indent="-342900">
              <a:buFont typeface="Arial"/>
              <a:buChar char="•"/>
            </a:pPr>
            <a:endParaRPr lang="de-DE" sz="2000" dirty="0"/>
          </a:p>
          <a:p>
            <a:endParaRPr lang="de-DE" sz="2000" dirty="0" smtClean="0">
              <a:solidFill>
                <a:srgbClr val="002060"/>
              </a:solidFill>
            </a:endParaRPr>
          </a:p>
          <a:p>
            <a:endParaRPr lang="de-DE" sz="2000" dirty="0" smtClean="0">
              <a:solidFill>
                <a:srgbClr val="002060"/>
              </a:solidFill>
            </a:endParaRPr>
          </a:p>
        </p:txBody>
      </p:sp>
    </p:spTree>
    <p:extLst>
      <p:ext uri="{BB962C8B-B14F-4D97-AF65-F5344CB8AC3E}">
        <p14:creationId xmlns:p14="http://schemas.microsoft.com/office/powerpoint/2010/main" val="16523930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95536" y="260648"/>
            <a:ext cx="8424936" cy="6192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 1"/>
          <p:cNvPicPr>
            <a:picLocks noChangeAspect="1"/>
          </p:cNvPicPr>
          <p:nvPr/>
        </p:nvPicPr>
        <p:blipFill>
          <a:blip r:embed="rId3"/>
          <a:stretch>
            <a:fillRect/>
          </a:stretch>
        </p:blipFill>
        <p:spPr>
          <a:xfrm>
            <a:off x="611560" y="411256"/>
            <a:ext cx="7920880" cy="553802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692696"/>
            <a:ext cx="8784976" cy="5544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61665"/>
          </a:xfrm>
          <a:prstGeom prst="rect">
            <a:avLst/>
          </a:prstGeom>
          <a:solidFill>
            <a:schemeClr val="bg1">
              <a:lumMod val="85000"/>
            </a:schemeClr>
          </a:solidFill>
          <a:ln w="9525">
            <a:noFill/>
            <a:miter lim="800000"/>
            <a:headEnd/>
            <a:tailEnd/>
          </a:ln>
        </p:spPr>
        <p:txBody>
          <a:bodyPr wrap="square">
            <a:spAutoFit/>
          </a:bodyPr>
          <a:lstStyle/>
          <a:p>
            <a:pPr algn="ctr"/>
            <a:r>
              <a:rPr lang="de-DE" sz="2400" dirty="0"/>
              <a:t>§ 60f Archive, Museen und Bildungseinrichtungen</a:t>
            </a:r>
            <a:r>
              <a:rPr lang="de-DE" sz="2000" dirty="0"/>
              <a:t> </a:t>
            </a:r>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95536" y="980728"/>
            <a:ext cx="8424936" cy="3170099"/>
          </a:xfrm>
          <a:prstGeom prst="rect">
            <a:avLst/>
          </a:prstGeom>
          <a:noFill/>
        </p:spPr>
        <p:txBody>
          <a:bodyPr wrap="square" rtlCol="0">
            <a:spAutoFit/>
          </a:bodyPr>
          <a:lstStyle/>
          <a:p>
            <a:pPr>
              <a:buAutoNum type="arabicParenR"/>
            </a:pPr>
            <a:r>
              <a:rPr lang="de-DE" sz="2000" dirty="0" smtClean="0"/>
              <a:t> </a:t>
            </a:r>
            <a:r>
              <a:rPr lang="de-DE" sz="2000" dirty="0" err="1" smtClean="0"/>
              <a:t>Für</a:t>
            </a:r>
            <a:r>
              <a:rPr lang="de-DE" sz="2000" dirty="0" smtClean="0"/>
              <a:t> </a:t>
            </a:r>
            <a:r>
              <a:rPr lang="de-DE" sz="2000" dirty="0"/>
              <a:t>Archive, Einrichtungen im Bereich des Film- oder </a:t>
            </a:r>
            <a:r>
              <a:rPr lang="de-DE" sz="2000" dirty="0" err="1"/>
              <a:t>Tonerbes</a:t>
            </a:r>
            <a:r>
              <a:rPr lang="de-DE" sz="2000" dirty="0"/>
              <a:t> sowie </a:t>
            </a:r>
            <a:r>
              <a:rPr lang="de-DE" sz="2000" dirty="0" err="1"/>
              <a:t>öffentlich</a:t>
            </a:r>
            <a:r>
              <a:rPr lang="de-DE" sz="2000" dirty="0"/>
              <a:t> </a:t>
            </a:r>
            <a:r>
              <a:rPr lang="de-DE" sz="2000" dirty="0" err="1"/>
              <a:t>zugängliche</a:t>
            </a:r>
            <a:r>
              <a:rPr lang="de-DE" sz="2000" dirty="0"/>
              <a:t> Museen und Bildungseinrichtungen (§ 60a Ab- </a:t>
            </a:r>
            <a:r>
              <a:rPr lang="de-DE" sz="2000" dirty="0" err="1"/>
              <a:t>satz</a:t>
            </a:r>
            <a:r>
              <a:rPr lang="de-DE" sz="2000" dirty="0"/>
              <a:t> 4), die keine unmittelbaren oder mittelbaren kommerziellen Zwecke verfolgen, gilt § 60e mit Ausnahme des Absatzes 5 entsprechend. </a:t>
            </a:r>
            <a:br>
              <a:rPr lang="de-DE" sz="2000" dirty="0"/>
            </a:br>
            <a:endParaRPr lang="de-DE" sz="2000" dirty="0"/>
          </a:p>
          <a:p>
            <a:r>
              <a:rPr lang="de-DE" sz="2000" dirty="0" smtClean="0"/>
              <a:t>(</a:t>
            </a:r>
            <a:r>
              <a:rPr lang="de-DE" sz="2000" dirty="0"/>
              <a:t>2) Archive, die auch im </a:t>
            </a:r>
            <a:r>
              <a:rPr lang="de-DE" sz="2000" dirty="0" err="1"/>
              <a:t>öffentlichen</a:t>
            </a:r>
            <a:r>
              <a:rPr lang="de-DE" sz="2000" dirty="0"/>
              <a:t> Interesse </a:t>
            </a:r>
            <a:r>
              <a:rPr lang="de-DE" sz="2000" dirty="0" err="1"/>
              <a:t>tätig</a:t>
            </a:r>
            <a:r>
              <a:rPr lang="de-DE" sz="2000" dirty="0"/>
              <a:t> sind, </a:t>
            </a:r>
            <a:r>
              <a:rPr lang="de-DE" sz="2000" dirty="0" err="1"/>
              <a:t>dürfen</a:t>
            </a:r>
            <a:r>
              <a:rPr lang="de-DE" sz="2000" dirty="0"/>
              <a:t> ein Werk </a:t>
            </a:r>
            <a:r>
              <a:rPr lang="de-DE" sz="2000" dirty="0" err="1"/>
              <a:t>vervielfältigen</a:t>
            </a:r>
            <a:r>
              <a:rPr lang="de-DE" sz="2000" dirty="0"/>
              <a:t> oder </a:t>
            </a:r>
            <a:r>
              <a:rPr lang="de-DE" sz="2000" dirty="0" err="1" smtClean="0"/>
              <a:t>vervielfältigen</a:t>
            </a:r>
            <a:r>
              <a:rPr lang="de-DE" sz="2000" dirty="0" smtClean="0"/>
              <a:t> </a:t>
            </a:r>
            <a:r>
              <a:rPr lang="de-DE" sz="2000" dirty="0"/>
              <a:t>lassen, um es als Archivgut in ihre </a:t>
            </a:r>
            <a:r>
              <a:rPr lang="de-DE" sz="2000" dirty="0" err="1"/>
              <a:t>Be</a:t>
            </a:r>
            <a:r>
              <a:rPr lang="de-DE" sz="2000" dirty="0"/>
              <a:t>- </a:t>
            </a:r>
            <a:r>
              <a:rPr lang="de-DE" sz="2000" dirty="0" err="1"/>
              <a:t>stände</a:t>
            </a:r>
            <a:r>
              <a:rPr lang="de-DE" sz="2000" dirty="0"/>
              <a:t> aufzunehmen. Die abgebende Stelle hat </a:t>
            </a:r>
            <a:r>
              <a:rPr lang="de-DE" sz="2000" dirty="0" err="1" smtClean="0"/>
              <a:t>unverzüglich</a:t>
            </a:r>
            <a:r>
              <a:rPr lang="de-DE" sz="2000" dirty="0" smtClean="0"/>
              <a:t> </a:t>
            </a:r>
            <a:r>
              <a:rPr lang="de-DE" sz="2000" dirty="0"/>
              <a:t>die bei ihr vorhandenen </a:t>
            </a:r>
            <a:r>
              <a:rPr lang="de-DE" sz="2000" dirty="0" err="1" smtClean="0"/>
              <a:t>Vervielfältigungen</a:t>
            </a:r>
            <a:r>
              <a:rPr lang="de-DE" sz="2000" dirty="0" smtClean="0"/>
              <a:t> </a:t>
            </a:r>
            <a:r>
              <a:rPr lang="de-DE" sz="2000" dirty="0"/>
              <a:t>zu </a:t>
            </a:r>
            <a:r>
              <a:rPr lang="de-DE" sz="2000" dirty="0" err="1"/>
              <a:t>löschen</a:t>
            </a:r>
            <a:r>
              <a:rPr lang="de-DE" sz="2000" dirty="0"/>
              <a:t>. </a:t>
            </a:r>
          </a:p>
          <a:p>
            <a:r>
              <a:rPr lang="de-DE" sz="2000" dirty="0" smtClean="0"/>
              <a:t> </a:t>
            </a:r>
            <a:endParaRPr lang="de-DE" sz="2000" dirty="0"/>
          </a:p>
        </p:txBody>
      </p:sp>
    </p:spTree>
    <p:extLst>
      <p:ext uri="{BB962C8B-B14F-4D97-AF65-F5344CB8AC3E}">
        <p14:creationId xmlns:p14="http://schemas.microsoft.com/office/powerpoint/2010/main" val="30197444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450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467544" y="260648"/>
            <a:ext cx="8136904" cy="400110"/>
          </a:xfrm>
          <a:prstGeom prst="rect">
            <a:avLst/>
          </a:prstGeom>
          <a:solidFill>
            <a:schemeClr val="bg1">
              <a:lumMod val="85000"/>
            </a:schemeClr>
          </a:solidFill>
          <a:ln w="9525">
            <a:noFill/>
            <a:miter lim="800000"/>
            <a:headEnd/>
            <a:tailEnd/>
          </a:ln>
        </p:spPr>
        <p:txBody>
          <a:bodyPr wrap="square">
            <a:spAutoFit/>
          </a:bodyPr>
          <a:lstStyle/>
          <a:p>
            <a:pPr algn="ctr"/>
            <a:r>
              <a:rPr lang="de-DE" sz="2000" dirty="0"/>
              <a:t>§ 60f Archive, Museen und Bildungseinrichtungen </a:t>
            </a:r>
          </a:p>
        </p:txBody>
      </p:sp>
      <p:sp>
        <p:nvSpPr>
          <p:cNvPr id="6" name="Textfeld 5"/>
          <p:cNvSpPr txBox="1"/>
          <p:nvPr/>
        </p:nvSpPr>
        <p:spPr>
          <a:xfrm>
            <a:off x="467544" y="908720"/>
            <a:ext cx="3888432" cy="1754327"/>
          </a:xfrm>
          <a:prstGeom prst="rect">
            <a:avLst/>
          </a:prstGeom>
          <a:noFill/>
        </p:spPr>
        <p:txBody>
          <a:bodyPr wrap="square" rtlCol="0">
            <a:spAutoFit/>
          </a:bodyPr>
          <a:lstStyle/>
          <a:p>
            <a:r>
              <a:rPr lang="de-DE" sz="2400" b="1" dirty="0" smtClean="0">
                <a:solidFill>
                  <a:srgbClr val="002060"/>
                </a:solidFill>
              </a:rPr>
              <a:t>Regelung</a:t>
            </a:r>
          </a:p>
          <a:p>
            <a:pPr marL="342900" indent="-342900">
              <a:buFont typeface="Arial"/>
              <a:buChar char="•"/>
            </a:pPr>
            <a:r>
              <a:rPr lang="de-DE" sz="2000" dirty="0" smtClean="0">
                <a:solidFill>
                  <a:srgbClr val="002060"/>
                </a:solidFill>
              </a:rPr>
              <a:t>Wie § 60e</a:t>
            </a:r>
          </a:p>
          <a:p>
            <a:pPr marL="342900" indent="-342900">
              <a:buFont typeface="Arial"/>
              <a:buChar char="•"/>
            </a:pPr>
            <a:r>
              <a:rPr lang="de-DE" sz="2000" dirty="0" smtClean="0">
                <a:solidFill>
                  <a:srgbClr val="002060"/>
                </a:solidFill>
              </a:rPr>
              <a:t>Ausnahme: Versand ist hier nicht erlaubt</a:t>
            </a:r>
          </a:p>
          <a:p>
            <a:endParaRPr lang="de-DE" sz="2400" b="1" dirty="0" smtClean="0">
              <a:solidFill>
                <a:srgbClr val="002060"/>
              </a:solidFill>
            </a:endParaRPr>
          </a:p>
        </p:txBody>
      </p:sp>
      <p:sp>
        <p:nvSpPr>
          <p:cNvPr id="7" name="Textfeld 6"/>
          <p:cNvSpPr txBox="1"/>
          <p:nvPr/>
        </p:nvSpPr>
        <p:spPr>
          <a:xfrm>
            <a:off x="5076056" y="908720"/>
            <a:ext cx="3384376" cy="1384995"/>
          </a:xfrm>
          <a:prstGeom prst="rect">
            <a:avLst/>
          </a:prstGeom>
          <a:noFill/>
        </p:spPr>
        <p:txBody>
          <a:bodyPr wrap="square" rtlCol="0">
            <a:spAutoFit/>
          </a:bodyPr>
          <a:lstStyle/>
          <a:p>
            <a:r>
              <a:rPr lang="de-DE" sz="2400" b="1" dirty="0">
                <a:solidFill>
                  <a:srgbClr val="002060"/>
                </a:solidFill>
              </a:rPr>
              <a:t>Kritisch</a:t>
            </a:r>
          </a:p>
          <a:p>
            <a:pPr marL="342900" indent="-342900">
              <a:buFont typeface="Arial"/>
              <a:buChar char="•"/>
            </a:pPr>
            <a:endParaRPr lang="de-DE" sz="2000" dirty="0"/>
          </a:p>
          <a:p>
            <a:endParaRPr lang="de-DE" sz="2000" dirty="0" smtClean="0">
              <a:solidFill>
                <a:srgbClr val="002060"/>
              </a:solidFill>
            </a:endParaRPr>
          </a:p>
          <a:p>
            <a:endParaRPr lang="de-DE" sz="2000" dirty="0" smtClean="0">
              <a:solidFill>
                <a:srgbClr val="002060"/>
              </a:solidFill>
            </a:endParaRPr>
          </a:p>
        </p:txBody>
      </p:sp>
    </p:spTree>
    <p:extLst>
      <p:ext uri="{BB962C8B-B14F-4D97-AF65-F5344CB8AC3E}">
        <p14:creationId xmlns:p14="http://schemas.microsoft.com/office/powerpoint/2010/main" val="28939285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692696"/>
            <a:ext cx="8784976" cy="5544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r>
              <a:rPr lang="de-DE" sz="2000" dirty="0"/>
              <a:t>§ 60g </a:t>
            </a:r>
            <a:r>
              <a:rPr lang="de-DE" sz="2000" dirty="0" smtClean="0"/>
              <a:t>Gesetzlich </a:t>
            </a:r>
            <a:r>
              <a:rPr lang="de-DE" sz="2000" dirty="0"/>
              <a:t>erlaubte Nutzung und vertragliche Nutzungsbefugnis </a:t>
            </a:r>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95536" y="980728"/>
            <a:ext cx="8424936" cy="2862322"/>
          </a:xfrm>
          <a:prstGeom prst="rect">
            <a:avLst/>
          </a:prstGeom>
          <a:noFill/>
        </p:spPr>
        <p:txBody>
          <a:bodyPr wrap="square" rtlCol="0">
            <a:spAutoFit/>
          </a:bodyPr>
          <a:lstStyle/>
          <a:p>
            <a:r>
              <a:rPr lang="de-DE" sz="2000" dirty="0"/>
              <a:t>1) Auf Vereinbarungen, die erlaubte Nutzungen nach den §§ 60a bis 60f zum Nachteil der </a:t>
            </a:r>
            <a:r>
              <a:rPr lang="de-DE" sz="2000" dirty="0" smtClean="0"/>
              <a:t>Nutzungsberechtigten </a:t>
            </a:r>
            <a:r>
              <a:rPr lang="de-DE" sz="2000" dirty="0" err="1"/>
              <a:t>beschränken</a:t>
            </a:r>
            <a:r>
              <a:rPr lang="de-DE" sz="2000" dirty="0"/>
              <a:t> oder untersagen, kann sich der Rechtsinhaber nicht berufen. </a:t>
            </a:r>
          </a:p>
          <a:p>
            <a:endParaRPr lang="de-DE" sz="2000" dirty="0" smtClean="0"/>
          </a:p>
          <a:p>
            <a:r>
              <a:rPr lang="de-DE" sz="2000" dirty="0" smtClean="0"/>
              <a:t>(</a:t>
            </a:r>
            <a:r>
              <a:rPr lang="de-DE" sz="2000" dirty="0"/>
              <a:t>2) Vereinbarungen, die ausschließlich die </a:t>
            </a:r>
            <a:r>
              <a:rPr lang="de-DE" sz="2000" dirty="0" err="1" smtClean="0"/>
              <a:t>Zugänglichmachung</a:t>
            </a:r>
            <a:r>
              <a:rPr lang="de-DE" sz="2000" dirty="0" smtClean="0"/>
              <a:t> </a:t>
            </a:r>
            <a:r>
              <a:rPr lang="de-DE" sz="2000" dirty="0"/>
              <a:t>an Terminals nach § 60e Absatz 4 und § 60f Absatz 1 oder den Versand von </a:t>
            </a:r>
            <a:r>
              <a:rPr lang="de-DE" sz="2000" dirty="0" err="1" smtClean="0"/>
              <a:t>Vervielfältigungen</a:t>
            </a:r>
            <a:r>
              <a:rPr lang="de-DE" sz="2000" dirty="0" smtClean="0"/>
              <a:t> </a:t>
            </a:r>
            <a:r>
              <a:rPr lang="de-DE" sz="2000" dirty="0"/>
              <a:t>auf Einzelbestellung nach § 60e </a:t>
            </a:r>
            <a:r>
              <a:rPr lang="de-DE" sz="2000" dirty="0" smtClean="0"/>
              <a:t>Absatz </a:t>
            </a:r>
            <a:r>
              <a:rPr lang="de-DE" sz="2000" dirty="0"/>
              <a:t>5 zum Gegenstand haben, gehen abweichend von Absatz 1 der gesetzlichen Erlaubnis vor. </a:t>
            </a:r>
          </a:p>
        </p:txBody>
      </p:sp>
    </p:spTree>
    <p:extLst>
      <p:ext uri="{BB962C8B-B14F-4D97-AF65-F5344CB8AC3E}">
        <p14:creationId xmlns:p14="http://schemas.microsoft.com/office/powerpoint/2010/main" val="13434590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450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467544" y="260648"/>
            <a:ext cx="8136904" cy="400110"/>
          </a:xfrm>
          <a:prstGeom prst="rect">
            <a:avLst/>
          </a:prstGeom>
          <a:solidFill>
            <a:schemeClr val="bg1">
              <a:lumMod val="85000"/>
            </a:schemeClr>
          </a:solidFill>
          <a:ln w="9525">
            <a:noFill/>
            <a:miter lim="800000"/>
            <a:headEnd/>
            <a:tailEnd/>
          </a:ln>
        </p:spPr>
        <p:txBody>
          <a:bodyPr wrap="square">
            <a:spAutoFit/>
          </a:bodyPr>
          <a:lstStyle/>
          <a:p>
            <a:r>
              <a:rPr lang="de-DE" sz="2000" dirty="0"/>
              <a:t>§ 60g Gesetzlich erlaubte Nutzung und vertragliche Nutzungsbefugnis </a:t>
            </a:r>
          </a:p>
        </p:txBody>
      </p:sp>
      <p:sp>
        <p:nvSpPr>
          <p:cNvPr id="6" name="Textfeld 5"/>
          <p:cNvSpPr txBox="1"/>
          <p:nvPr/>
        </p:nvSpPr>
        <p:spPr>
          <a:xfrm>
            <a:off x="467544" y="908720"/>
            <a:ext cx="3888432" cy="3600986"/>
          </a:xfrm>
          <a:prstGeom prst="rect">
            <a:avLst/>
          </a:prstGeom>
          <a:noFill/>
        </p:spPr>
        <p:txBody>
          <a:bodyPr wrap="square" rtlCol="0">
            <a:spAutoFit/>
          </a:bodyPr>
          <a:lstStyle/>
          <a:p>
            <a:r>
              <a:rPr lang="de-DE" sz="2400" b="1" dirty="0" smtClean="0">
                <a:solidFill>
                  <a:srgbClr val="002060"/>
                </a:solidFill>
              </a:rPr>
              <a:t>Regelung</a:t>
            </a:r>
          </a:p>
          <a:p>
            <a:pPr>
              <a:buFont typeface="Arial"/>
              <a:buChar char="•"/>
            </a:pPr>
            <a:r>
              <a:rPr lang="de-DE" sz="2000" b="1" dirty="0" smtClean="0"/>
              <a:t>Schrankenbestimmungen wird Priorität </a:t>
            </a:r>
            <a:r>
              <a:rPr lang="de-DE" sz="2000" b="1" dirty="0"/>
              <a:t>gegenüber vertraglichen Regelungen (Lizenzen) </a:t>
            </a:r>
            <a:r>
              <a:rPr lang="de-DE" sz="2000" b="1" dirty="0" smtClean="0"/>
              <a:t>eingeräumt; ABER:</a:t>
            </a:r>
          </a:p>
          <a:p>
            <a:pPr>
              <a:buFont typeface="Arial"/>
              <a:buChar char="•"/>
            </a:pPr>
            <a:r>
              <a:rPr lang="de-DE" sz="2000" dirty="0" smtClean="0">
                <a:solidFill>
                  <a:srgbClr val="002060"/>
                </a:solidFill>
              </a:rPr>
              <a:t>Gilt </a:t>
            </a:r>
            <a:r>
              <a:rPr lang="de-DE" sz="2000" b="1" dirty="0" smtClean="0">
                <a:solidFill>
                  <a:srgbClr val="002060"/>
                </a:solidFill>
              </a:rPr>
              <a:t>nicht für die interne Nutzung an den Terminals </a:t>
            </a:r>
            <a:r>
              <a:rPr lang="de-DE" sz="2000" dirty="0" smtClean="0">
                <a:solidFill>
                  <a:srgbClr val="002060"/>
                </a:solidFill>
              </a:rPr>
              <a:t>in den Bibliotheken </a:t>
            </a:r>
            <a:r>
              <a:rPr lang="de-DE" sz="2000" dirty="0" smtClean="0">
                <a:solidFill>
                  <a:srgbClr val="002060"/>
                </a:solidFill>
              </a:rPr>
              <a:t>(</a:t>
            </a:r>
            <a:r>
              <a:rPr lang="de-DE" sz="2000" dirty="0" smtClean="0">
                <a:solidFill>
                  <a:srgbClr val="002060"/>
                </a:solidFill>
              </a:rPr>
              <a:t>vgl</a:t>
            </a:r>
            <a:r>
              <a:rPr lang="de-DE" sz="2000" dirty="0" smtClean="0">
                <a:solidFill>
                  <a:srgbClr val="002060"/>
                </a:solidFill>
              </a:rPr>
              <a:t>. § 60e)</a:t>
            </a:r>
            <a:endParaRPr lang="de-DE" sz="2000" dirty="0" smtClean="0">
              <a:solidFill>
                <a:srgbClr val="002060"/>
              </a:solidFill>
            </a:endParaRPr>
          </a:p>
          <a:p>
            <a:pPr>
              <a:buFont typeface="Arial"/>
              <a:buChar char="•"/>
            </a:pPr>
            <a:r>
              <a:rPr lang="de-DE" sz="2000" dirty="0" smtClean="0">
                <a:solidFill>
                  <a:srgbClr val="002060"/>
                </a:solidFill>
              </a:rPr>
              <a:t>Gilt </a:t>
            </a:r>
            <a:r>
              <a:rPr lang="de-DE" sz="2000" b="1" dirty="0" smtClean="0">
                <a:solidFill>
                  <a:srgbClr val="002060"/>
                </a:solidFill>
              </a:rPr>
              <a:t>nicht für den </a:t>
            </a:r>
            <a:r>
              <a:rPr lang="de-DE" sz="2000" b="1" dirty="0" err="1" smtClean="0">
                <a:solidFill>
                  <a:srgbClr val="002060"/>
                </a:solidFill>
              </a:rPr>
              <a:t>eKopienversand</a:t>
            </a:r>
            <a:endParaRPr lang="de-DE" sz="2000" b="1" dirty="0" smtClean="0">
              <a:solidFill>
                <a:srgbClr val="002060"/>
              </a:solidFill>
            </a:endParaRPr>
          </a:p>
          <a:p>
            <a:endParaRPr lang="de-DE" sz="2400" b="1" dirty="0" smtClean="0">
              <a:solidFill>
                <a:srgbClr val="002060"/>
              </a:solidFill>
            </a:endParaRPr>
          </a:p>
        </p:txBody>
      </p:sp>
      <p:sp>
        <p:nvSpPr>
          <p:cNvPr id="7" name="Textfeld 6"/>
          <p:cNvSpPr txBox="1"/>
          <p:nvPr/>
        </p:nvSpPr>
        <p:spPr>
          <a:xfrm>
            <a:off x="5076056" y="908720"/>
            <a:ext cx="3384376" cy="2616101"/>
          </a:xfrm>
          <a:prstGeom prst="rect">
            <a:avLst/>
          </a:prstGeom>
          <a:noFill/>
        </p:spPr>
        <p:txBody>
          <a:bodyPr wrap="square" rtlCol="0">
            <a:spAutoFit/>
          </a:bodyPr>
          <a:lstStyle/>
          <a:p>
            <a:r>
              <a:rPr lang="de-DE" sz="2400" b="1" dirty="0" smtClean="0">
                <a:solidFill>
                  <a:srgbClr val="002060"/>
                </a:solidFill>
              </a:rPr>
              <a:t>Kritisch</a:t>
            </a:r>
          </a:p>
          <a:p>
            <a:pPr>
              <a:buFont typeface="Arial"/>
              <a:buChar char="•"/>
            </a:pPr>
            <a:r>
              <a:rPr lang="de-DE" sz="2000" dirty="0" smtClean="0">
                <a:solidFill>
                  <a:srgbClr val="002060"/>
                </a:solidFill>
              </a:rPr>
              <a:t>Priorität an sich ein Fortschritt</a:t>
            </a:r>
          </a:p>
          <a:p>
            <a:pPr>
              <a:buFont typeface="Arial"/>
              <a:buChar char="•"/>
            </a:pPr>
            <a:r>
              <a:rPr lang="de-DE" sz="2000" dirty="0" smtClean="0">
                <a:solidFill>
                  <a:srgbClr val="002060"/>
                </a:solidFill>
              </a:rPr>
              <a:t>aber </a:t>
            </a:r>
            <a:r>
              <a:rPr lang="de-DE" sz="2000" b="1" dirty="0" smtClean="0">
                <a:solidFill>
                  <a:srgbClr val="002060"/>
                </a:solidFill>
              </a:rPr>
              <a:t>Einschränkungen problematisch</a:t>
            </a:r>
            <a:endParaRPr lang="de-DE" sz="2000" b="1" dirty="0">
              <a:solidFill>
                <a:srgbClr val="002060"/>
              </a:solidFill>
            </a:endParaRPr>
          </a:p>
          <a:p>
            <a:pPr marL="342900" indent="-342900">
              <a:buFont typeface="Arial"/>
              <a:buChar char="•"/>
            </a:pPr>
            <a:endParaRPr lang="de-DE" sz="2000" dirty="0"/>
          </a:p>
          <a:p>
            <a:endParaRPr lang="de-DE" sz="2000" dirty="0" smtClean="0">
              <a:solidFill>
                <a:srgbClr val="002060"/>
              </a:solidFill>
            </a:endParaRPr>
          </a:p>
          <a:p>
            <a:endParaRPr lang="de-DE" sz="2000" dirty="0" smtClean="0">
              <a:solidFill>
                <a:srgbClr val="002060"/>
              </a:solidFill>
            </a:endParaRPr>
          </a:p>
        </p:txBody>
      </p:sp>
    </p:spTree>
    <p:extLst>
      <p:ext uri="{BB962C8B-B14F-4D97-AF65-F5344CB8AC3E}">
        <p14:creationId xmlns:p14="http://schemas.microsoft.com/office/powerpoint/2010/main" val="3763686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692696"/>
            <a:ext cx="8784976" cy="59046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48570"/>
            <a:ext cx="8784976" cy="400110"/>
          </a:xfrm>
          <a:prstGeom prst="rect">
            <a:avLst/>
          </a:prstGeom>
          <a:solidFill>
            <a:schemeClr val="bg1">
              <a:lumMod val="85000"/>
            </a:schemeClr>
          </a:solidFill>
          <a:ln w="9525">
            <a:noFill/>
            <a:miter lim="800000"/>
            <a:headEnd/>
            <a:tailEnd/>
          </a:ln>
        </p:spPr>
        <p:txBody>
          <a:bodyPr wrap="square">
            <a:spAutoFit/>
          </a:bodyPr>
          <a:lstStyle/>
          <a:p>
            <a:r>
              <a:rPr lang="de-DE" sz="2000" dirty="0"/>
              <a:t>§ 60h </a:t>
            </a:r>
            <a:r>
              <a:rPr lang="de-DE" sz="2000" dirty="0" smtClean="0"/>
              <a:t>Angemessene </a:t>
            </a:r>
            <a:r>
              <a:rPr lang="de-DE" sz="2000" dirty="0" err="1" smtClean="0"/>
              <a:t>Vergütung</a:t>
            </a:r>
            <a:r>
              <a:rPr lang="de-DE" sz="2000" dirty="0" smtClean="0"/>
              <a:t> der </a:t>
            </a:r>
            <a:r>
              <a:rPr lang="de-DE" sz="2000" dirty="0"/>
              <a:t>gesetzlich erlaubten Nutzungen </a:t>
            </a:r>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23528" y="692696"/>
            <a:ext cx="8496944" cy="5940088"/>
          </a:xfrm>
          <a:prstGeom prst="rect">
            <a:avLst/>
          </a:prstGeom>
          <a:noFill/>
        </p:spPr>
        <p:txBody>
          <a:bodyPr wrap="square" rtlCol="0">
            <a:spAutoFit/>
          </a:bodyPr>
          <a:lstStyle/>
          <a:p>
            <a:r>
              <a:rPr lang="de-DE" sz="2000" dirty="0"/>
              <a:t>(1) </a:t>
            </a:r>
            <a:r>
              <a:rPr lang="de-DE" sz="2000" dirty="0" err="1"/>
              <a:t>Für</a:t>
            </a:r>
            <a:r>
              <a:rPr lang="de-DE" sz="2000" dirty="0"/>
              <a:t> Nutzungen nach Maßgabe dieses </a:t>
            </a:r>
            <a:r>
              <a:rPr lang="de-DE" sz="2000" dirty="0" smtClean="0"/>
              <a:t>Unterabschnitts </a:t>
            </a:r>
            <a:r>
              <a:rPr lang="de-DE" sz="2000" dirty="0"/>
              <a:t>hat der Urheber Anspruch auf Zahlung einer </a:t>
            </a:r>
            <a:r>
              <a:rPr lang="de-DE" sz="2000" b="1" dirty="0"/>
              <a:t>angemessenen </a:t>
            </a:r>
            <a:r>
              <a:rPr lang="de-DE" sz="2000" b="1" dirty="0" err="1"/>
              <a:t>Vergütung</a:t>
            </a:r>
            <a:r>
              <a:rPr lang="de-DE" sz="2000" dirty="0"/>
              <a:t>. </a:t>
            </a:r>
            <a:r>
              <a:rPr lang="de-DE" sz="2000" dirty="0" err="1"/>
              <a:t>Vervielfältigungen</a:t>
            </a:r>
            <a:r>
              <a:rPr lang="de-DE" sz="2000" dirty="0"/>
              <a:t> sind nach den §§ 54 bis 54c zu </a:t>
            </a:r>
            <a:r>
              <a:rPr lang="de-DE" sz="2000" dirty="0" err="1"/>
              <a:t>vergüten</a:t>
            </a:r>
            <a:r>
              <a:rPr lang="de-DE" sz="2000" dirty="0"/>
              <a:t>. </a:t>
            </a:r>
          </a:p>
          <a:p>
            <a:r>
              <a:rPr lang="de-DE" sz="2000" dirty="0"/>
              <a:t>(2) Folgende Nutzungen sind abweichend von Absatz 1 </a:t>
            </a:r>
            <a:r>
              <a:rPr lang="de-DE" sz="2000" b="1" dirty="0" err="1" smtClean="0"/>
              <a:t>vergütungsfrei</a:t>
            </a:r>
            <a:r>
              <a:rPr lang="de-DE" sz="2000" dirty="0" smtClean="0"/>
              <a:t>:</a:t>
            </a:r>
            <a:br>
              <a:rPr lang="de-DE" sz="2000" dirty="0" smtClean="0"/>
            </a:br>
            <a:r>
              <a:rPr lang="de-DE" sz="2000" dirty="0" smtClean="0"/>
              <a:t>die </a:t>
            </a:r>
            <a:r>
              <a:rPr lang="de-DE" sz="2000" dirty="0" err="1"/>
              <a:t>öffentliche</a:t>
            </a:r>
            <a:r>
              <a:rPr lang="de-DE" sz="2000" dirty="0"/>
              <a:t> Wiedergabe </a:t>
            </a:r>
            <a:r>
              <a:rPr lang="de-DE" sz="2000" dirty="0" err="1"/>
              <a:t>für</a:t>
            </a:r>
            <a:r>
              <a:rPr lang="de-DE" sz="2000" dirty="0"/>
              <a:t> </a:t>
            </a:r>
            <a:r>
              <a:rPr lang="de-DE" sz="2000" dirty="0" err="1"/>
              <a:t>Angehörige</a:t>
            </a:r>
            <a:r>
              <a:rPr lang="de-DE" sz="2000" dirty="0"/>
              <a:t> von Bildungseinrichtungen und deren Familien nach § 60a Absatz 1 Nummer 1 und 3 sowie Absatz 2 mit Ausnahme der </a:t>
            </a:r>
            <a:r>
              <a:rPr lang="de-DE" sz="2000" dirty="0" err="1"/>
              <a:t>öffentlichen</a:t>
            </a:r>
            <a:r>
              <a:rPr lang="de-DE" sz="2000" dirty="0"/>
              <a:t> </a:t>
            </a:r>
            <a:r>
              <a:rPr lang="de-DE" sz="2000" dirty="0" err="1" smtClean="0"/>
              <a:t>Zugänglichmachung</a:t>
            </a:r>
            <a:r>
              <a:rPr lang="de-DE" sz="2000" dirty="0"/>
              <a:t>, </a:t>
            </a:r>
          </a:p>
          <a:p>
            <a:r>
              <a:rPr lang="de-DE" sz="2000" dirty="0" err="1"/>
              <a:t>Vervielfältigungen</a:t>
            </a:r>
            <a:r>
              <a:rPr lang="de-DE" sz="2000" dirty="0"/>
              <a:t> zum Zweck der Indexierung, Katalogisierung, Erhaltung und Restaurierung nach § 60e Absatz 1 und § 60f Absatz 1. </a:t>
            </a:r>
          </a:p>
          <a:p>
            <a:r>
              <a:rPr lang="de-DE" sz="2000" dirty="0"/>
              <a:t>(3) Eine </a:t>
            </a:r>
            <a:r>
              <a:rPr lang="de-DE" sz="2000" b="1" dirty="0"/>
              <a:t>pauschale </a:t>
            </a:r>
            <a:r>
              <a:rPr lang="de-DE" sz="2000" b="1" dirty="0" err="1"/>
              <a:t>Vergütung</a:t>
            </a:r>
            <a:r>
              <a:rPr lang="de-DE" sz="2000" b="1" dirty="0"/>
              <a:t> </a:t>
            </a:r>
            <a:r>
              <a:rPr lang="de-DE" sz="2000" dirty="0"/>
              <a:t>oder eine </a:t>
            </a:r>
            <a:r>
              <a:rPr lang="de-DE" sz="2000" dirty="0" err="1" smtClean="0"/>
              <a:t>repräsentative</a:t>
            </a:r>
            <a:r>
              <a:rPr lang="de-DE" sz="2000" dirty="0" smtClean="0"/>
              <a:t> </a:t>
            </a:r>
            <a:r>
              <a:rPr lang="de-DE" sz="2000" dirty="0"/>
              <a:t>Stichprobe der Nutzung </a:t>
            </a:r>
            <a:r>
              <a:rPr lang="de-DE" sz="2000" dirty="0" err="1"/>
              <a:t>für</a:t>
            </a:r>
            <a:r>
              <a:rPr lang="de-DE" sz="2000" dirty="0"/>
              <a:t> die </a:t>
            </a:r>
            <a:r>
              <a:rPr lang="de-DE" sz="2000" dirty="0" err="1" smtClean="0"/>
              <a:t>nutzungsabhängige</a:t>
            </a:r>
            <a:r>
              <a:rPr lang="de-DE" sz="2000" dirty="0" smtClean="0"/>
              <a:t> </a:t>
            </a:r>
            <a:r>
              <a:rPr lang="de-DE" sz="2000" dirty="0"/>
              <a:t>Berechnung der angemessenen </a:t>
            </a:r>
            <a:r>
              <a:rPr lang="de-DE" sz="2000" dirty="0" err="1" smtClean="0"/>
              <a:t>Vergütung</a:t>
            </a:r>
            <a:r>
              <a:rPr lang="de-DE" sz="2000" dirty="0" smtClean="0"/>
              <a:t> </a:t>
            </a:r>
            <a:r>
              <a:rPr lang="de-DE" sz="2000" dirty="0" err="1"/>
              <a:t>genügt</a:t>
            </a:r>
            <a:r>
              <a:rPr lang="de-DE" sz="2000" dirty="0"/>
              <a:t>. Dies gilt nicht bei Nutzungen nach den §§ 60b und 60e Absatz 5. </a:t>
            </a:r>
          </a:p>
          <a:p>
            <a:r>
              <a:rPr lang="de-DE" sz="2000" dirty="0"/>
              <a:t>(4) Der Anspruch auf angemessene </a:t>
            </a:r>
            <a:r>
              <a:rPr lang="de-DE" sz="2000" dirty="0" err="1"/>
              <a:t>Vergütung</a:t>
            </a:r>
            <a:r>
              <a:rPr lang="de-DE" sz="2000" dirty="0"/>
              <a:t> kann nur durch eine </a:t>
            </a:r>
            <a:r>
              <a:rPr lang="de-DE" sz="2000" b="1" dirty="0"/>
              <a:t>Verwertungsgesellschaft</a:t>
            </a:r>
            <a:r>
              <a:rPr lang="de-DE" sz="2000" dirty="0"/>
              <a:t> </a:t>
            </a:r>
            <a:r>
              <a:rPr lang="de-DE" sz="2000" dirty="0" smtClean="0"/>
              <a:t>geltend </a:t>
            </a:r>
            <a:r>
              <a:rPr lang="de-DE" sz="2000" dirty="0"/>
              <a:t>gemacht werden. </a:t>
            </a:r>
          </a:p>
          <a:p>
            <a:r>
              <a:rPr lang="de-DE" sz="2000" dirty="0"/>
              <a:t>(5) Ist der Nutzer im Rahmen einer </a:t>
            </a:r>
            <a:r>
              <a:rPr lang="de-DE" sz="2000" b="1" dirty="0"/>
              <a:t>Einrichtung</a:t>
            </a:r>
            <a:r>
              <a:rPr lang="de-DE" sz="2000" dirty="0"/>
              <a:t> </a:t>
            </a:r>
            <a:r>
              <a:rPr lang="de-DE" sz="2000" dirty="0" err="1"/>
              <a:t>tätig</a:t>
            </a:r>
            <a:r>
              <a:rPr lang="de-DE" sz="2000" dirty="0"/>
              <a:t>, so ist nur sie die </a:t>
            </a:r>
            <a:r>
              <a:rPr lang="de-DE" sz="2000" b="1" dirty="0" err="1"/>
              <a:t>Vergütungsschuldnerin</a:t>
            </a:r>
            <a:r>
              <a:rPr lang="de-DE" sz="2000" dirty="0"/>
              <a:t>. </a:t>
            </a:r>
            <a:r>
              <a:rPr lang="de-DE" sz="2000" dirty="0" err="1"/>
              <a:t>Für</a:t>
            </a:r>
            <a:r>
              <a:rPr lang="de-DE" sz="2000" dirty="0"/>
              <a:t> </a:t>
            </a:r>
            <a:r>
              <a:rPr lang="de-DE" sz="2000" dirty="0" err="1"/>
              <a:t>Vervielfältigungen</a:t>
            </a:r>
            <a:r>
              <a:rPr lang="de-DE" sz="2000" dirty="0"/>
              <a:t>, die </a:t>
            </a:r>
            <a:r>
              <a:rPr lang="de-DE" sz="2000" dirty="0" err="1"/>
              <a:t>gemäß</a:t>
            </a:r>
            <a:r>
              <a:rPr lang="de-DE" sz="2000" dirty="0"/>
              <a:t> Absatz 1 Satz 2 nach den §§ 54 bis 54c abgegolten werden, sind nur diese Regelungen anzuwenden. </a:t>
            </a:r>
          </a:p>
        </p:txBody>
      </p:sp>
    </p:spTree>
    <p:extLst>
      <p:ext uri="{BB962C8B-B14F-4D97-AF65-F5344CB8AC3E}">
        <p14:creationId xmlns:p14="http://schemas.microsoft.com/office/powerpoint/2010/main" val="11240047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450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467544" y="260648"/>
            <a:ext cx="8136904" cy="400110"/>
          </a:xfrm>
          <a:prstGeom prst="rect">
            <a:avLst/>
          </a:prstGeom>
          <a:solidFill>
            <a:schemeClr val="bg1">
              <a:lumMod val="85000"/>
            </a:schemeClr>
          </a:solidFill>
          <a:ln w="9525">
            <a:noFill/>
            <a:miter lim="800000"/>
            <a:headEnd/>
            <a:tailEnd/>
          </a:ln>
        </p:spPr>
        <p:txBody>
          <a:bodyPr wrap="square">
            <a:spAutoFit/>
          </a:bodyPr>
          <a:lstStyle/>
          <a:p>
            <a:r>
              <a:rPr lang="de-DE" sz="2000" dirty="0"/>
              <a:t>§ 60h Angemessene </a:t>
            </a:r>
            <a:r>
              <a:rPr lang="de-DE" sz="2000" dirty="0" err="1"/>
              <a:t>Vergütung</a:t>
            </a:r>
            <a:r>
              <a:rPr lang="de-DE" sz="2000" dirty="0"/>
              <a:t> der gesetzlich erlaubten Nutzungen </a:t>
            </a:r>
          </a:p>
        </p:txBody>
      </p:sp>
      <p:sp>
        <p:nvSpPr>
          <p:cNvPr id="6" name="Textfeld 5"/>
          <p:cNvSpPr txBox="1"/>
          <p:nvPr/>
        </p:nvSpPr>
        <p:spPr>
          <a:xfrm>
            <a:off x="467544" y="908720"/>
            <a:ext cx="3888432" cy="3908762"/>
          </a:xfrm>
          <a:prstGeom prst="rect">
            <a:avLst/>
          </a:prstGeom>
          <a:noFill/>
        </p:spPr>
        <p:txBody>
          <a:bodyPr wrap="square" rtlCol="0">
            <a:spAutoFit/>
          </a:bodyPr>
          <a:lstStyle/>
          <a:p>
            <a:r>
              <a:rPr lang="de-DE" sz="2000" b="1" dirty="0" smtClean="0">
                <a:solidFill>
                  <a:srgbClr val="002060"/>
                </a:solidFill>
              </a:rPr>
              <a:t>Regelung</a:t>
            </a:r>
          </a:p>
          <a:p>
            <a:pPr>
              <a:buFont typeface="Arial"/>
              <a:buChar char="•"/>
            </a:pPr>
            <a:r>
              <a:rPr lang="de-DE" sz="2000" b="1" dirty="0" smtClean="0">
                <a:solidFill>
                  <a:srgbClr val="002060"/>
                </a:solidFill>
              </a:rPr>
              <a:t>Anspruch der Rechteinhaber </a:t>
            </a:r>
            <a:r>
              <a:rPr lang="de-DE" sz="2000" dirty="0" smtClean="0">
                <a:solidFill>
                  <a:srgbClr val="002060"/>
                </a:solidFill>
              </a:rPr>
              <a:t>auf Vergütung</a:t>
            </a:r>
          </a:p>
          <a:p>
            <a:pPr>
              <a:buFont typeface="Arial"/>
              <a:buChar char="•"/>
            </a:pPr>
            <a:r>
              <a:rPr lang="de-DE" sz="2000" dirty="0" smtClean="0">
                <a:solidFill>
                  <a:srgbClr val="002060"/>
                </a:solidFill>
              </a:rPr>
              <a:t>Abrechnung über </a:t>
            </a:r>
            <a:r>
              <a:rPr lang="de-DE" sz="2000" b="1" dirty="0" smtClean="0">
                <a:solidFill>
                  <a:srgbClr val="002060"/>
                </a:solidFill>
              </a:rPr>
              <a:t>Pauschalierungsverfahren</a:t>
            </a:r>
            <a:r>
              <a:rPr lang="de-DE" sz="2000" dirty="0" smtClean="0">
                <a:solidFill>
                  <a:srgbClr val="002060"/>
                </a:solidFill>
              </a:rPr>
              <a:t> durch Verträge zwischen </a:t>
            </a:r>
            <a:r>
              <a:rPr lang="de-DE" sz="2000" dirty="0" err="1" smtClean="0">
                <a:solidFill>
                  <a:srgbClr val="002060"/>
                </a:solidFill>
              </a:rPr>
              <a:t>BuW</a:t>
            </a:r>
            <a:r>
              <a:rPr lang="de-DE" sz="2000" dirty="0" smtClean="0">
                <a:solidFill>
                  <a:srgbClr val="002060"/>
                </a:solidFill>
              </a:rPr>
              <a:t>-Verbänden und </a:t>
            </a:r>
            <a:r>
              <a:rPr lang="de-DE" sz="2000" b="1" dirty="0" smtClean="0">
                <a:solidFill>
                  <a:srgbClr val="002060"/>
                </a:solidFill>
              </a:rPr>
              <a:t>Verwertungsgesellschaften</a:t>
            </a:r>
            <a:r>
              <a:rPr lang="de-DE" sz="2000" dirty="0" smtClean="0">
                <a:solidFill>
                  <a:srgbClr val="002060"/>
                </a:solidFill>
              </a:rPr>
              <a:t> (keine Individualabrechnung)</a:t>
            </a:r>
          </a:p>
          <a:p>
            <a:pPr>
              <a:buFont typeface="Arial"/>
              <a:buChar char="•"/>
            </a:pPr>
            <a:r>
              <a:rPr lang="de-DE" sz="2000" dirty="0" smtClean="0">
                <a:solidFill>
                  <a:srgbClr val="002060"/>
                </a:solidFill>
              </a:rPr>
              <a:t>Möglich auch über repräsentative Stichproben</a:t>
            </a:r>
          </a:p>
          <a:p>
            <a:endParaRPr lang="de-DE" sz="2000" dirty="0" smtClean="0">
              <a:solidFill>
                <a:srgbClr val="002060"/>
              </a:solidFill>
            </a:endParaRPr>
          </a:p>
        </p:txBody>
      </p:sp>
      <p:sp>
        <p:nvSpPr>
          <p:cNvPr id="7" name="Textfeld 6"/>
          <p:cNvSpPr txBox="1"/>
          <p:nvPr/>
        </p:nvSpPr>
        <p:spPr>
          <a:xfrm>
            <a:off x="5076056" y="908720"/>
            <a:ext cx="3384376" cy="3170099"/>
          </a:xfrm>
          <a:prstGeom prst="rect">
            <a:avLst/>
          </a:prstGeom>
          <a:noFill/>
        </p:spPr>
        <p:txBody>
          <a:bodyPr wrap="square" rtlCol="0">
            <a:spAutoFit/>
          </a:bodyPr>
          <a:lstStyle/>
          <a:p>
            <a:r>
              <a:rPr lang="de-DE" sz="2000" b="1" dirty="0" smtClean="0">
                <a:solidFill>
                  <a:srgbClr val="002060"/>
                </a:solidFill>
              </a:rPr>
              <a:t>Kritisch</a:t>
            </a:r>
          </a:p>
          <a:p>
            <a:r>
              <a:rPr lang="de-DE" sz="2000" b="1" dirty="0" smtClean="0">
                <a:solidFill>
                  <a:srgbClr val="002060"/>
                </a:solidFill>
              </a:rPr>
              <a:t>Der Gesetzgeber hat sich nicht grundsätzlich mit der </a:t>
            </a:r>
            <a:r>
              <a:rPr lang="de-DE" sz="2000" b="1" dirty="0" err="1" smtClean="0">
                <a:solidFill>
                  <a:srgbClr val="002060"/>
                </a:solidFill>
              </a:rPr>
              <a:t>Vergütungsproble-matik</a:t>
            </a:r>
            <a:r>
              <a:rPr lang="de-DE" sz="2000" b="1" dirty="0" smtClean="0">
                <a:solidFill>
                  <a:srgbClr val="002060"/>
                </a:solidFill>
              </a:rPr>
              <a:t> in Bildung und Wissenschaft </a:t>
            </a:r>
            <a:r>
              <a:rPr lang="de-DE" sz="2000" b="1" dirty="0" err="1" smtClean="0">
                <a:solidFill>
                  <a:srgbClr val="002060"/>
                </a:solidFill>
              </a:rPr>
              <a:t>ausein-andergesetzt</a:t>
            </a:r>
            <a:r>
              <a:rPr lang="de-DE" sz="2000" b="1" dirty="0" smtClean="0">
                <a:solidFill>
                  <a:srgbClr val="002060"/>
                </a:solidFill>
              </a:rPr>
              <a:t>.</a:t>
            </a:r>
            <a:endParaRPr lang="de-DE" sz="2000" b="1" dirty="0">
              <a:solidFill>
                <a:srgbClr val="002060"/>
              </a:solidFill>
            </a:endParaRPr>
          </a:p>
          <a:p>
            <a:pPr marL="342900" indent="-342900">
              <a:buFont typeface="Arial"/>
              <a:buChar char="•"/>
            </a:pPr>
            <a:endParaRPr lang="de-DE" sz="2000" dirty="0"/>
          </a:p>
          <a:p>
            <a:endParaRPr lang="de-DE" sz="2000" dirty="0" smtClean="0">
              <a:solidFill>
                <a:srgbClr val="002060"/>
              </a:solidFill>
            </a:endParaRPr>
          </a:p>
          <a:p>
            <a:endParaRPr lang="de-DE" sz="2000" dirty="0" smtClean="0">
              <a:solidFill>
                <a:srgbClr val="002060"/>
              </a:solidFill>
            </a:endParaRPr>
          </a:p>
        </p:txBody>
      </p:sp>
    </p:spTree>
    <p:extLst>
      <p:ext uri="{BB962C8B-B14F-4D97-AF65-F5344CB8AC3E}">
        <p14:creationId xmlns:p14="http://schemas.microsoft.com/office/powerpoint/2010/main" val="17178409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052736"/>
            <a:ext cx="8784976" cy="5445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r>
              <a:rPr lang="de-DE" sz="2000" b="1" dirty="0" smtClean="0"/>
              <a:t>Zusammenfassung der Probleme/Defizite des </a:t>
            </a:r>
            <a:r>
              <a:rPr lang="de-DE" sz="2000" b="1" dirty="0" err="1" smtClean="0"/>
              <a:t>UrhWissG</a:t>
            </a:r>
            <a:endParaRPr lang="de-DE" sz="2000" b="1" dirty="0"/>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8" name="Textfeld 17"/>
          <p:cNvSpPr txBox="1"/>
          <p:nvPr/>
        </p:nvSpPr>
        <p:spPr>
          <a:xfrm>
            <a:off x="323528" y="1340768"/>
            <a:ext cx="8352928" cy="400110"/>
          </a:xfrm>
          <a:prstGeom prst="rect">
            <a:avLst/>
          </a:prstGeom>
          <a:noFill/>
        </p:spPr>
        <p:txBody>
          <a:bodyPr wrap="square" rtlCol="0">
            <a:spAutoFit/>
          </a:bodyPr>
          <a:lstStyle/>
          <a:p>
            <a:r>
              <a:rPr lang="de-DE" sz="2000" b="1" dirty="0" smtClean="0"/>
              <a:t>Keine allgemeine Bildungs- und Wissenschaftsklausel (ABWK)</a:t>
            </a:r>
            <a:endParaRPr lang="de-DE" sz="2000" b="1" dirty="0"/>
          </a:p>
        </p:txBody>
      </p:sp>
    </p:spTree>
    <p:extLst>
      <p:ext uri="{BB962C8B-B14F-4D97-AF65-F5344CB8AC3E}">
        <p14:creationId xmlns:p14="http://schemas.microsoft.com/office/powerpoint/2010/main" val="24633315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394691"/>
            <a:ext cx="8640960" cy="6463309"/>
          </a:xfrm>
          <a:prstGeom prst="rect">
            <a:avLst/>
          </a:prstGeom>
          <a:noFill/>
        </p:spPr>
        <p:txBody>
          <a:bodyPr wrap="square" rtlCol="0">
            <a:spAutoFit/>
          </a:bodyPr>
          <a:lstStyle/>
          <a:p>
            <a:endParaRPr lang="de-DE" dirty="0"/>
          </a:p>
          <a:p>
            <a:pPr lvl="0"/>
            <a:r>
              <a:rPr lang="de-DE" dirty="0" smtClean="0"/>
              <a:t>(1)</a:t>
            </a:r>
            <a:r>
              <a:rPr lang="de-DE" b="1" dirty="0" smtClean="0"/>
              <a:t>Zulässig </a:t>
            </a:r>
            <a:r>
              <a:rPr lang="de-DE" b="1" dirty="0"/>
              <a:t>ist die Vervielfältigung und öffentliche Zugänglichmachung eines veröffentlichten Werkes für nicht kommerzielle Zwecke a) wissenschaftlicher Forschung für Mitglieder in formal eindeutig bestimmten Forschungsgruppen oder b) der Lehr- und Lernprozesse von Lehrveranstaltungen an Bildungseinrichtungen. </a:t>
            </a:r>
            <a:r>
              <a:rPr lang="de-DE" dirty="0"/>
              <a:t>Satz 1 gilt auch für Zwecke der Bestandserhaltung durch Einrichtungen wie öffentlich finanzierte Bibliotheken, Archive, Dokumentationen und Museen. Satz 1 gilt auch für die wissenschaftliche Forschung und Lehren und Lernen unterstützende Leistungen von in Satz 2 erwähnten Vermittlungsinstitutionen. </a:t>
            </a:r>
          </a:p>
          <a:p>
            <a:pPr lvl="0"/>
            <a:r>
              <a:rPr lang="de-DE" dirty="0" smtClean="0"/>
              <a:t>(2) Für </a:t>
            </a:r>
            <a:r>
              <a:rPr lang="de-DE" dirty="0"/>
              <a:t>die Nutzung von Werken, die in öffentlich finanzierten Umgebungen unter Beteiligung von öffentlich finanzierten Personen erstellt wurden, ist keine Vergütung vorgesehen. </a:t>
            </a:r>
          </a:p>
          <a:p>
            <a:pPr lvl="0"/>
            <a:r>
              <a:rPr lang="de-DE" dirty="0" smtClean="0"/>
              <a:t>(3) Bei </a:t>
            </a:r>
            <a:r>
              <a:rPr lang="de-DE" dirty="0"/>
              <a:t>von Abs. 2 abweichenden Nutzungen ist für Leistungen entsprechend Abs. 1, Satz 1 und Abs. 1, Satz 3 eine pauschale Vergütung vorzusehen, die zwischen den Trägern der Wissenschafts- und Bildungseinrichtungen, den Vertretungen der Rechteinhaber und den Verwertungsgesellschaften vertraglich zu vereinbaren ist. Für Leistungen entsprechend Abs. 1, Satz 2 ist keine Vergütung vorgesehen. </a:t>
            </a:r>
          </a:p>
          <a:p>
            <a:pPr lvl="0"/>
            <a:r>
              <a:rPr lang="de-DE" dirty="0" smtClean="0"/>
              <a:t>(4) Vertragliche </a:t>
            </a:r>
            <a:r>
              <a:rPr lang="de-DE" dirty="0"/>
              <a:t>Regelungen, die Abs. 1 ausschließen oder einschränken, sind unwirksam.</a:t>
            </a:r>
          </a:p>
          <a:p>
            <a:pPr lvl="0"/>
            <a:r>
              <a:rPr lang="de-DE" b="1" dirty="0" smtClean="0"/>
              <a:t>(5) Mit </a:t>
            </a:r>
            <a:r>
              <a:rPr lang="de-DE" b="1" dirty="0"/>
              <a:t>Einführung dieser Klausel werden die auf Bildung und Wissenschaft bezogenen Regelungen in §§ 46, 47, 51, 52a, 52b, 53 und 53a Urheberrechtsgesetz aufgehoben</a:t>
            </a:r>
            <a:r>
              <a:rPr lang="de-DE" b="1" dirty="0" smtClean="0"/>
              <a:t>.</a:t>
            </a:r>
            <a:endParaRPr lang="de-DE" b="1" dirty="0"/>
          </a:p>
        </p:txBody>
      </p:sp>
      <p:sp>
        <p:nvSpPr>
          <p:cNvPr id="3" name="Textfeld 13"/>
          <p:cNvSpPr txBox="1">
            <a:spLocks noChangeArrowheads="1"/>
          </p:cNvSpPr>
          <p:nvPr/>
        </p:nvSpPr>
        <p:spPr bwMode="auto">
          <a:xfrm>
            <a:off x="179512" y="148570"/>
            <a:ext cx="8784976" cy="400110"/>
          </a:xfrm>
          <a:prstGeom prst="rect">
            <a:avLst/>
          </a:prstGeom>
          <a:solidFill>
            <a:schemeClr val="bg1">
              <a:lumMod val="85000"/>
            </a:schemeClr>
          </a:solidFill>
          <a:ln w="9525">
            <a:noFill/>
            <a:miter lim="800000"/>
            <a:headEnd/>
            <a:tailEnd/>
          </a:ln>
        </p:spPr>
        <p:txBody>
          <a:bodyPr wrap="square">
            <a:spAutoFit/>
          </a:bodyPr>
          <a:lstStyle/>
          <a:p>
            <a:pPr algn="ctr"/>
            <a:r>
              <a:rPr lang="en-US" sz="2000" b="1" dirty="0" err="1"/>
              <a:t>Bildungs</a:t>
            </a:r>
            <a:r>
              <a:rPr lang="en-US" sz="2000" b="1" dirty="0"/>
              <a:t>- und </a:t>
            </a:r>
            <a:r>
              <a:rPr lang="en-US" sz="2000" b="1" dirty="0" err="1"/>
              <a:t>Wissenschaftsklausel</a:t>
            </a:r>
            <a:r>
              <a:rPr lang="en-US" sz="2000" b="1" dirty="0"/>
              <a:t> (ABWS)</a:t>
            </a:r>
          </a:p>
        </p:txBody>
      </p:sp>
    </p:spTree>
    <p:extLst>
      <p:ext uri="{BB962C8B-B14F-4D97-AF65-F5344CB8AC3E}">
        <p14:creationId xmlns:p14="http://schemas.microsoft.com/office/powerpoint/2010/main" val="11786173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908720"/>
            <a:ext cx="8640960" cy="4462760"/>
          </a:xfrm>
          <a:prstGeom prst="rect">
            <a:avLst/>
          </a:prstGeom>
          <a:noFill/>
        </p:spPr>
        <p:txBody>
          <a:bodyPr wrap="square" rtlCol="0">
            <a:spAutoFit/>
          </a:bodyPr>
          <a:lstStyle/>
          <a:p>
            <a:endParaRPr lang="de-DE" sz="2000" dirty="0">
              <a:latin typeface="Arial"/>
              <a:cs typeface="Arial"/>
            </a:endParaRPr>
          </a:p>
          <a:p>
            <a:pPr lvl="0"/>
            <a:r>
              <a:rPr lang="de-DE" sz="2400" dirty="0" smtClean="0">
                <a:latin typeface="Arial"/>
                <a:cs typeface="Arial"/>
              </a:rPr>
              <a:t>(1)</a:t>
            </a:r>
            <a:r>
              <a:rPr lang="de-DE" sz="2400" b="1" dirty="0" smtClean="0">
                <a:latin typeface="Arial"/>
                <a:cs typeface="Arial"/>
              </a:rPr>
              <a:t>Zulässig </a:t>
            </a:r>
            <a:r>
              <a:rPr lang="de-DE" sz="2400" b="1" dirty="0">
                <a:latin typeface="Arial"/>
                <a:cs typeface="Arial"/>
              </a:rPr>
              <a:t>ist die Vervielfältigung und öffentliche Zugänglichmachung eines veröffentlichten Werkes für nicht kommerzielle Zwecke a) wissenschaftlicher Forschung für Mitglieder in formal eindeutig bestimmten Forschungsgruppen oder b) der Lehr- und Lernprozesse von Lehrveranstaltungen an Bildungseinrichtungen. </a:t>
            </a:r>
            <a:endParaRPr lang="de-DE" sz="2400" b="1" dirty="0" smtClean="0">
              <a:latin typeface="Arial"/>
              <a:cs typeface="Arial"/>
            </a:endParaRPr>
          </a:p>
          <a:p>
            <a:pPr lvl="0"/>
            <a:r>
              <a:rPr lang="de-DE" sz="2000" b="1" dirty="0">
                <a:latin typeface="Arial"/>
                <a:cs typeface="Arial"/>
              </a:rPr>
              <a:t/>
            </a:r>
            <a:br>
              <a:rPr lang="de-DE" sz="2000" b="1" dirty="0">
                <a:latin typeface="Arial"/>
                <a:cs typeface="Arial"/>
              </a:rPr>
            </a:br>
            <a:r>
              <a:rPr lang="de-DE" sz="2000" dirty="0" smtClean="0">
                <a:latin typeface="Arial"/>
                <a:cs typeface="Arial"/>
              </a:rPr>
              <a:t>Satz </a:t>
            </a:r>
            <a:r>
              <a:rPr lang="de-DE" sz="2000" dirty="0">
                <a:latin typeface="Arial"/>
                <a:cs typeface="Arial"/>
              </a:rPr>
              <a:t>1 gilt auch für Zwecke der Bestandserhaltung durch Einrichtungen wie öffentlich finanzierte Bibliotheken, Archive, Dokumentationen und Museen. Satz 1 gilt auch für die wissenschaftliche Forschung und Lehren und Lernen unterstützende Leistungen von in Satz 2 erwähnten Vermittlungsinstitutionen. </a:t>
            </a:r>
          </a:p>
        </p:txBody>
      </p:sp>
      <p:sp>
        <p:nvSpPr>
          <p:cNvPr id="3"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pPr algn="ctr"/>
            <a:r>
              <a:rPr lang="en-US" sz="2000" b="1" dirty="0" err="1"/>
              <a:t>Bildungs</a:t>
            </a:r>
            <a:r>
              <a:rPr lang="en-US" sz="2000" b="1" dirty="0"/>
              <a:t>- und </a:t>
            </a:r>
            <a:r>
              <a:rPr lang="en-US" sz="2000" b="1" dirty="0" err="1"/>
              <a:t>Wissenschaftsklausel</a:t>
            </a:r>
            <a:r>
              <a:rPr lang="en-US" sz="2000" b="1" dirty="0"/>
              <a:t> (ABWS)</a:t>
            </a:r>
          </a:p>
        </p:txBody>
      </p:sp>
    </p:spTree>
    <p:extLst>
      <p:ext uri="{BB962C8B-B14F-4D97-AF65-F5344CB8AC3E}">
        <p14:creationId xmlns:p14="http://schemas.microsoft.com/office/powerpoint/2010/main" val="36181851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1520" y="908720"/>
            <a:ext cx="8640960" cy="1015663"/>
          </a:xfrm>
          <a:prstGeom prst="rect">
            <a:avLst/>
          </a:prstGeom>
          <a:noFill/>
        </p:spPr>
        <p:txBody>
          <a:bodyPr wrap="square" rtlCol="0">
            <a:spAutoFit/>
          </a:bodyPr>
          <a:lstStyle/>
          <a:p>
            <a:pPr lvl="0"/>
            <a:r>
              <a:rPr lang="de-DE" sz="2000" dirty="0"/>
              <a:t>(2) Für die Nutzung von Werken, die in öffentlich finanzierten Umgebungen unter Beteiligung von öffentlich finanzierten Personen erstellt wurden, ist keine Vergütung vorgesehen. </a:t>
            </a:r>
          </a:p>
        </p:txBody>
      </p:sp>
      <p:sp>
        <p:nvSpPr>
          <p:cNvPr id="4" name="Textfeld 3"/>
          <p:cNvSpPr txBox="1"/>
          <p:nvPr/>
        </p:nvSpPr>
        <p:spPr>
          <a:xfrm>
            <a:off x="251520" y="2420888"/>
            <a:ext cx="8640960" cy="1938992"/>
          </a:xfrm>
          <a:prstGeom prst="rect">
            <a:avLst/>
          </a:prstGeom>
          <a:noFill/>
        </p:spPr>
        <p:txBody>
          <a:bodyPr wrap="square" rtlCol="0">
            <a:spAutoFit/>
          </a:bodyPr>
          <a:lstStyle/>
          <a:p>
            <a:pPr lvl="0"/>
            <a:r>
              <a:rPr lang="de-DE" sz="2000" dirty="0"/>
              <a:t>(3) Bei von Abs. 2 abweichenden Nutzungen ist für Leistungen entsprechend Abs. 1, Satz 1 und Abs. 1, Satz 3 eine pauschale Vergütung vorzusehen, die zwischen den Trägern der Wissenschafts- und Bildungseinrichtungen, den Vertretungen der Rechteinhaber und den Verwertungsgesellschaften vertraglich zu vereinbaren ist. Für Leistungen entsprechend Abs. 1, Satz 2 ist keine Vergütung vorgesehen. </a:t>
            </a:r>
          </a:p>
        </p:txBody>
      </p:sp>
      <p:sp>
        <p:nvSpPr>
          <p:cNvPr id="6"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pPr algn="ctr"/>
            <a:r>
              <a:rPr lang="en-US" sz="2000" b="1" dirty="0" err="1"/>
              <a:t>Bildungs</a:t>
            </a:r>
            <a:r>
              <a:rPr lang="en-US" sz="2000" b="1" dirty="0"/>
              <a:t>- und </a:t>
            </a:r>
            <a:r>
              <a:rPr lang="en-US" sz="2000" b="1" dirty="0" err="1"/>
              <a:t>Wissenschaftsklausel</a:t>
            </a:r>
            <a:r>
              <a:rPr lang="en-US" sz="2000" b="1" dirty="0"/>
              <a:t> (ABWS)</a:t>
            </a:r>
          </a:p>
        </p:txBody>
      </p:sp>
    </p:spTree>
    <p:extLst>
      <p:ext uri="{BB962C8B-B14F-4D97-AF65-F5344CB8AC3E}">
        <p14:creationId xmlns:p14="http://schemas.microsoft.com/office/powerpoint/2010/main" val="28393627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980728"/>
            <a:ext cx="8784976" cy="5517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pieren 5"/>
          <p:cNvGrpSpPr/>
          <p:nvPr/>
        </p:nvGrpSpPr>
        <p:grpSpPr>
          <a:xfrm>
            <a:off x="323528" y="1124744"/>
            <a:ext cx="8172400" cy="5349404"/>
            <a:chOff x="288032" y="881336"/>
            <a:chExt cx="8172400" cy="5637436"/>
          </a:xfrm>
          <a:solidFill>
            <a:schemeClr val="bg1">
              <a:lumMod val="85000"/>
            </a:schemeClr>
          </a:solidFill>
        </p:grpSpPr>
        <p:pic>
          <p:nvPicPr>
            <p:cNvPr id="7" name="Picture 2"/>
            <p:cNvPicPr>
              <a:picLocks noChangeAspect="1" noChangeArrowheads="1"/>
            </p:cNvPicPr>
            <p:nvPr/>
          </p:nvPicPr>
          <p:blipFill>
            <a:blip r:embed="rId3" cstate="print"/>
            <a:srcRect/>
            <a:stretch>
              <a:fillRect/>
            </a:stretch>
          </p:blipFill>
          <p:spPr bwMode="auto">
            <a:xfrm>
              <a:off x="288032" y="881336"/>
              <a:ext cx="8172400" cy="5637436"/>
            </a:xfrm>
            <a:prstGeom prst="rect">
              <a:avLst/>
            </a:prstGeom>
            <a:grpFill/>
            <a:ln w="9525">
              <a:noFill/>
              <a:miter lim="800000"/>
              <a:headEnd/>
              <a:tailEnd/>
            </a:ln>
          </p:spPr>
        </p:pic>
        <p:sp>
          <p:nvSpPr>
            <p:cNvPr id="8" name="Textfeld 7"/>
            <p:cNvSpPr txBox="1"/>
            <p:nvPr/>
          </p:nvSpPr>
          <p:spPr>
            <a:xfrm>
              <a:off x="3779912" y="6021288"/>
              <a:ext cx="4608512" cy="307777"/>
            </a:xfrm>
            <a:prstGeom prst="rect">
              <a:avLst/>
            </a:prstGeom>
            <a:grpFill/>
          </p:spPr>
          <p:txBody>
            <a:bodyPr wrap="square" rtlCol="0">
              <a:spAutoFit/>
            </a:bodyPr>
            <a:lstStyle/>
            <a:p>
              <a:r>
                <a:rPr lang="en-US" sz="1400" dirty="0" smtClean="0"/>
                <a:t>http://commentneelie.eu/speech.php?sp=SPEECH/14/528</a:t>
              </a:r>
              <a:endParaRPr lang="en-US" sz="1400" dirty="0"/>
            </a:p>
          </p:txBody>
        </p:sp>
      </p:grpSp>
      <p:sp>
        <p:nvSpPr>
          <p:cNvPr id="10" name="Textfeld 13"/>
          <p:cNvSpPr txBox="1">
            <a:spLocks noChangeArrowheads="1"/>
          </p:cNvSpPr>
          <p:nvPr/>
        </p:nvSpPr>
        <p:spPr bwMode="auto">
          <a:xfrm>
            <a:off x="683568" y="116632"/>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rgbClr val="002060"/>
                </a:solidFill>
              </a:rPr>
              <a:t> ... is crying out for copyright reform</a:t>
            </a:r>
            <a:endParaRPr lang="de-DE" sz="2800" b="1" dirty="0">
              <a:solidFill>
                <a:srgbClr val="002060"/>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79512" y="2924944"/>
            <a:ext cx="8640960" cy="1938992"/>
          </a:xfrm>
          <a:prstGeom prst="rect">
            <a:avLst/>
          </a:prstGeom>
          <a:noFill/>
        </p:spPr>
        <p:txBody>
          <a:bodyPr wrap="square" rtlCol="0">
            <a:spAutoFit/>
          </a:bodyPr>
          <a:lstStyle/>
          <a:p>
            <a:endParaRPr lang="de-DE" sz="2000" dirty="0"/>
          </a:p>
          <a:p>
            <a:pPr lvl="0"/>
            <a:endParaRPr lang="de-DE" sz="2000" dirty="0"/>
          </a:p>
          <a:p>
            <a:pPr lvl="0"/>
            <a:endParaRPr lang="de-DE" sz="2000" dirty="0"/>
          </a:p>
          <a:p>
            <a:pPr lvl="0"/>
            <a:r>
              <a:rPr lang="de-DE" sz="2000" b="1" dirty="0" smtClean="0"/>
              <a:t>(5) Mit </a:t>
            </a:r>
            <a:r>
              <a:rPr lang="de-DE" sz="2000" b="1" dirty="0"/>
              <a:t>Einführung dieser Klausel werden die auf Bildung und Wissenschaft bezogenen Regelungen in §§ 46, 47, 51, 52a, 52b, 53 und 53a Urheberrechtsgesetz aufgehoben</a:t>
            </a:r>
            <a:r>
              <a:rPr lang="de-DE" sz="2000" b="1" dirty="0" smtClean="0"/>
              <a:t>.</a:t>
            </a:r>
            <a:endParaRPr lang="de-DE" sz="2000" b="1" dirty="0"/>
          </a:p>
        </p:txBody>
      </p:sp>
      <p:sp>
        <p:nvSpPr>
          <p:cNvPr id="4" name="Textfeld 13"/>
          <p:cNvSpPr txBox="1">
            <a:spLocks noChangeArrowheads="1"/>
          </p:cNvSpPr>
          <p:nvPr/>
        </p:nvSpPr>
        <p:spPr bwMode="auto">
          <a:xfrm>
            <a:off x="331912" y="269032"/>
            <a:ext cx="8784976" cy="400110"/>
          </a:xfrm>
          <a:prstGeom prst="rect">
            <a:avLst/>
          </a:prstGeom>
          <a:solidFill>
            <a:schemeClr val="bg1">
              <a:lumMod val="85000"/>
            </a:schemeClr>
          </a:solidFill>
          <a:ln w="9525">
            <a:noFill/>
            <a:miter lim="800000"/>
            <a:headEnd/>
            <a:tailEnd/>
          </a:ln>
        </p:spPr>
        <p:txBody>
          <a:bodyPr wrap="square">
            <a:spAutoFit/>
          </a:bodyPr>
          <a:lstStyle/>
          <a:p>
            <a:pPr algn="ctr"/>
            <a:r>
              <a:rPr lang="en-US" sz="2000" b="1" dirty="0" err="1"/>
              <a:t>Bildungs</a:t>
            </a:r>
            <a:r>
              <a:rPr lang="en-US" sz="2000" b="1" dirty="0"/>
              <a:t>- und </a:t>
            </a:r>
            <a:r>
              <a:rPr lang="en-US" sz="2000" b="1" dirty="0" err="1"/>
              <a:t>Wissenschaftsklausel</a:t>
            </a:r>
            <a:r>
              <a:rPr lang="en-US" sz="2000" b="1" dirty="0"/>
              <a:t> (ABWS)</a:t>
            </a:r>
          </a:p>
        </p:txBody>
      </p:sp>
      <p:sp>
        <p:nvSpPr>
          <p:cNvPr id="6" name="Textfeld 5"/>
          <p:cNvSpPr txBox="1"/>
          <p:nvPr/>
        </p:nvSpPr>
        <p:spPr>
          <a:xfrm>
            <a:off x="323528" y="1052736"/>
            <a:ext cx="8640960" cy="1323439"/>
          </a:xfrm>
          <a:prstGeom prst="rect">
            <a:avLst/>
          </a:prstGeom>
          <a:noFill/>
        </p:spPr>
        <p:txBody>
          <a:bodyPr wrap="square" rtlCol="0">
            <a:spAutoFit/>
          </a:bodyPr>
          <a:lstStyle/>
          <a:p>
            <a:endParaRPr lang="de-DE" sz="2000" dirty="0"/>
          </a:p>
          <a:p>
            <a:pPr lvl="0"/>
            <a:endParaRPr lang="de-DE" sz="2000" dirty="0"/>
          </a:p>
          <a:p>
            <a:pPr lvl="0"/>
            <a:r>
              <a:rPr lang="de-DE" sz="2000" b="1" dirty="0" smtClean="0"/>
              <a:t>(4) Vertragliche </a:t>
            </a:r>
            <a:r>
              <a:rPr lang="de-DE" sz="2000" b="1" dirty="0"/>
              <a:t>Regelungen, die Abs. 1 ausschließen oder einschränken, sind unwirksam</a:t>
            </a:r>
            <a:r>
              <a:rPr lang="de-DE" sz="2000" b="1" dirty="0" smtClean="0"/>
              <a:t>.</a:t>
            </a:r>
          </a:p>
        </p:txBody>
      </p:sp>
    </p:spTree>
    <p:extLst>
      <p:ext uri="{BB962C8B-B14F-4D97-AF65-F5344CB8AC3E}">
        <p14:creationId xmlns:p14="http://schemas.microsoft.com/office/powerpoint/2010/main" val="17018932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052736"/>
            <a:ext cx="8784976" cy="5445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r>
              <a:rPr lang="de-DE" sz="2000" b="1" dirty="0" smtClean="0"/>
              <a:t>Zusammenfassung der Probleme/Defizite</a:t>
            </a:r>
            <a:endParaRPr lang="de-DE" sz="2000" b="1" dirty="0"/>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5" name="Textfeld 14"/>
          <p:cNvSpPr txBox="1"/>
          <p:nvPr/>
        </p:nvSpPr>
        <p:spPr>
          <a:xfrm>
            <a:off x="323528" y="1894433"/>
            <a:ext cx="8424936" cy="707886"/>
          </a:xfrm>
          <a:prstGeom prst="rect">
            <a:avLst/>
          </a:prstGeom>
          <a:noFill/>
        </p:spPr>
        <p:txBody>
          <a:bodyPr wrap="square" rtlCol="0">
            <a:spAutoFit/>
          </a:bodyPr>
          <a:lstStyle/>
          <a:p>
            <a:r>
              <a:rPr lang="de-DE" sz="2000" b="1" dirty="0" smtClean="0"/>
              <a:t>Interessen der Akteure in Bildung und Wissenschaft bleiben – bis auf TDM - unberücksichtigt</a:t>
            </a:r>
            <a:endParaRPr lang="de-DE" sz="2000" dirty="0"/>
          </a:p>
        </p:txBody>
      </p:sp>
      <p:sp>
        <p:nvSpPr>
          <p:cNvPr id="16" name="Textfeld 15"/>
          <p:cNvSpPr txBox="1"/>
          <p:nvPr/>
        </p:nvSpPr>
        <p:spPr>
          <a:xfrm>
            <a:off x="323528" y="1124744"/>
            <a:ext cx="8424936" cy="707886"/>
          </a:xfrm>
          <a:prstGeom prst="rect">
            <a:avLst/>
          </a:prstGeom>
          <a:noFill/>
        </p:spPr>
        <p:txBody>
          <a:bodyPr wrap="square" rtlCol="0">
            <a:spAutoFit/>
          </a:bodyPr>
          <a:lstStyle/>
          <a:p>
            <a:r>
              <a:rPr lang="de-DE" sz="2000" b="1" dirty="0" smtClean="0"/>
              <a:t>Das Konzept einer Allgemeinen Bildungs- und Wissenschaftsschranke wird nicht aufgenommen</a:t>
            </a:r>
            <a:endParaRPr lang="de-DE" sz="2000" dirty="0"/>
          </a:p>
        </p:txBody>
      </p:sp>
      <p:sp>
        <p:nvSpPr>
          <p:cNvPr id="17" name="Textfeld 16"/>
          <p:cNvSpPr txBox="1"/>
          <p:nvPr/>
        </p:nvSpPr>
        <p:spPr>
          <a:xfrm>
            <a:off x="323528" y="2664122"/>
            <a:ext cx="8352928" cy="400110"/>
          </a:xfrm>
          <a:prstGeom prst="rect">
            <a:avLst/>
          </a:prstGeom>
          <a:noFill/>
        </p:spPr>
        <p:txBody>
          <a:bodyPr wrap="square" rtlCol="0">
            <a:spAutoFit/>
          </a:bodyPr>
          <a:lstStyle/>
          <a:p>
            <a:r>
              <a:rPr lang="de-DE" sz="2000" b="1" dirty="0" smtClean="0"/>
              <a:t>Kein umfassender Vorschlag zur Frage der Vergütung in </a:t>
            </a:r>
            <a:r>
              <a:rPr lang="de-DE" sz="2000" b="1" dirty="0" err="1" smtClean="0"/>
              <a:t>BuW</a:t>
            </a:r>
            <a:endParaRPr lang="de-DE" sz="2000" dirty="0"/>
          </a:p>
        </p:txBody>
      </p:sp>
      <p:sp>
        <p:nvSpPr>
          <p:cNvPr id="18" name="Textfeld 17"/>
          <p:cNvSpPr txBox="1"/>
          <p:nvPr/>
        </p:nvSpPr>
        <p:spPr>
          <a:xfrm>
            <a:off x="323528" y="3587948"/>
            <a:ext cx="8352928" cy="707886"/>
          </a:xfrm>
          <a:prstGeom prst="rect">
            <a:avLst/>
          </a:prstGeom>
          <a:noFill/>
        </p:spPr>
        <p:txBody>
          <a:bodyPr wrap="square" rtlCol="0">
            <a:spAutoFit/>
          </a:bodyPr>
          <a:lstStyle/>
          <a:p>
            <a:r>
              <a:rPr lang="de-DE" sz="2000" b="1" dirty="0" smtClean="0"/>
              <a:t>Den Interessen der kommerziellen verwertenden Organisationen wird weiterhin stark entsprochen –keine Priorität zugunsten </a:t>
            </a:r>
            <a:r>
              <a:rPr lang="de-DE" sz="2000" b="1" dirty="0" err="1" smtClean="0"/>
              <a:t>BuW</a:t>
            </a:r>
            <a:endParaRPr lang="de-DE" sz="2000" dirty="0"/>
          </a:p>
        </p:txBody>
      </p:sp>
      <p:sp>
        <p:nvSpPr>
          <p:cNvPr id="22" name="Textfeld 21"/>
          <p:cNvSpPr txBox="1"/>
          <p:nvPr/>
        </p:nvSpPr>
        <p:spPr>
          <a:xfrm>
            <a:off x="323528" y="3126035"/>
            <a:ext cx="8352928" cy="400110"/>
          </a:xfrm>
          <a:prstGeom prst="rect">
            <a:avLst/>
          </a:prstGeom>
          <a:noFill/>
        </p:spPr>
        <p:txBody>
          <a:bodyPr wrap="square" rtlCol="0">
            <a:spAutoFit/>
          </a:bodyPr>
          <a:lstStyle/>
          <a:p>
            <a:r>
              <a:rPr lang="de-DE" sz="2000" b="1" dirty="0" smtClean="0"/>
              <a:t>Keine neue Schranke für „unser-</a:t>
            </a:r>
            <a:r>
              <a:rPr lang="de-DE" sz="2000" b="1" dirty="0" err="1" smtClean="0"/>
              <a:t>generated</a:t>
            </a:r>
            <a:r>
              <a:rPr lang="de-DE" sz="2000" b="1" dirty="0" smtClean="0"/>
              <a:t> </a:t>
            </a:r>
            <a:r>
              <a:rPr lang="de-DE" sz="2000" b="1" dirty="0" err="1" smtClean="0"/>
              <a:t>content</a:t>
            </a:r>
            <a:r>
              <a:rPr lang="de-DE" sz="2000" b="1" dirty="0" smtClean="0"/>
              <a:t>“ </a:t>
            </a:r>
            <a:endParaRPr lang="de-DE" sz="2000" dirty="0"/>
          </a:p>
        </p:txBody>
      </p:sp>
      <p:sp>
        <p:nvSpPr>
          <p:cNvPr id="14" name="Textfeld 13"/>
          <p:cNvSpPr txBox="1"/>
          <p:nvPr/>
        </p:nvSpPr>
        <p:spPr>
          <a:xfrm>
            <a:off x="323528" y="5445224"/>
            <a:ext cx="8424936" cy="707886"/>
          </a:xfrm>
          <a:prstGeom prst="rect">
            <a:avLst/>
          </a:prstGeom>
          <a:noFill/>
        </p:spPr>
        <p:txBody>
          <a:bodyPr wrap="square" rtlCol="0">
            <a:spAutoFit/>
          </a:bodyPr>
          <a:lstStyle/>
          <a:p>
            <a:r>
              <a:rPr lang="de-DE" sz="2000" b="1" dirty="0"/>
              <a:t>Es ist nicht mehr </a:t>
            </a:r>
            <a:r>
              <a:rPr lang="de-DE" sz="2000" b="1" dirty="0" smtClean="0"/>
              <a:t>zeitgemäß</a:t>
            </a:r>
            <a:r>
              <a:rPr lang="de-DE" sz="2000" b="1" dirty="0"/>
              <a:t>, dass </a:t>
            </a:r>
            <a:r>
              <a:rPr lang="de-DE" sz="2000" b="1" dirty="0" smtClean="0"/>
              <a:t>nicht </a:t>
            </a:r>
            <a:r>
              <a:rPr lang="de-DE" sz="2000" b="1" dirty="0"/>
              <a:t>von außerhalb auf die digitalisierten Bestände der Bibliotheken zugegriffen werden kann. </a:t>
            </a:r>
          </a:p>
        </p:txBody>
      </p:sp>
      <p:sp>
        <p:nvSpPr>
          <p:cNvPr id="23" name="Textfeld 22"/>
          <p:cNvSpPr txBox="1"/>
          <p:nvPr/>
        </p:nvSpPr>
        <p:spPr>
          <a:xfrm>
            <a:off x="323528" y="4342068"/>
            <a:ext cx="8424936" cy="1015663"/>
          </a:xfrm>
          <a:prstGeom prst="rect">
            <a:avLst/>
          </a:prstGeom>
          <a:noFill/>
        </p:spPr>
        <p:txBody>
          <a:bodyPr wrap="square" rtlCol="0">
            <a:spAutoFit/>
          </a:bodyPr>
          <a:lstStyle/>
          <a:p>
            <a:r>
              <a:rPr lang="de-DE" sz="2000" b="1" dirty="0" smtClean="0"/>
              <a:t>Der Umfang der erlaubten Schrankennutzung ist zu gering und nicht einheitlich(10, 15, 75%); auf eine Quantifizierung sollte ganz verzichtet werden</a:t>
            </a:r>
            <a:endParaRPr lang="de-DE" sz="2000" b="1" dirty="0"/>
          </a:p>
        </p:txBody>
      </p:sp>
    </p:spTree>
    <p:extLst>
      <p:ext uri="{BB962C8B-B14F-4D97-AF65-F5344CB8AC3E}">
        <p14:creationId xmlns:p14="http://schemas.microsoft.com/office/powerpoint/2010/main" val="10861770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2" grpId="0"/>
      <p:bldP spid="14" grpId="0"/>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052736"/>
            <a:ext cx="8784976" cy="5445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r>
              <a:rPr lang="de-DE" sz="2000" b="1" dirty="0" smtClean="0"/>
              <a:t>Zusammenfassung der Probleme/Defizite des </a:t>
            </a:r>
            <a:r>
              <a:rPr lang="de-DE" sz="2000" b="1" dirty="0" err="1" smtClean="0"/>
              <a:t>UrhWissG</a:t>
            </a:r>
            <a:endParaRPr lang="de-DE" sz="2000" b="1" dirty="0"/>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9" name="Textfeld 18"/>
          <p:cNvSpPr txBox="1"/>
          <p:nvPr/>
        </p:nvSpPr>
        <p:spPr>
          <a:xfrm>
            <a:off x="539552" y="5517232"/>
            <a:ext cx="8352928" cy="400110"/>
          </a:xfrm>
          <a:prstGeom prst="rect">
            <a:avLst/>
          </a:prstGeom>
          <a:noFill/>
        </p:spPr>
        <p:txBody>
          <a:bodyPr wrap="square" rtlCol="0">
            <a:spAutoFit/>
          </a:bodyPr>
          <a:lstStyle/>
          <a:p>
            <a:r>
              <a:rPr lang="de-DE" sz="2000" b="1" dirty="0" smtClean="0"/>
              <a:t>Keine Schranke für </a:t>
            </a:r>
            <a:r>
              <a:rPr lang="de-DE" sz="2000" b="1" dirty="0" err="1" smtClean="0"/>
              <a:t>eLending</a:t>
            </a:r>
            <a:r>
              <a:rPr lang="de-DE" sz="2000" b="1" dirty="0" smtClean="0"/>
              <a:t>/</a:t>
            </a:r>
            <a:r>
              <a:rPr lang="de-DE" sz="2000" b="1" dirty="0" err="1" smtClean="0"/>
              <a:t>eBooks</a:t>
            </a:r>
            <a:endParaRPr lang="de-DE" sz="2000" b="1" dirty="0"/>
          </a:p>
        </p:txBody>
      </p:sp>
      <p:sp>
        <p:nvSpPr>
          <p:cNvPr id="21" name="Textfeld 20"/>
          <p:cNvSpPr txBox="1"/>
          <p:nvPr/>
        </p:nvSpPr>
        <p:spPr>
          <a:xfrm>
            <a:off x="467544" y="2537610"/>
            <a:ext cx="8352928" cy="707886"/>
          </a:xfrm>
          <a:prstGeom prst="rect">
            <a:avLst/>
          </a:prstGeom>
          <a:noFill/>
        </p:spPr>
        <p:txBody>
          <a:bodyPr wrap="square" rtlCol="0">
            <a:spAutoFit/>
          </a:bodyPr>
          <a:lstStyle/>
          <a:p>
            <a:r>
              <a:rPr lang="de-DE" sz="2000" b="1" dirty="0" smtClean="0"/>
              <a:t>Bibliotheken dürfen ihre digitalisierten Beständen nicht öffentlich zugänglich machen</a:t>
            </a:r>
            <a:endParaRPr lang="de-DE" sz="2000" b="1" dirty="0"/>
          </a:p>
        </p:txBody>
      </p:sp>
      <p:sp>
        <p:nvSpPr>
          <p:cNvPr id="22" name="Textfeld 21"/>
          <p:cNvSpPr txBox="1"/>
          <p:nvPr/>
        </p:nvSpPr>
        <p:spPr>
          <a:xfrm>
            <a:off x="467544" y="3662444"/>
            <a:ext cx="8352928" cy="400110"/>
          </a:xfrm>
          <a:prstGeom prst="rect">
            <a:avLst/>
          </a:prstGeom>
          <a:noFill/>
        </p:spPr>
        <p:txBody>
          <a:bodyPr wrap="square" rtlCol="0">
            <a:spAutoFit/>
          </a:bodyPr>
          <a:lstStyle/>
          <a:p>
            <a:r>
              <a:rPr lang="de-DE" sz="2000" b="1" dirty="0" smtClean="0"/>
              <a:t>Keine Schranke für „user-</a:t>
            </a:r>
            <a:r>
              <a:rPr lang="de-DE" sz="2000" b="1" dirty="0" err="1" smtClean="0"/>
              <a:t>generated</a:t>
            </a:r>
            <a:r>
              <a:rPr lang="de-DE" sz="2000" b="1" dirty="0" smtClean="0"/>
              <a:t> </a:t>
            </a:r>
            <a:r>
              <a:rPr lang="de-DE" sz="2000" b="1" dirty="0" err="1" smtClean="0"/>
              <a:t>content</a:t>
            </a:r>
            <a:r>
              <a:rPr lang="de-DE" sz="2000" b="1" dirty="0" smtClean="0"/>
              <a:t>“ </a:t>
            </a:r>
            <a:endParaRPr lang="de-DE" sz="2000" b="1" dirty="0"/>
          </a:p>
        </p:txBody>
      </p:sp>
      <p:sp>
        <p:nvSpPr>
          <p:cNvPr id="23" name="Textfeld 22"/>
          <p:cNvSpPr txBox="1"/>
          <p:nvPr/>
        </p:nvSpPr>
        <p:spPr>
          <a:xfrm>
            <a:off x="467544" y="1412776"/>
            <a:ext cx="8352928" cy="707886"/>
          </a:xfrm>
          <a:prstGeom prst="rect">
            <a:avLst/>
          </a:prstGeom>
          <a:noFill/>
        </p:spPr>
        <p:txBody>
          <a:bodyPr wrap="square" rtlCol="0">
            <a:spAutoFit/>
          </a:bodyPr>
          <a:lstStyle/>
          <a:p>
            <a:r>
              <a:rPr lang="de-DE" sz="2000" b="1" dirty="0" smtClean="0"/>
              <a:t>Bibliotheken dürfen nicht an kommerzielle Nutzer Materialien elektronisch versenden/ausleihen</a:t>
            </a:r>
            <a:endParaRPr lang="de-DE" sz="2000" b="1" dirty="0"/>
          </a:p>
        </p:txBody>
      </p:sp>
      <p:sp>
        <p:nvSpPr>
          <p:cNvPr id="25" name="Textfeld 24"/>
          <p:cNvSpPr txBox="1"/>
          <p:nvPr/>
        </p:nvSpPr>
        <p:spPr>
          <a:xfrm>
            <a:off x="467544" y="4479502"/>
            <a:ext cx="8352928" cy="707886"/>
          </a:xfrm>
          <a:prstGeom prst="rect">
            <a:avLst/>
          </a:prstGeom>
          <a:noFill/>
        </p:spPr>
        <p:txBody>
          <a:bodyPr wrap="square" rtlCol="0">
            <a:spAutoFit/>
          </a:bodyPr>
          <a:lstStyle/>
          <a:p>
            <a:r>
              <a:rPr lang="de-DE" sz="2000" b="1" dirty="0" smtClean="0"/>
              <a:t>Das Zweitverwertungsrecht klammert nach wie vor die normale Hochschulforschung aus</a:t>
            </a:r>
            <a:endParaRPr lang="de-DE" sz="2000" b="1" dirty="0"/>
          </a:p>
        </p:txBody>
      </p:sp>
    </p:spTree>
    <p:extLst>
      <p:ext uri="{BB962C8B-B14F-4D97-AF65-F5344CB8AC3E}">
        <p14:creationId xmlns:p14="http://schemas.microsoft.com/office/powerpoint/2010/main" val="795931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052736"/>
            <a:ext cx="8784976" cy="5445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13"/>
          <p:cNvSpPr txBox="1">
            <a:spLocks noChangeArrowheads="1"/>
          </p:cNvSpPr>
          <p:nvPr/>
        </p:nvSpPr>
        <p:spPr bwMode="auto">
          <a:xfrm>
            <a:off x="179512" y="116632"/>
            <a:ext cx="8784976" cy="400110"/>
          </a:xfrm>
          <a:prstGeom prst="rect">
            <a:avLst/>
          </a:prstGeom>
          <a:solidFill>
            <a:schemeClr val="bg1">
              <a:lumMod val="85000"/>
            </a:schemeClr>
          </a:solidFill>
          <a:ln w="9525">
            <a:noFill/>
            <a:miter lim="800000"/>
            <a:headEnd/>
            <a:tailEnd/>
          </a:ln>
        </p:spPr>
        <p:txBody>
          <a:bodyPr wrap="square">
            <a:spAutoFit/>
          </a:bodyPr>
          <a:lstStyle/>
          <a:p>
            <a:r>
              <a:rPr lang="de-DE" sz="2000" b="1" dirty="0" smtClean="0"/>
              <a:t>Zukunft des </a:t>
            </a:r>
            <a:r>
              <a:rPr lang="de-DE" sz="2000" b="1" dirty="0" err="1" smtClean="0"/>
              <a:t>UrhWissG</a:t>
            </a:r>
            <a:endParaRPr lang="de-DE" sz="2000" b="1" dirty="0"/>
          </a:p>
        </p:txBody>
      </p:sp>
      <p:sp>
        <p:nvSpPr>
          <p:cNvPr id="2" name="Textfeld 1"/>
          <p:cNvSpPr txBox="1"/>
          <p:nvPr/>
        </p:nvSpPr>
        <p:spPr>
          <a:xfrm>
            <a:off x="611560" y="1988840"/>
            <a:ext cx="184666" cy="369332"/>
          </a:xfrm>
          <a:prstGeom prst="rect">
            <a:avLst/>
          </a:prstGeom>
          <a:noFill/>
        </p:spPr>
        <p:txBody>
          <a:bodyPr wrap="none" rtlCol="0">
            <a:spAutoFit/>
          </a:bodyPr>
          <a:lstStyle/>
          <a:p>
            <a:endParaRPr lang="de-DE" dirty="0"/>
          </a:p>
        </p:txBody>
      </p:sp>
      <p:sp>
        <p:nvSpPr>
          <p:cNvPr id="18" name="Textfeld 17"/>
          <p:cNvSpPr txBox="1"/>
          <p:nvPr/>
        </p:nvSpPr>
        <p:spPr>
          <a:xfrm>
            <a:off x="323528" y="1196752"/>
            <a:ext cx="8424936" cy="3785652"/>
          </a:xfrm>
          <a:prstGeom prst="rect">
            <a:avLst/>
          </a:prstGeom>
          <a:noFill/>
        </p:spPr>
        <p:txBody>
          <a:bodyPr wrap="square" rtlCol="0">
            <a:spAutoFit/>
          </a:bodyPr>
          <a:lstStyle/>
          <a:p>
            <a:r>
              <a:rPr lang="de-DE" sz="2000" b="1" dirty="0" err="1" smtClean="0"/>
              <a:t>UrhWissG</a:t>
            </a:r>
            <a:r>
              <a:rPr lang="de-DE" sz="2000" b="1" dirty="0" smtClean="0"/>
              <a:t> ist schon im Bundesanzeiger veröffentlicht</a:t>
            </a:r>
          </a:p>
          <a:p>
            <a:endParaRPr lang="de-DE" sz="2000" b="1" dirty="0"/>
          </a:p>
          <a:p>
            <a:r>
              <a:rPr lang="de-DE" sz="2000" b="1" dirty="0" smtClean="0"/>
              <a:t>ABER</a:t>
            </a:r>
          </a:p>
          <a:p>
            <a:endParaRPr lang="de-DE" sz="2000" b="1" dirty="0"/>
          </a:p>
          <a:p>
            <a:r>
              <a:rPr lang="de-DE" sz="2000" b="1" dirty="0" smtClean="0"/>
              <a:t>Soll erst zum 1.3.2018 wirksam werden</a:t>
            </a:r>
          </a:p>
          <a:p>
            <a:endParaRPr lang="de-DE" sz="2000" b="1" dirty="0"/>
          </a:p>
          <a:p>
            <a:r>
              <a:rPr lang="de-DE" sz="2000" b="1" dirty="0" smtClean="0"/>
              <a:t>Vermutlich wird es einen CDU-Justizminister geben (Krings??)</a:t>
            </a:r>
          </a:p>
          <a:p>
            <a:endParaRPr lang="de-DE" sz="2000" b="1" dirty="0"/>
          </a:p>
          <a:p>
            <a:r>
              <a:rPr lang="de-DE" sz="2000" b="1" dirty="0" smtClean="0"/>
              <a:t>Wird </a:t>
            </a:r>
            <a:r>
              <a:rPr lang="de-DE" sz="2000" b="1" dirty="0" err="1" smtClean="0"/>
              <a:t>UrhWissG</a:t>
            </a:r>
            <a:r>
              <a:rPr lang="de-DE" sz="2000" b="1" dirty="0" smtClean="0"/>
              <a:t> noch einmal auf den Prüfstand gestellt?</a:t>
            </a:r>
          </a:p>
          <a:p>
            <a:endParaRPr lang="de-DE" sz="2000" b="1" dirty="0"/>
          </a:p>
          <a:p>
            <a:r>
              <a:rPr lang="de-DE" sz="2000" b="1" dirty="0" smtClean="0"/>
              <a:t>Zu erwarten wäre dann keine Verbesserung der Nutzungssituation für Bildung und Wissenschaft</a:t>
            </a:r>
            <a:endParaRPr lang="de-DE" sz="2000" b="1" dirty="0"/>
          </a:p>
        </p:txBody>
      </p:sp>
    </p:spTree>
    <p:extLst>
      <p:ext uri="{BB962C8B-B14F-4D97-AF65-F5344CB8AC3E}">
        <p14:creationId xmlns:p14="http://schemas.microsoft.com/office/powerpoint/2010/main" val="10499398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p:cNvSpPr txBox="1"/>
          <p:nvPr/>
        </p:nvSpPr>
        <p:spPr>
          <a:xfrm>
            <a:off x="611560" y="476672"/>
            <a:ext cx="2448272" cy="584776"/>
          </a:xfrm>
          <a:prstGeom prst="rect">
            <a:avLst/>
          </a:prstGeom>
          <a:noFill/>
        </p:spPr>
        <p:txBody>
          <a:bodyPr wrap="square" rtlCol="0">
            <a:spAutoFit/>
          </a:bodyPr>
          <a:lstStyle/>
          <a:p>
            <a:r>
              <a:rPr lang="de-DE" sz="3200" b="1" dirty="0" smtClean="0"/>
              <a:t>Fazit-EU</a:t>
            </a:r>
            <a:endParaRPr lang="de-DE" sz="3200" b="1" dirty="0"/>
          </a:p>
        </p:txBody>
      </p:sp>
      <p:sp>
        <p:nvSpPr>
          <p:cNvPr id="5" name="Textfeld 4"/>
          <p:cNvSpPr txBox="1"/>
          <p:nvPr/>
        </p:nvSpPr>
        <p:spPr>
          <a:xfrm>
            <a:off x="611560" y="1196752"/>
            <a:ext cx="7992888" cy="1631216"/>
          </a:xfrm>
          <a:prstGeom prst="rect">
            <a:avLst/>
          </a:prstGeom>
          <a:noFill/>
        </p:spPr>
        <p:txBody>
          <a:bodyPr wrap="square" rtlCol="0">
            <a:spAutoFit/>
          </a:bodyPr>
          <a:lstStyle/>
          <a:p>
            <a:r>
              <a:rPr lang="de-DE" sz="2000" dirty="0" smtClean="0"/>
              <a:t>EU</a:t>
            </a:r>
            <a:r>
              <a:rPr lang="de-DE" sz="2000" dirty="0"/>
              <a:t>-Kommission </a:t>
            </a:r>
            <a:r>
              <a:rPr lang="de-DE" sz="2000" dirty="0" smtClean="0"/>
              <a:t>hält weiter </a:t>
            </a:r>
            <a:r>
              <a:rPr lang="de-DE" sz="2000" dirty="0"/>
              <a:t>an dem </a:t>
            </a:r>
            <a:r>
              <a:rPr lang="de-DE" sz="2000" b="1" dirty="0"/>
              <a:t>alten Paradigma </a:t>
            </a:r>
            <a:r>
              <a:rPr lang="de-DE" sz="2000" dirty="0" smtClean="0"/>
              <a:t>fest, </a:t>
            </a:r>
            <a:r>
              <a:rPr lang="de-DE" sz="2000" dirty="0"/>
              <a:t>dass das Urheberrecht in erster Linie dazu dienen soll, die </a:t>
            </a:r>
            <a:r>
              <a:rPr lang="de-DE" sz="2000" b="1" dirty="0"/>
              <a:t>europäischen Binnenmärkte </a:t>
            </a:r>
            <a:r>
              <a:rPr lang="de-DE" sz="2000" dirty="0"/>
              <a:t>für Wissen und Information nicht nur funktionsfähig zu halten, sondern ihren weiteren Ausbau durch Festhalten an alten Geschäftsmodellen zu unterstützen. </a:t>
            </a:r>
          </a:p>
        </p:txBody>
      </p:sp>
      <p:sp>
        <p:nvSpPr>
          <p:cNvPr id="6" name="Textfeld 5"/>
          <p:cNvSpPr txBox="1"/>
          <p:nvPr/>
        </p:nvSpPr>
        <p:spPr>
          <a:xfrm>
            <a:off x="755576" y="3284984"/>
            <a:ext cx="7992888" cy="1631216"/>
          </a:xfrm>
          <a:prstGeom prst="rect">
            <a:avLst/>
          </a:prstGeom>
          <a:noFill/>
        </p:spPr>
        <p:txBody>
          <a:bodyPr wrap="square" rtlCol="0">
            <a:spAutoFit/>
          </a:bodyPr>
          <a:lstStyle/>
          <a:p>
            <a:r>
              <a:rPr lang="de-DE" sz="2000" dirty="0"/>
              <a:t>Es ist der EU-Kommission trotz einiger positiver Weiterentwicklungen </a:t>
            </a:r>
            <a:r>
              <a:rPr lang="de-DE" sz="2000" b="1" dirty="0"/>
              <a:t>nicht gelungen</a:t>
            </a:r>
            <a:r>
              <a:rPr lang="de-DE" sz="2000" dirty="0"/>
              <a:t>, einen der gegenwärtigen Praxis der Produktion und Nutzung von Wissen und Information gerecht werdenden Vorschlag oder gar </a:t>
            </a:r>
            <a:r>
              <a:rPr lang="de-DE" sz="2000" b="1" dirty="0"/>
              <a:t>einen in die Zukunft weisenden Paradigmenwechsel für die Urheberrechtsregulierung </a:t>
            </a:r>
            <a:r>
              <a:rPr lang="de-DE" sz="2000" dirty="0"/>
              <a:t>vorzulegen. </a:t>
            </a:r>
          </a:p>
        </p:txBody>
      </p:sp>
    </p:spTree>
    <p:extLst>
      <p:ext uri="{BB962C8B-B14F-4D97-AF65-F5344CB8AC3E}">
        <p14:creationId xmlns:p14="http://schemas.microsoft.com/office/powerpoint/2010/main" val="40595613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p:cNvSpPr txBox="1"/>
          <p:nvPr/>
        </p:nvSpPr>
        <p:spPr>
          <a:xfrm>
            <a:off x="611560" y="1196752"/>
            <a:ext cx="7992888" cy="2554545"/>
          </a:xfrm>
          <a:prstGeom prst="rect">
            <a:avLst/>
          </a:prstGeom>
          <a:noFill/>
        </p:spPr>
        <p:txBody>
          <a:bodyPr wrap="square" rtlCol="0">
            <a:spAutoFit/>
          </a:bodyPr>
          <a:lstStyle/>
          <a:p>
            <a:r>
              <a:rPr lang="de-DE" sz="2000" dirty="0"/>
              <a:t>Ein defensives, auf den Schutz bestehender Geschäftsmodelle für die Verwertung von Wissen und Information setzenden Verständnis von Urheberrecht lag der bis heute noch gültigen Urheberrechtsrichtlinie von 2001 zugrunde. </a:t>
            </a:r>
            <a:endParaRPr lang="de-DE" sz="2000" dirty="0" smtClean="0"/>
          </a:p>
          <a:p>
            <a:endParaRPr lang="de-DE" sz="2000" dirty="0"/>
          </a:p>
          <a:p>
            <a:r>
              <a:rPr lang="de-DE" sz="2000" b="1" dirty="0" smtClean="0"/>
              <a:t>Auch heute  </a:t>
            </a:r>
            <a:r>
              <a:rPr lang="de-DE" sz="2000" b="1" dirty="0" smtClean="0"/>
              <a:t>schützt das EU-Urheberrecht eher bestehende, aus dem analogen Paradigma stammende Geschäftsmodelle als Anreize für innovative Geschäftsmodelle zu setzen.</a:t>
            </a:r>
            <a:endParaRPr lang="de-DE" sz="2000" b="1" dirty="0"/>
          </a:p>
        </p:txBody>
      </p:sp>
      <p:sp>
        <p:nvSpPr>
          <p:cNvPr id="6" name="Textfeld 5"/>
          <p:cNvSpPr txBox="1"/>
          <p:nvPr/>
        </p:nvSpPr>
        <p:spPr>
          <a:xfrm>
            <a:off x="611560" y="476672"/>
            <a:ext cx="2448272" cy="584776"/>
          </a:xfrm>
          <a:prstGeom prst="rect">
            <a:avLst/>
          </a:prstGeom>
          <a:noFill/>
        </p:spPr>
        <p:txBody>
          <a:bodyPr wrap="square" rtlCol="0">
            <a:spAutoFit/>
          </a:bodyPr>
          <a:lstStyle/>
          <a:p>
            <a:r>
              <a:rPr lang="de-DE" sz="3200" b="1" dirty="0" smtClean="0"/>
              <a:t>Fazit-EU</a:t>
            </a:r>
            <a:endParaRPr lang="de-DE" sz="3200" b="1" dirty="0"/>
          </a:p>
        </p:txBody>
      </p:sp>
    </p:spTree>
    <p:extLst>
      <p:ext uri="{BB962C8B-B14F-4D97-AF65-F5344CB8AC3E}">
        <p14:creationId xmlns:p14="http://schemas.microsoft.com/office/powerpoint/2010/main" val="20506654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p:cNvSpPr txBox="1"/>
          <p:nvPr/>
        </p:nvSpPr>
        <p:spPr>
          <a:xfrm>
            <a:off x="611560" y="1196752"/>
            <a:ext cx="7992888" cy="1015663"/>
          </a:xfrm>
          <a:prstGeom prst="rect">
            <a:avLst/>
          </a:prstGeom>
          <a:noFill/>
        </p:spPr>
        <p:txBody>
          <a:bodyPr wrap="square" rtlCol="0">
            <a:spAutoFit/>
          </a:bodyPr>
          <a:lstStyle/>
          <a:p>
            <a:r>
              <a:rPr lang="de-DE" sz="2000" dirty="0" smtClean="0"/>
              <a:t>Die deutsche Urheberrechtsreform von 2017 hat nicht das Versprechen für eine Allgemeine Bildungs- und </a:t>
            </a:r>
            <a:r>
              <a:rPr lang="de-DE" sz="2000" dirty="0" smtClean="0"/>
              <a:t>Wissenschafts-schranke </a:t>
            </a:r>
            <a:r>
              <a:rPr lang="de-DE" sz="2000" dirty="0" smtClean="0"/>
              <a:t>eingelöst</a:t>
            </a:r>
            <a:endParaRPr lang="de-DE" sz="2000" dirty="0"/>
          </a:p>
        </p:txBody>
      </p:sp>
      <p:sp>
        <p:nvSpPr>
          <p:cNvPr id="6" name="Textfeld 5"/>
          <p:cNvSpPr txBox="1"/>
          <p:nvPr/>
        </p:nvSpPr>
        <p:spPr>
          <a:xfrm>
            <a:off x="611560" y="476672"/>
            <a:ext cx="2448272" cy="584776"/>
          </a:xfrm>
          <a:prstGeom prst="rect">
            <a:avLst/>
          </a:prstGeom>
          <a:noFill/>
        </p:spPr>
        <p:txBody>
          <a:bodyPr wrap="square" rtlCol="0">
            <a:spAutoFit/>
          </a:bodyPr>
          <a:lstStyle/>
          <a:p>
            <a:r>
              <a:rPr lang="de-DE" sz="3200" b="1" dirty="0" smtClean="0"/>
              <a:t>Fazit-D</a:t>
            </a:r>
            <a:endParaRPr lang="de-DE" sz="3200" b="1" dirty="0"/>
          </a:p>
        </p:txBody>
      </p:sp>
      <p:sp>
        <p:nvSpPr>
          <p:cNvPr id="7" name="Textfeld 6"/>
          <p:cNvSpPr txBox="1"/>
          <p:nvPr/>
        </p:nvSpPr>
        <p:spPr>
          <a:xfrm>
            <a:off x="611560" y="2636912"/>
            <a:ext cx="7992888" cy="1323439"/>
          </a:xfrm>
          <a:prstGeom prst="rect">
            <a:avLst/>
          </a:prstGeom>
          <a:noFill/>
        </p:spPr>
        <p:txBody>
          <a:bodyPr wrap="square" rtlCol="0">
            <a:spAutoFit/>
          </a:bodyPr>
          <a:lstStyle/>
          <a:p>
            <a:r>
              <a:rPr lang="de-DE" sz="2000" dirty="0" smtClean="0"/>
              <a:t>Mit der deutschen </a:t>
            </a:r>
            <a:r>
              <a:rPr lang="de-DE" sz="2000" dirty="0"/>
              <a:t>Urheberrechtsreform von </a:t>
            </a:r>
            <a:r>
              <a:rPr lang="de-DE" sz="2000" dirty="0" smtClean="0"/>
              <a:t>2017 wird </a:t>
            </a:r>
            <a:r>
              <a:rPr lang="de-DE" sz="2000" b="1" dirty="0" smtClean="0"/>
              <a:t>zwar </a:t>
            </a:r>
            <a:r>
              <a:rPr lang="de-DE" sz="2000" b="1" dirty="0"/>
              <a:t>weitgehend Rechtssicherheit hergestellt </a:t>
            </a:r>
            <a:r>
              <a:rPr lang="de-DE" sz="2000" b="1" dirty="0" smtClean="0"/>
              <a:t>– dafür ist sie kaum zukunftsoffen</a:t>
            </a:r>
            <a:r>
              <a:rPr lang="de-DE" sz="2000" dirty="0" smtClean="0"/>
              <a:t>, sondern </a:t>
            </a:r>
            <a:r>
              <a:rPr lang="de-DE" sz="2000" b="1" dirty="0" smtClean="0"/>
              <a:t>orientiert sich an bestehenden Organisations- und </a:t>
            </a:r>
            <a:r>
              <a:rPr lang="de-DE" sz="2000" b="1" dirty="0" smtClean="0"/>
              <a:t>Geschäftsmodellen</a:t>
            </a:r>
            <a:endParaRPr lang="de-DE" sz="2000" b="1" dirty="0"/>
          </a:p>
        </p:txBody>
      </p:sp>
    </p:spTree>
    <p:extLst>
      <p:ext uri="{BB962C8B-B14F-4D97-AF65-F5344CB8AC3E}">
        <p14:creationId xmlns:p14="http://schemas.microsoft.com/office/powerpoint/2010/main" val="25178779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216024"/>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p:cNvSpPr txBox="1"/>
          <p:nvPr/>
        </p:nvSpPr>
        <p:spPr>
          <a:xfrm>
            <a:off x="611560" y="1196752"/>
            <a:ext cx="7992888" cy="1631216"/>
          </a:xfrm>
          <a:prstGeom prst="rect">
            <a:avLst/>
          </a:prstGeom>
          <a:noFill/>
        </p:spPr>
        <p:txBody>
          <a:bodyPr wrap="square" rtlCol="0">
            <a:spAutoFit/>
          </a:bodyPr>
          <a:lstStyle/>
          <a:p>
            <a:r>
              <a:rPr lang="de-DE" sz="2000" dirty="0" smtClean="0"/>
              <a:t>Die deutsche Urheberrechtsreform von 2017 hält an einigen „heiligen Kühen“ des Urheberrechts fest, z.B. </a:t>
            </a:r>
            <a:r>
              <a:rPr lang="de-DE" sz="2000" b="1" dirty="0" smtClean="0"/>
              <a:t>Beharren auf Vergütungsansprüchen oder Festhalten am veralteten Dreistufentest, </a:t>
            </a:r>
            <a:r>
              <a:rPr lang="de-DE" sz="2000" dirty="0" smtClean="0"/>
              <a:t>der sich stark an dem Schutz der kommerziellen Verwertung garantier</a:t>
            </a:r>
            <a:r>
              <a:rPr lang="de-DE" sz="2000" dirty="0" smtClean="0"/>
              <a:t>t.</a:t>
            </a:r>
            <a:endParaRPr lang="de-DE" sz="2000" dirty="0"/>
          </a:p>
        </p:txBody>
      </p:sp>
      <p:sp>
        <p:nvSpPr>
          <p:cNvPr id="6" name="Textfeld 5"/>
          <p:cNvSpPr txBox="1"/>
          <p:nvPr/>
        </p:nvSpPr>
        <p:spPr>
          <a:xfrm>
            <a:off x="611560" y="476672"/>
            <a:ext cx="2448272" cy="584776"/>
          </a:xfrm>
          <a:prstGeom prst="rect">
            <a:avLst/>
          </a:prstGeom>
          <a:noFill/>
        </p:spPr>
        <p:txBody>
          <a:bodyPr wrap="square" rtlCol="0">
            <a:spAutoFit/>
          </a:bodyPr>
          <a:lstStyle/>
          <a:p>
            <a:r>
              <a:rPr lang="de-DE" sz="3200" b="1" dirty="0" smtClean="0"/>
              <a:t>Fazit-D</a:t>
            </a:r>
            <a:endParaRPr lang="de-DE" sz="3200" b="1" dirty="0"/>
          </a:p>
        </p:txBody>
      </p:sp>
      <p:sp>
        <p:nvSpPr>
          <p:cNvPr id="7" name="Textfeld 6"/>
          <p:cNvSpPr txBox="1"/>
          <p:nvPr/>
        </p:nvSpPr>
        <p:spPr>
          <a:xfrm>
            <a:off x="611560" y="3501008"/>
            <a:ext cx="7992888" cy="1323439"/>
          </a:xfrm>
          <a:prstGeom prst="rect">
            <a:avLst/>
          </a:prstGeom>
          <a:noFill/>
        </p:spPr>
        <p:txBody>
          <a:bodyPr wrap="square" rtlCol="0">
            <a:spAutoFit/>
          </a:bodyPr>
          <a:lstStyle/>
          <a:p>
            <a:r>
              <a:rPr lang="de-DE" sz="2000" b="1" dirty="0"/>
              <a:t>D</a:t>
            </a:r>
            <a:r>
              <a:rPr lang="de-DE" sz="2000" b="1" dirty="0" smtClean="0"/>
              <a:t>er Erwartung der </a:t>
            </a:r>
            <a:r>
              <a:rPr lang="de-DE" sz="2000" b="1" dirty="0"/>
              <a:t>Öffentlichkeit wird nicht Rechnung getragen., </a:t>
            </a:r>
            <a:r>
              <a:rPr lang="de-DE" sz="2000" b="1" dirty="0" smtClean="0"/>
              <a:t>dass Werke frei genutzt werden sollten, die in öffentlich finanzierten Umgebungen von öffentlichen finanzierten Urhebern erstellt </a:t>
            </a:r>
            <a:r>
              <a:rPr lang="de-DE" sz="2000" b="1" dirty="0" smtClean="0"/>
              <a:t>wurden</a:t>
            </a:r>
            <a:r>
              <a:rPr lang="de-DE" sz="2000" b="1" dirty="0"/>
              <a:t>.</a:t>
            </a:r>
            <a:endParaRPr lang="de-DE" sz="2000" b="1" dirty="0"/>
          </a:p>
        </p:txBody>
      </p:sp>
    </p:spTree>
    <p:extLst>
      <p:ext uri="{BB962C8B-B14F-4D97-AF65-F5344CB8AC3E}">
        <p14:creationId xmlns:p14="http://schemas.microsoft.com/office/powerpoint/2010/main" val="32841214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547664" y="1628800"/>
            <a:ext cx="6264696" cy="646331"/>
          </a:xfrm>
          <a:prstGeom prst="rect">
            <a:avLst/>
          </a:prstGeom>
          <a:solidFill>
            <a:schemeClr val="bg1">
              <a:lumMod val="85000"/>
            </a:schemeClr>
          </a:solidFill>
        </p:spPr>
        <p:txBody>
          <a:bodyPr wrap="square" rtlCol="0">
            <a:spAutoFit/>
          </a:bodyPr>
          <a:lstStyle/>
          <a:p>
            <a:pPr algn="ctr"/>
            <a:r>
              <a:rPr lang="en-US" sz="3600" dirty="0" err="1" smtClean="0">
                <a:solidFill>
                  <a:srgbClr val="002060"/>
                </a:solidFill>
                <a:latin typeface="+mn-lt"/>
              </a:rPr>
              <a:t>Ende</a:t>
            </a:r>
            <a:endParaRPr lang="en-US" sz="3600" dirty="0">
              <a:solidFill>
                <a:srgbClr val="002060"/>
              </a:solidFill>
              <a:latin typeface="+mn-lt"/>
            </a:endParaRPr>
          </a:p>
        </p:txBody>
      </p:sp>
      <p:sp>
        <p:nvSpPr>
          <p:cNvPr id="10" name="Textfeld 9"/>
          <p:cNvSpPr txBox="1"/>
          <p:nvPr/>
        </p:nvSpPr>
        <p:spPr>
          <a:xfrm>
            <a:off x="1547664" y="2420888"/>
            <a:ext cx="6264696" cy="1200329"/>
          </a:xfrm>
          <a:prstGeom prst="rect">
            <a:avLst/>
          </a:prstGeom>
          <a:solidFill>
            <a:schemeClr val="bg1">
              <a:lumMod val="85000"/>
            </a:schemeClr>
          </a:solidFill>
        </p:spPr>
        <p:txBody>
          <a:bodyPr wrap="square" rtlCol="0">
            <a:spAutoFit/>
          </a:bodyPr>
          <a:lstStyle/>
          <a:p>
            <a:pPr algn="ctr"/>
            <a:r>
              <a:rPr lang="en-US" sz="3600" dirty="0" err="1" smtClean="0">
                <a:solidFill>
                  <a:srgbClr val="002060"/>
                </a:solidFill>
                <a:latin typeface="+mn-lt"/>
              </a:rPr>
              <a:t>Vielen</a:t>
            </a:r>
            <a:r>
              <a:rPr lang="en-US" sz="3600" dirty="0" smtClean="0">
                <a:solidFill>
                  <a:srgbClr val="002060"/>
                </a:solidFill>
                <a:latin typeface="+mn-lt"/>
              </a:rPr>
              <a:t> Dank </a:t>
            </a:r>
            <a:r>
              <a:rPr lang="en-US" sz="3600" dirty="0" err="1" smtClean="0">
                <a:solidFill>
                  <a:srgbClr val="002060"/>
                </a:solidFill>
                <a:latin typeface="+mn-lt"/>
              </a:rPr>
              <a:t>für</a:t>
            </a:r>
            <a:r>
              <a:rPr lang="en-US" sz="3600" dirty="0" smtClean="0">
                <a:solidFill>
                  <a:srgbClr val="002060"/>
                </a:solidFill>
                <a:latin typeface="+mn-lt"/>
              </a:rPr>
              <a:t> </a:t>
            </a:r>
            <a:r>
              <a:rPr lang="en-US" sz="3600" dirty="0" err="1" smtClean="0">
                <a:solidFill>
                  <a:srgbClr val="002060"/>
                </a:solidFill>
                <a:latin typeface="+mn-lt"/>
              </a:rPr>
              <a:t>Ihre</a:t>
            </a:r>
            <a:r>
              <a:rPr lang="en-US" sz="3600" dirty="0" smtClean="0">
                <a:solidFill>
                  <a:srgbClr val="002060"/>
                </a:solidFill>
                <a:latin typeface="+mn-lt"/>
              </a:rPr>
              <a:t> </a:t>
            </a:r>
            <a:r>
              <a:rPr lang="en-US" sz="3600" dirty="0" err="1" smtClean="0">
                <a:solidFill>
                  <a:srgbClr val="002060"/>
                </a:solidFill>
                <a:latin typeface="+mn-lt"/>
              </a:rPr>
              <a:t>Aufmerksamkeit</a:t>
            </a:r>
            <a:r>
              <a:rPr lang="en-US" sz="3600" smtClean="0">
                <a:solidFill>
                  <a:srgbClr val="002060"/>
                </a:solidFill>
                <a:latin typeface="+mn-lt"/>
              </a:rPr>
              <a:t>!</a:t>
            </a:r>
            <a:endParaRPr lang="en-US" sz="3600" dirty="0">
              <a:solidFill>
                <a:srgbClr val="002060"/>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CC als Möglichkeit, informationelle Autonomie/ Selbstbestimmung von Autoren zurückzugewinnen </a:t>
            </a:r>
          </a:p>
        </p:txBody>
      </p:sp>
      <p:sp>
        <p:nvSpPr>
          <p:cNvPr id="75779" name="AutoShape 6">
            <a:hlinkClick r:id="rId3" action="ppaction://hlinksldjump"/>
          </p:cNvPr>
          <p:cNvSpPr>
            <a:spLocks noChangeArrowheads="1"/>
          </p:cNvSpPr>
          <p:nvPr/>
        </p:nvSpPr>
        <p:spPr bwMode="auto">
          <a:xfrm>
            <a:off x="6553200" y="3352800"/>
            <a:ext cx="971128" cy="593725"/>
          </a:xfrm>
          <a:prstGeom prst="leftArrow">
            <a:avLst>
              <a:gd name="adj1" fmla="val 50000"/>
              <a:gd name="adj2" fmla="val 62485"/>
            </a:avLst>
          </a:prstGeom>
          <a:solidFill>
            <a:srgbClr val="002060"/>
          </a:solidFill>
          <a:ln w="12700">
            <a:solidFill>
              <a:schemeClr val="tx1"/>
            </a:solidFill>
            <a:miter lim="800000"/>
            <a:headEnd/>
            <a:tailEnd/>
          </a:ln>
        </p:spPr>
        <p:txBody>
          <a:bodyPr wrap="square" lIns="18000" tIns="10800" rIns="18000" bIns="10800" anchor="ctr">
            <a:spAutoFit/>
          </a:bodyPr>
          <a:lstStyle/>
          <a:p>
            <a:pPr algn="ctr" eaLnBrk="0" hangingPunct="0"/>
            <a:endParaRPr lang="de-DE"/>
          </a:p>
        </p:txBody>
      </p:sp>
      <p:sp>
        <p:nvSpPr>
          <p:cNvPr id="75780" name="Rectangle 7"/>
          <p:cNvSpPr>
            <a:spLocks noChangeArrowheads="1"/>
          </p:cNvSpPr>
          <p:nvPr/>
        </p:nvSpPr>
        <p:spPr bwMode="auto">
          <a:xfrm>
            <a:off x="6019800" y="4114800"/>
            <a:ext cx="3124200" cy="1443038"/>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im Rahmen des Urheberrechts, aber mit Verzicht auf exklusive Verwertungsrechte</a:t>
            </a:r>
          </a:p>
        </p:txBody>
      </p:sp>
      <p:pic>
        <p:nvPicPr>
          <p:cNvPr id="75781"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75782"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75783" name="Picture 10"/>
          <p:cNvPicPr>
            <a:picLocks noChangeAspect="1" noChangeArrowheads="1"/>
          </p:cNvPicPr>
          <p:nvPr/>
        </p:nvPicPr>
        <p:blipFill>
          <a:blip r:embed="rId6" cstate="print"/>
          <a:srcRect/>
          <a:stretch>
            <a:fillRect/>
          </a:stretch>
        </p:blipFill>
        <p:spPr bwMode="auto">
          <a:xfrm>
            <a:off x="0" y="5257800"/>
            <a:ext cx="6370638" cy="742950"/>
          </a:xfrm>
          <a:prstGeom prst="rect">
            <a:avLst/>
          </a:prstGeom>
          <a:noFill/>
          <a:ln w="12700">
            <a:noFill/>
            <a:miter lim="800000"/>
            <a:headEnd/>
            <a:tailEnd/>
          </a:ln>
        </p:spPr>
      </p:pic>
      <p:pic>
        <p:nvPicPr>
          <p:cNvPr id="75784" name="Picture 11">
            <a:hlinkClick r:id="rId7"/>
          </p:cNvPr>
          <p:cNvPicPr>
            <a:picLocks noChangeAspect="1" noChangeArrowheads="1"/>
          </p:cNvPicPr>
          <p:nvPr/>
        </p:nvPicPr>
        <p:blipFill>
          <a:blip r:embed="rId8" cstate="print"/>
          <a:srcRect/>
          <a:stretch>
            <a:fillRect/>
          </a:stretch>
        </p:blipFill>
        <p:spPr bwMode="auto">
          <a:xfrm>
            <a:off x="3200400" y="5791200"/>
            <a:ext cx="4981575" cy="438150"/>
          </a:xfrm>
          <a:prstGeom prst="rect">
            <a:avLst/>
          </a:prstGeom>
          <a:noFill/>
          <a:ln w="12700">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196752"/>
            <a:ext cx="8784976" cy="5301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13"/>
          <p:cNvSpPr txBox="1">
            <a:spLocks noChangeArrowheads="1"/>
          </p:cNvSpPr>
          <p:nvPr/>
        </p:nvSpPr>
        <p:spPr bwMode="auto">
          <a:xfrm>
            <a:off x="1043608" y="260648"/>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rgbClr val="002060"/>
                </a:solidFill>
              </a:rPr>
              <a:t> ... is crying out for copyright reform</a:t>
            </a:r>
            <a:endParaRPr lang="de-DE" sz="2800" b="1" dirty="0">
              <a:solidFill>
                <a:srgbClr val="002060"/>
              </a:solidFill>
              <a:latin typeface="Calibri" pitchFamily="34" charset="0"/>
              <a:cs typeface="Calibri" pitchFamily="34" charset="0"/>
            </a:endParaRPr>
          </a:p>
        </p:txBody>
      </p:sp>
      <p:sp>
        <p:nvSpPr>
          <p:cNvPr id="17" name="Textfeld 16"/>
          <p:cNvSpPr txBox="1"/>
          <p:nvPr/>
        </p:nvSpPr>
        <p:spPr>
          <a:xfrm>
            <a:off x="467544" y="1268760"/>
            <a:ext cx="8424936" cy="707886"/>
          </a:xfrm>
          <a:prstGeom prst="rect">
            <a:avLst/>
          </a:prstGeom>
          <a:noFill/>
        </p:spPr>
        <p:txBody>
          <a:bodyPr wrap="square" rtlCol="0">
            <a:spAutoFit/>
          </a:bodyPr>
          <a:lstStyle/>
          <a:p>
            <a:r>
              <a:rPr lang="en-GB" sz="2000" dirty="0" smtClean="0">
                <a:solidFill>
                  <a:srgbClr val="002060"/>
                </a:solidFill>
              </a:rPr>
              <a:t>“</a:t>
            </a:r>
            <a:r>
              <a:rPr lang="en-GB" sz="2000" b="1" dirty="0" smtClean="0">
                <a:solidFill>
                  <a:srgbClr val="002060"/>
                </a:solidFill>
              </a:rPr>
              <a:t>Transforming technology </a:t>
            </a:r>
            <a:r>
              <a:rPr lang="en-GB" sz="2000" dirty="0" smtClean="0">
                <a:solidFill>
                  <a:srgbClr val="002060"/>
                </a:solidFill>
              </a:rPr>
              <a:t>is changing how people use and re-use information. And disrupting a longstanding legal framework. “</a:t>
            </a:r>
            <a:endParaRPr lang="en-US" sz="2000" dirty="0">
              <a:solidFill>
                <a:srgbClr val="002060"/>
              </a:solidFill>
            </a:endParaRPr>
          </a:p>
        </p:txBody>
      </p:sp>
      <p:sp>
        <p:nvSpPr>
          <p:cNvPr id="19" name="Textfeld 18"/>
          <p:cNvSpPr txBox="1"/>
          <p:nvPr/>
        </p:nvSpPr>
        <p:spPr>
          <a:xfrm>
            <a:off x="467544" y="2126274"/>
            <a:ext cx="8424936" cy="707886"/>
          </a:xfrm>
          <a:prstGeom prst="rect">
            <a:avLst/>
          </a:prstGeom>
          <a:noFill/>
        </p:spPr>
        <p:txBody>
          <a:bodyPr wrap="square" rtlCol="0">
            <a:spAutoFit/>
          </a:bodyPr>
          <a:lstStyle/>
          <a:p>
            <a:r>
              <a:rPr lang="en-GB" sz="2000" dirty="0" smtClean="0">
                <a:solidFill>
                  <a:srgbClr val="002060"/>
                </a:solidFill>
              </a:rPr>
              <a:t>“</a:t>
            </a:r>
            <a:r>
              <a:rPr lang="en-IE" sz="2000" dirty="0" smtClean="0">
                <a:solidFill>
                  <a:srgbClr val="002060"/>
                </a:solidFill>
              </a:rPr>
              <a:t>Already today that framework seems dated — </a:t>
            </a:r>
            <a:r>
              <a:rPr lang="en-IE" sz="2000" b="1" dirty="0" smtClean="0">
                <a:solidFill>
                  <a:srgbClr val="002060"/>
                </a:solidFill>
              </a:rPr>
              <a:t>if not irrelevant</a:t>
            </a:r>
            <a:r>
              <a:rPr lang="en-IE" sz="2000" dirty="0" smtClean="0">
                <a:solidFill>
                  <a:srgbClr val="002060"/>
                </a:solidFill>
              </a:rPr>
              <a:t>. Every day that passes it becomes more so.</a:t>
            </a:r>
            <a:r>
              <a:rPr lang="en-GB" sz="2000" dirty="0" smtClean="0">
                <a:solidFill>
                  <a:srgbClr val="002060"/>
                </a:solidFill>
              </a:rPr>
              <a:t>. “</a:t>
            </a:r>
            <a:endParaRPr lang="en-US" sz="2000" dirty="0">
              <a:solidFill>
                <a:srgbClr val="002060"/>
              </a:solidFill>
            </a:endParaRPr>
          </a:p>
        </p:txBody>
      </p:sp>
      <p:sp>
        <p:nvSpPr>
          <p:cNvPr id="20" name="Textfeld 19"/>
          <p:cNvSpPr txBox="1"/>
          <p:nvPr/>
        </p:nvSpPr>
        <p:spPr>
          <a:xfrm>
            <a:off x="683568" y="3645024"/>
            <a:ext cx="7632848" cy="1631216"/>
          </a:xfrm>
          <a:prstGeom prst="rect">
            <a:avLst/>
          </a:prstGeom>
          <a:noFill/>
        </p:spPr>
        <p:txBody>
          <a:bodyPr wrap="square" rtlCol="0">
            <a:spAutoFit/>
          </a:bodyPr>
          <a:lstStyle/>
          <a:p>
            <a:pPr marL="360363" indent="-360363">
              <a:buFont typeface="Wingdings" pitchFamily="2" charset="2"/>
              <a:buChar char="Ø"/>
            </a:pPr>
            <a:r>
              <a:rPr lang="en-GB" sz="2000" dirty="0" smtClean="0">
                <a:solidFill>
                  <a:srgbClr val="002060"/>
                </a:solidFill>
              </a:rPr>
              <a:t>needs to </a:t>
            </a:r>
            <a:r>
              <a:rPr lang="en-GB" sz="2000" b="1" dirty="0" smtClean="0">
                <a:solidFill>
                  <a:srgbClr val="002060"/>
                </a:solidFill>
              </a:rPr>
              <a:t>promote creativity and innovation</a:t>
            </a:r>
            <a:r>
              <a:rPr lang="en-GB" sz="2000" dirty="0" smtClean="0">
                <a:solidFill>
                  <a:srgbClr val="002060"/>
                </a:solidFill>
              </a:rPr>
              <a:t>.  ... </a:t>
            </a:r>
          </a:p>
          <a:p>
            <a:pPr marL="360363" indent="-360363">
              <a:buFont typeface="Wingdings" pitchFamily="2" charset="2"/>
              <a:buChar char="Ø"/>
            </a:pPr>
            <a:r>
              <a:rPr lang="en-GB" sz="2000" dirty="0" smtClean="0">
                <a:solidFill>
                  <a:srgbClr val="002060"/>
                </a:solidFill>
              </a:rPr>
              <a:t>it must </a:t>
            </a:r>
            <a:r>
              <a:rPr lang="en-GB" sz="2000" b="1" dirty="0" smtClean="0">
                <a:solidFill>
                  <a:srgbClr val="002060"/>
                </a:solidFill>
              </a:rPr>
              <a:t>remunerate and reward creators.</a:t>
            </a:r>
            <a:r>
              <a:rPr lang="en-GB" sz="2000" dirty="0" smtClean="0">
                <a:solidFill>
                  <a:srgbClr val="002060"/>
                </a:solidFill>
              </a:rPr>
              <a:t> ... </a:t>
            </a:r>
          </a:p>
          <a:p>
            <a:pPr marL="360363" indent="-360363">
              <a:buFont typeface="Wingdings" pitchFamily="2" charset="2"/>
              <a:buChar char="Ø"/>
            </a:pPr>
            <a:r>
              <a:rPr lang="en-GB" sz="2000" dirty="0" smtClean="0">
                <a:solidFill>
                  <a:srgbClr val="002060"/>
                </a:solidFill>
              </a:rPr>
              <a:t>should enable a digital </a:t>
            </a:r>
            <a:r>
              <a:rPr lang="en-GB" sz="2000" b="1" dirty="0" smtClean="0">
                <a:solidFill>
                  <a:srgbClr val="002060"/>
                </a:solidFill>
              </a:rPr>
              <a:t>single market</a:t>
            </a:r>
            <a:r>
              <a:rPr lang="en-GB" sz="2000" dirty="0" smtClean="0">
                <a:solidFill>
                  <a:srgbClr val="002060"/>
                </a:solidFill>
              </a:rPr>
              <a:t>.  ... </a:t>
            </a:r>
          </a:p>
          <a:p>
            <a:pPr marL="360363" indent="-360363">
              <a:buFont typeface="Wingdings" pitchFamily="2" charset="2"/>
              <a:buChar char="Ø"/>
            </a:pPr>
            <a:r>
              <a:rPr lang="en-GB" sz="2000" dirty="0" smtClean="0">
                <a:solidFill>
                  <a:srgbClr val="002060"/>
                </a:solidFill>
              </a:rPr>
              <a:t>the legal framework needs to take account of the </a:t>
            </a:r>
            <a:r>
              <a:rPr lang="en-GB" sz="2000" b="1" dirty="0" smtClean="0">
                <a:solidFill>
                  <a:srgbClr val="002060"/>
                </a:solidFill>
              </a:rPr>
              <a:t>needs of society</a:t>
            </a:r>
            <a:r>
              <a:rPr lang="en-GB" sz="2000" dirty="0" smtClean="0">
                <a:solidFill>
                  <a:srgbClr val="002060"/>
                </a:solidFill>
              </a:rPr>
              <a:t>. “</a:t>
            </a:r>
            <a:endParaRPr lang="en-US" sz="2000" dirty="0">
              <a:solidFill>
                <a:srgbClr val="002060"/>
              </a:solidFill>
            </a:endParaRPr>
          </a:p>
        </p:txBody>
      </p:sp>
      <p:sp>
        <p:nvSpPr>
          <p:cNvPr id="21" name="Textfeld 20"/>
          <p:cNvSpPr txBox="1"/>
          <p:nvPr/>
        </p:nvSpPr>
        <p:spPr>
          <a:xfrm>
            <a:off x="611560" y="6073551"/>
            <a:ext cx="5760640" cy="307777"/>
          </a:xfrm>
          <a:prstGeom prst="rect">
            <a:avLst/>
          </a:prstGeom>
          <a:noFill/>
        </p:spPr>
        <p:txBody>
          <a:bodyPr wrap="square" rtlCol="0">
            <a:spAutoFit/>
          </a:bodyPr>
          <a:lstStyle/>
          <a:p>
            <a:r>
              <a:rPr lang="en-US" sz="1400" dirty="0" smtClean="0">
                <a:solidFill>
                  <a:srgbClr val="002060"/>
                </a:solidFill>
              </a:rPr>
              <a:t>http://commentneelie.eu/speech.php?sp=SPEECH/14/528</a:t>
            </a:r>
            <a:endParaRPr lang="en-US" sz="1400" dirty="0">
              <a:solidFill>
                <a:srgbClr val="00206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21932" y="1052736"/>
            <a:ext cx="8784976" cy="51125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13"/>
          <p:cNvSpPr txBox="1">
            <a:spLocks noChangeArrowheads="1"/>
          </p:cNvSpPr>
          <p:nvPr/>
        </p:nvSpPr>
        <p:spPr bwMode="auto">
          <a:xfrm>
            <a:off x="467544" y="260648"/>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rgbClr val="002060"/>
                </a:solidFill>
              </a:rPr>
              <a:t> ... is crying out for copyright reform</a:t>
            </a:r>
            <a:endParaRPr lang="de-DE" sz="2800" b="1" dirty="0">
              <a:solidFill>
                <a:srgbClr val="002060"/>
              </a:solidFill>
              <a:latin typeface="Calibri" pitchFamily="34" charset="0"/>
              <a:cs typeface="Calibri" pitchFamily="34" charset="0"/>
            </a:endParaRPr>
          </a:p>
        </p:txBody>
      </p:sp>
      <p:sp>
        <p:nvSpPr>
          <p:cNvPr id="21" name="Textfeld 20"/>
          <p:cNvSpPr txBox="1"/>
          <p:nvPr/>
        </p:nvSpPr>
        <p:spPr>
          <a:xfrm>
            <a:off x="683568" y="5445224"/>
            <a:ext cx="4608512" cy="307777"/>
          </a:xfrm>
          <a:prstGeom prst="rect">
            <a:avLst/>
          </a:prstGeom>
          <a:noFill/>
        </p:spPr>
        <p:txBody>
          <a:bodyPr wrap="square" rtlCol="0">
            <a:spAutoFit/>
          </a:bodyPr>
          <a:lstStyle/>
          <a:p>
            <a:r>
              <a:rPr lang="en-US" sz="1400" dirty="0" smtClean="0">
                <a:solidFill>
                  <a:srgbClr val="002060"/>
                </a:solidFill>
              </a:rPr>
              <a:t>http://commentneelie.eu/speech.php?sp=SPEECH/14/528</a:t>
            </a:r>
            <a:endParaRPr lang="en-US" sz="1400" dirty="0">
              <a:solidFill>
                <a:srgbClr val="002060"/>
              </a:solidFill>
            </a:endParaRPr>
          </a:p>
        </p:txBody>
      </p:sp>
      <p:sp>
        <p:nvSpPr>
          <p:cNvPr id="8" name="Textfeld 7"/>
          <p:cNvSpPr txBox="1"/>
          <p:nvPr/>
        </p:nvSpPr>
        <p:spPr>
          <a:xfrm>
            <a:off x="539552" y="1673513"/>
            <a:ext cx="8424936" cy="707886"/>
          </a:xfrm>
          <a:prstGeom prst="rect">
            <a:avLst/>
          </a:prstGeom>
          <a:noFill/>
        </p:spPr>
        <p:txBody>
          <a:bodyPr wrap="square" rtlCol="0">
            <a:spAutoFit/>
          </a:bodyPr>
          <a:lstStyle/>
          <a:p>
            <a:r>
              <a:rPr lang="en-GB" sz="2000" dirty="0" smtClean="0">
                <a:solidFill>
                  <a:srgbClr val="002060"/>
                </a:solidFill>
              </a:rPr>
              <a:t>“When teachers are afraid to share teaching materials online, how does that help our society? “</a:t>
            </a:r>
            <a:endParaRPr lang="en-US" sz="2000" dirty="0">
              <a:solidFill>
                <a:srgbClr val="002060"/>
              </a:solidFill>
            </a:endParaRPr>
          </a:p>
        </p:txBody>
      </p:sp>
      <p:sp>
        <p:nvSpPr>
          <p:cNvPr id="10" name="Textfeld 9"/>
          <p:cNvSpPr txBox="1"/>
          <p:nvPr/>
        </p:nvSpPr>
        <p:spPr>
          <a:xfrm>
            <a:off x="539552" y="1097449"/>
            <a:ext cx="8424936" cy="461665"/>
          </a:xfrm>
          <a:prstGeom prst="rect">
            <a:avLst/>
          </a:prstGeom>
          <a:noFill/>
        </p:spPr>
        <p:txBody>
          <a:bodyPr wrap="square" rtlCol="0">
            <a:spAutoFit/>
          </a:bodyPr>
          <a:lstStyle/>
          <a:p>
            <a:r>
              <a:rPr lang="en-GB" sz="2400" b="1" dirty="0" err="1" smtClean="0">
                <a:solidFill>
                  <a:srgbClr val="002060"/>
                </a:solidFill>
              </a:rPr>
              <a:t>Neelie</a:t>
            </a:r>
            <a:r>
              <a:rPr lang="en-GB" sz="2400" b="1" dirty="0" smtClean="0">
                <a:solidFill>
                  <a:srgbClr val="002060"/>
                </a:solidFill>
              </a:rPr>
              <a:t> </a:t>
            </a:r>
            <a:r>
              <a:rPr lang="en-GB" sz="2400" b="1" dirty="0" err="1" smtClean="0">
                <a:solidFill>
                  <a:srgbClr val="002060"/>
                </a:solidFill>
              </a:rPr>
              <a:t>KROES</a:t>
            </a:r>
            <a:r>
              <a:rPr lang="en-GB" sz="2400" b="1" dirty="0" smtClean="0">
                <a:solidFill>
                  <a:srgbClr val="002060"/>
                </a:solidFill>
              </a:rPr>
              <a:t> (some questions) </a:t>
            </a:r>
            <a:endParaRPr lang="en-US" sz="2400" b="1" dirty="0">
              <a:solidFill>
                <a:srgbClr val="002060"/>
              </a:solidFill>
            </a:endParaRPr>
          </a:p>
        </p:txBody>
      </p:sp>
      <p:sp>
        <p:nvSpPr>
          <p:cNvPr id="11" name="Textfeld 10"/>
          <p:cNvSpPr txBox="1"/>
          <p:nvPr/>
        </p:nvSpPr>
        <p:spPr>
          <a:xfrm>
            <a:off x="539552" y="2563741"/>
            <a:ext cx="8424936" cy="1015663"/>
          </a:xfrm>
          <a:prstGeom prst="rect">
            <a:avLst/>
          </a:prstGeom>
          <a:noFill/>
        </p:spPr>
        <p:txBody>
          <a:bodyPr wrap="square" rtlCol="0">
            <a:spAutoFit/>
          </a:bodyPr>
          <a:lstStyle/>
          <a:p>
            <a:r>
              <a:rPr lang="en-GB" sz="2000" dirty="0" smtClean="0">
                <a:solidFill>
                  <a:srgbClr val="002060"/>
                </a:solidFill>
              </a:rPr>
              <a:t>“When museums have to take out insurance specifically against the risk of copyright lawsuits, because it's too complex and costly to figure out – how does that help promote European heritage? “</a:t>
            </a:r>
            <a:endParaRPr lang="en-US" sz="2000" dirty="0">
              <a:solidFill>
                <a:srgbClr val="002060"/>
              </a:solidFill>
            </a:endParaRPr>
          </a:p>
        </p:txBody>
      </p:sp>
      <p:sp>
        <p:nvSpPr>
          <p:cNvPr id="12" name="Textfeld 11"/>
          <p:cNvSpPr txBox="1"/>
          <p:nvPr/>
        </p:nvSpPr>
        <p:spPr>
          <a:xfrm>
            <a:off x="539552" y="3761745"/>
            <a:ext cx="8424936" cy="1323439"/>
          </a:xfrm>
          <a:prstGeom prst="rect">
            <a:avLst/>
          </a:prstGeom>
          <a:noFill/>
        </p:spPr>
        <p:txBody>
          <a:bodyPr wrap="square" rtlCol="0">
            <a:spAutoFit/>
          </a:bodyPr>
          <a:lstStyle/>
          <a:p>
            <a:r>
              <a:rPr lang="en-GB" sz="2000" dirty="0" smtClean="0">
                <a:solidFill>
                  <a:srgbClr val="002060"/>
                </a:solidFill>
              </a:rPr>
              <a:t>“</a:t>
            </a:r>
            <a:r>
              <a:rPr lang="en-IE" sz="2000" dirty="0" smtClean="0">
                <a:solidFill>
                  <a:srgbClr val="002060"/>
                </a:solidFill>
              </a:rPr>
              <a:t>When European scientists have to abandon text or data mining because they can't afford the legal fees – how does that help innovation and scientific progress? And by the way that restriction is costing our economy tens of billions of </a:t>
            </a:r>
            <a:r>
              <a:rPr lang="en-IE" sz="2000" dirty="0" err="1" smtClean="0">
                <a:solidFill>
                  <a:srgbClr val="002060"/>
                </a:solidFill>
              </a:rPr>
              <a:t>euros</a:t>
            </a:r>
            <a:r>
              <a:rPr lang="en-IE" sz="2000" dirty="0" smtClean="0">
                <a:solidFill>
                  <a:srgbClr val="002060"/>
                </a:solidFill>
              </a:rPr>
              <a:t>. </a:t>
            </a:r>
            <a:r>
              <a:rPr lang="en-GB" sz="2000" dirty="0" smtClean="0">
                <a:solidFill>
                  <a:srgbClr val="002060"/>
                </a:solidFill>
              </a:rPr>
              <a:t>“</a:t>
            </a:r>
            <a:endParaRPr lang="en-US" sz="2000" dirty="0">
              <a:solidFill>
                <a:srgbClr val="00206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124744"/>
            <a:ext cx="8784976" cy="5373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feld 11"/>
          <p:cNvSpPr txBox="1"/>
          <p:nvPr/>
        </p:nvSpPr>
        <p:spPr>
          <a:xfrm>
            <a:off x="467544" y="1268760"/>
            <a:ext cx="8424936" cy="3539431"/>
          </a:xfrm>
          <a:prstGeom prst="rect">
            <a:avLst/>
          </a:prstGeom>
          <a:noFill/>
        </p:spPr>
        <p:txBody>
          <a:bodyPr wrap="square" rtlCol="0">
            <a:spAutoFit/>
          </a:bodyPr>
          <a:lstStyle/>
          <a:p>
            <a:pPr marL="342900" indent="-342900">
              <a:buFont typeface="Wingdings" charset="2"/>
              <a:buChar char="Ø"/>
            </a:pPr>
            <a:r>
              <a:rPr lang="de-DE" sz="2400" b="1" dirty="0"/>
              <a:t>Richtlinie über Urheberrecht in der Informationsgesellschaft (2001/29/EG</a:t>
            </a:r>
            <a:r>
              <a:rPr lang="de-DE" sz="2400" b="1" dirty="0" smtClean="0"/>
              <a:t>)</a:t>
            </a:r>
          </a:p>
          <a:p>
            <a:pPr marL="342900" indent="-342900">
              <a:buFont typeface="Wingdings" charset="2"/>
              <a:buChar char="Ø"/>
            </a:pPr>
            <a:endParaRPr lang="de-DE" sz="2400" dirty="0" smtClean="0"/>
          </a:p>
          <a:p>
            <a:pPr marL="342900" indent="-342900">
              <a:buFont typeface="Wingdings" charset="2"/>
              <a:buChar char="Ø"/>
            </a:pPr>
            <a:r>
              <a:rPr lang="de-DE" sz="2400" dirty="0" smtClean="0"/>
              <a:t>Richtlinie </a:t>
            </a:r>
            <a:r>
              <a:rPr lang="de-DE" sz="2400" dirty="0"/>
              <a:t>zur Durchsetzung der Rechte des geistigen Eigentums (2004/48/EG </a:t>
            </a:r>
            <a:r>
              <a:rPr lang="de-DE" sz="2400" dirty="0" smtClean="0"/>
              <a:t/>
            </a:r>
            <a:br>
              <a:rPr lang="de-DE" sz="2400" dirty="0" smtClean="0"/>
            </a:br>
            <a:endParaRPr lang="en-US" sz="2400" dirty="0">
              <a:solidFill>
                <a:srgbClr val="002060"/>
              </a:solidFill>
            </a:endParaRPr>
          </a:p>
          <a:p>
            <a:pPr marL="342900" indent="-342900">
              <a:buFont typeface="Wingdings" charset="2"/>
              <a:buChar char="Ø"/>
            </a:pPr>
            <a:r>
              <a:rPr lang="de-DE" sz="2400" dirty="0" smtClean="0"/>
              <a:t>Öffentliche </a:t>
            </a:r>
            <a:r>
              <a:rPr lang="de-DE" sz="2400" dirty="0"/>
              <a:t>Konsultation im Zeitraum 2013–</a:t>
            </a:r>
            <a:r>
              <a:rPr lang="de-DE" sz="2400" dirty="0" smtClean="0"/>
              <a:t>2014</a:t>
            </a:r>
            <a:br>
              <a:rPr lang="de-DE" sz="2400" dirty="0" smtClean="0"/>
            </a:br>
            <a:r>
              <a:rPr lang="de-DE" sz="2400" dirty="0"/>
              <a:t>Abschlussbericht:</a:t>
            </a:r>
          </a:p>
          <a:p>
            <a:r>
              <a:rPr lang="de-DE" sz="1600" u="sng" dirty="0">
                <a:hlinkClick r:id="rId3"/>
              </a:rPr>
              <a:t>http://ec.europa.eu/internal_market/consultations/2013/copyright-rules/docs/contributions/consultation-report_en.pdf</a:t>
            </a:r>
            <a:r>
              <a:rPr lang="de-DE" sz="1600" dirty="0"/>
              <a:t> </a:t>
            </a:r>
            <a:r>
              <a:rPr lang="de-DE" sz="1600" dirty="0" smtClean="0"/>
              <a:t> </a:t>
            </a:r>
          </a:p>
        </p:txBody>
      </p:sp>
      <p:sp>
        <p:nvSpPr>
          <p:cNvPr id="13" name="Textfeld 13"/>
          <p:cNvSpPr txBox="1">
            <a:spLocks noChangeArrowheads="1"/>
          </p:cNvSpPr>
          <p:nvPr/>
        </p:nvSpPr>
        <p:spPr bwMode="auto">
          <a:xfrm>
            <a:off x="467544" y="260648"/>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rgbClr val="002060"/>
                </a:solidFill>
              </a:rPr>
              <a:t>Der </a:t>
            </a:r>
            <a:r>
              <a:rPr lang="en-GB" sz="2800" dirty="0" err="1" smtClean="0">
                <a:solidFill>
                  <a:srgbClr val="002060"/>
                </a:solidFill>
              </a:rPr>
              <a:t>Vorschlag</a:t>
            </a:r>
            <a:r>
              <a:rPr lang="en-GB" sz="2800" dirty="0" smtClean="0">
                <a:solidFill>
                  <a:srgbClr val="002060"/>
                </a:solidFill>
              </a:rPr>
              <a:t> </a:t>
            </a:r>
            <a:r>
              <a:rPr lang="en-GB" sz="2800" dirty="0" err="1" smtClean="0">
                <a:solidFill>
                  <a:srgbClr val="002060"/>
                </a:solidFill>
              </a:rPr>
              <a:t>im</a:t>
            </a:r>
            <a:r>
              <a:rPr lang="en-GB" sz="2800" dirty="0" smtClean="0">
                <a:solidFill>
                  <a:srgbClr val="002060"/>
                </a:solidFill>
              </a:rPr>
              <a:t> </a:t>
            </a:r>
            <a:r>
              <a:rPr lang="en-GB" sz="2800" dirty="0" err="1" smtClean="0">
                <a:solidFill>
                  <a:srgbClr val="002060"/>
                </a:solidFill>
              </a:rPr>
              <a:t>Kontext</a:t>
            </a:r>
            <a:endParaRPr lang="de-DE" sz="2800" b="1" dirty="0">
              <a:solidFill>
                <a:srgbClr val="002060"/>
              </a:solidFill>
              <a:latin typeface="Calibri" pitchFamily="34" charset="0"/>
              <a:cs typeface="Calibri" pitchFamily="34" charset="0"/>
            </a:endParaRPr>
          </a:p>
        </p:txBody>
      </p:sp>
      <p:sp>
        <p:nvSpPr>
          <p:cNvPr id="5" name="Textfeld 4"/>
          <p:cNvSpPr txBox="1"/>
          <p:nvPr/>
        </p:nvSpPr>
        <p:spPr>
          <a:xfrm>
            <a:off x="539552" y="5103673"/>
            <a:ext cx="7992888" cy="1200329"/>
          </a:xfrm>
          <a:prstGeom prst="rect">
            <a:avLst/>
          </a:prstGeom>
          <a:noFill/>
        </p:spPr>
        <p:txBody>
          <a:bodyPr wrap="square" rtlCol="0">
            <a:spAutoFit/>
          </a:bodyPr>
          <a:lstStyle/>
          <a:p>
            <a:r>
              <a:rPr lang="de-DE" b="1" dirty="0" err="1"/>
              <a:t>For</a:t>
            </a:r>
            <a:r>
              <a:rPr lang="de-DE" b="1" dirty="0"/>
              <a:t> </a:t>
            </a:r>
            <a:r>
              <a:rPr lang="de-DE" b="1" dirty="0" err="1"/>
              <a:t>uses</a:t>
            </a:r>
            <a:r>
              <a:rPr lang="de-DE" b="1" dirty="0"/>
              <a:t> not </a:t>
            </a:r>
            <a:r>
              <a:rPr lang="de-DE" b="1" dirty="0" err="1"/>
              <a:t>covered</a:t>
            </a:r>
            <a:r>
              <a:rPr lang="de-DE" b="1" dirty="0"/>
              <a:t> </a:t>
            </a:r>
            <a:r>
              <a:rPr lang="de-DE" b="1" dirty="0" err="1"/>
              <a:t>by</a:t>
            </a:r>
            <a:r>
              <a:rPr lang="de-DE" b="1" dirty="0"/>
              <a:t> </a:t>
            </a:r>
            <a:r>
              <a:rPr lang="de-DE" b="1" dirty="0" err="1"/>
              <a:t>the</a:t>
            </a:r>
            <a:r>
              <a:rPr lang="de-DE" b="1" dirty="0"/>
              <a:t> </a:t>
            </a:r>
            <a:r>
              <a:rPr lang="de-DE" b="1" dirty="0" err="1"/>
              <a:t>exceptions</a:t>
            </a:r>
            <a:r>
              <a:rPr lang="de-DE" b="1" dirty="0"/>
              <a:t> </a:t>
            </a:r>
            <a:r>
              <a:rPr lang="de-DE" b="1" dirty="0" err="1"/>
              <a:t>or</a:t>
            </a:r>
            <a:r>
              <a:rPr lang="de-DE" b="1" dirty="0"/>
              <a:t> </a:t>
            </a:r>
            <a:r>
              <a:rPr lang="de-DE" b="1" dirty="0" err="1"/>
              <a:t>the</a:t>
            </a:r>
            <a:r>
              <a:rPr lang="de-DE" b="1" dirty="0"/>
              <a:t> </a:t>
            </a:r>
            <a:r>
              <a:rPr lang="de-DE" b="1" dirty="0" err="1" smtClean="0"/>
              <a:t>limitation</a:t>
            </a:r>
            <a:r>
              <a:rPr lang="de-DE" b="1" dirty="0" smtClean="0"/>
              <a:t> </a:t>
            </a:r>
            <a:r>
              <a:rPr lang="de-DE" b="1" dirty="0" err="1"/>
              <a:t>provided</a:t>
            </a:r>
            <a:r>
              <a:rPr lang="de-DE" b="1" dirty="0"/>
              <a:t> </a:t>
            </a:r>
            <a:r>
              <a:rPr lang="de-DE" b="1" dirty="0" err="1"/>
              <a:t>for</a:t>
            </a:r>
            <a:r>
              <a:rPr lang="de-DE" b="1" dirty="0"/>
              <a:t> in </a:t>
            </a:r>
            <a:r>
              <a:rPr lang="de-DE" b="1" dirty="0" err="1"/>
              <a:t>this</a:t>
            </a:r>
            <a:r>
              <a:rPr lang="de-DE" b="1" dirty="0"/>
              <a:t> </a:t>
            </a:r>
            <a:r>
              <a:rPr lang="de-DE" b="1" dirty="0" err="1"/>
              <a:t>Directive</a:t>
            </a:r>
            <a:r>
              <a:rPr lang="de-DE" dirty="0"/>
              <a:t>, </a:t>
            </a:r>
            <a:r>
              <a:rPr lang="de-DE" dirty="0" err="1"/>
              <a:t>the</a:t>
            </a:r>
            <a:r>
              <a:rPr lang="de-DE" dirty="0"/>
              <a:t> </a:t>
            </a:r>
            <a:r>
              <a:rPr lang="de-DE" dirty="0" err="1" smtClean="0"/>
              <a:t>exceptions</a:t>
            </a:r>
            <a:r>
              <a:rPr lang="de-DE" dirty="0" smtClean="0"/>
              <a:t> </a:t>
            </a:r>
            <a:r>
              <a:rPr lang="de-DE" dirty="0" err="1"/>
              <a:t>and</a:t>
            </a:r>
            <a:r>
              <a:rPr lang="de-DE" dirty="0"/>
              <a:t> </a:t>
            </a:r>
            <a:r>
              <a:rPr lang="de-DE" dirty="0" err="1"/>
              <a:t>limitations</a:t>
            </a:r>
            <a:r>
              <a:rPr lang="de-DE" dirty="0"/>
              <a:t> </a:t>
            </a:r>
            <a:r>
              <a:rPr lang="de-DE" dirty="0" err="1"/>
              <a:t>existing</a:t>
            </a:r>
            <a:r>
              <a:rPr lang="de-DE" dirty="0"/>
              <a:t> in Union </a:t>
            </a:r>
            <a:r>
              <a:rPr lang="de-DE" dirty="0" err="1"/>
              <a:t>law</a:t>
            </a:r>
            <a:r>
              <a:rPr lang="de-DE" dirty="0"/>
              <a:t> </a:t>
            </a:r>
            <a:r>
              <a:rPr lang="de-DE" dirty="0" err="1" smtClean="0"/>
              <a:t>should</a:t>
            </a:r>
            <a:r>
              <a:rPr lang="de-DE" dirty="0" smtClean="0"/>
              <a:t> </a:t>
            </a:r>
            <a:r>
              <a:rPr lang="de-DE" dirty="0" err="1"/>
              <a:t>continue</a:t>
            </a:r>
            <a:r>
              <a:rPr lang="de-DE" dirty="0"/>
              <a:t> </a:t>
            </a:r>
            <a:r>
              <a:rPr lang="de-DE" dirty="0" err="1"/>
              <a:t>to</a:t>
            </a:r>
            <a:r>
              <a:rPr lang="de-DE" dirty="0"/>
              <a:t> </a:t>
            </a:r>
            <a:r>
              <a:rPr lang="de-DE" dirty="0" err="1"/>
              <a:t>apply</a:t>
            </a:r>
            <a:r>
              <a:rPr lang="de-DE" dirty="0"/>
              <a:t>. </a:t>
            </a:r>
            <a:r>
              <a:rPr lang="de-DE" dirty="0" err="1"/>
              <a:t>Directives</a:t>
            </a:r>
            <a:r>
              <a:rPr lang="de-DE" dirty="0"/>
              <a:t> 96/9/EC </a:t>
            </a:r>
            <a:r>
              <a:rPr lang="de-DE" dirty="0" err="1"/>
              <a:t>and</a:t>
            </a:r>
            <a:r>
              <a:rPr lang="de-DE" dirty="0"/>
              <a:t> 2001/29/EC </a:t>
            </a:r>
            <a:r>
              <a:rPr lang="de-DE" dirty="0" err="1"/>
              <a:t>should</a:t>
            </a:r>
            <a:r>
              <a:rPr lang="de-DE" dirty="0"/>
              <a:t> </a:t>
            </a:r>
            <a:r>
              <a:rPr lang="de-DE" dirty="0" err="1"/>
              <a:t>be</a:t>
            </a:r>
            <a:r>
              <a:rPr lang="de-DE" dirty="0"/>
              <a:t> </a:t>
            </a:r>
            <a:r>
              <a:rPr lang="de-DE" dirty="0" err="1"/>
              <a:t>adapted</a:t>
            </a:r>
            <a:r>
              <a:rPr lang="de-DE" dirty="0" smtClean="0"/>
              <a:t>. </a:t>
            </a:r>
            <a:r>
              <a:rPr lang="de-DE" dirty="0"/>
              <a:t>- http://</a:t>
            </a:r>
            <a:r>
              <a:rPr lang="de-DE" dirty="0" err="1"/>
              <a:t>data.consilium.europa.eu</a:t>
            </a:r>
            <a:r>
              <a:rPr lang="de-DE" dirty="0"/>
              <a:t>/</a:t>
            </a:r>
            <a:r>
              <a:rPr lang="de-DE" dirty="0" err="1"/>
              <a:t>doc</a:t>
            </a:r>
            <a:r>
              <a:rPr lang="de-DE" dirty="0"/>
              <a:t>/</a:t>
            </a:r>
            <a:r>
              <a:rPr lang="de-DE" dirty="0" err="1"/>
              <a:t>document</a:t>
            </a:r>
            <a:r>
              <a:rPr lang="de-DE" dirty="0"/>
              <a:t>/ST-12533-2017-INIT/en/</a:t>
            </a:r>
            <a:r>
              <a:rPr lang="de-DE" dirty="0" err="1" smtClean="0"/>
              <a:t>pdf</a:t>
            </a:r>
            <a:endParaRPr lang="de-DE" dirty="0"/>
          </a:p>
        </p:txBody>
      </p:sp>
    </p:spTree>
    <p:extLst>
      <p:ext uri="{BB962C8B-B14F-4D97-AF65-F5344CB8AC3E}">
        <p14:creationId xmlns:p14="http://schemas.microsoft.com/office/powerpoint/2010/main" val="20699445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124744"/>
            <a:ext cx="8784976" cy="5373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feld 11"/>
          <p:cNvSpPr txBox="1"/>
          <p:nvPr/>
        </p:nvSpPr>
        <p:spPr>
          <a:xfrm>
            <a:off x="323528" y="1340768"/>
            <a:ext cx="8424936" cy="3785652"/>
          </a:xfrm>
          <a:prstGeom prst="rect">
            <a:avLst/>
          </a:prstGeom>
          <a:noFill/>
        </p:spPr>
        <p:txBody>
          <a:bodyPr wrap="square" rtlCol="0">
            <a:spAutoFit/>
          </a:bodyPr>
          <a:lstStyle/>
          <a:p>
            <a:r>
              <a:rPr lang="de-DE" sz="2400" dirty="0"/>
              <a:t>Dieser Vorschlag steht in Einklang mit dem geltenden EU-Urheberrecht. </a:t>
            </a:r>
            <a:r>
              <a:rPr lang="de-DE" sz="2400" dirty="0" smtClean="0"/>
              <a:t>Er ergänzt </a:t>
            </a:r>
            <a:r>
              <a:rPr lang="de-DE" sz="2400" dirty="0"/>
              <a:t>die Vorschriften der Richtlinie 96/9/EG, der Richtlinie 2001/29/EG, der Richtlinie 2006/115/EG, der Richtlinie 2009/24/EG, der Richtlinie 2012/28/EU und der Richtlinie 2014/26/EU. </a:t>
            </a:r>
            <a:endParaRPr lang="de-DE" sz="2400" dirty="0" smtClean="0"/>
          </a:p>
          <a:p>
            <a:r>
              <a:rPr lang="de-DE" sz="2400" dirty="0"/>
              <a:t/>
            </a:r>
            <a:br>
              <a:rPr lang="de-DE" sz="2400" dirty="0"/>
            </a:br>
            <a:r>
              <a:rPr lang="de-DE" sz="2400" dirty="0" smtClean="0"/>
              <a:t>Diese </a:t>
            </a:r>
            <a:r>
              <a:rPr lang="de-DE" sz="2400" dirty="0"/>
              <a:t>Richtlinien sowie der vorliegende Vorschlag tragen zum </a:t>
            </a:r>
            <a:r>
              <a:rPr lang="de-DE" sz="2400" b="1" dirty="0"/>
              <a:t>Funktionieren des Binnenmarktes </a:t>
            </a:r>
            <a:r>
              <a:rPr lang="de-DE" sz="2400" dirty="0"/>
              <a:t>bei, gewährleisten ein hohes Maß an </a:t>
            </a:r>
            <a:r>
              <a:rPr lang="de-DE" sz="2400" b="1" dirty="0"/>
              <a:t>Schutz für Rechteinhaber </a:t>
            </a:r>
            <a:r>
              <a:rPr lang="de-DE" sz="2400" dirty="0"/>
              <a:t>und erleichtern die </a:t>
            </a:r>
            <a:r>
              <a:rPr lang="de-DE" sz="2400" b="1" dirty="0"/>
              <a:t>Klärung und den Erwerb von Rechten</a:t>
            </a:r>
            <a:r>
              <a:rPr lang="de-DE" sz="2400" dirty="0"/>
              <a:t>. </a:t>
            </a:r>
          </a:p>
        </p:txBody>
      </p:sp>
      <p:sp>
        <p:nvSpPr>
          <p:cNvPr id="13" name="Textfeld 13"/>
          <p:cNvSpPr txBox="1">
            <a:spLocks noChangeArrowheads="1"/>
          </p:cNvSpPr>
          <p:nvPr/>
        </p:nvSpPr>
        <p:spPr bwMode="auto">
          <a:xfrm>
            <a:off x="467544" y="260648"/>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rgbClr val="002060"/>
                </a:solidFill>
              </a:rPr>
              <a:t>Der </a:t>
            </a:r>
            <a:r>
              <a:rPr lang="en-GB" sz="2800" dirty="0" err="1" smtClean="0">
                <a:solidFill>
                  <a:srgbClr val="002060"/>
                </a:solidFill>
              </a:rPr>
              <a:t>Vorschlag</a:t>
            </a:r>
            <a:r>
              <a:rPr lang="en-GB" sz="2800" dirty="0" smtClean="0">
                <a:solidFill>
                  <a:srgbClr val="002060"/>
                </a:solidFill>
              </a:rPr>
              <a:t> </a:t>
            </a:r>
            <a:r>
              <a:rPr lang="en-GB" sz="2800" dirty="0" err="1" smtClean="0">
                <a:solidFill>
                  <a:srgbClr val="002060"/>
                </a:solidFill>
              </a:rPr>
              <a:t>im</a:t>
            </a:r>
            <a:r>
              <a:rPr lang="en-GB" sz="2800" dirty="0" smtClean="0">
                <a:solidFill>
                  <a:srgbClr val="002060"/>
                </a:solidFill>
              </a:rPr>
              <a:t> </a:t>
            </a:r>
            <a:r>
              <a:rPr lang="en-GB" sz="2800" dirty="0" err="1" smtClean="0">
                <a:solidFill>
                  <a:srgbClr val="002060"/>
                </a:solidFill>
              </a:rPr>
              <a:t>Kontext</a:t>
            </a:r>
            <a:endParaRPr lang="de-DE" sz="2800" b="1" dirty="0">
              <a:solidFill>
                <a:srgbClr val="002060"/>
              </a:solidFill>
              <a:latin typeface="Calibri" pitchFamily="34" charset="0"/>
              <a:cs typeface="Calibri" pitchFamily="34" charset="0"/>
            </a:endParaRPr>
          </a:p>
        </p:txBody>
      </p:sp>
      <p:sp>
        <p:nvSpPr>
          <p:cNvPr id="2" name="Textfeld 1"/>
          <p:cNvSpPr txBox="1"/>
          <p:nvPr/>
        </p:nvSpPr>
        <p:spPr>
          <a:xfrm>
            <a:off x="539552" y="5103673"/>
            <a:ext cx="7992888" cy="1477328"/>
          </a:xfrm>
          <a:prstGeom prst="rect">
            <a:avLst/>
          </a:prstGeom>
          <a:noFill/>
        </p:spPr>
        <p:txBody>
          <a:bodyPr wrap="square" rtlCol="0">
            <a:spAutoFit/>
          </a:bodyPr>
          <a:lstStyle/>
          <a:p>
            <a:r>
              <a:rPr lang="de-DE" dirty="0" err="1"/>
              <a:t>For</a:t>
            </a:r>
            <a:r>
              <a:rPr lang="de-DE" dirty="0"/>
              <a:t> </a:t>
            </a:r>
            <a:r>
              <a:rPr lang="de-DE" dirty="0" err="1"/>
              <a:t>uses</a:t>
            </a:r>
            <a:r>
              <a:rPr lang="de-DE" dirty="0"/>
              <a:t> not </a:t>
            </a:r>
            <a:r>
              <a:rPr lang="de-DE" dirty="0" err="1"/>
              <a:t>covered</a:t>
            </a:r>
            <a:r>
              <a:rPr lang="de-DE" dirty="0"/>
              <a:t> </a:t>
            </a:r>
            <a:r>
              <a:rPr lang="de-DE" dirty="0" err="1"/>
              <a:t>by</a:t>
            </a:r>
            <a:r>
              <a:rPr lang="de-DE" dirty="0"/>
              <a:t> </a:t>
            </a:r>
            <a:r>
              <a:rPr lang="de-DE" dirty="0" err="1"/>
              <a:t>the</a:t>
            </a:r>
            <a:r>
              <a:rPr lang="de-DE" dirty="0"/>
              <a:t> </a:t>
            </a:r>
            <a:r>
              <a:rPr lang="de-DE" dirty="0" err="1"/>
              <a:t>exceptions</a:t>
            </a:r>
            <a:r>
              <a:rPr lang="de-DE" dirty="0"/>
              <a:t> </a:t>
            </a:r>
            <a:r>
              <a:rPr lang="de-DE" dirty="0" err="1"/>
              <a:t>or</a:t>
            </a:r>
            <a:r>
              <a:rPr lang="de-DE" dirty="0"/>
              <a:t> </a:t>
            </a:r>
            <a:r>
              <a:rPr lang="de-DE" dirty="0" err="1"/>
              <a:t>the</a:t>
            </a:r>
            <a:r>
              <a:rPr lang="de-DE" dirty="0"/>
              <a:t> </a:t>
            </a:r>
            <a:r>
              <a:rPr lang="de-DE" dirty="0" err="1" smtClean="0"/>
              <a:t>limitation</a:t>
            </a:r>
            <a:r>
              <a:rPr lang="de-DE" dirty="0" smtClean="0"/>
              <a:t> </a:t>
            </a:r>
            <a:r>
              <a:rPr lang="de-DE" dirty="0" err="1"/>
              <a:t>provided</a:t>
            </a:r>
            <a:r>
              <a:rPr lang="de-DE" dirty="0"/>
              <a:t> </a:t>
            </a:r>
            <a:r>
              <a:rPr lang="de-DE" dirty="0" err="1"/>
              <a:t>for</a:t>
            </a:r>
            <a:r>
              <a:rPr lang="de-DE" dirty="0"/>
              <a:t> in </a:t>
            </a:r>
            <a:r>
              <a:rPr lang="de-DE" dirty="0" err="1"/>
              <a:t>this</a:t>
            </a:r>
            <a:r>
              <a:rPr lang="de-DE" dirty="0"/>
              <a:t> </a:t>
            </a:r>
            <a:r>
              <a:rPr lang="de-DE" dirty="0" err="1"/>
              <a:t>Directive</a:t>
            </a:r>
            <a:r>
              <a:rPr lang="de-DE" dirty="0"/>
              <a:t>, </a:t>
            </a:r>
            <a:r>
              <a:rPr lang="de-DE" dirty="0" err="1"/>
              <a:t>the</a:t>
            </a:r>
            <a:r>
              <a:rPr lang="de-DE" dirty="0"/>
              <a:t> </a:t>
            </a:r>
            <a:r>
              <a:rPr lang="de-DE" dirty="0" err="1" smtClean="0"/>
              <a:t>exceptions</a:t>
            </a:r>
            <a:r>
              <a:rPr lang="de-DE" dirty="0" smtClean="0"/>
              <a:t> </a:t>
            </a:r>
            <a:r>
              <a:rPr lang="de-DE" dirty="0" err="1"/>
              <a:t>and</a:t>
            </a:r>
            <a:r>
              <a:rPr lang="de-DE" dirty="0"/>
              <a:t> </a:t>
            </a:r>
            <a:r>
              <a:rPr lang="de-DE" dirty="0" err="1"/>
              <a:t>limitations</a:t>
            </a:r>
            <a:r>
              <a:rPr lang="de-DE" dirty="0"/>
              <a:t> </a:t>
            </a:r>
            <a:r>
              <a:rPr lang="de-DE" dirty="0" err="1"/>
              <a:t>existing</a:t>
            </a:r>
            <a:r>
              <a:rPr lang="de-DE" dirty="0"/>
              <a:t> in Union </a:t>
            </a:r>
            <a:r>
              <a:rPr lang="de-DE" dirty="0" err="1"/>
              <a:t>law</a:t>
            </a:r>
            <a:r>
              <a:rPr lang="de-DE" dirty="0"/>
              <a:t> </a:t>
            </a:r>
            <a:r>
              <a:rPr lang="de-DE" dirty="0" err="1" smtClean="0"/>
              <a:t>should</a:t>
            </a:r>
            <a:r>
              <a:rPr lang="de-DE" dirty="0" smtClean="0"/>
              <a:t> </a:t>
            </a:r>
            <a:r>
              <a:rPr lang="de-DE" dirty="0" err="1"/>
              <a:t>continue</a:t>
            </a:r>
            <a:r>
              <a:rPr lang="de-DE" dirty="0"/>
              <a:t> </a:t>
            </a:r>
            <a:r>
              <a:rPr lang="de-DE" dirty="0" err="1"/>
              <a:t>to</a:t>
            </a:r>
            <a:r>
              <a:rPr lang="de-DE" dirty="0"/>
              <a:t> </a:t>
            </a:r>
            <a:r>
              <a:rPr lang="de-DE" dirty="0" err="1"/>
              <a:t>apply</a:t>
            </a:r>
            <a:r>
              <a:rPr lang="de-DE" dirty="0"/>
              <a:t>. </a:t>
            </a:r>
            <a:r>
              <a:rPr lang="de-DE" dirty="0" err="1"/>
              <a:t>Directives</a:t>
            </a:r>
            <a:r>
              <a:rPr lang="de-DE" dirty="0"/>
              <a:t> 96/9/EC </a:t>
            </a:r>
            <a:r>
              <a:rPr lang="de-DE" dirty="0" err="1"/>
              <a:t>and</a:t>
            </a:r>
            <a:r>
              <a:rPr lang="de-DE" dirty="0"/>
              <a:t> 2001/29/EC </a:t>
            </a:r>
            <a:r>
              <a:rPr lang="de-DE" dirty="0" err="1"/>
              <a:t>should</a:t>
            </a:r>
            <a:r>
              <a:rPr lang="de-DE" dirty="0"/>
              <a:t> </a:t>
            </a:r>
            <a:r>
              <a:rPr lang="de-DE" dirty="0" err="1"/>
              <a:t>be</a:t>
            </a:r>
            <a:r>
              <a:rPr lang="de-DE" dirty="0"/>
              <a:t> </a:t>
            </a:r>
            <a:r>
              <a:rPr lang="de-DE" dirty="0" err="1"/>
              <a:t>adapted</a:t>
            </a:r>
            <a:r>
              <a:rPr lang="de-DE" dirty="0" smtClean="0"/>
              <a:t>. </a:t>
            </a:r>
            <a:r>
              <a:rPr lang="de-DE" dirty="0"/>
              <a:t>- http://</a:t>
            </a:r>
            <a:r>
              <a:rPr lang="de-DE" dirty="0" err="1"/>
              <a:t>data.consilium.europa.eu</a:t>
            </a:r>
            <a:r>
              <a:rPr lang="de-DE" dirty="0"/>
              <a:t>/</a:t>
            </a:r>
            <a:r>
              <a:rPr lang="de-DE" dirty="0" err="1"/>
              <a:t>doc</a:t>
            </a:r>
            <a:r>
              <a:rPr lang="de-DE" dirty="0"/>
              <a:t>/</a:t>
            </a:r>
            <a:r>
              <a:rPr lang="de-DE" dirty="0" err="1"/>
              <a:t>document</a:t>
            </a:r>
            <a:r>
              <a:rPr lang="de-DE" dirty="0"/>
              <a:t>/ST-12533-2017-INIT/en/</a:t>
            </a:r>
            <a:r>
              <a:rPr lang="de-DE" dirty="0" err="1"/>
              <a:t>pdf</a:t>
            </a:r>
            <a:endParaRPr lang="de-DE" dirty="0"/>
          </a:p>
          <a:p>
            <a:endParaRPr lang="de-DE" dirty="0"/>
          </a:p>
        </p:txBody>
      </p:sp>
    </p:spTree>
    <p:extLst>
      <p:ext uri="{BB962C8B-B14F-4D97-AF65-F5344CB8AC3E}">
        <p14:creationId xmlns:p14="http://schemas.microsoft.com/office/powerpoint/2010/main" val="5324927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4615</Words>
  <Application>Microsoft Macintosh PowerPoint</Application>
  <PresentationFormat>Bildschirmpräsentation (4:3)</PresentationFormat>
  <Paragraphs>385</Paragraphs>
  <Slides>59</Slides>
  <Notes>55</Notes>
  <HiddenSlides>0</HiddenSlides>
  <MMClips>0</MMClips>
  <ScaleCrop>false</ScaleCrop>
  <HeadingPairs>
    <vt:vector size="4" baseType="variant">
      <vt:variant>
        <vt:lpstr>Design</vt:lpstr>
      </vt:variant>
      <vt:variant>
        <vt:i4>1</vt:i4>
      </vt:variant>
      <vt:variant>
        <vt:lpstr>Folientitel</vt:lpstr>
      </vt:variant>
      <vt:variant>
        <vt:i4>59</vt:i4>
      </vt:variant>
    </vt:vector>
  </HeadingPairs>
  <TitlesOfParts>
    <vt:vector size="60" baseType="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 Konstanz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Commons – Bewahrung und Entwicklung der Gemeingüter</dc:title>
  <dc:creator>rk</dc:creator>
  <cp:lastModifiedBy>Rainer Kuhlen</cp:lastModifiedBy>
  <cp:revision>168</cp:revision>
  <dcterms:created xsi:type="dcterms:W3CDTF">2009-03-12T10:45:45Z</dcterms:created>
  <dcterms:modified xsi:type="dcterms:W3CDTF">2017-09-28T19:15:53Z</dcterms:modified>
</cp:coreProperties>
</file>